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85" r:id="rId2"/>
    <p:sldId id="286" r:id="rId3"/>
    <p:sldId id="306" r:id="rId4"/>
    <p:sldId id="291" r:id="rId5"/>
    <p:sldId id="294" r:id="rId6"/>
    <p:sldId id="295" r:id="rId7"/>
    <p:sldId id="292" r:id="rId8"/>
    <p:sldId id="287" r:id="rId9"/>
    <p:sldId id="303" r:id="rId10"/>
    <p:sldId id="288" r:id="rId11"/>
    <p:sldId id="309" r:id="rId12"/>
    <p:sldId id="298" r:id="rId13"/>
    <p:sldId id="299" r:id="rId14"/>
    <p:sldId id="300" r:id="rId15"/>
    <p:sldId id="301" r:id="rId16"/>
    <p:sldId id="302" r:id="rId17"/>
    <p:sldId id="305" r:id="rId18"/>
    <p:sldId id="310" r:id="rId19"/>
    <p:sldId id="334" r:id="rId20"/>
    <p:sldId id="333" r:id="rId21"/>
    <p:sldId id="335" r:id="rId22"/>
    <p:sldId id="336" r:id="rId23"/>
    <p:sldId id="304" r:id="rId24"/>
    <p:sldId id="307" r:id="rId25"/>
    <p:sldId id="308"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289" r:id="rId49"/>
    <p:sldId id="290"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296" r:id="rId67"/>
    <p:sldId id="353" r:id="rId68"/>
    <p:sldId id="354" r:id="rId69"/>
    <p:sldId id="355" r:id="rId70"/>
    <p:sldId id="356" r:id="rId71"/>
    <p:sldId id="357" r:id="rId72"/>
    <p:sldId id="358" r:id="rId73"/>
    <p:sldId id="359" r:id="rId74"/>
    <p:sldId id="360" r:id="rId75"/>
    <p:sldId id="361" r:id="rId76"/>
    <p:sldId id="365" r:id="rId77"/>
    <p:sldId id="366" r:id="rId78"/>
    <p:sldId id="362" r:id="rId79"/>
    <p:sldId id="363" r:id="rId80"/>
    <p:sldId id="364"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9" r:id="rId98"/>
    <p:sldId id="383" r:id="rId99"/>
    <p:sldId id="388" r:id="rId100"/>
    <p:sldId id="390" r:id="rId101"/>
    <p:sldId id="384" r:id="rId102"/>
    <p:sldId id="391" r:id="rId103"/>
    <p:sldId id="385" r:id="rId104"/>
    <p:sldId id="392" r:id="rId105"/>
    <p:sldId id="386" r:id="rId106"/>
    <p:sldId id="393" r:id="rId107"/>
    <p:sldId id="394" r:id="rId108"/>
    <p:sldId id="387" r:id="rId109"/>
    <p:sldId id="395" r:id="rId110"/>
    <p:sldId id="396" r:id="rId111"/>
    <p:sldId id="397" r:id="rId112"/>
    <p:sldId id="398" r:id="rId113"/>
    <p:sldId id="400" r:id="rId114"/>
    <p:sldId id="399" r:id="rId115"/>
    <p:sldId id="297"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70" d="100"/>
          <a:sy n="70"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47FF3-16DE-417F-B08B-5E5F38FD8E4D}" type="datetimeFigureOut">
              <a:rPr lang="en-IN" smtClean="0"/>
              <a:t>22-09-2018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C1324-67A8-4C31-A644-0B44A1BB5638}" type="slidenum">
              <a:rPr lang="en-IN" smtClean="0"/>
              <a:t>‹#›</a:t>
            </a:fld>
            <a:endParaRPr lang="en-IN"/>
          </a:p>
        </p:txBody>
      </p:sp>
    </p:spTree>
    <p:extLst>
      <p:ext uri="{BB962C8B-B14F-4D97-AF65-F5344CB8AC3E}">
        <p14:creationId xmlns:p14="http://schemas.microsoft.com/office/powerpoint/2010/main" val="285186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1C1324-67A8-4C31-A644-0B44A1BB5638}" type="slidenum">
              <a:rPr lang="en-IN" smtClean="0"/>
              <a:t>2</a:t>
            </a:fld>
            <a:endParaRPr lang="en-IN"/>
          </a:p>
        </p:txBody>
      </p:sp>
    </p:spTree>
    <p:extLst>
      <p:ext uri="{BB962C8B-B14F-4D97-AF65-F5344CB8AC3E}">
        <p14:creationId xmlns:p14="http://schemas.microsoft.com/office/powerpoint/2010/main" val="15675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1C1324-67A8-4C31-A644-0B44A1BB5638}" type="slidenum">
              <a:rPr lang="en-IN" smtClean="0"/>
              <a:t>12</a:t>
            </a:fld>
            <a:endParaRPr lang="en-IN"/>
          </a:p>
        </p:txBody>
      </p:sp>
    </p:spTree>
    <p:extLst>
      <p:ext uri="{BB962C8B-B14F-4D97-AF65-F5344CB8AC3E}">
        <p14:creationId xmlns:p14="http://schemas.microsoft.com/office/powerpoint/2010/main" val="127845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933D5D-A1C7-4C08-B1AB-43F2FB782E27}"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1172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933D5D-A1C7-4C08-B1AB-43F2FB782E27}"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257558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933D5D-A1C7-4C08-B1AB-43F2FB782E27}"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202402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933D5D-A1C7-4C08-B1AB-43F2FB782E27}"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132726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33D5D-A1C7-4C08-B1AB-43F2FB782E27}"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29880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933D5D-A1C7-4C08-B1AB-43F2FB782E27}"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418761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933D5D-A1C7-4C08-B1AB-43F2FB782E27}" type="datetimeFigureOut">
              <a:rPr lang="en-IN" smtClean="0"/>
              <a:t>22-09-2018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8774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933D5D-A1C7-4C08-B1AB-43F2FB782E27}" type="datetimeFigureOut">
              <a:rPr lang="en-IN" smtClean="0"/>
              <a:t>22-09-2018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253175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33D5D-A1C7-4C08-B1AB-43F2FB782E27}" type="datetimeFigureOut">
              <a:rPr lang="en-IN" smtClean="0"/>
              <a:t>22-09-2018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184411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33D5D-A1C7-4C08-B1AB-43F2FB782E27}"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252569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33D5D-A1C7-4C08-B1AB-43F2FB782E27}"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89B3C-5C8C-48C1-A4FE-2E1EF72FCCC4}" type="slidenum">
              <a:rPr lang="en-IN" smtClean="0"/>
              <a:t>‹#›</a:t>
            </a:fld>
            <a:endParaRPr lang="en-IN"/>
          </a:p>
        </p:txBody>
      </p:sp>
    </p:spTree>
    <p:extLst>
      <p:ext uri="{BB962C8B-B14F-4D97-AF65-F5344CB8AC3E}">
        <p14:creationId xmlns:p14="http://schemas.microsoft.com/office/powerpoint/2010/main" val="407376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33D5D-A1C7-4C08-B1AB-43F2FB782E27}" type="datetimeFigureOut">
              <a:rPr lang="en-IN" smtClean="0"/>
              <a:t>22-09-2018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89B3C-5C8C-48C1-A4FE-2E1EF72FCCC4}" type="slidenum">
              <a:rPr lang="en-IN" smtClean="0"/>
              <a:t>‹#›</a:t>
            </a:fld>
            <a:endParaRPr lang="en-IN"/>
          </a:p>
        </p:txBody>
      </p:sp>
    </p:spTree>
    <p:extLst>
      <p:ext uri="{BB962C8B-B14F-4D97-AF65-F5344CB8AC3E}">
        <p14:creationId xmlns:p14="http://schemas.microsoft.com/office/powerpoint/2010/main" val="3870221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python-format-fun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899"/>
            <a:ext cx="10515600" cy="1064527"/>
          </a:xfrm>
        </p:spPr>
        <p:txBody>
          <a:bodyPr>
            <a:noAutofit/>
          </a:bodyPr>
          <a:lstStyle/>
          <a:p>
            <a:pPr algn="ctr"/>
            <a:r>
              <a:rPr lang="en-IN" sz="5400" b="1" dirty="0">
                <a:solidFill>
                  <a:srgbClr val="FF0000"/>
                </a:solidFill>
              </a:rPr>
              <a:t>Standard</a:t>
            </a:r>
            <a:r>
              <a:rPr lang="en-IN" sz="5400" b="1" dirty="0"/>
              <a:t> </a:t>
            </a:r>
            <a:r>
              <a:rPr lang="en-IN" sz="5400" b="1" dirty="0">
                <a:solidFill>
                  <a:srgbClr val="FF0000"/>
                </a:solidFill>
              </a:rPr>
              <a:t>Data</a:t>
            </a:r>
            <a:r>
              <a:rPr lang="en-IN" sz="5400" b="1" dirty="0"/>
              <a:t> </a:t>
            </a:r>
            <a:r>
              <a:rPr lang="en-IN" sz="5400" b="1" dirty="0">
                <a:solidFill>
                  <a:srgbClr val="FF0000"/>
                </a:solidFill>
              </a:rPr>
              <a:t>Types</a:t>
            </a:r>
            <a:r>
              <a:rPr lang="en-IN" sz="5400" dirty="0"/>
              <a:t/>
            </a:r>
            <a:br>
              <a:rPr lang="en-IN" sz="5400" dirty="0"/>
            </a:br>
            <a:endParaRPr lang="en-IN" sz="5400" dirty="0"/>
          </a:p>
        </p:txBody>
      </p:sp>
      <p:sp>
        <p:nvSpPr>
          <p:cNvPr id="3" name="Content Placeholder 2"/>
          <p:cNvSpPr>
            <a:spLocks noGrp="1"/>
          </p:cNvSpPr>
          <p:nvPr>
            <p:ph idx="1"/>
          </p:nvPr>
        </p:nvSpPr>
        <p:spPr>
          <a:xfrm>
            <a:off x="838200" y="1078173"/>
            <a:ext cx="10515600" cy="5377219"/>
          </a:xfrm>
        </p:spPr>
        <p:txBody>
          <a:bodyPr>
            <a:normAutofit fontScale="25000" lnSpcReduction="20000"/>
          </a:bodyPr>
          <a:lstStyle/>
          <a:p>
            <a:r>
              <a:rPr lang="en-IN" sz="9600" dirty="0"/>
              <a:t>Python has five standard data types-</a:t>
            </a:r>
            <a:br>
              <a:rPr lang="en-IN" sz="9600" dirty="0"/>
            </a:br>
            <a:r>
              <a:rPr lang="en-IN" sz="9600" dirty="0" smtClean="0"/>
              <a:t> Numbers </a:t>
            </a:r>
            <a:r>
              <a:rPr lang="en-IN" sz="9600" dirty="0"/>
              <a:t/>
            </a:r>
            <a:br>
              <a:rPr lang="en-IN" sz="9600" dirty="0"/>
            </a:br>
            <a:r>
              <a:rPr lang="en-IN" sz="9600" dirty="0" smtClean="0"/>
              <a:t> </a:t>
            </a:r>
            <a:r>
              <a:rPr lang="en-IN" sz="9600" dirty="0"/>
              <a:t>String</a:t>
            </a:r>
            <a:br>
              <a:rPr lang="en-IN" sz="9600" dirty="0"/>
            </a:br>
            <a:r>
              <a:rPr lang="en-IN" sz="9600" dirty="0" smtClean="0"/>
              <a:t> </a:t>
            </a:r>
            <a:r>
              <a:rPr lang="en-IN" sz="9600" dirty="0"/>
              <a:t>L</a:t>
            </a:r>
            <a:r>
              <a:rPr lang="en-IN" sz="9600" dirty="0" smtClean="0"/>
              <a:t>ist</a:t>
            </a:r>
            <a:r>
              <a:rPr lang="en-IN" sz="9600" dirty="0"/>
              <a:t/>
            </a:r>
            <a:br>
              <a:rPr lang="en-IN" sz="9600" dirty="0"/>
            </a:br>
            <a:r>
              <a:rPr lang="en-IN" sz="9600" dirty="0" smtClean="0"/>
              <a:t> </a:t>
            </a:r>
            <a:r>
              <a:rPr lang="en-IN" sz="9600" dirty="0"/>
              <a:t>T</a:t>
            </a:r>
            <a:r>
              <a:rPr lang="en-IN" sz="9600" dirty="0" smtClean="0"/>
              <a:t>uple</a:t>
            </a:r>
            <a:r>
              <a:rPr lang="en-IN" sz="9600" dirty="0"/>
              <a:t/>
            </a:r>
            <a:br>
              <a:rPr lang="en-IN" sz="9600" dirty="0"/>
            </a:br>
            <a:r>
              <a:rPr lang="en-IN" sz="9600" dirty="0" smtClean="0"/>
              <a:t> Dictionary</a:t>
            </a:r>
          </a:p>
          <a:p>
            <a:r>
              <a:rPr lang="en-IN" sz="9600" dirty="0" smtClean="0"/>
              <a:t>Apart form the above, python also contains</a:t>
            </a:r>
          </a:p>
          <a:p>
            <a:pPr marL="0" indent="0">
              <a:buNone/>
            </a:pPr>
            <a:r>
              <a:rPr lang="en-IN" sz="9600" dirty="0" smtClean="0"/>
              <a:t>     bool</a:t>
            </a:r>
          </a:p>
          <a:p>
            <a:pPr marL="0" indent="0">
              <a:buNone/>
            </a:pPr>
            <a:r>
              <a:rPr lang="en-IN" sz="9600" dirty="0" smtClean="0"/>
              <a:t>     bytes</a:t>
            </a:r>
          </a:p>
          <a:p>
            <a:pPr marL="0" indent="0">
              <a:buNone/>
            </a:pPr>
            <a:r>
              <a:rPr lang="en-IN" sz="9600" dirty="0"/>
              <a:t> </a:t>
            </a:r>
            <a:r>
              <a:rPr lang="en-IN" sz="9600" dirty="0" smtClean="0"/>
              <a:t>    bytesarray</a:t>
            </a:r>
          </a:p>
          <a:p>
            <a:pPr marL="0" indent="0">
              <a:buNone/>
            </a:pPr>
            <a:r>
              <a:rPr lang="en-IN" sz="9600" dirty="0" smtClean="0"/>
              <a:t>     set</a:t>
            </a:r>
          </a:p>
          <a:p>
            <a:pPr marL="0" indent="0">
              <a:buNone/>
            </a:pPr>
            <a:r>
              <a:rPr lang="en-IN" sz="9600" dirty="0" smtClean="0"/>
              <a:t>     frozenset</a:t>
            </a:r>
          </a:p>
          <a:p>
            <a:pPr marL="0" indent="0">
              <a:buNone/>
            </a:pPr>
            <a:r>
              <a:rPr lang="en-IN" sz="9600" dirty="0" smtClean="0"/>
              <a:t>     None</a:t>
            </a:r>
          </a:p>
          <a:p>
            <a:r>
              <a:rPr lang="en-IN" sz="9600" dirty="0"/>
              <a:t>Unlike some other languages, you can’t use a variable before you bind it to something. There is no “</a:t>
            </a:r>
            <a:r>
              <a:rPr lang="en-IN" sz="9600" dirty="0" smtClean="0"/>
              <a:t>default”.</a:t>
            </a:r>
            <a:r>
              <a:rPr lang="en-IN" sz="800" dirty="0"/>
              <a:t/>
            </a:r>
            <a:br>
              <a:rPr lang="en-IN" sz="800" dirty="0"/>
            </a:br>
            <a:r>
              <a:rPr lang="en-IN" sz="800" dirty="0"/>
              <a:t>value.”</a:t>
            </a:r>
            <a:br>
              <a:rPr lang="en-IN" sz="800" dirty="0"/>
            </a:br>
            <a:r>
              <a:rPr lang="en-IN" sz="9600" dirty="0"/>
              <a:t>	</a:t>
            </a:r>
            <a:r>
              <a:rPr lang="en-IN" sz="5100" dirty="0"/>
              <a:t>	</a:t>
            </a:r>
            <a:r>
              <a:rPr lang="en-IN" dirty="0"/>
              <a:t>	</a:t>
            </a:r>
            <a:r>
              <a:rPr lang="en-IN" dirty="0" smtClean="0"/>
              <a:t>	</a:t>
            </a:r>
          </a:p>
          <a:p>
            <a:pPr marL="0" indent="0">
              <a:buNone/>
            </a:pPr>
            <a:r>
              <a:rPr lang="en-IN" dirty="0" smtClean="0"/>
              <a:t>     </a:t>
            </a:r>
            <a:r>
              <a:rPr lang="en-IN" dirty="0"/>
              <a:t>	</a:t>
            </a:r>
            <a:r>
              <a:rPr lang="en-IN" dirty="0" smtClean="0"/>
              <a:t> </a:t>
            </a:r>
            <a:r>
              <a:rPr lang="en-IN" dirty="0"/>
              <a:t>	</a:t>
            </a:r>
            <a:endParaRPr lang="en-IN" dirty="0" smtClean="0"/>
          </a:p>
          <a:p>
            <a:pPr marL="0" indent="0">
              <a:buNone/>
            </a:pPr>
            <a:r>
              <a:rPr lang="en-IN" dirty="0"/>
              <a:t> </a:t>
            </a:r>
            <a:r>
              <a:rPr lang="en-IN" dirty="0" smtClean="0"/>
              <a:t>   </a:t>
            </a:r>
            <a:r>
              <a:rPr lang="en-IN" dirty="0"/>
              <a:t/>
            </a:r>
            <a:br>
              <a:rPr lang="en-IN" dirty="0"/>
            </a:br>
            <a:endParaRPr lang="en-IN" dirty="0"/>
          </a:p>
        </p:txBody>
      </p:sp>
    </p:spTree>
    <p:extLst>
      <p:ext uri="{BB962C8B-B14F-4D97-AF65-F5344CB8AC3E}">
        <p14:creationId xmlns:p14="http://schemas.microsoft.com/office/powerpoint/2010/main" val="140659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136478"/>
            <a:ext cx="11887200" cy="6721522"/>
          </a:xfrm>
        </p:spPr>
        <p:txBody>
          <a:bodyPr>
            <a:normAutofit fontScale="92500" lnSpcReduction="20000"/>
          </a:bodyPr>
          <a:lstStyle/>
          <a:p>
            <a:r>
              <a:rPr lang="en-IN" sz="3900" b="1" dirty="0">
                <a:solidFill>
                  <a:srgbClr val="FF0000"/>
                </a:solidFill>
              </a:rPr>
              <a:t>Accessing Values in Strings</a:t>
            </a:r>
            <a:r>
              <a:rPr lang="en-IN" sz="2600" dirty="0"/>
              <a:t/>
            </a:r>
            <a:br>
              <a:rPr lang="en-IN" sz="2600" dirty="0"/>
            </a:br>
            <a:endParaRPr lang="en-IN" sz="2600" dirty="0" smtClean="0"/>
          </a:p>
          <a:p>
            <a:r>
              <a:rPr lang="en-IN" dirty="0" smtClean="0"/>
              <a:t>str </a:t>
            </a:r>
            <a:r>
              <a:rPr lang="en-IN" dirty="0"/>
              <a:t>= 'Hello World!'</a:t>
            </a:r>
            <a:br>
              <a:rPr lang="en-IN" dirty="0"/>
            </a:br>
            <a:r>
              <a:rPr lang="en-IN" dirty="0"/>
              <a:t>print (str) # Prints complete string</a:t>
            </a:r>
            <a:br>
              <a:rPr lang="en-IN" dirty="0"/>
            </a:br>
            <a:r>
              <a:rPr lang="en-IN" dirty="0"/>
              <a:t>print (str[0]) # Prints first character of the string</a:t>
            </a:r>
            <a:br>
              <a:rPr lang="en-IN" dirty="0"/>
            </a:br>
            <a:r>
              <a:rPr lang="en-IN" dirty="0"/>
              <a:t>print (str[2:5]) # Prints characters starting from 3rd to 5th</a:t>
            </a:r>
            <a:br>
              <a:rPr lang="en-IN" dirty="0"/>
            </a:br>
            <a:r>
              <a:rPr lang="en-IN" dirty="0"/>
              <a:t>print (str[2:]) # Prints string starting from 3rd character</a:t>
            </a:r>
            <a:br>
              <a:rPr lang="en-IN" dirty="0"/>
            </a:br>
            <a:r>
              <a:rPr lang="en-IN" dirty="0"/>
              <a:t>print (str * 2) # Prints string two times</a:t>
            </a:r>
            <a:br>
              <a:rPr lang="en-IN" dirty="0"/>
            </a:br>
            <a:r>
              <a:rPr lang="en-IN" dirty="0"/>
              <a:t>print (str + "TEST") # Prints concatenated </a:t>
            </a:r>
            <a:r>
              <a:rPr lang="en-IN" dirty="0" smtClean="0"/>
              <a:t>string.</a:t>
            </a:r>
          </a:p>
          <a:p>
            <a:pPr marL="0" indent="0">
              <a:buNone/>
            </a:pPr>
            <a:r>
              <a:rPr lang="en-IN" dirty="0"/>
              <a:t/>
            </a:r>
            <a:br>
              <a:rPr lang="en-IN" dirty="0"/>
            </a:br>
            <a:r>
              <a:rPr lang="en-IN" dirty="0"/>
              <a:t>This will produce the following </a:t>
            </a:r>
            <a:r>
              <a:rPr lang="en-IN" dirty="0" smtClean="0"/>
              <a:t>result</a:t>
            </a:r>
          </a:p>
          <a:p>
            <a:pPr marL="0" indent="0">
              <a:buNone/>
            </a:pPr>
            <a:r>
              <a:rPr lang="en-IN" dirty="0"/>
              <a:t>Hello World!</a:t>
            </a:r>
            <a:br>
              <a:rPr lang="en-IN" dirty="0"/>
            </a:br>
            <a:r>
              <a:rPr lang="en-IN" dirty="0"/>
              <a:t>H</a:t>
            </a:r>
            <a:br>
              <a:rPr lang="en-IN" dirty="0"/>
            </a:br>
            <a:r>
              <a:rPr lang="en-IN" dirty="0" err="1"/>
              <a:t>llo</a:t>
            </a:r>
            <a:r>
              <a:rPr lang="en-IN" dirty="0"/>
              <a:t/>
            </a:r>
            <a:br>
              <a:rPr lang="en-IN" dirty="0"/>
            </a:br>
            <a:r>
              <a:rPr lang="en-IN" dirty="0" err="1"/>
              <a:t>llo</a:t>
            </a:r>
            <a:r>
              <a:rPr lang="en-IN" dirty="0"/>
              <a:t> World!</a:t>
            </a:r>
            <a:br>
              <a:rPr lang="en-IN" dirty="0"/>
            </a:br>
            <a:r>
              <a:rPr lang="en-IN" dirty="0"/>
              <a:t>Hello </a:t>
            </a:r>
            <a:r>
              <a:rPr lang="en-IN" dirty="0" err="1"/>
              <a:t>World!Hello</a:t>
            </a:r>
            <a:r>
              <a:rPr lang="en-IN" dirty="0"/>
              <a:t> World!</a:t>
            </a:r>
            <a:br>
              <a:rPr lang="en-IN" dirty="0"/>
            </a:br>
            <a:r>
              <a:rPr lang="en-IN" dirty="0"/>
              <a:t>Hello </a:t>
            </a:r>
            <a:r>
              <a:rPr lang="en-IN" dirty="0" err="1" smtClean="0"/>
              <a:t>World!TEST</a:t>
            </a:r>
            <a:endParaRPr lang="en-IN" dirty="0" smtClean="0"/>
          </a:p>
          <a:p>
            <a:pPr marL="0" indent="0">
              <a:buNone/>
            </a:pP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4910801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6400800"/>
          </a:xfrm>
        </p:spPr>
        <p:txBody>
          <a:bodyPr>
            <a:normAutofit/>
          </a:bodyPr>
          <a:lstStyle/>
          <a:p>
            <a:pPr marL="0" indent="0">
              <a:buNone/>
            </a:pPr>
            <a:r>
              <a:rPr lang="en-IN" sz="3200" b="1" dirty="0" smtClean="0">
                <a:solidFill>
                  <a:srgbClr val="FF0000"/>
                </a:solidFill>
              </a:rPr>
              <a:t>5.pop() </a:t>
            </a:r>
          </a:p>
          <a:p>
            <a:pPr marL="0" indent="0">
              <a:buNone/>
            </a:pPr>
            <a:r>
              <a:rPr lang="en-IN" sz="2400" dirty="0"/>
              <a:t>Set being unordered, there is no way of determining which item will be popped. It is completely arbitrary</a:t>
            </a:r>
            <a:r>
              <a:rPr lang="en-IN" sz="2400" dirty="0" smtClean="0"/>
              <a:t>.</a:t>
            </a:r>
          </a:p>
          <a:p>
            <a:pPr marL="0" indent="0">
              <a:buNone/>
            </a:pPr>
            <a:r>
              <a:rPr lang="en-IN" sz="2000" dirty="0"/>
              <a:t>&gt;&gt;&gt; Days=set(["Mon","Tue","Wed","Thu","Fri","Sat"])</a:t>
            </a:r>
          </a:p>
          <a:p>
            <a:pPr marL="0" indent="0">
              <a:buNone/>
            </a:pPr>
            <a:r>
              <a:rPr lang="en-IN" sz="2000" dirty="0"/>
              <a:t>&gt;&gt;&gt; Days.pop()</a:t>
            </a:r>
          </a:p>
          <a:p>
            <a:pPr marL="0" indent="0">
              <a:buNone/>
            </a:pPr>
            <a:r>
              <a:rPr lang="en-IN" sz="2000" dirty="0"/>
              <a:t>'Fri'</a:t>
            </a:r>
          </a:p>
          <a:p>
            <a:pPr marL="0" indent="0">
              <a:buNone/>
            </a:pPr>
            <a:r>
              <a:rPr lang="en-IN" sz="2000" dirty="0"/>
              <a:t>&gt;&gt;&gt; Days.pop()</a:t>
            </a:r>
          </a:p>
          <a:p>
            <a:pPr marL="0" indent="0">
              <a:buNone/>
            </a:pPr>
            <a:r>
              <a:rPr lang="en-IN" sz="2000" dirty="0" smtClean="0"/>
              <a:t>'Tue‘</a:t>
            </a:r>
          </a:p>
          <a:p>
            <a:pPr marL="0" indent="0">
              <a:buNone/>
            </a:pPr>
            <a:r>
              <a:rPr lang="en-IN" b="1" dirty="0" smtClean="0">
                <a:solidFill>
                  <a:srgbClr val="FF0000"/>
                </a:solidFill>
              </a:rPr>
              <a:t>6.clear()</a:t>
            </a:r>
          </a:p>
          <a:p>
            <a:pPr marL="0" indent="0">
              <a:buNone/>
            </a:pPr>
            <a:r>
              <a:rPr lang="en-IN" sz="2000" dirty="0"/>
              <a:t>We can also remove all items from a set using clear</a:t>
            </a:r>
            <a:r>
              <a:rPr lang="en-IN" sz="2000" dirty="0" smtClean="0"/>
              <a:t>().</a:t>
            </a:r>
          </a:p>
          <a:p>
            <a:pPr marL="0" indent="0">
              <a:buNone/>
            </a:pPr>
            <a:r>
              <a:rPr lang="en-IN" sz="2000" dirty="0"/>
              <a:t>&gt;&gt;&gt; Days.clear()</a:t>
            </a:r>
          </a:p>
          <a:p>
            <a:pPr marL="0" indent="0">
              <a:buNone/>
            </a:pPr>
            <a:r>
              <a:rPr lang="en-IN" sz="2000" dirty="0"/>
              <a:t>&gt;&gt;&gt; Days</a:t>
            </a:r>
          </a:p>
          <a:p>
            <a:pPr marL="0" indent="0">
              <a:buNone/>
            </a:pPr>
            <a:r>
              <a:rPr lang="en-IN" sz="2000" dirty="0"/>
              <a:t>set()</a:t>
            </a:r>
          </a:p>
          <a:p>
            <a:pPr marL="0" indent="0">
              <a:buNone/>
            </a:pPr>
            <a:endParaRPr lang="en-IN" b="1" dirty="0">
              <a:solidFill>
                <a:srgbClr val="FF0000"/>
              </a:solidFill>
            </a:endParaRPr>
          </a:p>
        </p:txBody>
      </p:sp>
    </p:spTree>
    <p:extLst>
      <p:ext uri="{BB962C8B-B14F-4D97-AF65-F5344CB8AC3E}">
        <p14:creationId xmlns:p14="http://schemas.microsoft.com/office/powerpoint/2010/main" val="9524217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pPr algn="ctr"/>
            <a:r>
              <a:rPr lang="en-IN" b="1" dirty="0">
                <a:solidFill>
                  <a:srgbClr val="FF0000"/>
                </a:solidFill>
              </a:rPr>
              <a:t>Union of Sets</a:t>
            </a:r>
            <a:r>
              <a:rPr lang="en-IN" dirty="0"/>
              <a:t/>
            </a:r>
            <a:br>
              <a:rPr lang="en-IN" dirty="0"/>
            </a:br>
            <a:endParaRPr lang="en-IN" dirty="0"/>
          </a:p>
        </p:txBody>
      </p:sp>
      <p:sp>
        <p:nvSpPr>
          <p:cNvPr id="3" name="Content Placeholder 2"/>
          <p:cNvSpPr>
            <a:spLocks noGrp="1"/>
          </p:cNvSpPr>
          <p:nvPr>
            <p:ph idx="1"/>
          </p:nvPr>
        </p:nvSpPr>
        <p:spPr>
          <a:xfrm>
            <a:off x="682625" y="585763"/>
            <a:ext cx="10515600" cy="6142583"/>
          </a:xfrm>
        </p:spPr>
        <p:txBody>
          <a:bodyPr>
            <a:normAutofit/>
          </a:bodyPr>
          <a:lstStyle/>
          <a:p>
            <a:r>
              <a:rPr lang="en-IN" sz="2400" dirty="0"/>
              <a:t>The union operation on two sets produces a new set containing all the distinct elements from both the sets. In the below example the element “Wed” is present in both the sets</a:t>
            </a:r>
            <a:r>
              <a:rPr lang="en-IN" sz="2400" dirty="0" smtClean="0"/>
              <a:t>.</a:t>
            </a:r>
          </a:p>
          <a:p>
            <a:pPr marL="0" indent="0">
              <a:buNone/>
            </a:pPr>
            <a:r>
              <a:rPr lang="en-IN" sz="2400" dirty="0" smtClean="0"/>
              <a:t>&gt;&gt;&gt;DaysA </a:t>
            </a:r>
            <a:r>
              <a:rPr lang="en-IN" sz="2400" dirty="0"/>
              <a:t>= set(["Mon","Tue","Wed</a:t>
            </a:r>
            <a:r>
              <a:rPr lang="en-IN" sz="2400" dirty="0" smtClean="0"/>
              <a:t>"])</a:t>
            </a:r>
          </a:p>
          <a:p>
            <a:pPr marL="0" indent="0">
              <a:buNone/>
            </a:pPr>
            <a:r>
              <a:rPr lang="en-IN" sz="2400" dirty="0" smtClean="0"/>
              <a:t>&gt;&gt;&gt;DaysB </a:t>
            </a:r>
            <a:r>
              <a:rPr lang="en-IN" sz="2400" dirty="0"/>
              <a:t>= set(["Wed","Thu","Fri","Sat","Sun"])</a:t>
            </a:r>
          </a:p>
          <a:p>
            <a:pPr marL="0" indent="0">
              <a:buNone/>
            </a:pPr>
            <a:r>
              <a:rPr lang="en-IN" sz="2400" dirty="0" smtClean="0"/>
              <a:t>&gt;&gt;&gt;AllDays </a:t>
            </a:r>
            <a:r>
              <a:rPr lang="en-IN" sz="2400" dirty="0"/>
              <a:t>= DaysA|DaysB</a:t>
            </a:r>
          </a:p>
          <a:p>
            <a:pPr marL="0" indent="0">
              <a:buNone/>
            </a:pPr>
            <a:r>
              <a:rPr lang="en-IN" sz="2400" dirty="0" smtClean="0"/>
              <a:t>&gt;&gt;&gt;print(AllDays)</a:t>
            </a:r>
          </a:p>
          <a:p>
            <a:pPr marL="0" indent="0">
              <a:buNone/>
            </a:pPr>
            <a:r>
              <a:rPr lang="en-IN" sz="2400" dirty="0"/>
              <a:t>When the above code is executed, it produces the following result. Please note the result has only one “wed</a:t>
            </a:r>
            <a:r>
              <a:rPr lang="en-IN" sz="2400" dirty="0" smtClean="0"/>
              <a:t>”.</a:t>
            </a:r>
          </a:p>
          <a:p>
            <a:pPr marL="0" indent="0">
              <a:buNone/>
            </a:pPr>
            <a:r>
              <a:rPr lang="en-IN" sz="2400" dirty="0"/>
              <a:t>set(['Wed', 'Sun', 'Fri', 'Tue', 'Mon', 'Thu', 'Sat</a:t>
            </a:r>
            <a:r>
              <a:rPr lang="en-IN" sz="2400" dirty="0" smtClean="0"/>
              <a:t>'])</a:t>
            </a:r>
          </a:p>
          <a:p>
            <a:pPr marL="0" indent="0">
              <a:buNone/>
            </a:pPr>
            <a:endParaRPr lang="en-IN" sz="2400" dirty="0"/>
          </a:p>
        </p:txBody>
      </p:sp>
    </p:spTree>
    <p:extLst>
      <p:ext uri="{BB962C8B-B14F-4D97-AF65-F5344CB8AC3E}">
        <p14:creationId xmlns:p14="http://schemas.microsoft.com/office/powerpoint/2010/main" val="18153926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204788"/>
            <a:ext cx="10515600" cy="5972175"/>
          </a:xfrm>
        </p:spPr>
        <p:txBody>
          <a:bodyPr/>
          <a:lstStyle/>
          <a:p>
            <a:pPr marL="0" indent="0">
              <a:buNone/>
            </a:pPr>
            <a:r>
              <a:rPr lang="pt-BR" dirty="0" smtClean="0"/>
              <a:t>&gt;&gt;&gt;A </a:t>
            </a:r>
            <a:r>
              <a:rPr lang="pt-BR" dirty="0"/>
              <a:t>= {1, 2, 3, 4, 5}</a:t>
            </a:r>
          </a:p>
          <a:p>
            <a:pPr marL="0" indent="0">
              <a:buNone/>
            </a:pPr>
            <a:r>
              <a:rPr lang="pt-BR" dirty="0" smtClean="0"/>
              <a:t>&gt;&gt;&gt;B </a:t>
            </a:r>
            <a:r>
              <a:rPr lang="pt-BR" dirty="0"/>
              <a:t>= {4, 5, 6, 7, 8</a:t>
            </a:r>
            <a:r>
              <a:rPr lang="pt-BR" dirty="0" smtClean="0"/>
              <a:t>}</a:t>
            </a:r>
          </a:p>
          <a:p>
            <a:pPr marL="0" indent="0">
              <a:buNone/>
            </a:pPr>
            <a:r>
              <a:rPr lang="en-IN" dirty="0"/>
              <a:t># use union function</a:t>
            </a:r>
          </a:p>
          <a:p>
            <a:pPr marL="0" indent="0">
              <a:buNone/>
            </a:pPr>
            <a:r>
              <a:rPr lang="en-IN" dirty="0"/>
              <a:t>&gt;&gt;&gt; A.union(B)</a:t>
            </a:r>
          </a:p>
          <a:p>
            <a:pPr marL="0" indent="0">
              <a:buNone/>
            </a:pPr>
            <a:r>
              <a:rPr lang="en-IN" dirty="0"/>
              <a:t>{1, 2, 3, 4, 5, 6, 7, 8}</a:t>
            </a:r>
          </a:p>
          <a:p>
            <a:pPr marL="0" indent="0">
              <a:buNone/>
            </a:pPr>
            <a:r>
              <a:rPr lang="en-IN" dirty="0" smtClean="0"/>
              <a:t># </a:t>
            </a:r>
            <a:r>
              <a:rPr lang="en-IN" dirty="0"/>
              <a:t>use union function on B</a:t>
            </a:r>
          </a:p>
          <a:p>
            <a:pPr marL="0" indent="0">
              <a:buNone/>
            </a:pPr>
            <a:r>
              <a:rPr lang="en-IN" dirty="0"/>
              <a:t>&gt;&gt;&gt; B.union(A)</a:t>
            </a:r>
          </a:p>
          <a:p>
            <a:pPr marL="0" indent="0">
              <a:buNone/>
            </a:pPr>
            <a:r>
              <a:rPr lang="en-IN" dirty="0"/>
              <a:t>{1, 2, 3, 4, 5, 6, 7, 8</a:t>
            </a:r>
            <a:r>
              <a:rPr lang="en-IN" dirty="0" smtClean="0"/>
              <a:t>}</a:t>
            </a:r>
          </a:p>
          <a:p>
            <a:pPr marL="0" indent="0">
              <a:buNone/>
            </a:pPr>
            <a:endParaRPr lang="en-IN" dirty="0"/>
          </a:p>
        </p:txBody>
      </p:sp>
      <p:pic>
        <p:nvPicPr>
          <p:cNvPr id="5" name="Picture 2" descr="Set Union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593" y="651266"/>
            <a:ext cx="2867901" cy="168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133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pPr algn="ctr"/>
            <a:r>
              <a:rPr lang="en-IN" b="1" dirty="0">
                <a:solidFill>
                  <a:srgbClr val="FF0000"/>
                </a:solidFill>
              </a:rPr>
              <a:t>Intersection of Sets</a:t>
            </a:r>
            <a:r>
              <a:rPr lang="en-IN" dirty="0"/>
              <a:t/>
            </a:r>
            <a:br>
              <a:rPr lang="en-IN" dirty="0"/>
            </a:br>
            <a:endParaRPr lang="en-IN" dirty="0"/>
          </a:p>
        </p:txBody>
      </p:sp>
      <p:sp>
        <p:nvSpPr>
          <p:cNvPr id="3" name="Content Placeholder 2"/>
          <p:cNvSpPr>
            <a:spLocks noGrp="1"/>
          </p:cNvSpPr>
          <p:nvPr>
            <p:ph idx="1"/>
          </p:nvPr>
        </p:nvSpPr>
        <p:spPr>
          <a:xfrm>
            <a:off x="838200" y="764274"/>
            <a:ext cx="10515600" cy="5841241"/>
          </a:xfrm>
        </p:spPr>
        <p:txBody>
          <a:bodyPr>
            <a:normAutofit/>
          </a:bodyPr>
          <a:lstStyle/>
          <a:p>
            <a:r>
              <a:rPr lang="en-IN" sz="2400" dirty="0"/>
              <a:t>The intersection operation on two sets produces a new set containing only the common elements from both the sets. In the below example the element “Wed” is present in both </a:t>
            </a:r>
            <a:r>
              <a:rPr lang="en-IN" sz="2400" dirty="0" smtClean="0"/>
              <a:t>the sets.</a:t>
            </a:r>
          </a:p>
          <a:p>
            <a:pPr marL="0" indent="0">
              <a:buNone/>
            </a:pPr>
            <a:r>
              <a:rPr lang="en-IN" sz="2400" dirty="0" smtClean="0"/>
              <a:t>&gt;&gt;&gt;DaysA </a:t>
            </a:r>
            <a:r>
              <a:rPr lang="en-IN" sz="2400" dirty="0"/>
              <a:t>= set(["Mon","Tue","Wed"])</a:t>
            </a:r>
          </a:p>
          <a:p>
            <a:pPr marL="0" indent="0">
              <a:buNone/>
            </a:pPr>
            <a:r>
              <a:rPr lang="en-IN" sz="2400" dirty="0" smtClean="0"/>
              <a:t>&gt;&gt;&gt;DaysB </a:t>
            </a:r>
            <a:r>
              <a:rPr lang="en-IN" sz="2400" dirty="0"/>
              <a:t>= set(["Wed","Thu","Fri","Sat","Sun"])</a:t>
            </a:r>
          </a:p>
          <a:p>
            <a:pPr marL="0" indent="0">
              <a:buNone/>
            </a:pPr>
            <a:r>
              <a:rPr lang="en-IN" sz="2400" dirty="0" smtClean="0"/>
              <a:t>&gt;&gt;&gt;AllDays </a:t>
            </a:r>
            <a:r>
              <a:rPr lang="en-IN" sz="2400" dirty="0"/>
              <a:t>= DaysA &amp; DaysB</a:t>
            </a:r>
          </a:p>
          <a:p>
            <a:pPr marL="0" indent="0">
              <a:buNone/>
            </a:pPr>
            <a:r>
              <a:rPr lang="en-IN" sz="2400" dirty="0" smtClean="0"/>
              <a:t>&gt;&gt;&gt;print(AllDays)</a:t>
            </a:r>
          </a:p>
          <a:p>
            <a:pPr marL="0" indent="0">
              <a:buNone/>
            </a:pPr>
            <a:r>
              <a:rPr lang="en-IN" sz="2400" dirty="0"/>
              <a:t>When the above code is executed, it produces the following result. Please note the result has only one “wed</a:t>
            </a:r>
            <a:r>
              <a:rPr lang="en-IN" sz="2400" dirty="0" smtClean="0"/>
              <a:t>”.</a:t>
            </a:r>
          </a:p>
          <a:p>
            <a:pPr marL="0" indent="0">
              <a:buNone/>
            </a:pPr>
            <a:r>
              <a:rPr lang="en-IN" sz="2400" dirty="0" smtClean="0"/>
              <a:t>set([‘Wed’])</a:t>
            </a:r>
            <a:endParaRPr lang="en-IN" sz="2400" dirty="0"/>
          </a:p>
        </p:txBody>
      </p:sp>
    </p:spTree>
    <p:extLst>
      <p:ext uri="{BB962C8B-B14F-4D97-AF65-F5344CB8AC3E}">
        <p14:creationId xmlns:p14="http://schemas.microsoft.com/office/powerpoint/2010/main" val="26163186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368489"/>
            <a:ext cx="10515600" cy="6332561"/>
          </a:xfrm>
        </p:spPr>
        <p:txBody>
          <a:bodyPr>
            <a:normAutofit/>
          </a:bodyPr>
          <a:lstStyle/>
          <a:p>
            <a:r>
              <a:rPr lang="en-IN" sz="2400" dirty="0"/>
              <a:t>Intersection of A and B is a set of elements that are common in both sets.</a:t>
            </a:r>
          </a:p>
          <a:p>
            <a:r>
              <a:rPr lang="en-IN" sz="2400" dirty="0" smtClean="0"/>
              <a:t>Intersection </a:t>
            </a:r>
            <a:r>
              <a:rPr lang="en-IN" sz="2400" dirty="0"/>
              <a:t>is performed using &amp; operator. Same can be accomplished using the method </a:t>
            </a:r>
            <a:r>
              <a:rPr lang="en-IN" sz="2400" dirty="0" smtClean="0"/>
              <a:t>interse</a:t>
            </a:r>
            <a:r>
              <a:rPr lang="en-IN" sz="2400" dirty="0"/>
              <a:t>ction</a:t>
            </a:r>
            <a:r>
              <a:rPr lang="en-IN" sz="2400" dirty="0" smtClean="0"/>
              <a:t>().</a:t>
            </a:r>
          </a:p>
          <a:p>
            <a:pPr marL="0" indent="0">
              <a:buNone/>
            </a:pPr>
            <a:r>
              <a:rPr lang="pt-BR" sz="2400" dirty="0" smtClean="0"/>
              <a:t>&gt;&gt;&gt;A </a:t>
            </a:r>
            <a:r>
              <a:rPr lang="pt-BR" sz="2400" dirty="0"/>
              <a:t>= {1, 2, 3, 4, 5}</a:t>
            </a:r>
          </a:p>
          <a:p>
            <a:pPr marL="0" indent="0">
              <a:buNone/>
            </a:pPr>
            <a:r>
              <a:rPr lang="pt-BR" sz="2400" dirty="0" smtClean="0"/>
              <a:t>&gt;&gt;&gt;B </a:t>
            </a:r>
            <a:r>
              <a:rPr lang="pt-BR" sz="2400" dirty="0"/>
              <a:t>= {4, 5, 6, 7, 8</a:t>
            </a:r>
            <a:r>
              <a:rPr lang="pt-BR" sz="2400" dirty="0" smtClean="0"/>
              <a:t>}</a:t>
            </a:r>
          </a:p>
          <a:p>
            <a:pPr marL="0" indent="0">
              <a:buNone/>
            </a:pPr>
            <a:r>
              <a:rPr lang="en-IN" sz="2400" dirty="0"/>
              <a:t># use intersection function on A</a:t>
            </a:r>
          </a:p>
          <a:p>
            <a:pPr marL="0" indent="0">
              <a:buNone/>
            </a:pPr>
            <a:r>
              <a:rPr lang="en-IN" sz="2400" dirty="0"/>
              <a:t>&gt;&gt;&gt; A.intersection(B)</a:t>
            </a:r>
          </a:p>
          <a:p>
            <a:r>
              <a:rPr lang="en-IN" sz="2400" dirty="0"/>
              <a:t>{4, 5}</a:t>
            </a:r>
          </a:p>
          <a:p>
            <a:endParaRPr lang="en-IN" sz="2400" dirty="0"/>
          </a:p>
          <a:p>
            <a:pPr marL="0" indent="0">
              <a:buNone/>
            </a:pPr>
            <a:r>
              <a:rPr lang="en-IN" sz="2400" dirty="0"/>
              <a:t># use intersection function on B</a:t>
            </a:r>
          </a:p>
          <a:p>
            <a:pPr marL="0" indent="0">
              <a:buNone/>
            </a:pPr>
            <a:r>
              <a:rPr lang="en-IN" sz="2400" dirty="0"/>
              <a:t>&gt;&gt;&gt; B.intersection(A)</a:t>
            </a:r>
          </a:p>
          <a:p>
            <a:pPr marL="0" indent="0">
              <a:buNone/>
            </a:pPr>
            <a:r>
              <a:rPr lang="en-IN" sz="2400" dirty="0"/>
              <a:t>{4, 5}</a:t>
            </a:r>
          </a:p>
          <a:p>
            <a:endParaRPr lang="en-IN" sz="2400" dirty="0"/>
          </a:p>
        </p:txBody>
      </p:sp>
      <p:pic>
        <p:nvPicPr>
          <p:cNvPr id="6147" name="Picture 3" descr="Set Intersection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9" y="1616052"/>
            <a:ext cx="42862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067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fontScale="90000"/>
          </a:bodyPr>
          <a:lstStyle/>
          <a:p>
            <a:pPr algn="ctr"/>
            <a:r>
              <a:rPr lang="en-IN" b="1" dirty="0">
                <a:solidFill>
                  <a:srgbClr val="FF0000"/>
                </a:solidFill>
              </a:rPr>
              <a:t>Difference of Sets</a:t>
            </a:r>
            <a:r>
              <a:rPr lang="en-IN" dirty="0"/>
              <a:t/>
            </a:r>
            <a:br>
              <a:rPr lang="en-IN" dirty="0"/>
            </a:br>
            <a:endParaRPr lang="en-IN" dirty="0"/>
          </a:p>
        </p:txBody>
      </p:sp>
      <p:sp>
        <p:nvSpPr>
          <p:cNvPr id="3" name="Content Placeholder 2"/>
          <p:cNvSpPr>
            <a:spLocks noGrp="1"/>
          </p:cNvSpPr>
          <p:nvPr>
            <p:ph idx="1"/>
          </p:nvPr>
        </p:nvSpPr>
        <p:spPr>
          <a:xfrm>
            <a:off x="838200" y="764275"/>
            <a:ext cx="10515600" cy="5800298"/>
          </a:xfrm>
        </p:spPr>
        <p:txBody>
          <a:bodyPr>
            <a:normAutofit/>
          </a:bodyPr>
          <a:lstStyle/>
          <a:p>
            <a:r>
              <a:rPr lang="en-IN" sz="2400" dirty="0"/>
              <a:t>The difference operation on two sets produces a new set containing only the elements from the first set and none from the second set. In the below example the element “Wed” is present in both the sets so it will not be found in the result set</a:t>
            </a:r>
            <a:r>
              <a:rPr lang="en-IN" sz="2400" dirty="0" smtClean="0"/>
              <a:t>.</a:t>
            </a:r>
          </a:p>
          <a:p>
            <a:pPr marL="0" indent="0">
              <a:buNone/>
            </a:pPr>
            <a:r>
              <a:rPr lang="en-IN" sz="2400" dirty="0" smtClean="0"/>
              <a:t>&gt;&gt;&gt;DaysA </a:t>
            </a:r>
            <a:r>
              <a:rPr lang="en-IN" sz="2400" dirty="0"/>
              <a:t>= set(["Mon","Tue","Wed"])</a:t>
            </a:r>
          </a:p>
          <a:p>
            <a:pPr marL="0" indent="0">
              <a:buNone/>
            </a:pPr>
            <a:r>
              <a:rPr lang="en-IN" sz="2400" dirty="0" smtClean="0"/>
              <a:t>&gt;&gt;&gt;DaysB </a:t>
            </a:r>
            <a:r>
              <a:rPr lang="en-IN" sz="2400" dirty="0"/>
              <a:t>= set(["Wed","Thu","Fri","Sat","Sun"])</a:t>
            </a:r>
          </a:p>
          <a:p>
            <a:pPr marL="0" indent="0">
              <a:buNone/>
            </a:pPr>
            <a:r>
              <a:rPr lang="en-IN" sz="2400" dirty="0" smtClean="0"/>
              <a:t>&gt;&gt;&gt;AllDays </a:t>
            </a:r>
            <a:r>
              <a:rPr lang="en-IN" sz="2400" dirty="0"/>
              <a:t>= DaysA - DaysB</a:t>
            </a:r>
          </a:p>
          <a:p>
            <a:pPr marL="0" indent="0">
              <a:buNone/>
            </a:pPr>
            <a:r>
              <a:rPr lang="en-IN" sz="2400" dirty="0" smtClean="0"/>
              <a:t>&gt;&gt;&gt;print(AllDays)</a:t>
            </a:r>
          </a:p>
          <a:p>
            <a:pPr marL="0" indent="0">
              <a:buNone/>
            </a:pPr>
            <a:r>
              <a:rPr lang="en-IN" sz="2400" dirty="0"/>
              <a:t>When the above code is executed, it produces the following result. Please note the result has only one “wed</a:t>
            </a:r>
            <a:r>
              <a:rPr lang="en-IN" sz="2400" dirty="0" smtClean="0"/>
              <a:t>”.</a:t>
            </a:r>
          </a:p>
          <a:p>
            <a:pPr marL="0" indent="0">
              <a:buNone/>
            </a:pPr>
            <a:r>
              <a:rPr lang="en-IN" sz="2400" dirty="0"/>
              <a:t>set(['Mon', 'Tue'])</a:t>
            </a:r>
          </a:p>
        </p:txBody>
      </p:sp>
    </p:spTree>
    <p:extLst>
      <p:ext uri="{BB962C8B-B14F-4D97-AF65-F5344CB8AC3E}">
        <p14:creationId xmlns:p14="http://schemas.microsoft.com/office/powerpoint/2010/main" val="32146797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515600" cy="6728346"/>
          </a:xfrm>
        </p:spPr>
        <p:txBody>
          <a:bodyPr>
            <a:normAutofit/>
          </a:bodyPr>
          <a:lstStyle/>
          <a:p>
            <a:r>
              <a:rPr lang="en-IN" sz="2400" dirty="0">
                <a:solidFill>
                  <a:srgbClr val="FF0000"/>
                </a:solidFill>
              </a:rPr>
              <a:t>Difference</a:t>
            </a:r>
            <a:r>
              <a:rPr lang="en-IN" sz="2400" dirty="0"/>
              <a:t> of A and B (A - B) is a set of elements that are only in A but not in B. Similarly, B - A is a set of element in B but not in A.</a:t>
            </a:r>
          </a:p>
          <a:p>
            <a:r>
              <a:rPr lang="en-IN" sz="2400" dirty="0" smtClean="0"/>
              <a:t>Difference </a:t>
            </a:r>
            <a:r>
              <a:rPr lang="en-IN" sz="2400" dirty="0"/>
              <a:t>is performed using - operator. Same can be accomplished using the method difference().</a:t>
            </a:r>
          </a:p>
          <a:p>
            <a:pPr marL="0" indent="0">
              <a:buNone/>
            </a:pPr>
            <a:r>
              <a:rPr lang="en-IN" sz="2200" dirty="0"/>
              <a:t># use difference function on A</a:t>
            </a:r>
          </a:p>
          <a:p>
            <a:pPr marL="0" indent="0">
              <a:buNone/>
            </a:pPr>
            <a:r>
              <a:rPr lang="en-IN" sz="2200" dirty="0"/>
              <a:t>&gt;&gt;&gt; </a:t>
            </a:r>
            <a:r>
              <a:rPr lang="en-IN" sz="2200" dirty="0" err="1"/>
              <a:t>A.difference</a:t>
            </a:r>
            <a:r>
              <a:rPr lang="en-IN" sz="2200" dirty="0"/>
              <a:t>(B)</a:t>
            </a:r>
          </a:p>
          <a:p>
            <a:r>
              <a:rPr lang="en-IN" sz="2200" dirty="0"/>
              <a:t>{1, 2, 3}</a:t>
            </a:r>
          </a:p>
          <a:p>
            <a:endParaRPr lang="en-IN" sz="2200" dirty="0"/>
          </a:p>
          <a:p>
            <a:pPr marL="0" indent="0">
              <a:buNone/>
            </a:pPr>
            <a:r>
              <a:rPr lang="en-IN" sz="2200" dirty="0"/>
              <a:t># use - operator on B</a:t>
            </a:r>
          </a:p>
          <a:p>
            <a:pPr marL="0" indent="0">
              <a:buNone/>
            </a:pPr>
            <a:r>
              <a:rPr lang="en-IN" sz="2200" dirty="0"/>
              <a:t>&gt;&gt;&gt; B - A</a:t>
            </a:r>
          </a:p>
          <a:p>
            <a:r>
              <a:rPr lang="en-IN" sz="2200" dirty="0"/>
              <a:t>{8, 6, 7}</a:t>
            </a:r>
          </a:p>
          <a:p>
            <a:endParaRPr lang="en-IN" sz="2200" dirty="0"/>
          </a:p>
          <a:p>
            <a:pPr marL="0" indent="0">
              <a:buNone/>
            </a:pPr>
            <a:r>
              <a:rPr lang="en-IN" sz="2200" dirty="0"/>
              <a:t># use difference function on B</a:t>
            </a:r>
          </a:p>
          <a:p>
            <a:pPr marL="0" indent="0">
              <a:buNone/>
            </a:pPr>
            <a:r>
              <a:rPr lang="en-IN" sz="2200" dirty="0"/>
              <a:t>&gt;&gt;&gt; B.difference(A)</a:t>
            </a:r>
          </a:p>
          <a:p>
            <a:r>
              <a:rPr lang="en-IN" sz="2200" dirty="0"/>
              <a:t>{8, 6, 7}</a:t>
            </a:r>
          </a:p>
          <a:p>
            <a:endParaRPr lang="en-IN" dirty="0"/>
          </a:p>
        </p:txBody>
      </p:sp>
      <p:pic>
        <p:nvPicPr>
          <p:cNvPr id="8194" name="Picture 2" descr="Set Symmetric Difference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029" y="2144973"/>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546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4" y="450376"/>
            <a:ext cx="10515600" cy="6578837"/>
          </a:xfrm>
        </p:spPr>
        <p:txBody>
          <a:bodyPr>
            <a:normAutofit fontScale="92500" lnSpcReduction="10000"/>
          </a:bodyPr>
          <a:lstStyle/>
          <a:p>
            <a:r>
              <a:rPr lang="en-IN" b="1" dirty="0">
                <a:solidFill>
                  <a:srgbClr val="FF0000"/>
                </a:solidFill>
              </a:rPr>
              <a:t>Set Symmetric </a:t>
            </a:r>
            <a:r>
              <a:rPr lang="en-IN" b="1" dirty="0" smtClean="0">
                <a:solidFill>
                  <a:srgbClr val="FF0000"/>
                </a:solidFill>
              </a:rPr>
              <a:t>Difference</a:t>
            </a:r>
            <a:endParaRPr lang="en-IN" dirty="0"/>
          </a:p>
          <a:p>
            <a:r>
              <a:rPr lang="en-IN" sz="2400" dirty="0"/>
              <a:t>Symmetric Difference of A and B is a set of elements in both A and B except those that are common in both</a:t>
            </a:r>
            <a:r>
              <a:rPr lang="en-IN" sz="2400" dirty="0" smtClean="0"/>
              <a:t>.</a:t>
            </a:r>
            <a:endParaRPr lang="en-IN" sz="2400" dirty="0"/>
          </a:p>
          <a:p>
            <a:r>
              <a:rPr lang="en-IN" sz="2400" dirty="0"/>
              <a:t>Symmetric difference is performed using ^ operator. Same can be accomplished using the </a:t>
            </a:r>
            <a:r>
              <a:rPr lang="en-IN" sz="2400" dirty="0" smtClean="0"/>
              <a:t>method </a:t>
            </a:r>
            <a:r>
              <a:rPr lang="en-IN" sz="2400" dirty="0"/>
              <a:t>symmetric_difference</a:t>
            </a:r>
            <a:r>
              <a:rPr lang="en-IN" sz="2400" dirty="0" smtClean="0"/>
              <a:t>()</a:t>
            </a:r>
          </a:p>
          <a:p>
            <a:r>
              <a:rPr lang="en-IN" sz="2400" dirty="0"/>
              <a:t># initialize A and </a:t>
            </a:r>
            <a:r>
              <a:rPr lang="en-IN" sz="2400" dirty="0" smtClean="0"/>
              <a:t>B</a:t>
            </a:r>
          </a:p>
          <a:p>
            <a:r>
              <a:rPr lang="en-IN" sz="2400" dirty="0" smtClean="0"/>
              <a:t>A </a:t>
            </a:r>
            <a:r>
              <a:rPr lang="en-IN" sz="2400" dirty="0"/>
              <a:t>= {1, 2, 3, 4, 5</a:t>
            </a:r>
            <a:r>
              <a:rPr lang="en-IN" sz="2400" dirty="0" smtClean="0"/>
              <a:t>}</a:t>
            </a:r>
          </a:p>
          <a:p>
            <a:r>
              <a:rPr lang="en-IN" sz="2400" dirty="0" smtClean="0"/>
              <a:t>B </a:t>
            </a:r>
            <a:r>
              <a:rPr lang="en-IN" sz="2400" dirty="0"/>
              <a:t>= {4, 5, 6, 7, 8</a:t>
            </a:r>
            <a:r>
              <a:rPr lang="en-IN" sz="2400" dirty="0" smtClean="0"/>
              <a:t>}</a:t>
            </a:r>
          </a:p>
          <a:p>
            <a:r>
              <a:rPr lang="en-IN" sz="2400" dirty="0" smtClean="0"/>
              <a:t># </a:t>
            </a:r>
            <a:r>
              <a:rPr lang="en-IN" sz="2400" dirty="0"/>
              <a:t>use ^ operator</a:t>
            </a:r>
            <a:r>
              <a:rPr lang="en-IN" sz="2400" dirty="0" smtClean="0"/>
              <a:t>#</a:t>
            </a:r>
          </a:p>
          <a:p>
            <a:r>
              <a:rPr lang="en-IN" sz="2400" dirty="0" smtClean="0"/>
              <a:t> </a:t>
            </a:r>
            <a:r>
              <a:rPr lang="en-IN" sz="2400" dirty="0"/>
              <a:t>Output: </a:t>
            </a:r>
            <a:r>
              <a:rPr lang="en-IN" sz="2400" dirty="0" smtClean="0"/>
              <a:t>{1, 2, 3, 6, 7, 8}</a:t>
            </a:r>
          </a:p>
          <a:p>
            <a:r>
              <a:rPr lang="en-IN" sz="2400" dirty="0" smtClean="0"/>
              <a:t>print(A </a:t>
            </a:r>
            <a:r>
              <a:rPr lang="en-IN" sz="2400" dirty="0"/>
              <a:t>^ B</a:t>
            </a:r>
            <a:r>
              <a:rPr lang="en-IN" sz="2400" dirty="0" smtClean="0"/>
              <a:t>)</a:t>
            </a:r>
          </a:p>
          <a:p>
            <a:r>
              <a:rPr lang="en-IN" sz="2400" dirty="0"/>
              <a:t># use symmetric_difference function on A</a:t>
            </a:r>
          </a:p>
          <a:p>
            <a:r>
              <a:rPr lang="en-IN" sz="2400" dirty="0"/>
              <a:t>&gt;&gt;&gt; A.symmetric_difference(B)</a:t>
            </a:r>
          </a:p>
          <a:p>
            <a:r>
              <a:rPr lang="en-IN" sz="2400" dirty="0"/>
              <a:t>{1, 2, 3, 6, 7, 8</a:t>
            </a:r>
            <a:r>
              <a:rPr lang="en-IN" sz="2400" dirty="0" smtClean="0"/>
              <a:t>}</a:t>
            </a:r>
            <a:endParaRPr lang="en-IN" sz="2400" dirty="0"/>
          </a:p>
          <a:p>
            <a:r>
              <a:rPr lang="en-IN" sz="2400" dirty="0"/>
              <a:t># use symmetric_difference function on B</a:t>
            </a:r>
          </a:p>
          <a:p>
            <a:r>
              <a:rPr lang="en-IN" sz="2400" dirty="0"/>
              <a:t>&gt;&gt;&gt; </a:t>
            </a:r>
            <a:r>
              <a:rPr lang="en-IN" sz="2400" dirty="0" err="1"/>
              <a:t>B.symmetric_difference</a:t>
            </a:r>
            <a:r>
              <a:rPr lang="en-IN" sz="2400" dirty="0"/>
              <a:t>(A)</a:t>
            </a:r>
          </a:p>
          <a:p>
            <a:r>
              <a:rPr lang="en-IN" sz="2400" dirty="0"/>
              <a:t>{1, 2, 3, 6, 7, 8}</a:t>
            </a:r>
          </a:p>
        </p:txBody>
      </p:sp>
      <p:pic>
        <p:nvPicPr>
          <p:cNvPr id="9218" name="Picture 2" descr="Set Symmetric Difference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481" y="2356513"/>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0542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pPr algn="ctr"/>
            <a:r>
              <a:rPr lang="en-IN" b="1" dirty="0">
                <a:solidFill>
                  <a:srgbClr val="FF0000"/>
                </a:solidFill>
              </a:rPr>
              <a:t>Compare Sets</a:t>
            </a:r>
            <a:r>
              <a:rPr lang="en-IN" dirty="0"/>
              <a:t/>
            </a:r>
            <a:br>
              <a:rPr lang="en-IN" dirty="0"/>
            </a:br>
            <a:endParaRPr lang="en-IN" dirty="0"/>
          </a:p>
        </p:txBody>
      </p:sp>
      <p:sp>
        <p:nvSpPr>
          <p:cNvPr id="3" name="Content Placeholder 2"/>
          <p:cNvSpPr>
            <a:spLocks noGrp="1"/>
          </p:cNvSpPr>
          <p:nvPr>
            <p:ph idx="1"/>
          </p:nvPr>
        </p:nvSpPr>
        <p:spPr>
          <a:xfrm>
            <a:off x="838200" y="764274"/>
            <a:ext cx="10515600" cy="5854889"/>
          </a:xfrm>
        </p:spPr>
        <p:txBody>
          <a:bodyPr/>
          <a:lstStyle/>
          <a:p>
            <a:r>
              <a:rPr lang="en-IN" sz="2400" dirty="0"/>
              <a:t>We can check if a given set is a subset or superset of another set. The result is True or False </a:t>
            </a:r>
            <a:r>
              <a:rPr lang="en-IN" sz="2400" dirty="0" smtClean="0"/>
              <a:t>depending </a:t>
            </a:r>
            <a:r>
              <a:rPr lang="en-IN" sz="2400" dirty="0"/>
              <a:t>on the elements present in the sets</a:t>
            </a:r>
            <a:r>
              <a:rPr lang="en-IN" dirty="0" smtClean="0"/>
              <a:t>.</a:t>
            </a:r>
          </a:p>
          <a:p>
            <a:pPr marL="0" indent="0">
              <a:buNone/>
            </a:pPr>
            <a:r>
              <a:rPr lang="en-IN" sz="2400" dirty="0" smtClean="0"/>
              <a:t>&gt;&gt;&gt;DaysA </a:t>
            </a:r>
            <a:r>
              <a:rPr lang="en-IN" sz="2400" dirty="0"/>
              <a:t>= set(["Mon","Tue","Wed"])</a:t>
            </a:r>
          </a:p>
          <a:p>
            <a:pPr marL="0" indent="0">
              <a:buNone/>
            </a:pPr>
            <a:r>
              <a:rPr lang="en-IN" sz="2400" dirty="0" smtClean="0"/>
              <a:t>&gt;&gt;&gt;DaysB </a:t>
            </a:r>
            <a:r>
              <a:rPr lang="en-IN" sz="2400" dirty="0"/>
              <a:t>= set(["Mon","Tue","Wed","Thu","Fri","Sat","Sun"])</a:t>
            </a:r>
          </a:p>
          <a:p>
            <a:pPr marL="0" indent="0">
              <a:buNone/>
            </a:pPr>
            <a:r>
              <a:rPr lang="en-IN" sz="2400" dirty="0" smtClean="0"/>
              <a:t>&gt;&gt;&gt;SubsetRes </a:t>
            </a:r>
            <a:r>
              <a:rPr lang="en-IN" sz="2400" dirty="0"/>
              <a:t>= DaysA &lt;= DaysB</a:t>
            </a:r>
          </a:p>
          <a:p>
            <a:pPr marL="0" indent="0">
              <a:buNone/>
            </a:pPr>
            <a:r>
              <a:rPr lang="en-IN" sz="2400" dirty="0" smtClean="0"/>
              <a:t>&gt;&gt;&gt;SupersetRes </a:t>
            </a:r>
            <a:r>
              <a:rPr lang="en-IN" sz="2400" dirty="0"/>
              <a:t>= DaysB &gt;= DaysA</a:t>
            </a:r>
          </a:p>
          <a:p>
            <a:pPr marL="0" indent="0">
              <a:buNone/>
            </a:pPr>
            <a:r>
              <a:rPr lang="en-IN" sz="2400" dirty="0" smtClean="0"/>
              <a:t>&gt;&gt;&gt;print(</a:t>
            </a:r>
            <a:r>
              <a:rPr lang="en-IN" sz="2400" dirty="0" err="1" smtClean="0"/>
              <a:t>SubsetRes</a:t>
            </a:r>
            <a:r>
              <a:rPr lang="en-IN" sz="2400" dirty="0"/>
              <a:t>)</a:t>
            </a:r>
          </a:p>
          <a:p>
            <a:pPr marL="0" indent="0">
              <a:buNone/>
            </a:pPr>
            <a:r>
              <a:rPr lang="en-IN" sz="2400" dirty="0" smtClean="0"/>
              <a:t>&gt;&gt;&gt;print(SupersetRes)</a:t>
            </a:r>
          </a:p>
          <a:p>
            <a:pPr marL="0" indent="0">
              <a:buNone/>
            </a:pPr>
            <a:r>
              <a:rPr lang="en-IN" sz="2400" dirty="0"/>
              <a:t>When the above code is executed, it produces the following result</a:t>
            </a:r>
            <a:r>
              <a:rPr lang="en-IN" sz="2400" dirty="0" smtClean="0"/>
              <a:t>.</a:t>
            </a:r>
          </a:p>
          <a:p>
            <a:pPr marL="0" indent="0">
              <a:buNone/>
            </a:pPr>
            <a:r>
              <a:rPr lang="en-IN" sz="2400" dirty="0" smtClean="0"/>
              <a:t>True</a:t>
            </a:r>
          </a:p>
          <a:p>
            <a:pPr marL="0" indent="0">
              <a:buNone/>
            </a:pPr>
            <a:r>
              <a:rPr lang="en-IN" sz="2400" dirty="0" smtClean="0"/>
              <a:t>True</a:t>
            </a:r>
            <a:endParaRPr lang="en-IN" sz="2400" dirty="0"/>
          </a:p>
        </p:txBody>
      </p:sp>
    </p:spTree>
    <p:extLst>
      <p:ext uri="{BB962C8B-B14F-4D97-AF65-F5344CB8AC3E}">
        <p14:creationId xmlns:p14="http://schemas.microsoft.com/office/powerpoint/2010/main" val="3760336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Built-in </a:t>
            </a:r>
            <a:r>
              <a:rPr lang="en-IN" b="1" dirty="0" smtClean="0">
                <a:solidFill>
                  <a:srgbClr val="FF0000"/>
                </a:solidFill>
              </a:rPr>
              <a:t>Functions</a:t>
            </a:r>
            <a:r>
              <a:rPr lang="en-IN" dirty="0"/>
              <a:t/>
            </a:r>
            <a:br>
              <a:rPr lang="en-IN" dirty="0"/>
            </a:br>
            <a:endParaRPr lang="en-IN" dirty="0"/>
          </a:p>
        </p:txBody>
      </p:sp>
      <p:sp>
        <p:nvSpPr>
          <p:cNvPr id="3" name="Content Placeholder 2"/>
          <p:cNvSpPr>
            <a:spLocks noGrp="1"/>
          </p:cNvSpPr>
          <p:nvPr>
            <p:ph idx="1"/>
          </p:nvPr>
        </p:nvSpPr>
        <p:spPr>
          <a:xfrm>
            <a:off x="838200" y="982639"/>
            <a:ext cx="10515600" cy="5194324"/>
          </a:xfrm>
        </p:spPr>
        <p:txBody>
          <a:bodyPr>
            <a:normAutofit/>
          </a:bodyPr>
          <a:lstStyle/>
          <a:p>
            <a:r>
              <a:rPr lang="en-IN" dirty="0" smtClean="0">
                <a:solidFill>
                  <a:srgbClr val="FF0000"/>
                </a:solidFill>
              </a:rPr>
              <a:t>Function</a:t>
            </a:r>
            <a:r>
              <a:rPr lang="en-IN" dirty="0"/>
              <a:t>	</a:t>
            </a:r>
            <a:r>
              <a:rPr lang="en-IN" dirty="0">
                <a:solidFill>
                  <a:srgbClr val="FF0000"/>
                </a:solidFill>
              </a:rPr>
              <a:t>Description</a:t>
            </a:r>
          </a:p>
          <a:p>
            <a:r>
              <a:rPr lang="en-IN" sz="2200" dirty="0"/>
              <a:t>all()	</a:t>
            </a:r>
            <a:r>
              <a:rPr lang="en-IN" sz="2200" dirty="0" smtClean="0"/>
              <a:t>        Return </a:t>
            </a:r>
            <a:r>
              <a:rPr lang="en-IN" sz="2200" dirty="0"/>
              <a:t>True if all elements of the set are true (or if the set is empty).</a:t>
            </a:r>
          </a:p>
          <a:p>
            <a:r>
              <a:rPr lang="en-IN" sz="2200" dirty="0"/>
              <a:t>any()	</a:t>
            </a:r>
            <a:r>
              <a:rPr lang="en-IN" sz="2200" dirty="0" smtClean="0"/>
              <a:t>       Return </a:t>
            </a:r>
            <a:r>
              <a:rPr lang="en-IN" sz="2200" dirty="0"/>
              <a:t>True if any element of the set is true. If the set is empty, return False.</a:t>
            </a:r>
          </a:p>
          <a:p>
            <a:r>
              <a:rPr lang="en-IN" sz="2200" dirty="0"/>
              <a:t>enumerate()	</a:t>
            </a:r>
            <a:r>
              <a:rPr lang="en-IN" sz="2200" dirty="0" smtClean="0"/>
              <a:t>  Return </a:t>
            </a:r>
            <a:r>
              <a:rPr lang="en-IN" sz="2200" dirty="0"/>
              <a:t>an enumerate object. It contains the index and value of all the items of set as a pair.</a:t>
            </a:r>
          </a:p>
          <a:p>
            <a:r>
              <a:rPr lang="en-IN" sz="2200" dirty="0"/>
              <a:t>len()	</a:t>
            </a:r>
            <a:r>
              <a:rPr lang="en-IN" sz="2200" dirty="0" smtClean="0"/>
              <a:t>                Return </a:t>
            </a:r>
            <a:r>
              <a:rPr lang="en-IN" sz="2200" dirty="0"/>
              <a:t>the length (the number of items) in the set.</a:t>
            </a:r>
          </a:p>
          <a:p>
            <a:r>
              <a:rPr lang="en-IN" sz="2200" dirty="0"/>
              <a:t>max()	</a:t>
            </a:r>
            <a:r>
              <a:rPr lang="en-IN" sz="2200" dirty="0" smtClean="0"/>
              <a:t>                     Return </a:t>
            </a:r>
            <a:r>
              <a:rPr lang="en-IN" sz="2200" dirty="0"/>
              <a:t>the largest item in the set.</a:t>
            </a:r>
          </a:p>
          <a:p>
            <a:r>
              <a:rPr lang="en-IN" sz="2200" dirty="0"/>
              <a:t>min</a:t>
            </a:r>
            <a:r>
              <a:rPr lang="en-IN" sz="2200" dirty="0" smtClean="0"/>
              <a:t>()               </a:t>
            </a:r>
            <a:r>
              <a:rPr lang="en-IN" sz="2200" dirty="0"/>
              <a:t>	Return the smallest item in the set.</a:t>
            </a:r>
          </a:p>
          <a:p>
            <a:r>
              <a:rPr lang="en-IN" sz="2200" dirty="0"/>
              <a:t>sorted()	Return a new sorted list from elements in the set(does not sort the set itself).</a:t>
            </a:r>
          </a:p>
          <a:p>
            <a:r>
              <a:rPr lang="en-IN" sz="2200" dirty="0"/>
              <a:t>sum()	</a:t>
            </a:r>
            <a:r>
              <a:rPr lang="en-IN" sz="2200" dirty="0" smtClean="0"/>
              <a:t>             Return </a:t>
            </a:r>
            <a:r>
              <a:rPr lang="en-IN" sz="2200" dirty="0"/>
              <a:t>the sum of all elements in the set.</a:t>
            </a:r>
          </a:p>
        </p:txBody>
      </p:sp>
    </p:spTree>
    <p:extLst>
      <p:ext uri="{BB962C8B-B14F-4D97-AF65-F5344CB8AC3E}">
        <p14:creationId xmlns:p14="http://schemas.microsoft.com/office/powerpoint/2010/main" val="327307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a:bodyPr>
          <a:lstStyle/>
          <a:p>
            <a:pPr marL="0" indent="0">
              <a:buNone/>
            </a:pPr>
            <a:endParaRPr lang="en-IN" dirty="0" smtClean="0"/>
          </a:p>
          <a:p>
            <a:r>
              <a:rPr lang="en-IN" sz="3200" b="1" dirty="0">
                <a:solidFill>
                  <a:srgbClr val="FF0000"/>
                </a:solidFill>
              </a:rPr>
              <a:t>Updating Strings</a:t>
            </a:r>
            <a:r>
              <a:rPr lang="en-IN" sz="3200" dirty="0">
                <a:solidFill>
                  <a:srgbClr val="FF0000"/>
                </a:solidFill>
              </a:rPr>
              <a:t/>
            </a:r>
            <a:br>
              <a:rPr lang="en-IN" sz="3200" dirty="0">
                <a:solidFill>
                  <a:srgbClr val="FF0000"/>
                </a:solidFill>
              </a:rPr>
            </a:br>
            <a:r>
              <a:rPr lang="en-IN" dirty="0" smtClean="0"/>
              <a:t>&gt;&gt;&gt; </a:t>
            </a:r>
            <a:r>
              <a:rPr lang="en-IN" dirty="0"/>
              <a:t>str[0]='h'</a:t>
            </a:r>
          </a:p>
          <a:p>
            <a:pPr marL="0" indent="0">
              <a:buNone/>
            </a:pPr>
            <a:r>
              <a:rPr lang="en-IN" dirty="0"/>
              <a:t>Traceback (most recent call last):</a:t>
            </a:r>
          </a:p>
          <a:p>
            <a:pPr marL="0" indent="0">
              <a:buNone/>
            </a:pPr>
            <a:r>
              <a:rPr lang="en-IN" dirty="0"/>
              <a:t>  File "&lt;pyshell#20&gt;", line 1, in &lt;module&gt;</a:t>
            </a:r>
          </a:p>
          <a:p>
            <a:pPr marL="0" indent="0">
              <a:buNone/>
            </a:pPr>
            <a:r>
              <a:rPr lang="en-IN" dirty="0"/>
              <a:t>    str[0]='h'</a:t>
            </a:r>
          </a:p>
          <a:p>
            <a:pPr marL="0" indent="0">
              <a:buNone/>
            </a:pPr>
            <a:r>
              <a:rPr lang="en-IN" dirty="0">
                <a:solidFill>
                  <a:srgbClr val="7030A0"/>
                </a:solidFill>
              </a:rPr>
              <a:t>TypeError: 'str' object does not support item assignment</a:t>
            </a:r>
          </a:p>
          <a:p>
            <a:pPr marL="0" indent="0">
              <a:buNone/>
            </a:pPr>
            <a:r>
              <a:rPr lang="en-IN" dirty="0"/>
              <a:t>&gt;&gt;&gt; str[:6]+'Python'</a:t>
            </a:r>
          </a:p>
          <a:p>
            <a:pPr marL="0" indent="0">
              <a:buNone/>
            </a:pPr>
            <a:r>
              <a:rPr lang="en-IN" dirty="0"/>
              <a:t>'Hello Python'</a:t>
            </a:r>
          </a:p>
          <a:p>
            <a:pPr marL="0" indent="0">
              <a:buNone/>
            </a:pPr>
            <a:r>
              <a:rPr lang="en-IN" dirty="0"/>
              <a:t>&gt;&gt;&gt; print(str)</a:t>
            </a:r>
          </a:p>
          <a:p>
            <a:pPr marL="0" indent="0">
              <a:buNone/>
            </a:pPr>
            <a:r>
              <a:rPr lang="en-IN" dirty="0"/>
              <a:t>Hello World!</a:t>
            </a:r>
          </a:p>
        </p:txBody>
      </p:sp>
    </p:spTree>
    <p:extLst>
      <p:ext uri="{BB962C8B-B14F-4D97-AF65-F5344CB8AC3E}">
        <p14:creationId xmlns:p14="http://schemas.microsoft.com/office/powerpoint/2010/main" val="5805278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109182"/>
            <a:ext cx="11190027" cy="6537278"/>
          </a:xfrm>
        </p:spPr>
        <p:txBody>
          <a:bodyPr>
            <a:normAutofit fontScale="92500" lnSpcReduction="10000"/>
          </a:bodyPr>
          <a:lstStyle/>
          <a:p>
            <a:r>
              <a:rPr lang="en-IN" b="1" dirty="0">
                <a:solidFill>
                  <a:srgbClr val="FF0000"/>
                </a:solidFill>
              </a:rPr>
              <a:t>a</a:t>
            </a:r>
            <a:r>
              <a:rPr lang="en-IN" b="1" dirty="0" smtClean="0">
                <a:solidFill>
                  <a:srgbClr val="FF0000"/>
                </a:solidFill>
              </a:rPr>
              <a:t>ll()</a:t>
            </a:r>
          </a:p>
          <a:p>
            <a:pPr marL="0" indent="0">
              <a:lnSpc>
                <a:spcPct val="110000"/>
              </a:lnSpc>
              <a:buNone/>
            </a:pPr>
            <a:r>
              <a:rPr lang="en-IN" sz="2200" b="1" dirty="0">
                <a:solidFill>
                  <a:srgbClr val="FF0000"/>
                </a:solidFill>
              </a:rPr>
              <a:t>all() </a:t>
            </a:r>
            <a:r>
              <a:rPr lang="en-IN" sz="2200" b="1" dirty="0" smtClean="0">
                <a:solidFill>
                  <a:srgbClr val="FF0000"/>
                </a:solidFill>
              </a:rPr>
              <a:t>Parameters</a:t>
            </a:r>
          </a:p>
          <a:p>
            <a:pPr marL="0" indent="0">
              <a:lnSpc>
                <a:spcPct val="110000"/>
              </a:lnSpc>
              <a:buNone/>
            </a:pPr>
            <a:r>
              <a:rPr lang="en-IN" sz="2200" dirty="0" smtClean="0"/>
              <a:t>The </a:t>
            </a:r>
            <a:r>
              <a:rPr lang="en-IN" sz="2200" dirty="0"/>
              <a:t>all() method takes a single parameter:</a:t>
            </a:r>
          </a:p>
          <a:p>
            <a:pPr marL="0" indent="0">
              <a:lnSpc>
                <a:spcPct val="110000"/>
              </a:lnSpc>
              <a:buNone/>
            </a:pPr>
            <a:r>
              <a:rPr lang="en-IN" sz="2200" dirty="0" smtClean="0"/>
              <a:t>	iterable </a:t>
            </a:r>
            <a:r>
              <a:rPr lang="en-IN" sz="2200" dirty="0"/>
              <a:t>- any iterable (list, tuple, dictionary, etc.) which contains the </a:t>
            </a:r>
            <a:r>
              <a:rPr lang="en-IN" sz="2200" dirty="0" smtClean="0"/>
              <a:t>elements</a:t>
            </a:r>
          </a:p>
          <a:p>
            <a:pPr marL="0" indent="0">
              <a:lnSpc>
                <a:spcPct val="110000"/>
              </a:lnSpc>
              <a:buNone/>
            </a:pPr>
            <a:r>
              <a:rPr lang="en-IN" sz="2200" b="1" dirty="0" smtClean="0">
                <a:solidFill>
                  <a:srgbClr val="FF0000"/>
                </a:solidFill>
              </a:rPr>
              <a:t>Return </a:t>
            </a:r>
            <a:r>
              <a:rPr lang="en-IN" sz="2200" b="1" dirty="0">
                <a:solidFill>
                  <a:srgbClr val="FF0000"/>
                </a:solidFill>
              </a:rPr>
              <a:t>Value from all</a:t>
            </a:r>
            <a:r>
              <a:rPr lang="en-IN" sz="2200" b="1" dirty="0" smtClean="0">
                <a:solidFill>
                  <a:srgbClr val="FF0000"/>
                </a:solidFill>
              </a:rPr>
              <a:t>()</a:t>
            </a:r>
          </a:p>
          <a:p>
            <a:pPr marL="0" indent="0">
              <a:lnSpc>
                <a:spcPct val="110000"/>
              </a:lnSpc>
              <a:buNone/>
            </a:pPr>
            <a:r>
              <a:rPr lang="en-IN" sz="2200" dirty="0" smtClean="0"/>
              <a:t>The </a:t>
            </a:r>
            <a:r>
              <a:rPr lang="en-IN" sz="2200" dirty="0"/>
              <a:t>all() method returns:</a:t>
            </a:r>
          </a:p>
          <a:p>
            <a:pPr marL="0" indent="0">
              <a:lnSpc>
                <a:spcPct val="110000"/>
              </a:lnSpc>
              <a:buNone/>
            </a:pPr>
            <a:r>
              <a:rPr lang="en-IN" sz="2200" dirty="0" smtClean="0">
                <a:sym typeface="Wingdings" panose="05000000000000000000" pitchFamily="2" charset="2"/>
              </a:rPr>
              <a:t></a:t>
            </a:r>
            <a:r>
              <a:rPr lang="en-IN" sz="2200" dirty="0" smtClean="0"/>
              <a:t>True </a:t>
            </a:r>
            <a:r>
              <a:rPr lang="en-IN" sz="2200" dirty="0"/>
              <a:t>- If all elements in an iterable are </a:t>
            </a:r>
            <a:r>
              <a:rPr lang="en-IN" sz="2200" dirty="0" smtClean="0"/>
              <a:t>true</a:t>
            </a:r>
          </a:p>
          <a:p>
            <a:pPr marL="0" indent="0">
              <a:lnSpc>
                <a:spcPct val="110000"/>
              </a:lnSpc>
              <a:buNone/>
            </a:pPr>
            <a:r>
              <a:rPr lang="en-IN" sz="2200" dirty="0" smtClean="0">
                <a:sym typeface="Wingdings" panose="05000000000000000000" pitchFamily="2" charset="2"/>
              </a:rPr>
              <a:t></a:t>
            </a:r>
            <a:r>
              <a:rPr lang="en-IN" sz="2200" dirty="0" smtClean="0"/>
              <a:t>False </a:t>
            </a:r>
            <a:r>
              <a:rPr lang="en-IN" sz="2200" dirty="0"/>
              <a:t>- If any element in an iterable is false</a:t>
            </a:r>
          </a:p>
          <a:p>
            <a:pPr marL="0" indent="0">
              <a:lnSpc>
                <a:spcPct val="110000"/>
              </a:lnSpc>
              <a:buNone/>
            </a:pPr>
            <a:r>
              <a:rPr lang="en-IN" sz="2200" b="1" dirty="0" smtClean="0">
                <a:solidFill>
                  <a:srgbClr val="FF0000"/>
                </a:solidFill>
              </a:rPr>
              <a:t>		Truth </a:t>
            </a:r>
            <a:r>
              <a:rPr lang="en-IN" sz="2200" b="1" dirty="0">
                <a:solidFill>
                  <a:srgbClr val="FF0000"/>
                </a:solidFill>
              </a:rPr>
              <a:t>table for all()</a:t>
            </a:r>
          </a:p>
          <a:p>
            <a:pPr marL="0" indent="0">
              <a:lnSpc>
                <a:spcPct val="110000"/>
              </a:lnSpc>
              <a:buNone/>
            </a:pPr>
            <a:r>
              <a:rPr lang="en-IN" sz="2200" dirty="0" smtClean="0"/>
              <a:t>	</a:t>
            </a:r>
            <a:r>
              <a:rPr lang="en-IN" sz="2200" b="1" dirty="0" smtClean="0">
                <a:solidFill>
                  <a:srgbClr val="FF0000"/>
                </a:solidFill>
              </a:rPr>
              <a:t>When</a:t>
            </a:r>
            <a:r>
              <a:rPr lang="en-IN" sz="2200" dirty="0" smtClean="0"/>
              <a:t>					</a:t>
            </a:r>
            <a:r>
              <a:rPr lang="en-IN" sz="2200" dirty="0" smtClean="0">
                <a:solidFill>
                  <a:srgbClr val="FF0000"/>
                </a:solidFill>
              </a:rPr>
              <a:t>Return </a:t>
            </a:r>
            <a:r>
              <a:rPr lang="en-IN" sz="2200" dirty="0">
                <a:solidFill>
                  <a:srgbClr val="FF0000"/>
                </a:solidFill>
              </a:rPr>
              <a:t>Value</a:t>
            </a:r>
          </a:p>
          <a:p>
            <a:pPr>
              <a:lnSpc>
                <a:spcPct val="110000"/>
              </a:lnSpc>
            </a:pPr>
            <a:r>
              <a:rPr lang="en-IN" sz="2200" dirty="0"/>
              <a:t>All values are true	</a:t>
            </a:r>
            <a:r>
              <a:rPr lang="en-IN" sz="2200" dirty="0" smtClean="0"/>
              <a:t>			True</a:t>
            </a:r>
            <a:endParaRPr lang="en-IN" sz="2200" dirty="0"/>
          </a:p>
          <a:p>
            <a:pPr>
              <a:lnSpc>
                <a:spcPct val="110000"/>
              </a:lnSpc>
            </a:pPr>
            <a:r>
              <a:rPr lang="en-IN" sz="2200" dirty="0"/>
              <a:t>All values are false	</a:t>
            </a:r>
            <a:r>
              <a:rPr lang="en-IN" sz="2200" dirty="0" smtClean="0"/>
              <a:t>			False</a:t>
            </a:r>
            <a:endParaRPr lang="en-IN" sz="2200" dirty="0"/>
          </a:p>
          <a:p>
            <a:pPr>
              <a:lnSpc>
                <a:spcPct val="110000"/>
              </a:lnSpc>
            </a:pPr>
            <a:r>
              <a:rPr lang="en-IN" sz="2200" dirty="0"/>
              <a:t>One value is true (others are false)	</a:t>
            </a:r>
            <a:r>
              <a:rPr lang="en-IN" sz="2200" dirty="0" smtClean="0"/>
              <a:t>	False</a:t>
            </a:r>
            <a:endParaRPr lang="en-IN" sz="2200" dirty="0"/>
          </a:p>
          <a:p>
            <a:pPr>
              <a:lnSpc>
                <a:spcPct val="110000"/>
              </a:lnSpc>
            </a:pPr>
            <a:r>
              <a:rPr lang="en-IN" sz="2200" dirty="0"/>
              <a:t>One value is false (others are true)	</a:t>
            </a:r>
            <a:r>
              <a:rPr lang="en-IN" sz="2200" dirty="0" smtClean="0"/>
              <a:t>	False</a:t>
            </a:r>
            <a:endParaRPr lang="en-IN" sz="2200" dirty="0"/>
          </a:p>
          <a:p>
            <a:pPr>
              <a:lnSpc>
                <a:spcPct val="110000"/>
              </a:lnSpc>
            </a:pPr>
            <a:r>
              <a:rPr lang="en-IN" sz="2200" dirty="0"/>
              <a:t>Empty Iterable	</a:t>
            </a:r>
            <a:r>
              <a:rPr lang="en-IN" sz="2200" dirty="0" smtClean="0"/>
              <a:t>				True</a:t>
            </a:r>
            <a:endParaRPr lang="en-IN" sz="2200" dirty="0"/>
          </a:p>
        </p:txBody>
      </p:sp>
    </p:spTree>
    <p:extLst>
      <p:ext uri="{BB962C8B-B14F-4D97-AF65-F5344CB8AC3E}">
        <p14:creationId xmlns:p14="http://schemas.microsoft.com/office/powerpoint/2010/main" val="17889461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509982"/>
          </a:xfrm>
        </p:spPr>
        <p:txBody>
          <a:bodyPr>
            <a:normAutofit fontScale="92500" lnSpcReduction="20000"/>
          </a:bodyPr>
          <a:lstStyle/>
          <a:p>
            <a:pPr marL="0" indent="0">
              <a:buNone/>
            </a:pPr>
            <a:r>
              <a:rPr lang="en-IN" dirty="0">
                <a:solidFill>
                  <a:srgbClr val="FF0000"/>
                </a:solidFill>
              </a:rPr>
              <a:t># all values </a:t>
            </a:r>
            <a:r>
              <a:rPr lang="en-IN" dirty="0" smtClean="0">
                <a:solidFill>
                  <a:srgbClr val="FF0000"/>
                </a:solidFill>
              </a:rPr>
              <a:t>true</a:t>
            </a:r>
          </a:p>
          <a:p>
            <a:r>
              <a:rPr lang="en-IN" dirty="0" smtClean="0"/>
              <a:t>l </a:t>
            </a:r>
            <a:r>
              <a:rPr lang="en-IN" dirty="0"/>
              <a:t>= [1, 3, 4, 5</a:t>
            </a:r>
            <a:r>
              <a:rPr lang="en-IN" dirty="0" smtClean="0"/>
              <a:t>]</a:t>
            </a:r>
          </a:p>
          <a:p>
            <a:r>
              <a:rPr lang="en-IN" dirty="0" smtClean="0"/>
              <a:t>print(all(l))   </a:t>
            </a:r>
            <a:r>
              <a:rPr lang="en-IN" dirty="0" smtClean="0">
                <a:sym typeface="Wingdings" panose="05000000000000000000" pitchFamily="2" charset="2"/>
              </a:rPr>
              <a:t>True</a:t>
            </a:r>
            <a:endParaRPr lang="en-IN" dirty="0" smtClean="0"/>
          </a:p>
          <a:p>
            <a:pPr marL="0" indent="0">
              <a:buNone/>
            </a:pPr>
            <a:r>
              <a:rPr lang="en-IN" dirty="0" smtClean="0">
                <a:solidFill>
                  <a:srgbClr val="FF0000"/>
                </a:solidFill>
              </a:rPr>
              <a:t># </a:t>
            </a:r>
            <a:r>
              <a:rPr lang="en-IN" dirty="0">
                <a:solidFill>
                  <a:srgbClr val="FF0000"/>
                </a:solidFill>
              </a:rPr>
              <a:t>all values </a:t>
            </a:r>
            <a:r>
              <a:rPr lang="en-IN" dirty="0" smtClean="0">
                <a:solidFill>
                  <a:srgbClr val="FF0000"/>
                </a:solidFill>
              </a:rPr>
              <a:t>false</a:t>
            </a:r>
          </a:p>
          <a:p>
            <a:r>
              <a:rPr lang="en-IN" dirty="0" smtClean="0"/>
              <a:t>l </a:t>
            </a:r>
            <a:r>
              <a:rPr lang="en-IN" dirty="0"/>
              <a:t>= [0, False</a:t>
            </a:r>
            <a:r>
              <a:rPr lang="en-IN" dirty="0" smtClean="0"/>
              <a:t>]</a:t>
            </a:r>
          </a:p>
          <a:p>
            <a:r>
              <a:rPr lang="en-IN" dirty="0" smtClean="0"/>
              <a:t>print(all(l))  </a:t>
            </a:r>
            <a:r>
              <a:rPr lang="en-IN" dirty="0" smtClean="0">
                <a:sym typeface="Wingdings" panose="05000000000000000000" pitchFamily="2" charset="2"/>
              </a:rPr>
              <a:t> False</a:t>
            </a:r>
            <a:endParaRPr lang="en-IN" dirty="0" smtClean="0"/>
          </a:p>
          <a:p>
            <a:pPr marL="0" indent="0">
              <a:buNone/>
            </a:pPr>
            <a:r>
              <a:rPr lang="en-IN" dirty="0" smtClean="0">
                <a:solidFill>
                  <a:srgbClr val="FF0000"/>
                </a:solidFill>
              </a:rPr>
              <a:t># </a:t>
            </a:r>
            <a:r>
              <a:rPr lang="en-IN" dirty="0">
                <a:solidFill>
                  <a:srgbClr val="FF0000"/>
                </a:solidFill>
              </a:rPr>
              <a:t>one false </a:t>
            </a:r>
            <a:r>
              <a:rPr lang="en-IN" dirty="0" smtClean="0">
                <a:solidFill>
                  <a:srgbClr val="FF0000"/>
                </a:solidFill>
              </a:rPr>
              <a:t>value</a:t>
            </a:r>
          </a:p>
          <a:p>
            <a:r>
              <a:rPr lang="en-IN" dirty="0" smtClean="0"/>
              <a:t>l </a:t>
            </a:r>
            <a:r>
              <a:rPr lang="en-IN" dirty="0"/>
              <a:t>= [1, 3, 4, 0</a:t>
            </a:r>
            <a:r>
              <a:rPr lang="en-IN" dirty="0" smtClean="0"/>
              <a:t>]</a:t>
            </a:r>
          </a:p>
          <a:p>
            <a:r>
              <a:rPr lang="en-IN" dirty="0" smtClean="0"/>
              <a:t>print(all(l))  </a:t>
            </a:r>
            <a:r>
              <a:rPr lang="en-IN" dirty="0" smtClean="0">
                <a:sym typeface="Wingdings" panose="05000000000000000000" pitchFamily="2" charset="2"/>
              </a:rPr>
              <a:t>False</a:t>
            </a:r>
            <a:endParaRPr lang="en-IN" dirty="0" smtClean="0"/>
          </a:p>
          <a:p>
            <a:pPr marL="0" indent="0">
              <a:buNone/>
            </a:pPr>
            <a:r>
              <a:rPr lang="en-IN" dirty="0" smtClean="0">
                <a:solidFill>
                  <a:srgbClr val="FF0000"/>
                </a:solidFill>
              </a:rPr>
              <a:t># </a:t>
            </a:r>
            <a:r>
              <a:rPr lang="en-IN" dirty="0">
                <a:solidFill>
                  <a:srgbClr val="FF0000"/>
                </a:solidFill>
              </a:rPr>
              <a:t>one true </a:t>
            </a:r>
            <a:r>
              <a:rPr lang="en-IN" dirty="0" smtClean="0">
                <a:solidFill>
                  <a:srgbClr val="FF0000"/>
                </a:solidFill>
              </a:rPr>
              <a:t>value</a:t>
            </a:r>
          </a:p>
          <a:p>
            <a:r>
              <a:rPr lang="en-IN" dirty="0" smtClean="0"/>
              <a:t>l </a:t>
            </a:r>
            <a:r>
              <a:rPr lang="en-IN" dirty="0"/>
              <a:t>= [0, False, 5</a:t>
            </a:r>
            <a:r>
              <a:rPr lang="en-IN" dirty="0" smtClean="0"/>
              <a:t>]</a:t>
            </a:r>
          </a:p>
          <a:p>
            <a:r>
              <a:rPr lang="en-IN" dirty="0" smtClean="0"/>
              <a:t>print(all(l))   </a:t>
            </a:r>
            <a:r>
              <a:rPr lang="en-IN" dirty="0" smtClean="0">
                <a:sym typeface="Wingdings" panose="05000000000000000000" pitchFamily="2" charset="2"/>
              </a:rPr>
              <a:t> False</a:t>
            </a:r>
            <a:endParaRPr lang="en-IN" dirty="0" smtClean="0"/>
          </a:p>
          <a:p>
            <a:pPr marL="0" indent="0">
              <a:buNone/>
            </a:pPr>
            <a:r>
              <a:rPr lang="en-IN" dirty="0" smtClean="0">
                <a:solidFill>
                  <a:srgbClr val="FF0000"/>
                </a:solidFill>
              </a:rPr>
              <a:t># </a:t>
            </a:r>
            <a:r>
              <a:rPr lang="en-IN" dirty="0">
                <a:solidFill>
                  <a:srgbClr val="FF0000"/>
                </a:solidFill>
              </a:rPr>
              <a:t>empty </a:t>
            </a:r>
            <a:r>
              <a:rPr lang="en-IN" dirty="0" smtClean="0">
                <a:solidFill>
                  <a:srgbClr val="FF0000"/>
                </a:solidFill>
              </a:rPr>
              <a:t>iterable</a:t>
            </a:r>
          </a:p>
          <a:p>
            <a:r>
              <a:rPr lang="en-IN" dirty="0" smtClean="0"/>
              <a:t>l </a:t>
            </a:r>
            <a:r>
              <a:rPr lang="en-IN" dirty="0"/>
              <a:t>= </a:t>
            </a:r>
            <a:r>
              <a:rPr lang="en-IN" dirty="0" smtClean="0"/>
              <a:t>[]</a:t>
            </a:r>
          </a:p>
          <a:p>
            <a:r>
              <a:rPr lang="en-IN" dirty="0" smtClean="0"/>
              <a:t>print(all(l))  </a:t>
            </a:r>
            <a:r>
              <a:rPr lang="en-IN" dirty="0" smtClean="0">
                <a:sym typeface="Wingdings" panose="05000000000000000000" pitchFamily="2" charset="2"/>
              </a:rPr>
              <a:t> True</a:t>
            </a:r>
            <a:endParaRPr lang="en-IN" dirty="0" smtClean="0"/>
          </a:p>
          <a:p>
            <a:endParaRPr lang="en-IN" dirty="0"/>
          </a:p>
        </p:txBody>
      </p:sp>
    </p:spTree>
    <p:extLst>
      <p:ext uri="{BB962C8B-B14F-4D97-AF65-F5344CB8AC3E}">
        <p14:creationId xmlns:p14="http://schemas.microsoft.com/office/powerpoint/2010/main" val="32202402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7" y="191070"/>
            <a:ext cx="11226422" cy="6436270"/>
          </a:xfrm>
        </p:spPr>
        <p:txBody>
          <a:bodyPr>
            <a:normAutofit lnSpcReduction="10000"/>
          </a:bodyPr>
          <a:lstStyle/>
          <a:p>
            <a:pPr marL="0" indent="0">
              <a:buNone/>
            </a:pPr>
            <a:r>
              <a:rPr lang="en-IN" b="1" dirty="0">
                <a:solidFill>
                  <a:srgbClr val="FF0000"/>
                </a:solidFill>
              </a:rPr>
              <a:t>Python enumerate()</a:t>
            </a:r>
          </a:p>
          <a:p>
            <a:r>
              <a:rPr lang="en-IN" sz="2000" dirty="0"/>
              <a:t>The enumerate() method adds counter to an iterable and returns it (the enumerate object).</a:t>
            </a:r>
          </a:p>
          <a:p>
            <a:r>
              <a:rPr lang="en-IN" sz="2000" dirty="0"/>
              <a:t>The syntax of enumerate() is: enumerate(iterable, start=0</a:t>
            </a:r>
            <a:r>
              <a:rPr lang="en-IN" sz="2000" dirty="0" smtClean="0"/>
              <a:t>)</a:t>
            </a:r>
          </a:p>
          <a:p>
            <a:pPr marL="0" indent="0">
              <a:buNone/>
            </a:pPr>
            <a:r>
              <a:rPr lang="en-IN" sz="1800" b="1" dirty="0">
                <a:solidFill>
                  <a:srgbClr val="FF0000"/>
                </a:solidFill>
              </a:rPr>
              <a:t>enumerate() Parameters</a:t>
            </a:r>
          </a:p>
          <a:p>
            <a:r>
              <a:rPr lang="en-IN" sz="1800" dirty="0"/>
              <a:t>The enumerate() method takes two parameters:</a:t>
            </a:r>
          </a:p>
          <a:p>
            <a:r>
              <a:rPr lang="en-IN" sz="1800" b="1" dirty="0"/>
              <a:t>iterable</a:t>
            </a:r>
            <a:r>
              <a:rPr lang="en-IN" sz="1800" dirty="0"/>
              <a:t> - a sequence, an iterator, or objects that supports iteration</a:t>
            </a:r>
          </a:p>
          <a:p>
            <a:r>
              <a:rPr lang="en-IN" sz="1800" b="1" dirty="0"/>
              <a:t>start</a:t>
            </a:r>
            <a:r>
              <a:rPr lang="en-IN" sz="1800" dirty="0"/>
              <a:t> (optional) - enumerate() starts counting from this number. If start is omitted, 0 is taken as start.</a:t>
            </a:r>
          </a:p>
          <a:p>
            <a:pPr marL="0" indent="0">
              <a:buNone/>
            </a:pPr>
            <a:r>
              <a:rPr lang="en-IN" sz="1800" b="1" dirty="0">
                <a:solidFill>
                  <a:srgbClr val="FF0000"/>
                </a:solidFill>
              </a:rPr>
              <a:t>Return Value from enumerate()</a:t>
            </a:r>
          </a:p>
          <a:p>
            <a:r>
              <a:rPr lang="en-IN" sz="1800" dirty="0"/>
              <a:t>The enumerate() method adds counter to an iterable and returns it. The returned object is a enumerate object</a:t>
            </a:r>
            <a:r>
              <a:rPr lang="en-IN" sz="1800" dirty="0" smtClean="0"/>
              <a:t>.</a:t>
            </a:r>
          </a:p>
          <a:p>
            <a:pPr marL="0" indent="0">
              <a:buNone/>
            </a:pPr>
            <a:r>
              <a:rPr lang="en-IN" sz="1800" dirty="0" smtClean="0"/>
              <a:t>&gt;&gt;&gt;grocery </a:t>
            </a:r>
            <a:r>
              <a:rPr lang="en-IN" sz="1800" dirty="0"/>
              <a:t>= ['bread', 'milk', 'butter</a:t>
            </a:r>
            <a:r>
              <a:rPr lang="en-IN" sz="1800" dirty="0" smtClean="0"/>
              <a:t>']</a:t>
            </a:r>
          </a:p>
          <a:p>
            <a:pPr marL="0" indent="0">
              <a:buNone/>
            </a:pPr>
            <a:r>
              <a:rPr lang="en-IN" sz="1800" dirty="0" smtClean="0"/>
              <a:t>&gt;&gt;&gt;enumerateGrocery </a:t>
            </a:r>
            <a:r>
              <a:rPr lang="en-IN" sz="1800" dirty="0"/>
              <a:t>= enumerate(grocery</a:t>
            </a:r>
            <a:r>
              <a:rPr lang="en-IN" sz="1800" dirty="0" smtClean="0"/>
              <a:t>)</a:t>
            </a:r>
          </a:p>
          <a:p>
            <a:pPr marL="0" indent="0">
              <a:buNone/>
            </a:pPr>
            <a:r>
              <a:rPr lang="en-IN" sz="1800" dirty="0" smtClean="0"/>
              <a:t>&gt;&gt;&gt;print(type(enumerateGrocery))  </a:t>
            </a:r>
            <a:r>
              <a:rPr lang="en-IN" sz="1800" dirty="0">
                <a:sym typeface="Wingdings" panose="05000000000000000000" pitchFamily="2" charset="2"/>
              </a:rPr>
              <a:t>&lt;class 'enumerate'&gt;</a:t>
            </a:r>
            <a:endParaRPr lang="en-IN" sz="1800" dirty="0" smtClean="0"/>
          </a:p>
          <a:p>
            <a:pPr marL="0" indent="0">
              <a:buNone/>
            </a:pPr>
            <a:r>
              <a:rPr lang="en-IN" sz="1800" dirty="0" smtClean="0"/>
              <a:t># </a:t>
            </a:r>
            <a:r>
              <a:rPr lang="en-IN" sz="1800" dirty="0"/>
              <a:t>converting to </a:t>
            </a:r>
            <a:r>
              <a:rPr lang="en-IN" sz="1800" dirty="0" smtClean="0"/>
              <a:t>list</a:t>
            </a:r>
          </a:p>
          <a:p>
            <a:pPr marL="0" indent="0">
              <a:buNone/>
            </a:pPr>
            <a:r>
              <a:rPr lang="en-IN" sz="1800" dirty="0" smtClean="0"/>
              <a:t>&gt;&gt;&gt;print(list(enumerateGrocery)) </a:t>
            </a:r>
            <a:r>
              <a:rPr lang="en-IN" sz="1800" dirty="0">
                <a:sym typeface="Wingdings" panose="05000000000000000000" pitchFamily="2" charset="2"/>
              </a:rPr>
              <a:t>[(0, 'bread'), (1, 'milk'), (2, 'butter')]</a:t>
            </a:r>
            <a:endParaRPr lang="en-IN" sz="1800" dirty="0" smtClean="0"/>
          </a:p>
          <a:p>
            <a:r>
              <a:rPr lang="en-IN" sz="1800" dirty="0" smtClean="0"/>
              <a:t># </a:t>
            </a:r>
            <a:r>
              <a:rPr lang="en-IN" sz="1800" dirty="0"/>
              <a:t>changing the default </a:t>
            </a:r>
            <a:endParaRPr lang="en-IN" sz="1800" dirty="0" smtClean="0"/>
          </a:p>
          <a:p>
            <a:pPr marL="0" indent="0">
              <a:buNone/>
            </a:pPr>
            <a:r>
              <a:rPr lang="en-IN" sz="1800" dirty="0" smtClean="0"/>
              <a:t>&gt;&gt;&gt;counterenumerateGrocery </a:t>
            </a:r>
            <a:r>
              <a:rPr lang="en-IN" sz="1800" dirty="0"/>
              <a:t>= enumerate(grocery, 10</a:t>
            </a:r>
            <a:r>
              <a:rPr lang="en-IN" sz="1800" dirty="0" smtClean="0"/>
              <a:t>)</a:t>
            </a:r>
          </a:p>
          <a:p>
            <a:pPr marL="0" indent="0">
              <a:buNone/>
            </a:pPr>
            <a:r>
              <a:rPr lang="en-IN" sz="1800" dirty="0" smtClean="0"/>
              <a:t>&gt;&gt;&gt;print(list(enumerateGrocery))  </a:t>
            </a:r>
            <a:r>
              <a:rPr lang="en-IN" sz="1800" dirty="0">
                <a:sym typeface="Wingdings" panose="05000000000000000000" pitchFamily="2" charset="2"/>
              </a:rPr>
              <a:t>[(10, 'bread'), (11, 'milk'), (12, 'butter')]</a:t>
            </a:r>
            <a:endParaRPr lang="en-IN" sz="1800" dirty="0"/>
          </a:p>
          <a:p>
            <a:endParaRPr lang="en-IN" sz="2000" dirty="0"/>
          </a:p>
        </p:txBody>
      </p:sp>
    </p:spTree>
    <p:extLst>
      <p:ext uri="{BB962C8B-B14F-4D97-AF65-F5344CB8AC3E}">
        <p14:creationId xmlns:p14="http://schemas.microsoft.com/office/powerpoint/2010/main" val="958235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S</a:t>
            </a:r>
            <a:r>
              <a:rPr lang="en-IN" b="1" dirty="0" smtClean="0">
                <a:solidFill>
                  <a:srgbClr val="FF0000"/>
                </a:solidFill>
              </a:rPr>
              <a:t>et Boolean Methods</a:t>
            </a:r>
            <a:endParaRPr lang="en-IN" b="1" dirty="0">
              <a:solidFill>
                <a:srgbClr val="FF0000"/>
              </a:solidFill>
            </a:endParaRPr>
          </a:p>
        </p:txBody>
      </p:sp>
      <p:sp>
        <p:nvSpPr>
          <p:cNvPr id="3" name="Content Placeholder 2"/>
          <p:cNvSpPr>
            <a:spLocks noGrp="1"/>
          </p:cNvSpPr>
          <p:nvPr>
            <p:ph idx="1"/>
          </p:nvPr>
        </p:nvSpPr>
        <p:spPr/>
        <p:txBody>
          <a:bodyPr/>
          <a:lstStyle/>
          <a:p>
            <a:r>
              <a:rPr lang="en-IN" dirty="0">
                <a:solidFill>
                  <a:srgbClr val="FF0000"/>
                </a:solidFill>
              </a:rPr>
              <a:t>isdisjoint()	</a:t>
            </a:r>
            <a:r>
              <a:rPr lang="en-IN" dirty="0" smtClean="0"/>
              <a:t>                  Return </a:t>
            </a:r>
            <a:r>
              <a:rPr lang="en-IN" dirty="0"/>
              <a:t>True if two sets have a null intersection</a:t>
            </a:r>
          </a:p>
          <a:p>
            <a:r>
              <a:rPr lang="en-IN" dirty="0">
                <a:solidFill>
                  <a:srgbClr val="FF0000"/>
                </a:solidFill>
              </a:rPr>
              <a:t>issubset()	</a:t>
            </a:r>
            <a:r>
              <a:rPr lang="en-IN" dirty="0" smtClean="0">
                <a:solidFill>
                  <a:srgbClr val="FF0000"/>
                </a:solidFill>
              </a:rPr>
              <a:t>                   </a:t>
            </a:r>
            <a:r>
              <a:rPr lang="en-IN" dirty="0" smtClean="0"/>
              <a:t>Return </a:t>
            </a:r>
            <a:r>
              <a:rPr lang="en-IN" dirty="0"/>
              <a:t>True if another set contains this set</a:t>
            </a:r>
          </a:p>
          <a:p>
            <a:r>
              <a:rPr lang="en-IN" dirty="0">
                <a:solidFill>
                  <a:srgbClr val="FF0000"/>
                </a:solidFill>
              </a:rPr>
              <a:t>issuperset()</a:t>
            </a:r>
            <a:r>
              <a:rPr lang="en-IN" dirty="0"/>
              <a:t>	</a:t>
            </a:r>
            <a:r>
              <a:rPr lang="en-IN" dirty="0" smtClean="0"/>
              <a:t>           Return </a:t>
            </a:r>
            <a:r>
              <a:rPr lang="en-IN" dirty="0"/>
              <a:t>True if this set contains another set</a:t>
            </a:r>
          </a:p>
        </p:txBody>
      </p:sp>
    </p:spTree>
    <p:extLst>
      <p:ext uri="{BB962C8B-B14F-4D97-AF65-F5344CB8AC3E}">
        <p14:creationId xmlns:p14="http://schemas.microsoft.com/office/powerpoint/2010/main" val="32344472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pPr algn="ctr"/>
            <a:r>
              <a:rPr lang="en-IN" b="1" dirty="0">
                <a:solidFill>
                  <a:srgbClr val="FF0000"/>
                </a:solidFill>
              </a:rPr>
              <a:t>Python Frozenset</a:t>
            </a:r>
            <a:r>
              <a:rPr lang="en-IN" b="1" dirty="0"/>
              <a:t/>
            </a:r>
            <a:br>
              <a:rPr lang="en-IN" b="1" dirty="0"/>
            </a:br>
            <a:endParaRPr lang="en-IN" dirty="0"/>
          </a:p>
        </p:txBody>
      </p:sp>
      <p:sp>
        <p:nvSpPr>
          <p:cNvPr id="3" name="Content Placeholder 2"/>
          <p:cNvSpPr>
            <a:spLocks noGrp="1"/>
          </p:cNvSpPr>
          <p:nvPr>
            <p:ph idx="1"/>
          </p:nvPr>
        </p:nvSpPr>
        <p:spPr>
          <a:xfrm>
            <a:off x="838200" y="655093"/>
            <a:ext cx="10515600" cy="5909480"/>
          </a:xfrm>
        </p:spPr>
        <p:txBody>
          <a:bodyPr>
            <a:normAutofit/>
          </a:bodyPr>
          <a:lstStyle/>
          <a:p>
            <a:r>
              <a:rPr lang="en-IN" dirty="0"/>
              <a:t>Frozenset is a new class that has the characteristics of a set, but its elements cannot be changed once assigned. While tuples are immutable lists, frozensets are immutable sets.</a:t>
            </a:r>
          </a:p>
          <a:p>
            <a:r>
              <a:rPr lang="en-IN" dirty="0" smtClean="0"/>
              <a:t>Sets </a:t>
            </a:r>
            <a:r>
              <a:rPr lang="en-IN" dirty="0"/>
              <a:t>being mutable are unhashable, so they can't be used as dictionary keys. On the other hand, frozensets are hashable and can be used as keys to a dictionary.</a:t>
            </a:r>
          </a:p>
          <a:p>
            <a:r>
              <a:rPr lang="en-IN" dirty="0" smtClean="0"/>
              <a:t>Frozensets </a:t>
            </a:r>
            <a:r>
              <a:rPr lang="en-IN" dirty="0"/>
              <a:t>can be created using the function frozenset().</a:t>
            </a:r>
          </a:p>
          <a:p>
            <a:r>
              <a:rPr lang="en-IN" dirty="0" smtClean="0"/>
              <a:t>This </a:t>
            </a:r>
            <a:r>
              <a:rPr lang="en-IN" dirty="0"/>
              <a:t>datatype supports methods like copy(), difference(), intersection(), isdisjoint(), issubset(), issuperset(), symmetric_difference() and union(). Being immutable it does not have method that add or remove elements</a:t>
            </a:r>
            <a:r>
              <a:rPr lang="en-IN" dirty="0" smtClean="0"/>
              <a:t>.</a:t>
            </a:r>
            <a:endParaRPr lang="en-IN" dirty="0"/>
          </a:p>
        </p:txBody>
      </p:sp>
    </p:spTree>
    <p:extLst>
      <p:ext uri="{BB962C8B-B14F-4D97-AF65-F5344CB8AC3E}">
        <p14:creationId xmlns:p14="http://schemas.microsoft.com/office/powerpoint/2010/main" val="35764947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normAutofit fontScale="90000"/>
          </a:bodyPr>
          <a:lstStyle/>
          <a:p>
            <a:pPr algn="ctr"/>
            <a:r>
              <a:rPr lang="en-IN" dirty="0">
                <a:solidFill>
                  <a:srgbClr val="FF0000"/>
                </a:solidFill>
              </a:rPr>
              <a:t>bytes() and bytearray() functions</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947382" y="1078174"/>
            <a:ext cx="10515600" cy="5349922"/>
          </a:xfrm>
        </p:spPr>
        <p:txBody>
          <a:bodyPr>
            <a:normAutofit/>
          </a:bodyPr>
          <a:lstStyle/>
          <a:p>
            <a:r>
              <a:rPr lang="en-IN" b="1" dirty="0"/>
              <a:t>bytes() function</a:t>
            </a:r>
            <a:r>
              <a:rPr lang="en-IN" b="1" dirty="0" smtClean="0"/>
              <a:t>:</a:t>
            </a:r>
          </a:p>
          <a:p>
            <a:pPr marL="0" indent="0">
              <a:buNone/>
            </a:pPr>
            <a:r>
              <a:rPr lang="en-IN" sz="2000" dirty="0" smtClean="0"/>
              <a:t>Return </a:t>
            </a:r>
            <a:r>
              <a:rPr lang="en-IN" sz="2000" dirty="0"/>
              <a:t>a new "bytes" object, which is an immutable sequence of small integers in the range 0 &lt;= x &lt; 256, print as ASCII characters when displayed. bytes is an immutable version of bytearray – it has the same non-mutating methods and the same indexing and slicing </a:t>
            </a:r>
            <a:r>
              <a:rPr lang="en-IN" sz="2000" dirty="0" smtClean="0"/>
              <a:t>behaviour</a:t>
            </a:r>
            <a:r>
              <a:rPr lang="en-IN" dirty="0" smtClean="0"/>
              <a:t>.</a:t>
            </a:r>
          </a:p>
          <a:p>
            <a:pPr marL="0" indent="0">
              <a:buNone/>
            </a:pPr>
            <a:r>
              <a:rPr lang="en-IN" sz="2400" dirty="0" smtClean="0"/>
              <a:t>Syntax:</a:t>
            </a:r>
          </a:p>
          <a:p>
            <a:pPr marL="0" indent="0">
              <a:buNone/>
            </a:pPr>
            <a:r>
              <a:rPr lang="en-IN" sz="2400" dirty="0"/>
              <a:t>b</a:t>
            </a:r>
            <a:r>
              <a:rPr lang="en-IN" sz="2400" dirty="0" smtClean="0"/>
              <a:t>ytes([source[,encoding[,errors]]])</a:t>
            </a:r>
          </a:p>
          <a:p>
            <a:r>
              <a:rPr lang="en-IN" b="1" dirty="0"/>
              <a:t>bytearray() function </a:t>
            </a:r>
            <a:r>
              <a:rPr lang="en-IN" dirty="0" smtClean="0"/>
              <a:t>:</a:t>
            </a:r>
          </a:p>
          <a:p>
            <a:pPr marL="0" indent="0">
              <a:buNone/>
            </a:pPr>
            <a:r>
              <a:rPr lang="en-IN" sz="2000" dirty="0"/>
              <a:t>Return a new array of bytes. The bytearray type is a mutable sequence of integers in the range 0 &lt;= x &lt; 256. It has most of the usual methods of mutable sequences, described in Mutable Sequence Types, as well as most methods that the bytes type has, see </a:t>
            </a:r>
            <a:r>
              <a:rPr lang="en-IN" sz="2000" dirty="0" smtClean="0"/>
              <a:t>Bytes </a:t>
            </a:r>
            <a:r>
              <a:rPr lang="en-IN" sz="2000" dirty="0"/>
              <a:t>and Byte Array </a:t>
            </a:r>
            <a:r>
              <a:rPr lang="en-IN" sz="2000" dirty="0" smtClean="0"/>
              <a:t>Methods.</a:t>
            </a:r>
          </a:p>
          <a:p>
            <a:pPr marL="0" indent="0">
              <a:buNone/>
            </a:pPr>
            <a:r>
              <a:rPr lang="en-IN" sz="2000" dirty="0"/>
              <a:t>Syntax:</a:t>
            </a:r>
          </a:p>
          <a:p>
            <a:pPr marL="0" indent="0">
              <a:buNone/>
            </a:pPr>
            <a:r>
              <a:rPr lang="en-IN" sz="2000" dirty="0" smtClean="0"/>
              <a:t>bytesarray([</a:t>
            </a:r>
            <a:r>
              <a:rPr lang="en-IN" sz="2000" dirty="0"/>
              <a:t>source[,encoding[,errors]]])</a:t>
            </a:r>
          </a:p>
          <a:p>
            <a:pPr marL="0" indent="0">
              <a:buNone/>
            </a:pPr>
            <a:endParaRPr lang="en-IN" sz="2000" dirty="0"/>
          </a:p>
        </p:txBody>
      </p:sp>
    </p:spTree>
    <p:extLst>
      <p:ext uri="{BB962C8B-B14F-4D97-AF65-F5344CB8AC3E}">
        <p14:creationId xmlns:p14="http://schemas.microsoft.com/office/powerpoint/2010/main" val="154970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Single-Quoted Strings and Escaping Quotes</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269242"/>
            <a:ext cx="10515600" cy="5459104"/>
          </a:xfrm>
        </p:spPr>
        <p:txBody>
          <a:bodyPr>
            <a:normAutofit fontScale="77500" lnSpcReduction="20000"/>
          </a:bodyPr>
          <a:lstStyle/>
          <a:p>
            <a:r>
              <a:rPr lang="en-IN" sz="3600" dirty="0"/>
              <a:t>&gt;&gt;&gt; "Let's go!"</a:t>
            </a:r>
            <a:br>
              <a:rPr lang="en-IN" sz="3600" dirty="0"/>
            </a:br>
            <a:r>
              <a:rPr lang="en-IN" sz="3600" dirty="0"/>
              <a:t>"Let's go!"</a:t>
            </a:r>
            <a:br>
              <a:rPr lang="en-IN" sz="3600" dirty="0"/>
            </a:br>
            <a:r>
              <a:rPr lang="en-IN" sz="3600" dirty="0"/>
              <a:t>&gt;&gt;&gt; '"Hello, world!" she said'</a:t>
            </a:r>
            <a:br>
              <a:rPr lang="en-IN" sz="3600" dirty="0"/>
            </a:br>
            <a:r>
              <a:rPr lang="en-IN" sz="3600" dirty="0"/>
              <a:t>'"Hello, world!" she said'</a:t>
            </a:r>
            <a:br>
              <a:rPr lang="en-IN" sz="3600" dirty="0"/>
            </a:br>
            <a:r>
              <a:rPr lang="en-IN" sz="3600" dirty="0"/>
              <a:t>&gt;&gt;&gt; 'Let's go!'</a:t>
            </a:r>
            <a:br>
              <a:rPr lang="en-IN" sz="3600" dirty="0"/>
            </a:br>
            <a:r>
              <a:rPr lang="en-IN" sz="3600" dirty="0"/>
              <a:t>SyntaxError: invalid </a:t>
            </a:r>
            <a:r>
              <a:rPr lang="en-IN" sz="3600" dirty="0" smtClean="0"/>
              <a:t>syntax</a:t>
            </a:r>
          </a:p>
          <a:p>
            <a:r>
              <a:rPr lang="en-IN" sz="3600" dirty="0"/>
              <a:t>An alternative is to use the backslash character (\) to escape the quotes in the string, like this:</a:t>
            </a:r>
            <a:br>
              <a:rPr lang="en-IN" sz="3600" dirty="0"/>
            </a:br>
            <a:r>
              <a:rPr lang="en-IN" sz="3600" dirty="0"/>
              <a:t>&gt;&gt;&gt; 'Let\'s go!'</a:t>
            </a:r>
            <a:br>
              <a:rPr lang="en-IN" sz="3600" dirty="0"/>
            </a:br>
            <a:r>
              <a:rPr lang="en-IN" sz="3600" dirty="0"/>
              <a:t>"Let's go</a:t>
            </a:r>
            <a:r>
              <a:rPr lang="en-IN" sz="3600" dirty="0" smtClean="0"/>
              <a:t>!“</a:t>
            </a:r>
          </a:p>
          <a:p>
            <a:r>
              <a:rPr lang="en-IN" sz="3600" dirty="0"/>
              <a:t>The same works with double</a:t>
            </a:r>
            <a:br>
              <a:rPr lang="en-IN" sz="3600" dirty="0"/>
            </a:br>
            <a:r>
              <a:rPr lang="en-IN" sz="3600" dirty="0"/>
              <a:t>quotes, as you might expect.</a:t>
            </a:r>
            <a:br>
              <a:rPr lang="en-IN" sz="3600" dirty="0"/>
            </a:br>
            <a:r>
              <a:rPr lang="en-IN" sz="3600" dirty="0"/>
              <a:t>&gt;&gt;&gt; "\"Hello, world!\" she said"</a:t>
            </a:r>
            <a:br>
              <a:rPr lang="en-IN" sz="3600" dirty="0"/>
            </a:br>
            <a:r>
              <a:rPr lang="en-IN" sz="3600" dirty="0"/>
              <a:t>'"Hello, world!" she said'</a:t>
            </a:r>
            <a:br>
              <a:rPr lang="en-IN" sz="3600"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76979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900" dirty="0">
                <a:solidFill>
                  <a:srgbClr val="FF0000"/>
                </a:solidFill>
              </a:rPr>
              <a:t>String Representations, str and repr</a:t>
            </a:r>
            <a:r>
              <a:rPr lang="en-IN" dirty="0"/>
              <a:t/>
            </a:r>
            <a:br>
              <a:rPr lang="en-IN" dirty="0"/>
            </a:br>
            <a:endParaRPr lang="en-IN" dirty="0"/>
          </a:p>
        </p:txBody>
      </p:sp>
      <p:sp>
        <p:nvSpPr>
          <p:cNvPr id="3" name="Content Placeholder 2"/>
          <p:cNvSpPr>
            <a:spLocks noGrp="1"/>
          </p:cNvSpPr>
          <p:nvPr>
            <p:ph idx="1"/>
          </p:nvPr>
        </p:nvSpPr>
        <p:spPr>
          <a:xfrm>
            <a:off x="838200" y="1241946"/>
            <a:ext cx="10515600" cy="4935017"/>
          </a:xfrm>
        </p:spPr>
        <p:txBody>
          <a:bodyPr>
            <a:normAutofit fontScale="85000" lnSpcReduction="20000"/>
          </a:bodyPr>
          <a:lstStyle/>
          <a:p>
            <a:r>
              <a:rPr lang="en-IN" sz="3000" dirty="0"/>
              <a:t>Throughout these examples, you have probably noticed that all the strings printed out by Python are </a:t>
            </a:r>
            <a:r>
              <a:rPr lang="en-IN" sz="3000" dirty="0" smtClean="0"/>
              <a:t>still quoted</a:t>
            </a:r>
            <a:r>
              <a:rPr lang="en-IN" sz="3000" dirty="0"/>
              <a:t>. That’s because it prints out the value as it might be written in Python code, not how you would like </a:t>
            </a:r>
            <a:r>
              <a:rPr lang="en-IN" sz="3000" dirty="0" smtClean="0"/>
              <a:t>it to </a:t>
            </a:r>
            <a:r>
              <a:rPr lang="en-IN" sz="3000" dirty="0"/>
              <a:t>look for the user. If you use print, however, the result is different</a:t>
            </a:r>
            <a:r>
              <a:rPr lang="en-IN" sz="3000" dirty="0" smtClean="0"/>
              <a:t>.</a:t>
            </a:r>
            <a:r>
              <a:rPr lang="en-IN" sz="3000" dirty="0"/>
              <a:t/>
            </a:r>
            <a:br>
              <a:rPr lang="en-IN" sz="3000" dirty="0"/>
            </a:br>
            <a:r>
              <a:rPr lang="en-IN" sz="3000" dirty="0"/>
              <a:t>&gt;&gt;&gt; "Hello, world!"</a:t>
            </a:r>
            <a:br>
              <a:rPr lang="en-IN" sz="3000" dirty="0"/>
            </a:br>
            <a:r>
              <a:rPr lang="en-IN" sz="3000" dirty="0"/>
              <a:t>'Hello, world!'</a:t>
            </a:r>
            <a:br>
              <a:rPr lang="en-IN" sz="3000" dirty="0"/>
            </a:br>
            <a:r>
              <a:rPr lang="en-IN" sz="3000" dirty="0"/>
              <a:t>&gt;&gt;&gt; print("Hello, world!")</a:t>
            </a:r>
            <a:br>
              <a:rPr lang="en-IN" sz="3000" dirty="0"/>
            </a:br>
            <a:r>
              <a:rPr lang="en-IN" sz="3000" dirty="0"/>
              <a:t>Hello, world</a:t>
            </a:r>
            <a:r>
              <a:rPr lang="en-IN" sz="3000" dirty="0" smtClean="0"/>
              <a:t>!</a:t>
            </a:r>
          </a:p>
          <a:p>
            <a:r>
              <a:rPr lang="en-IN" sz="3000" dirty="0"/>
              <a:t>The difference is even more obvious if we sneak in the special </a:t>
            </a:r>
            <a:r>
              <a:rPr lang="en-IN" sz="3000" dirty="0" smtClean="0"/>
              <a:t>line feed </a:t>
            </a:r>
            <a:r>
              <a:rPr lang="en-IN" sz="3000" dirty="0"/>
              <a:t>character code \n.</a:t>
            </a:r>
            <a:br>
              <a:rPr lang="en-IN" sz="3000" dirty="0"/>
            </a:br>
            <a:r>
              <a:rPr lang="en-IN" sz="3000" dirty="0"/>
              <a:t>&gt;&gt;&gt; "Hello,\nworld!"</a:t>
            </a:r>
            <a:br>
              <a:rPr lang="en-IN" sz="3000" dirty="0"/>
            </a:br>
            <a:r>
              <a:rPr lang="en-IN" sz="3000" dirty="0"/>
              <a:t>'Hello,\nworld!'</a:t>
            </a:r>
            <a:br>
              <a:rPr lang="en-IN" sz="3000" dirty="0"/>
            </a:br>
            <a:r>
              <a:rPr lang="en-IN" sz="3000" dirty="0"/>
              <a:t>&gt;&gt;&gt; print("Hello,\nworld!")</a:t>
            </a:r>
            <a:br>
              <a:rPr lang="en-IN" sz="3000" dirty="0"/>
            </a:br>
            <a:r>
              <a:rPr lang="en-IN" sz="3000" dirty="0"/>
              <a:t>Hello,</a:t>
            </a:r>
            <a:br>
              <a:rPr lang="en-IN" sz="3000" dirty="0"/>
            </a:br>
            <a:r>
              <a:rPr lang="en-IN" sz="3000" dirty="0"/>
              <a:t>world!</a:t>
            </a:r>
            <a:br>
              <a:rPr lang="en-IN" sz="3000" dirty="0"/>
            </a:br>
            <a:r>
              <a:rPr lang="en-IN" dirty="0"/>
              <a:t/>
            </a:r>
            <a:br>
              <a:rPr lang="en-IN" dirty="0"/>
            </a:br>
            <a:endParaRPr lang="en-IN" dirty="0"/>
          </a:p>
        </p:txBody>
      </p:sp>
    </p:spTree>
    <p:extLst>
      <p:ext uri="{BB962C8B-B14F-4D97-AF65-F5344CB8AC3E}">
        <p14:creationId xmlns:p14="http://schemas.microsoft.com/office/powerpoint/2010/main" val="3726910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8"/>
            <a:ext cx="10515600" cy="6346209"/>
          </a:xfrm>
        </p:spPr>
        <p:txBody>
          <a:bodyPr>
            <a:normAutofit fontScale="92500"/>
          </a:bodyPr>
          <a:lstStyle/>
          <a:p>
            <a:r>
              <a:rPr lang="en-IN" dirty="0"/>
              <a:t>Values are converted to strings through two different mechanisms. You can access both </a:t>
            </a:r>
            <a:r>
              <a:rPr lang="en-IN" dirty="0" smtClean="0"/>
              <a:t>mechanisms yourself</a:t>
            </a:r>
            <a:r>
              <a:rPr lang="en-IN" dirty="0"/>
              <a:t>, by using the functions str and </a:t>
            </a:r>
            <a:r>
              <a:rPr lang="en-IN" dirty="0" smtClean="0"/>
              <a:t>repr. </a:t>
            </a:r>
          </a:p>
          <a:p>
            <a:r>
              <a:rPr lang="en-IN" dirty="0" smtClean="0"/>
              <a:t>With </a:t>
            </a:r>
            <a:r>
              <a:rPr lang="en-IN" dirty="0"/>
              <a:t>str, you convert a value into a string in some reasonable</a:t>
            </a:r>
            <a:br>
              <a:rPr lang="en-IN" dirty="0"/>
            </a:br>
            <a:r>
              <a:rPr lang="en-IN" dirty="0"/>
              <a:t>fashion that will probably be understood by a user, for example, converting any special character </a:t>
            </a:r>
            <a:r>
              <a:rPr lang="en-IN" dirty="0" smtClean="0"/>
              <a:t>codes to </a:t>
            </a:r>
            <a:r>
              <a:rPr lang="en-IN" dirty="0"/>
              <a:t>the corresponding characters, where possible. If you use repr, however, you will generally get </a:t>
            </a:r>
            <a:r>
              <a:rPr lang="en-IN" dirty="0" smtClean="0"/>
              <a:t>a representation </a:t>
            </a:r>
            <a:r>
              <a:rPr lang="en-IN" dirty="0"/>
              <a:t>of the value as a legal Python expression.</a:t>
            </a:r>
            <a:br>
              <a:rPr lang="en-IN" dirty="0"/>
            </a:br>
            <a:r>
              <a:rPr lang="en-IN" dirty="0"/>
              <a:t>&gt;&gt;&gt; print(repr("Hello,\</a:t>
            </a:r>
            <a:r>
              <a:rPr lang="en-IN" dirty="0" smtClean="0"/>
              <a:t>n world</a:t>
            </a:r>
            <a:r>
              <a:rPr lang="en-IN" dirty="0"/>
              <a:t>!"))</a:t>
            </a:r>
            <a:br>
              <a:rPr lang="en-IN" dirty="0"/>
            </a:br>
            <a:r>
              <a:rPr lang="en-IN" dirty="0"/>
              <a:t>'Hello,\nworld!'</a:t>
            </a:r>
            <a:br>
              <a:rPr lang="en-IN" dirty="0"/>
            </a:br>
            <a:r>
              <a:rPr lang="en-IN" dirty="0"/>
              <a:t>&gt;&gt;&gt; print(</a:t>
            </a:r>
            <a:r>
              <a:rPr lang="en-IN" dirty="0" err="1"/>
              <a:t>str</a:t>
            </a:r>
            <a:r>
              <a:rPr lang="en-IN" dirty="0"/>
              <a:t>("Hello,\</a:t>
            </a:r>
            <a:r>
              <a:rPr lang="en-IN" dirty="0" smtClean="0"/>
              <a:t>n world</a:t>
            </a:r>
            <a:r>
              <a:rPr lang="en-IN" dirty="0"/>
              <a:t>!"))</a:t>
            </a:r>
            <a:br>
              <a:rPr lang="en-IN" dirty="0"/>
            </a:br>
            <a:r>
              <a:rPr lang="en-IN" dirty="0"/>
              <a:t>Hello,</a:t>
            </a:r>
            <a:br>
              <a:rPr lang="en-IN" dirty="0"/>
            </a:br>
            <a:r>
              <a:rPr lang="en-IN" dirty="0"/>
              <a:t>world</a:t>
            </a:r>
            <a:r>
              <a:rPr lang="en-IN" dirty="0" smtClean="0"/>
              <a:t>!</a:t>
            </a:r>
          </a:p>
          <a:p>
            <a:pPr marL="0" indent="0">
              <a:buNone/>
            </a:pPr>
            <a:r>
              <a:rPr lang="en-IN" dirty="0" smtClean="0">
                <a:solidFill>
                  <a:srgbClr val="FF0000"/>
                </a:solidFill>
                <a:sym typeface="Wingdings" panose="05000000000000000000" pitchFamily="2" charset="2"/>
              </a:rPr>
              <a:t></a:t>
            </a:r>
            <a:r>
              <a:rPr lang="en-IN" dirty="0" smtClean="0">
                <a:solidFill>
                  <a:srgbClr val="FF0000"/>
                </a:solidFill>
              </a:rPr>
              <a:t>Note:</a:t>
            </a:r>
          </a:p>
          <a:p>
            <a:pPr marL="0" indent="0">
              <a:buNone/>
            </a:pPr>
            <a:r>
              <a:rPr lang="en-IN" dirty="0" smtClean="0"/>
              <a:t>str - is a class</a:t>
            </a:r>
          </a:p>
          <a:p>
            <a:pPr marL="0" indent="0">
              <a:buNone/>
            </a:pPr>
            <a:r>
              <a:rPr lang="en-IN" dirty="0" smtClean="0"/>
              <a:t>repr - is a function</a:t>
            </a:r>
            <a:r>
              <a:rPr lang="en-IN" dirty="0"/>
              <a:t/>
            </a:r>
            <a:br>
              <a:rPr lang="en-IN" dirty="0"/>
            </a:br>
            <a:endParaRPr lang="en-IN" dirty="0"/>
          </a:p>
        </p:txBody>
      </p:sp>
    </p:spTree>
    <p:extLst>
      <p:ext uri="{BB962C8B-B14F-4D97-AF65-F5344CB8AC3E}">
        <p14:creationId xmlns:p14="http://schemas.microsoft.com/office/powerpoint/2010/main" val="326053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Long Strings, Raw Strings</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241946"/>
            <a:ext cx="10515600" cy="4935017"/>
          </a:xfrm>
        </p:spPr>
        <p:txBody>
          <a:bodyPr>
            <a:normAutofit lnSpcReduction="10000"/>
          </a:bodyPr>
          <a:lstStyle/>
          <a:p>
            <a:r>
              <a:rPr lang="en-IN" sz="3600" dirty="0">
                <a:solidFill>
                  <a:srgbClr val="FF0000"/>
                </a:solidFill>
              </a:rPr>
              <a:t>Long </a:t>
            </a:r>
            <a:r>
              <a:rPr lang="en-IN" sz="3600" dirty="0" smtClean="0">
                <a:solidFill>
                  <a:srgbClr val="FF0000"/>
                </a:solidFill>
              </a:rPr>
              <a:t>Strings:</a:t>
            </a:r>
          </a:p>
          <a:p>
            <a:pPr marL="0" indent="0">
              <a:buNone/>
            </a:pPr>
            <a:r>
              <a:rPr lang="en-IN" sz="3200" dirty="0"/>
              <a:t>If you want to write a really long string, one that spans several lines, you can use triple quotes instead </a:t>
            </a:r>
            <a:r>
              <a:rPr lang="en-IN" sz="3200" dirty="0" smtClean="0"/>
              <a:t>of ordinary </a:t>
            </a:r>
            <a:r>
              <a:rPr lang="en-IN" sz="3200" dirty="0"/>
              <a:t>quotes</a:t>
            </a:r>
            <a:r>
              <a:rPr lang="en-IN" sz="3200" dirty="0" smtClean="0"/>
              <a:t>.</a:t>
            </a:r>
          </a:p>
          <a:p>
            <a:pPr marL="0" indent="0">
              <a:buNone/>
            </a:pPr>
            <a:r>
              <a:rPr lang="en-IN" sz="3200" dirty="0"/>
              <a:t/>
            </a:r>
            <a:br>
              <a:rPr lang="en-IN" sz="3200" dirty="0"/>
            </a:br>
            <a:r>
              <a:rPr lang="en-IN" sz="3200" dirty="0" smtClean="0">
                <a:sym typeface="Wingdings" panose="05000000000000000000" pitchFamily="2" charset="2"/>
              </a:rPr>
              <a:t></a:t>
            </a:r>
            <a:r>
              <a:rPr lang="en-IN" sz="3200" dirty="0" smtClean="0"/>
              <a:t>print</a:t>
            </a:r>
            <a:r>
              <a:rPr lang="en-IN" sz="3200" dirty="0"/>
              <a:t>('''This is a very long string. It continues here.</a:t>
            </a:r>
            <a:br>
              <a:rPr lang="en-IN" sz="3200" dirty="0"/>
            </a:br>
            <a:r>
              <a:rPr lang="en-IN" sz="3200" dirty="0"/>
              <a:t>And it's not over yet. "Hello, world!"</a:t>
            </a:r>
            <a:br>
              <a:rPr lang="en-IN" sz="3200" dirty="0"/>
            </a:br>
            <a:r>
              <a:rPr lang="en-IN" sz="3200" dirty="0"/>
              <a:t>Still here.''')</a:t>
            </a:r>
            <a:br>
              <a:rPr lang="en-IN" sz="3200" dirty="0"/>
            </a:br>
            <a:r>
              <a:rPr lang="en-IN" sz="3200" dirty="0"/>
              <a:t>You can also use triple double quotes, """like this""". </a:t>
            </a:r>
            <a:endParaRPr lang="en-IN" sz="3200" dirty="0" smtClean="0"/>
          </a:p>
          <a:p>
            <a:pPr marL="0" indent="0">
              <a:buNone/>
            </a:pPr>
            <a:r>
              <a:rPr lang="en-IN" sz="3200" dirty="0"/>
              <a:t/>
            </a:r>
            <a:br>
              <a:rPr lang="en-IN" sz="3200" dirty="0"/>
            </a:br>
            <a:r>
              <a:rPr lang="en-IN" dirty="0"/>
              <a:t/>
            </a:r>
            <a:br>
              <a:rPr lang="en-IN" dirty="0"/>
            </a:br>
            <a:endParaRPr lang="en-IN" dirty="0"/>
          </a:p>
        </p:txBody>
      </p:sp>
    </p:spTree>
    <p:extLst>
      <p:ext uri="{BB962C8B-B14F-4D97-AF65-F5344CB8AC3E}">
        <p14:creationId xmlns:p14="http://schemas.microsoft.com/office/powerpoint/2010/main" val="348335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735170"/>
          </a:xfrm>
        </p:spPr>
        <p:txBody>
          <a:bodyPr>
            <a:normAutofit fontScale="55000" lnSpcReduction="20000"/>
          </a:bodyPr>
          <a:lstStyle/>
          <a:p>
            <a:r>
              <a:rPr lang="en-IN" sz="5100" dirty="0">
                <a:solidFill>
                  <a:srgbClr val="FF0000"/>
                </a:solidFill>
              </a:rPr>
              <a:t>Raw strings:</a:t>
            </a:r>
          </a:p>
          <a:p>
            <a:pPr marL="0" indent="0">
              <a:buNone/>
            </a:pPr>
            <a:r>
              <a:rPr lang="en-IN" sz="2900" dirty="0"/>
              <a:t>&gt;&gt;&gt; </a:t>
            </a:r>
            <a:r>
              <a:rPr lang="en-IN" sz="2900" b="1" dirty="0"/>
              <a:t>path = 'C:\nowhere'</a:t>
            </a:r>
            <a:br>
              <a:rPr lang="en-IN" sz="2900" b="1" dirty="0"/>
            </a:br>
            <a:r>
              <a:rPr lang="en-IN" sz="2900" dirty="0"/>
              <a:t>&gt;&gt;&gt; path</a:t>
            </a:r>
            <a:br>
              <a:rPr lang="en-IN" sz="2900" dirty="0"/>
            </a:br>
            <a:r>
              <a:rPr lang="en-IN" sz="2900" dirty="0"/>
              <a:t>'C:\</a:t>
            </a:r>
            <a:r>
              <a:rPr lang="en-IN" sz="2900" dirty="0" smtClean="0"/>
              <a:t>nowhere</a:t>
            </a:r>
            <a:r>
              <a:rPr lang="en-IN" sz="4400" dirty="0" smtClean="0"/>
              <a:t>‘</a:t>
            </a:r>
          </a:p>
          <a:p>
            <a:pPr marL="0" indent="0">
              <a:buNone/>
            </a:pPr>
            <a:r>
              <a:rPr lang="en-IN" sz="3600" dirty="0"/>
              <a:t>This looks correct, until you print it and discover the flaw.</a:t>
            </a:r>
            <a:br>
              <a:rPr lang="en-IN" sz="3600" dirty="0"/>
            </a:br>
            <a:r>
              <a:rPr lang="en-IN" sz="3600" dirty="0"/>
              <a:t>&gt;&gt;&gt; print(path)</a:t>
            </a:r>
            <a:br>
              <a:rPr lang="en-IN" sz="3600" dirty="0"/>
            </a:br>
            <a:r>
              <a:rPr lang="en-IN" sz="3600" dirty="0"/>
              <a:t>C:</a:t>
            </a:r>
            <a:br>
              <a:rPr lang="en-IN" sz="3600" dirty="0"/>
            </a:br>
            <a:r>
              <a:rPr lang="en-IN" sz="3600" dirty="0" err="1" smtClean="0"/>
              <a:t>owhere</a:t>
            </a:r>
            <a:endParaRPr lang="en-IN" sz="3600" dirty="0" smtClean="0"/>
          </a:p>
          <a:p>
            <a:pPr marL="0" indent="0">
              <a:buNone/>
            </a:pPr>
            <a:r>
              <a:rPr lang="en-IN" sz="3600" dirty="0"/>
              <a:t/>
            </a:r>
            <a:br>
              <a:rPr lang="en-IN" sz="3600" dirty="0"/>
            </a:br>
            <a:r>
              <a:rPr lang="en-IN" sz="3600" dirty="0"/>
              <a:t>It’s not exactly what we were after, is it? So what do we do? We can escape the backslash itself.</a:t>
            </a:r>
            <a:br>
              <a:rPr lang="en-IN" sz="3600" dirty="0"/>
            </a:br>
            <a:r>
              <a:rPr lang="en-IN" sz="3600" dirty="0"/>
              <a:t>&gt;&gt;&gt; </a:t>
            </a:r>
            <a:r>
              <a:rPr lang="en-IN" sz="3600" b="1" dirty="0"/>
              <a:t>print('C:\\nowhere')</a:t>
            </a:r>
            <a:br>
              <a:rPr lang="en-IN" sz="3600" b="1" dirty="0"/>
            </a:br>
            <a:r>
              <a:rPr lang="en-IN" sz="3600" dirty="0"/>
              <a:t>C:\</a:t>
            </a:r>
            <a:r>
              <a:rPr lang="en-IN" sz="3600" dirty="0" smtClean="0"/>
              <a:t>nowhere</a:t>
            </a:r>
          </a:p>
          <a:p>
            <a:pPr marL="0" indent="0">
              <a:buNone/>
            </a:pPr>
            <a:r>
              <a:rPr lang="en-IN" sz="3600" dirty="0"/>
              <a:t/>
            </a:r>
            <a:br>
              <a:rPr lang="en-IN" sz="3600" dirty="0"/>
            </a:br>
            <a:r>
              <a:rPr lang="en-IN" sz="3600" dirty="0"/>
              <a:t>This is just fine. But for long paths, you wind up with a lot of backslashes</a:t>
            </a:r>
            <a:r>
              <a:rPr lang="en-IN" sz="3600" dirty="0" smtClean="0"/>
              <a:t>.</a:t>
            </a:r>
          </a:p>
          <a:p>
            <a:pPr marL="0" indent="0">
              <a:buNone/>
            </a:pPr>
            <a:r>
              <a:rPr lang="en-IN" sz="3600" dirty="0"/>
              <a:t/>
            </a:r>
            <a:br>
              <a:rPr lang="en-IN" sz="3600" dirty="0"/>
            </a:br>
            <a:r>
              <a:rPr lang="en-IN" sz="3600" b="1" dirty="0"/>
              <a:t>path = 'C:\\Program Files\\</a:t>
            </a:r>
            <a:r>
              <a:rPr lang="en-IN" sz="3600" b="1" dirty="0" err="1"/>
              <a:t>fnord</a:t>
            </a:r>
            <a:r>
              <a:rPr lang="en-IN" sz="3600" b="1" dirty="0"/>
              <a:t>\\foo\\bar\\</a:t>
            </a:r>
            <a:r>
              <a:rPr lang="en-IN" sz="3600" b="1" dirty="0" err="1"/>
              <a:t>baz</a:t>
            </a:r>
            <a:r>
              <a:rPr lang="en-IN" sz="3600" b="1" dirty="0"/>
              <a:t>\\</a:t>
            </a:r>
            <a:r>
              <a:rPr lang="en-IN" sz="3600" b="1" dirty="0" err="1"/>
              <a:t>frozz</a:t>
            </a:r>
            <a:r>
              <a:rPr lang="en-IN" sz="3600" b="1" dirty="0"/>
              <a:t>\\</a:t>
            </a:r>
            <a:r>
              <a:rPr lang="en-IN" sz="3600" b="1" dirty="0" err="1" smtClean="0"/>
              <a:t>bozz</a:t>
            </a:r>
            <a:r>
              <a:rPr lang="en-IN" sz="3600" b="1" dirty="0" smtClean="0"/>
              <a:t>‘</a:t>
            </a:r>
          </a:p>
          <a:p>
            <a:pPr marL="0" indent="0">
              <a:buNone/>
            </a:pPr>
            <a:r>
              <a:rPr lang="en-IN" sz="3600" dirty="0"/>
              <a:t/>
            </a:r>
            <a:br>
              <a:rPr lang="en-IN" sz="3600" dirty="0"/>
            </a:br>
            <a:r>
              <a:rPr lang="en-IN" sz="3600" dirty="0"/>
              <a:t>Raw strings are useful in such cases. They don’t treat the backslash as a special character at all. </a:t>
            </a:r>
            <a:r>
              <a:rPr lang="en-IN" sz="3600" dirty="0" smtClean="0"/>
              <a:t>Every character </a:t>
            </a:r>
            <a:r>
              <a:rPr lang="en-IN" sz="3600" dirty="0"/>
              <a:t>you put into a raw string stays the way you wrote it</a:t>
            </a:r>
            <a:r>
              <a:rPr lang="en-IN" sz="3600" dirty="0" smtClean="0"/>
              <a:t>.</a:t>
            </a:r>
          </a:p>
          <a:p>
            <a:pPr marL="0" indent="0">
              <a:buNone/>
            </a:pPr>
            <a:r>
              <a:rPr lang="en-IN" sz="3600" dirty="0"/>
              <a:t>&gt;&gt;&gt; </a:t>
            </a:r>
            <a:r>
              <a:rPr lang="en-IN" sz="3600" b="1" dirty="0"/>
              <a:t>print(</a:t>
            </a:r>
            <a:r>
              <a:rPr lang="en-IN" sz="3600" b="1" dirty="0" err="1"/>
              <a:t>r'C</a:t>
            </a:r>
            <a:r>
              <a:rPr lang="en-IN" sz="3600" b="1" dirty="0"/>
              <a:t>:\nowhere')</a:t>
            </a:r>
            <a:br>
              <a:rPr lang="en-IN" sz="3600" b="1" dirty="0"/>
            </a:br>
            <a:r>
              <a:rPr lang="en-IN" sz="3600" dirty="0"/>
              <a:t>C:\nowhere</a:t>
            </a:r>
            <a:br>
              <a:rPr lang="en-IN" sz="3600" dirty="0"/>
            </a:br>
            <a:r>
              <a:rPr lang="en-IN" sz="3600" dirty="0"/>
              <a:t>&gt;&gt;&gt; </a:t>
            </a:r>
            <a:r>
              <a:rPr lang="en-IN" sz="3600" b="1" dirty="0"/>
              <a:t>print(</a:t>
            </a:r>
            <a:r>
              <a:rPr lang="en-IN" sz="3600" b="1" dirty="0" err="1"/>
              <a:t>r'C</a:t>
            </a:r>
            <a:r>
              <a:rPr lang="en-IN" sz="3600" b="1" dirty="0"/>
              <a:t>:\Program Files\</a:t>
            </a:r>
            <a:r>
              <a:rPr lang="en-IN" sz="3600" b="1" dirty="0" err="1"/>
              <a:t>fnord</a:t>
            </a:r>
            <a:r>
              <a:rPr lang="en-IN" sz="3600" b="1" dirty="0"/>
              <a:t>\foo\bar\</a:t>
            </a:r>
            <a:r>
              <a:rPr lang="en-IN" sz="3600" b="1" dirty="0" err="1"/>
              <a:t>baz</a:t>
            </a:r>
            <a:r>
              <a:rPr lang="en-IN" sz="3600" b="1" dirty="0"/>
              <a:t>\</a:t>
            </a:r>
            <a:r>
              <a:rPr lang="en-IN" sz="3600" b="1" dirty="0" err="1"/>
              <a:t>frozz</a:t>
            </a:r>
            <a:r>
              <a:rPr lang="en-IN" sz="3600" b="1" dirty="0"/>
              <a:t>\</a:t>
            </a:r>
            <a:r>
              <a:rPr lang="en-IN" sz="3600" b="1" dirty="0" err="1"/>
              <a:t>bozz</a:t>
            </a:r>
            <a:r>
              <a:rPr lang="en-IN" sz="3600" b="1" dirty="0"/>
              <a:t>')</a:t>
            </a:r>
            <a:br>
              <a:rPr lang="en-IN" sz="3600" b="1" dirty="0"/>
            </a:br>
            <a:r>
              <a:rPr lang="en-IN" sz="3600" dirty="0"/>
              <a:t>C:\Program Files\</a:t>
            </a:r>
            <a:r>
              <a:rPr lang="en-IN" sz="3600" dirty="0" err="1"/>
              <a:t>fnord</a:t>
            </a:r>
            <a:r>
              <a:rPr lang="en-IN" sz="3600" dirty="0"/>
              <a:t>\foo\bar\</a:t>
            </a:r>
            <a:r>
              <a:rPr lang="en-IN" sz="3600" dirty="0" err="1"/>
              <a:t>baz</a:t>
            </a:r>
            <a:r>
              <a:rPr lang="en-IN" sz="3600" dirty="0"/>
              <a:t>\</a:t>
            </a:r>
            <a:r>
              <a:rPr lang="en-IN" sz="3600" dirty="0" err="1"/>
              <a:t>frozz</a:t>
            </a:r>
            <a:r>
              <a:rPr lang="en-IN" sz="3600" dirty="0"/>
              <a:t>\</a:t>
            </a:r>
            <a:r>
              <a:rPr lang="en-IN" sz="3600" dirty="0" err="1"/>
              <a:t>bozz</a:t>
            </a:r>
            <a:r>
              <a:rPr lang="en-IN" sz="3600" dirty="0"/>
              <a:t/>
            </a:r>
            <a:br>
              <a:rPr lang="en-IN" sz="3600" dirty="0"/>
            </a:br>
            <a:r>
              <a:rPr lang="en-IN" sz="7300" dirty="0"/>
              <a:t/>
            </a:r>
            <a:br>
              <a:rPr lang="en-IN" sz="7300" dirty="0"/>
            </a:br>
            <a:r>
              <a:rPr lang="en-IN" sz="3600" dirty="0"/>
              <a:t/>
            </a:r>
            <a:br>
              <a:rPr lang="en-IN" sz="3600" dirty="0"/>
            </a:br>
            <a:endParaRPr lang="en-IN" dirty="0"/>
          </a:p>
        </p:txBody>
      </p:sp>
    </p:spTree>
    <p:extLst>
      <p:ext uri="{BB962C8B-B14F-4D97-AF65-F5344CB8AC3E}">
        <p14:creationId xmlns:p14="http://schemas.microsoft.com/office/powerpoint/2010/main" val="394865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Determining String Length</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282890"/>
            <a:ext cx="10515600" cy="4894073"/>
          </a:xfrm>
        </p:spPr>
        <p:txBody>
          <a:bodyPr/>
          <a:lstStyle/>
          <a:p>
            <a:r>
              <a:rPr lang="en-IN" dirty="0" smtClean="0"/>
              <a:t>The len() method returns the number of characters in a string.</a:t>
            </a:r>
          </a:p>
          <a:p>
            <a:r>
              <a:rPr lang="en-IN" dirty="0" smtClean="0"/>
              <a:t>E.g.</a:t>
            </a:r>
          </a:p>
          <a:p>
            <a:pPr marL="0" indent="0">
              <a:buNone/>
            </a:pPr>
            <a:r>
              <a:rPr lang="en-IN" dirty="0" smtClean="0"/>
              <a:t>&gt;&gt;&gt;String=‘hello’</a:t>
            </a:r>
          </a:p>
          <a:p>
            <a:pPr marL="0" indent="0">
              <a:buNone/>
            </a:pPr>
            <a:r>
              <a:rPr lang="en-IN" dirty="0" smtClean="0"/>
              <a:t>&gt;&gt;len(String) </a:t>
            </a:r>
            <a:r>
              <a:rPr lang="en-IN" dirty="0" smtClean="0">
                <a:sym typeface="Wingdings" panose="05000000000000000000" pitchFamily="2" charset="2"/>
              </a:rPr>
              <a:t> 5</a:t>
            </a:r>
          </a:p>
          <a:p>
            <a:pPr marL="0" indent="0">
              <a:buNone/>
            </a:pPr>
            <a:r>
              <a:rPr lang="en-IN" dirty="0" smtClean="0">
                <a:sym typeface="Wingdings" panose="05000000000000000000" pitchFamily="2" charset="2"/>
              </a:rPr>
              <a:t>Also the magic method  str.__len__() returns the string length</a:t>
            </a:r>
          </a:p>
          <a:p>
            <a:pPr marL="0" indent="0">
              <a:buNone/>
            </a:pPr>
            <a:r>
              <a:rPr lang="en-IN" dirty="0" smtClean="0"/>
              <a:t>&gt;&gt;&gt; String.__</a:t>
            </a:r>
            <a:r>
              <a:rPr lang="en-IN" dirty="0" err="1" smtClean="0"/>
              <a:t>len</a:t>
            </a:r>
            <a:r>
              <a:rPr lang="en-IN" dirty="0" smtClean="0"/>
              <a:t>__()</a:t>
            </a:r>
            <a:r>
              <a:rPr lang="en-IN" dirty="0" smtClean="0">
                <a:sym typeface="Wingdings" panose="05000000000000000000" pitchFamily="2" charset="2"/>
              </a:rPr>
              <a:t> </a:t>
            </a:r>
            <a:r>
              <a:rPr lang="en-IN" dirty="0">
                <a:sym typeface="Wingdings" panose="05000000000000000000" pitchFamily="2" charset="2"/>
              </a:rPr>
              <a:t>5</a:t>
            </a:r>
          </a:p>
          <a:p>
            <a:pPr marL="0" indent="0">
              <a:buNone/>
            </a:pPr>
            <a:endParaRPr lang="en-IN" dirty="0" smtClean="0">
              <a:sym typeface="Wingdings" panose="05000000000000000000" pitchFamily="2" charset="2"/>
            </a:endParaRPr>
          </a:p>
          <a:p>
            <a:pPr marL="0" indent="0">
              <a:buNone/>
            </a:pPr>
            <a:endParaRPr lang="en-IN" dirty="0" smtClean="0"/>
          </a:p>
          <a:p>
            <a:endParaRPr lang="en-IN" dirty="0"/>
          </a:p>
        </p:txBody>
      </p:sp>
    </p:spTree>
    <p:extLst>
      <p:ext uri="{BB962C8B-B14F-4D97-AF65-F5344CB8AC3E}">
        <p14:creationId xmlns:p14="http://schemas.microsoft.com/office/powerpoint/2010/main" val="258358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b="1" dirty="0" smtClean="0">
                <a:solidFill>
                  <a:srgbClr val="FF0000"/>
                </a:solidFill>
              </a:rPr>
              <a:t>String Formatting Operator (%)</a:t>
            </a:r>
            <a:r>
              <a:rPr lang="en-IN" sz="4800" dirty="0">
                <a:solidFill>
                  <a:srgbClr val="FF0000"/>
                </a:solidFill>
              </a:rPr>
              <a:t/>
            </a:r>
            <a:br>
              <a:rPr lang="en-IN" sz="4800" dirty="0">
                <a:solidFill>
                  <a:srgbClr val="FF0000"/>
                </a:solidFill>
              </a:rPr>
            </a:br>
            <a:endParaRPr lang="en-IN" sz="4800" dirty="0">
              <a:solidFill>
                <a:srgbClr val="FF0000"/>
              </a:solidFill>
            </a:endParaRPr>
          </a:p>
        </p:txBody>
      </p:sp>
      <p:sp>
        <p:nvSpPr>
          <p:cNvPr id="3" name="Content Placeholder 2"/>
          <p:cNvSpPr>
            <a:spLocks noGrp="1"/>
          </p:cNvSpPr>
          <p:nvPr>
            <p:ph idx="1"/>
          </p:nvPr>
        </p:nvSpPr>
        <p:spPr>
          <a:xfrm>
            <a:off x="838200" y="1173706"/>
            <a:ext cx="11144534" cy="5554639"/>
          </a:xfrm>
        </p:spPr>
        <p:txBody>
          <a:bodyPr>
            <a:normAutofit fontScale="55000" lnSpcReduction="20000"/>
          </a:bodyPr>
          <a:lstStyle/>
          <a:p>
            <a:r>
              <a:rPr lang="en-IN" sz="3300" dirty="0"/>
              <a:t>The </a:t>
            </a:r>
            <a:r>
              <a:rPr lang="en-IN" sz="3300" dirty="0" smtClean="0"/>
              <a:t>behaviour of this </a:t>
            </a:r>
            <a:r>
              <a:rPr lang="en-IN" sz="3300" dirty="0"/>
              <a:t>operator emulates the classic printf function from the C language. To the left of the %, you place a </a:t>
            </a:r>
            <a:r>
              <a:rPr lang="en-IN" sz="3300" dirty="0" smtClean="0"/>
              <a:t>string (the </a:t>
            </a:r>
            <a:r>
              <a:rPr lang="en-IN" sz="3300" dirty="0"/>
              <a:t>format string); to the right of it, you place the value you want to </a:t>
            </a:r>
            <a:r>
              <a:rPr lang="en-IN" sz="3300" dirty="0" smtClean="0"/>
              <a:t>format.</a:t>
            </a:r>
            <a:endParaRPr lang="en-IN" sz="3300" dirty="0"/>
          </a:p>
          <a:p>
            <a:r>
              <a:rPr lang="en-IN" sz="3300" dirty="0" smtClean="0"/>
              <a:t>print </a:t>
            </a:r>
            <a:r>
              <a:rPr lang="en-IN" sz="3300" dirty="0"/>
              <a:t>("My name is %s and </a:t>
            </a:r>
            <a:r>
              <a:rPr lang="en-IN" sz="3300" dirty="0" smtClean="0"/>
              <a:t>age </a:t>
            </a:r>
            <a:r>
              <a:rPr lang="en-IN" sz="3300" dirty="0"/>
              <a:t>is %d </a:t>
            </a:r>
            <a:r>
              <a:rPr lang="en-IN" sz="3300" dirty="0" smtClean="0"/>
              <a:t>!" </a:t>
            </a:r>
            <a:r>
              <a:rPr lang="en-IN" sz="3300" dirty="0"/>
              <a:t>% </a:t>
            </a:r>
            <a:r>
              <a:rPr lang="en-IN" sz="3300" dirty="0" smtClean="0"/>
              <a:t>(‘Prashanth', 26))</a:t>
            </a:r>
          </a:p>
          <a:p>
            <a:pPr marL="0" indent="0">
              <a:buNone/>
            </a:pPr>
            <a:r>
              <a:rPr lang="en-IN" sz="3300" dirty="0" smtClean="0"/>
              <a:t> &gt;&gt;&gt;My </a:t>
            </a:r>
            <a:r>
              <a:rPr lang="en-IN" sz="3300" dirty="0"/>
              <a:t>name is </a:t>
            </a:r>
            <a:r>
              <a:rPr lang="en-IN" sz="3300" dirty="0" smtClean="0"/>
              <a:t>Prashanth </a:t>
            </a:r>
            <a:r>
              <a:rPr lang="en-IN" sz="3300" dirty="0"/>
              <a:t>and </a:t>
            </a:r>
            <a:r>
              <a:rPr lang="en-IN" sz="3300" dirty="0" smtClean="0"/>
              <a:t>age </a:t>
            </a:r>
            <a:r>
              <a:rPr lang="en-IN" sz="3300" dirty="0"/>
              <a:t>is </a:t>
            </a:r>
            <a:r>
              <a:rPr lang="en-IN" sz="3300" dirty="0" smtClean="0"/>
              <a:t>26 !</a:t>
            </a:r>
            <a:r>
              <a:rPr lang="en-IN" dirty="0"/>
              <a:t/>
            </a:r>
            <a:br>
              <a:rPr lang="en-IN" dirty="0"/>
            </a:br>
            <a:endParaRPr lang="en-IN" dirty="0" smtClean="0"/>
          </a:p>
          <a:p>
            <a:r>
              <a:rPr lang="en-IN" sz="3600" b="1" dirty="0">
                <a:solidFill>
                  <a:srgbClr val="7030A0"/>
                </a:solidFill>
              </a:rPr>
              <a:t>Format </a:t>
            </a:r>
            <a:r>
              <a:rPr lang="en-IN" sz="3600" b="1" dirty="0" smtClean="0"/>
              <a:t>                         	</a:t>
            </a:r>
            <a:r>
              <a:rPr lang="en-IN" sz="3600" b="1" dirty="0" smtClean="0">
                <a:solidFill>
                  <a:srgbClr val="7030A0"/>
                </a:solidFill>
              </a:rPr>
              <a:t>Symbol Conversion</a:t>
            </a:r>
            <a:r>
              <a:rPr lang="en-IN" sz="3600" dirty="0"/>
              <a:t/>
            </a:r>
            <a:br>
              <a:rPr lang="en-IN" sz="3600" dirty="0"/>
            </a:br>
            <a:r>
              <a:rPr lang="en-IN" sz="3600" dirty="0"/>
              <a:t>%c </a:t>
            </a:r>
            <a:r>
              <a:rPr lang="en-IN" sz="3600" dirty="0" smtClean="0"/>
              <a:t>    				character</a:t>
            </a:r>
            <a:r>
              <a:rPr lang="en-IN" sz="3600" dirty="0"/>
              <a:t/>
            </a:r>
            <a:br>
              <a:rPr lang="en-IN" sz="3600" dirty="0"/>
            </a:br>
            <a:r>
              <a:rPr lang="en-IN" sz="3600" dirty="0"/>
              <a:t>%s </a:t>
            </a:r>
            <a:r>
              <a:rPr lang="en-IN" sz="3600" dirty="0" smtClean="0"/>
              <a:t>				string </a:t>
            </a:r>
            <a:r>
              <a:rPr lang="en-IN" sz="3600" dirty="0"/>
              <a:t>conversion via str() prior to formatting</a:t>
            </a:r>
            <a:br>
              <a:rPr lang="en-IN" sz="3600" dirty="0"/>
            </a:br>
            <a:r>
              <a:rPr lang="en-IN" sz="3600" dirty="0"/>
              <a:t>%i </a:t>
            </a:r>
            <a:r>
              <a:rPr lang="en-IN" sz="3600" dirty="0" smtClean="0"/>
              <a:t>				signed </a:t>
            </a:r>
            <a:r>
              <a:rPr lang="en-IN" sz="3600" dirty="0"/>
              <a:t>decimal integer</a:t>
            </a:r>
            <a:br>
              <a:rPr lang="en-IN" sz="3600" dirty="0"/>
            </a:br>
            <a:r>
              <a:rPr lang="en-IN" sz="3600" dirty="0"/>
              <a:t>%d </a:t>
            </a:r>
            <a:r>
              <a:rPr lang="en-IN" sz="3600" dirty="0" smtClean="0"/>
              <a:t>				signed </a:t>
            </a:r>
            <a:r>
              <a:rPr lang="en-IN" sz="3600" dirty="0"/>
              <a:t>decimal integer</a:t>
            </a:r>
            <a:br>
              <a:rPr lang="en-IN" sz="3600" dirty="0"/>
            </a:br>
            <a:r>
              <a:rPr lang="en-IN" sz="3600" dirty="0"/>
              <a:t>%u </a:t>
            </a:r>
            <a:r>
              <a:rPr lang="en-IN" sz="3600" dirty="0" smtClean="0"/>
              <a:t>				unsigned </a:t>
            </a:r>
            <a:r>
              <a:rPr lang="en-IN" sz="3600" dirty="0"/>
              <a:t>decimal integer</a:t>
            </a:r>
            <a:br>
              <a:rPr lang="en-IN" sz="3600" dirty="0"/>
            </a:br>
            <a:r>
              <a:rPr lang="en-IN" sz="3600" dirty="0"/>
              <a:t>%o </a:t>
            </a:r>
            <a:r>
              <a:rPr lang="en-IN" sz="3600" dirty="0" smtClean="0"/>
              <a:t>				octal </a:t>
            </a:r>
            <a:r>
              <a:rPr lang="en-IN" sz="3600" dirty="0"/>
              <a:t>integer</a:t>
            </a:r>
            <a:br>
              <a:rPr lang="en-IN" sz="3600" dirty="0"/>
            </a:br>
            <a:r>
              <a:rPr lang="en-IN" sz="3600" dirty="0"/>
              <a:t>%x </a:t>
            </a:r>
            <a:r>
              <a:rPr lang="en-IN" sz="3600" dirty="0" smtClean="0"/>
              <a:t>				hexadecimal </a:t>
            </a:r>
            <a:r>
              <a:rPr lang="en-IN" sz="3600" dirty="0"/>
              <a:t>integer (lowercase letters)</a:t>
            </a:r>
            <a:br>
              <a:rPr lang="en-IN" sz="3600" dirty="0"/>
            </a:br>
            <a:r>
              <a:rPr lang="en-IN" sz="3600" dirty="0"/>
              <a:t>%X </a:t>
            </a:r>
            <a:r>
              <a:rPr lang="en-IN" sz="3600" dirty="0" smtClean="0"/>
              <a:t>				hexadecimal </a:t>
            </a:r>
            <a:r>
              <a:rPr lang="en-IN" sz="3600" dirty="0"/>
              <a:t>integer (</a:t>
            </a:r>
            <a:r>
              <a:rPr lang="en-IN" sz="3600" dirty="0" smtClean="0"/>
              <a:t>Uppercase </a:t>
            </a:r>
            <a:r>
              <a:rPr lang="en-IN" sz="3600" dirty="0"/>
              <a:t>letters)</a:t>
            </a:r>
            <a:br>
              <a:rPr lang="en-IN" sz="3600" dirty="0"/>
            </a:br>
            <a:r>
              <a:rPr lang="en-IN" sz="3600" dirty="0"/>
              <a:t>%</a:t>
            </a:r>
            <a:r>
              <a:rPr lang="en-IN" sz="3600" dirty="0" smtClean="0"/>
              <a:t>e				exponential </a:t>
            </a:r>
            <a:r>
              <a:rPr lang="en-IN" sz="3600" dirty="0"/>
              <a:t>notation (with lowercase 'e</a:t>
            </a:r>
            <a:r>
              <a:rPr lang="en-IN" sz="3600" dirty="0" smtClean="0"/>
              <a:t>')</a:t>
            </a:r>
          </a:p>
          <a:p>
            <a:pPr marL="0" indent="0">
              <a:buNone/>
            </a:pPr>
            <a:r>
              <a:rPr lang="en-IN" sz="3600" dirty="0"/>
              <a:t> </a:t>
            </a:r>
            <a:r>
              <a:rPr lang="en-IN" sz="3600" dirty="0" smtClean="0"/>
              <a:t>  %</a:t>
            </a:r>
            <a:r>
              <a:rPr lang="en-IN" sz="3600" dirty="0"/>
              <a:t>E </a:t>
            </a:r>
            <a:r>
              <a:rPr lang="en-IN" sz="3600" dirty="0" smtClean="0"/>
              <a:t>				exponential </a:t>
            </a:r>
            <a:r>
              <a:rPr lang="en-IN" sz="3600" dirty="0"/>
              <a:t>notation (with </a:t>
            </a:r>
            <a:r>
              <a:rPr lang="en-IN" sz="3600" dirty="0" smtClean="0"/>
              <a:t>Uppercase </a:t>
            </a:r>
            <a:r>
              <a:rPr lang="en-IN" sz="3600" dirty="0"/>
              <a:t>'E')</a:t>
            </a:r>
            <a:br>
              <a:rPr lang="en-IN" sz="3600" dirty="0"/>
            </a:br>
            <a:r>
              <a:rPr lang="en-IN" sz="3600" dirty="0" smtClean="0"/>
              <a:t>   %f				floating </a:t>
            </a:r>
            <a:r>
              <a:rPr lang="en-IN" sz="3600" dirty="0"/>
              <a:t>point real number</a:t>
            </a:r>
            <a:br>
              <a:rPr lang="en-IN" sz="3600" dirty="0"/>
            </a:br>
            <a:r>
              <a:rPr lang="en-IN" sz="3600" dirty="0" smtClean="0"/>
              <a:t>   %</a:t>
            </a:r>
            <a:r>
              <a:rPr lang="en-IN" sz="3600" dirty="0"/>
              <a:t>g </a:t>
            </a:r>
            <a:r>
              <a:rPr lang="en-IN" sz="3600" dirty="0" smtClean="0"/>
              <a:t>				the </a:t>
            </a:r>
            <a:r>
              <a:rPr lang="en-IN" sz="3600" dirty="0"/>
              <a:t>shorter of %f and %e</a:t>
            </a:r>
            <a:br>
              <a:rPr lang="en-IN" sz="3600" dirty="0"/>
            </a:br>
            <a:r>
              <a:rPr lang="en-IN" sz="3600" dirty="0" smtClean="0"/>
              <a:t>   %</a:t>
            </a:r>
            <a:r>
              <a:rPr lang="en-IN" sz="3600" dirty="0"/>
              <a:t>G </a:t>
            </a:r>
            <a:r>
              <a:rPr lang="en-IN" sz="3600" dirty="0" smtClean="0"/>
              <a:t>				the </a:t>
            </a:r>
            <a:r>
              <a:rPr lang="en-IN" sz="3600" dirty="0"/>
              <a:t>shorter of %f and %E</a:t>
            </a:r>
            <a:br>
              <a:rPr lang="en-IN" sz="3600"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17456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518615"/>
            <a:ext cx="10515600" cy="6196084"/>
          </a:xfrm>
        </p:spPr>
        <p:txBody>
          <a:bodyPr>
            <a:normAutofit fontScale="92500" lnSpcReduction="10000"/>
          </a:bodyPr>
          <a:lstStyle/>
          <a:p>
            <a:r>
              <a:rPr lang="en-IN" dirty="0"/>
              <a:t>&gt;&gt;&gt; format = "Hello, %s. %</a:t>
            </a:r>
            <a:r>
              <a:rPr lang="en-IN" dirty="0" smtClean="0"/>
              <a:t>s are you?"</a:t>
            </a:r>
            <a:r>
              <a:rPr lang="en-IN" dirty="0"/>
              <a:t/>
            </a:r>
            <a:br>
              <a:rPr lang="en-IN" dirty="0"/>
            </a:br>
            <a:r>
              <a:rPr lang="en-IN" dirty="0"/>
              <a:t>&gt;&gt;&gt; values = </a:t>
            </a:r>
            <a:r>
              <a:rPr lang="en-IN" dirty="0" smtClean="0"/>
              <a:t>(‘Everyone’, ‘How’)</a:t>
            </a:r>
            <a:r>
              <a:rPr lang="en-IN" dirty="0"/>
              <a:t/>
            </a:r>
            <a:br>
              <a:rPr lang="en-IN" dirty="0"/>
            </a:br>
            <a:r>
              <a:rPr lang="en-IN" dirty="0"/>
              <a:t>&gt;&gt;&gt; format % values</a:t>
            </a:r>
            <a:br>
              <a:rPr lang="en-IN" dirty="0"/>
            </a:br>
            <a:r>
              <a:rPr lang="en-IN" dirty="0"/>
              <a:t>'Hello, world. Hot enough for </a:t>
            </a:r>
            <a:r>
              <a:rPr lang="en-IN" dirty="0" err="1"/>
              <a:t>ya</a:t>
            </a:r>
            <a:r>
              <a:rPr lang="en-IN" dirty="0" smtClean="0"/>
              <a:t>?‘</a:t>
            </a:r>
          </a:p>
          <a:p>
            <a:r>
              <a:rPr lang="en-IN" dirty="0"/>
              <a:t>The %s parts of the format string are called </a:t>
            </a:r>
            <a:r>
              <a:rPr lang="en-IN" i="1" dirty="0">
                <a:solidFill>
                  <a:srgbClr val="7030A0"/>
                </a:solidFill>
              </a:rPr>
              <a:t>conversion specifiers</a:t>
            </a:r>
            <a:r>
              <a:rPr lang="en-IN" dirty="0" smtClean="0"/>
              <a:t>.</a:t>
            </a:r>
          </a:p>
          <a:p>
            <a:endParaRPr lang="en-IN" dirty="0"/>
          </a:p>
          <a:p>
            <a:r>
              <a:rPr lang="en-IN" dirty="0"/>
              <a:t>&gt;&gt;&gt; from string import Template</a:t>
            </a:r>
            <a:br>
              <a:rPr lang="en-IN" dirty="0"/>
            </a:br>
            <a:r>
              <a:rPr lang="en-IN" dirty="0"/>
              <a:t>&gt;&gt;&gt; </a:t>
            </a:r>
            <a:r>
              <a:rPr lang="en-IN" dirty="0" err="1"/>
              <a:t>tmpl</a:t>
            </a:r>
            <a:r>
              <a:rPr lang="en-IN" dirty="0"/>
              <a:t> = Template("Hello, $who! $what enough for </a:t>
            </a:r>
            <a:r>
              <a:rPr lang="en-IN" dirty="0" err="1"/>
              <a:t>ya</a:t>
            </a:r>
            <a:r>
              <a:rPr lang="en-IN" dirty="0"/>
              <a:t>?")</a:t>
            </a:r>
            <a:br>
              <a:rPr lang="en-IN" dirty="0"/>
            </a:br>
            <a:r>
              <a:rPr lang="en-IN" dirty="0"/>
              <a:t>&gt;&gt;&gt; </a:t>
            </a:r>
            <a:r>
              <a:rPr lang="en-IN" dirty="0" err="1"/>
              <a:t>tmpl.substitute</a:t>
            </a:r>
            <a:r>
              <a:rPr lang="en-IN" dirty="0"/>
              <a:t>(who="Mars", what="Dusty")</a:t>
            </a:r>
            <a:br>
              <a:rPr lang="en-IN" dirty="0"/>
            </a:br>
            <a:r>
              <a:rPr lang="en-IN" dirty="0"/>
              <a:t>'Hello, Mars! Dusty enough for </a:t>
            </a:r>
            <a:r>
              <a:rPr lang="en-IN" dirty="0" err="1"/>
              <a:t>ya</a:t>
            </a:r>
            <a:r>
              <a:rPr lang="en-IN" dirty="0" smtClean="0"/>
              <a:t>?‘</a:t>
            </a:r>
          </a:p>
          <a:p>
            <a:r>
              <a:rPr lang="en-IN" dirty="0"/>
              <a:t>The arguments with the equal signs in them are so-called keyword arguments</a:t>
            </a:r>
            <a:br>
              <a:rPr lang="en-IN" dirty="0"/>
            </a:br>
            <a:r>
              <a:rPr lang="en-IN" dirty="0"/>
              <a:t/>
            </a:r>
            <a:br>
              <a:rPr lang="en-IN" dirty="0"/>
            </a:br>
            <a:endParaRPr lang="en-IN" dirty="0"/>
          </a:p>
          <a:p>
            <a:pPr marL="0" indent="0">
              <a:buNone/>
            </a:pPr>
            <a:r>
              <a:rPr lang="en-IN" dirty="0" smtClean="0"/>
              <a:t> </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3250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8015"/>
          </a:xfrm>
        </p:spPr>
        <p:txBody>
          <a:bodyPr>
            <a:normAutofit fontScale="90000"/>
          </a:bodyPr>
          <a:lstStyle/>
          <a:p>
            <a:pPr algn="ctr"/>
            <a:r>
              <a:rPr lang="en-IN" sz="4900" b="1" dirty="0">
                <a:solidFill>
                  <a:srgbClr val="FF0000"/>
                </a:solidFill>
              </a:rPr>
              <a:t>Python Numbers</a:t>
            </a:r>
            <a:r>
              <a:rPr lang="en-IN" dirty="0"/>
              <a:t/>
            </a:r>
            <a:br>
              <a:rPr lang="en-IN" dirty="0"/>
            </a:br>
            <a:endParaRPr lang="en-IN" dirty="0"/>
          </a:p>
        </p:txBody>
      </p:sp>
      <p:sp>
        <p:nvSpPr>
          <p:cNvPr id="3" name="Content Placeholder 2"/>
          <p:cNvSpPr>
            <a:spLocks noGrp="1"/>
          </p:cNvSpPr>
          <p:nvPr>
            <p:ph idx="1"/>
          </p:nvPr>
        </p:nvSpPr>
        <p:spPr>
          <a:xfrm>
            <a:off x="1" y="777922"/>
            <a:ext cx="11969086" cy="6080078"/>
          </a:xfrm>
        </p:spPr>
        <p:txBody>
          <a:bodyPr>
            <a:normAutofit fontScale="25000" lnSpcReduction="20000"/>
          </a:bodyPr>
          <a:lstStyle/>
          <a:p>
            <a:endParaRPr lang="en-IN" sz="7400" dirty="0" smtClean="0"/>
          </a:p>
          <a:p>
            <a:r>
              <a:rPr lang="en-IN" sz="9600" dirty="0" smtClean="0"/>
              <a:t>Numbers are immutable datatypes.</a:t>
            </a:r>
            <a:endParaRPr lang="en-IN" sz="9600" dirty="0"/>
          </a:p>
          <a:p>
            <a:r>
              <a:rPr lang="en-IN" sz="9600" dirty="0" smtClean="0"/>
              <a:t>Python </a:t>
            </a:r>
            <a:r>
              <a:rPr lang="en-IN" sz="9600" dirty="0"/>
              <a:t>supports three different numerical types </a:t>
            </a:r>
            <a:r>
              <a:rPr lang="en-IN" sz="9600" dirty="0" smtClean="0"/>
              <a:t>−</a:t>
            </a:r>
            <a:r>
              <a:rPr lang="en-IN" sz="9600" dirty="0"/>
              <a:t/>
            </a:r>
            <a:br>
              <a:rPr lang="en-IN" sz="9600" dirty="0"/>
            </a:br>
            <a:r>
              <a:rPr lang="en-IN" sz="9600" dirty="0" smtClean="0"/>
              <a:t> </a:t>
            </a:r>
            <a:r>
              <a:rPr lang="en-IN" sz="9600" dirty="0"/>
              <a:t>int (signed integers)</a:t>
            </a:r>
            <a:br>
              <a:rPr lang="en-IN" sz="9600" dirty="0"/>
            </a:br>
            <a:r>
              <a:rPr lang="en-IN" sz="9600" dirty="0" smtClean="0"/>
              <a:t> </a:t>
            </a:r>
            <a:r>
              <a:rPr lang="en-IN" sz="9600" dirty="0"/>
              <a:t>float (floating point real values)</a:t>
            </a:r>
            <a:br>
              <a:rPr lang="en-IN" sz="9600" dirty="0"/>
            </a:br>
            <a:r>
              <a:rPr lang="en-IN" sz="9600" dirty="0" smtClean="0"/>
              <a:t>complex </a:t>
            </a:r>
            <a:r>
              <a:rPr lang="en-IN" sz="9600" dirty="0"/>
              <a:t>(complex numbers</a:t>
            </a:r>
            <a:r>
              <a:rPr lang="en-IN" sz="9600" dirty="0" smtClean="0"/>
              <a:t>)</a:t>
            </a:r>
          </a:p>
          <a:p>
            <a:r>
              <a:rPr lang="en-IN" sz="9600" dirty="0"/>
              <a:t>All integers in Python 3 are represented as long integers. Hence, there is no </a:t>
            </a:r>
            <a:r>
              <a:rPr lang="en-IN" sz="9600" dirty="0" smtClean="0"/>
              <a:t>separate number </a:t>
            </a:r>
            <a:r>
              <a:rPr lang="en-IN" sz="9600" dirty="0"/>
              <a:t>type as long</a:t>
            </a:r>
            <a:r>
              <a:rPr lang="en-IN" sz="9600" dirty="0" smtClean="0"/>
              <a:t>.</a:t>
            </a:r>
          </a:p>
          <a:p>
            <a:r>
              <a:rPr lang="en-IN" sz="9600" dirty="0"/>
              <a:t>Number data types store numeric values. Number objects are created when you assign </a:t>
            </a:r>
            <a:r>
              <a:rPr lang="en-IN" sz="9600" dirty="0" smtClean="0"/>
              <a:t>a value </a:t>
            </a:r>
            <a:r>
              <a:rPr lang="en-IN" sz="9600" dirty="0"/>
              <a:t>to them</a:t>
            </a:r>
            <a:r>
              <a:rPr lang="en-IN" sz="9600" dirty="0" smtClean="0"/>
              <a:t>.</a:t>
            </a:r>
            <a:r>
              <a:rPr lang="en-IN" sz="9600" dirty="0"/>
              <a:t> For example</a:t>
            </a:r>
            <a:br>
              <a:rPr lang="en-IN" sz="9600" dirty="0"/>
            </a:br>
            <a:r>
              <a:rPr lang="en-IN" sz="9600" dirty="0"/>
              <a:t>var1 = 1</a:t>
            </a:r>
            <a:br>
              <a:rPr lang="en-IN" sz="9600" dirty="0"/>
            </a:br>
            <a:r>
              <a:rPr lang="en-IN" sz="9600" dirty="0"/>
              <a:t>var2 = </a:t>
            </a:r>
            <a:r>
              <a:rPr lang="en-IN" sz="9600" dirty="0" smtClean="0"/>
              <a:t>10</a:t>
            </a:r>
          </a:p>
          <a:p>
            <a:r>
              <a:rPr lang="en-IN" sz="9600" dirty="0" smtClean="0"/>
              <a:t>You </a:t>
            </a:r>
            <a:r>
              <a:rPr lang="en-IN" sz="9600" dirty="0"/>
              <a:t>can also delete the reference to a number object by using the </a:t>
            </a:r>
            <a:r>
              <a:rPr lang="en-IN" sz="9600" b="1" dirty="0"/>
              <a:t>del </a:t>
            </a:r>
            <a:r>
              <a:rPr lang="en-IN" sz="9600" dirty="0"/>
              <a:t>statement. </a:t>
            </a:r>
            <a:r>
              <a:rPr lang="en-IN" sz="9600" dirty="0" smtClean="0"/>
              <a:t>The syntax </a:t>
            </a:r>
            <a:r>
              <a:rPr lang="en-IN" sz="9600" dirty="0"/>
              <a:t>of the </a:t>
            </a:r>
            <a:r>
              <a:rPr lang="en-IN" sz="9600" b="1" dirty="0"/>
              <a:t>del </a:t>
            </a:r>
            <a:r>
              <a:rPr lang="en-IN" sz="9600" dirty="0"/>
              <a:t>statement is </a:t>
            </a:r>
            <a:r>
              <a:rPr lang="en-IN" sz="9600" dirty="0" smtClean="0"/>
              <a:t>−</a:t>
            </a:r>
          </a:p>
          <a:p>
            <a:pPr marL="0" indent="0">
              <a:buNone/>
            </a:pPr>
            <a:r>
              <a:rPr lang="en-IN" sz="9600" dirty="0"/>
              <a:t>	del var1[,var2[,var3[....,varN</a:t>
            </a:r>
            <a:r>
              <a:rPr lang="en-IN" sz="9600" dirty="0" smtClean="0"/>
              <a:t>]]]]</a:t>
            </a:r>
            <a:endParaRPr lang="en-IN" sz="9600" dirty="0"/>
          </a:p>
          <a:p>
            <a:r>
              <a:rPr lang="en-IN" sz="9600" dirty="0" smtClean="0"/>
              <a:t>A </a:t>
            </a:r>
            <a:r>
              <a:rPr lang="en-IN" sz="9600" dirty="0"/>
              <a:t>complex number consists of an ordered pair of real floating-point numbers denoted by</a:t>
            </a:r>
            <a:br>
              <a:rPr lang="en-IN" sz="9600" dirty="0"/>
            </a:br>
            <a:r>
              <a:rPr lang="en-IN" sz="9600" dirty="0"/>
              <a:t>x + yj, where x and y are real numbers and j is the imaginary unit</a:t>
            </a:r>
            <a:r>
              <a:rPr lang="en-IN" sz="9600" dirty="0" smtClean="0"/>
              <a:t>.</a:t>
            </a:r>
          </a:p>
          <a:p>
            <a:r>
              <a:rPr lang="en-IN" sz="9600" dirty="0" smtClean="0"/>
              <a:t>j=√-1</a:t>
            </a:r>
            <a:r>
              <a:rPr lang="en-IN" sz="9600" dirty="0"/>
              <a:t/>
            </a:r>
            <a:br>
              <a:rPr lang="en-IN" sz="9600"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0622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a:bodyPr>
          <a:lstStyle/>
          <a:p>
            <a:pPr algn="ctr"/>
            <a:r>
              <a:rPr lang="en-IN" sz="4800" dirty="0">
                <a:solidFill>
                  <a:srgbClr val="FF0000"/>
                </a:solidFill>
              </a:rPr>
              <a:t>s</a:t>
            </a:r>
            <a:r>
              <a:rPr lang="en-IN" sz="4800" dirty="0" smtClean="0">
                <a:solidFill>
                  <a:srgbClr val="FF0000"/>
                </a:solidFill>
              </a:rPr>
              <a:t>tring format and f string</a:t>
            </a:r>
            <a:endParaRPr lang="en-IN" sz="4800" dirty="0">
              <a:solidFill>
                <a:srgbClr val="FF0000"/>
              </a:solidFill>
            </a:endParaRPr>
          </a:p>
        </p:txBody>
      </p:sp>
      <p:sp>
        <p:nvSpPr>
          <p:cNvPr id="3" name="Content Placeholder 2"/>
          <p:cNvSpPr>
            <a:spLocks noGrp="1"/>
          </p:cNvSpPr>
          <p:nvPr>
            <p:ph idx="1"/>
          </p:nvPr>
        </p:nvSpPr>
        <p:spPr>
          <a:xfrm>
            <a:off x="838200" y="1282890"/>
            <a:ext cx="10515600" cy="5390865"/>
          </a:xfrm>
        </p:spPr>
        <p:txBody>
          <a:bodyPr>
            <a:normAutofit fontScale="92500" lnSpcReduction="20000"/>
          </a:bodyPr>
          <a:lstStyle/>
          <a:p>
            <a:pPr marL="0" indent="0">
              <a:buNone/>
            </a:pPr>
            <a:r>
              <a:rPr lang="en-IN" sz="3600" dirty="0">
                <a:solidFill>
                  <a:srgbClr val="FF0000"/>
                </a:solidFill>
              </a:rPr>
              <a:t>f</a:t>
            </a:r>
            <a:r>
              <a:rPr lang="en-IN" sz="3600" dirty="0" smtClean="0">
                <a:solidFill>
                  <a:srgbClr val="FF0000"/>
                </a:solidFill>
              </a:rPr>
              <a:t>ormat</a:t>
            </a:r>
          </a:p>
          <a:p>
            <a:r>
              <a:rPr lang="en-IN" dirty="0"/>
              <a:t>When writing new code, the mechanism of choice is the format string method, which combines </a:t>
            </a:r>
            <a:r>
              <a:rPr lang="en-IN" dirty="0" smtClean="0"/>
              <a:t>and extends </a:t>
            </a:r>
            <a:r>
              <a:rPr lang="en-IN" dirty="0"/>
              <a:t>the strong points of the earlier methods. Each replacement field is enclosed in curly brackets </a:t>
            </a:r>
            <a:r>
              <a:rPr lang="en-IN" dirty="0" smtClean="0"/>
              <a:t>and may </a:t>
            </a:r>
            <a:r>
              <a:rPr lang="en-IN" dirty="0"/>
              <a:t>include a name, as well as information on how to convert and format the value supplied for that field.</a:t>
            </a:r>
            <a:br>
              <a:rPr lang="en-IN" dirty="0"/>
            </a:br>
            <a:r>
              <a:rPr lang="en-IN" dirty="0"/>
              <a:t>The simplest case is where the fields have no name, or where each name is just an index</a:t>
            </a:r>
            <a:r>
              <a:rPr lang="en-IN" dirty="0" smtClean="0"/>
              <a:t>.</a:t>
            </a:r>
          </a:p>
          <a:p>
            <a:r>
              <a:rPr lang="en-IN" sz="3300" dirty="0"/>
              <a:t>&gt;&gt;&gt; "{}, {} and {}".format("first", "second", "third")</a:t>
            </a:r>
            <a:br>
              <a:rPr lang="en-IN" sz="3300" dirty="0"/>
            </a:br>
            <a:r>
              <a:rPr lang="en-IN" sz="3300" dirty="0"/>
              <a:t>'first, second and third'</a:t>
            </a:r>
            <a:br>
              <a:rPr lang="en-IN" sz="3300" dirty="0"/>
            </a:br>
            <a:r>
              <a:rPr lang="en-IN" sz="3300" dirty="0"/>
              <a:t>&gt;&gt;&gt; "{0}, {1} and {2}".format("first", "second", "third")</a:t>
            </a:r>
            <a:br>
              <a:rPr lang="en-IN" sz="3300" dirty="0"/>
            </a:br>
            <a:r>
              <a:rPr lang="en-IN" sz="3300" dirty="0"/>
              <a:t>'first, second and </a:t>
            </a:r>
            <a:r>
              <a:rPr lang="en-IN" sz="3300" dirty="0" smtClean="0"/>
              <a:t>third‘</a:t>
            </a:r>
          </a:p>
          <a:p>
            <a:r>
              <a:rPr lang="en-IN" sz="3300" dirty="0"/>
              <a:t>The indices need not be in order like this, though.</a:t>
            </a:r>
            <a:br>
              <a:rPr lang="en-IN" sz="3300" dirty="0"/>
            </a:br>
            <a:r>
              <a:rPr lang="en-IN" sz="3300" dirty="0"/>
              <a:t>&gt;&gt;&gt; "{3} {0} {2} {1} {3} {0}".format("be", "not", "or", "to")</a:t>
            </a:r>
            <a:br>
              <a:rPr lang="en-IN" sz="3300" dirty="0"/>
            </a:br>
            <a:r>
              <a:rPr lang="en-IN" sz="3300" dirty="0"/>
              <a:t>'to be or not to be'</a:t>
            </a:r>
            <a:br>
              <a:rPr lang="en-IN" sz="3300" dirty="0"/>
            </a:br>
            <a:endParaRPr lang="en-IN" dirty="0"/>
          </a:p>
        </p:txBody>
      </p:sp>
    </p:spTree>
    <p:extLst>
      <p:ext uri="{BB962C8B-B14F-4D97-AF65-F5344CB8AC3E}">
        <p14:creationId xmlns:p14="http://schemas.microsoft.com/office/powerpoint/2010/main" val="2581427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0"/>
            <a:ext cx="10515600" cy="6441743"/>
          </a:xfrm>
        </p:spPr>
        <p:txBody>
          <a:bodyPr/>
          <a:lstStyle/>
          <a:p>
            <a:pPr marL="0" indent="0">
              <a:buNone/>
            </a:pPr>
            <a:r>
              <a:rPr lang="en-IN" dirty="0"/>
              <a:t>&gt;&gt;&gt; from math import pi</a:t>
            </a:r>
            <a:br>
              <a:rPr lang="en-IN" dirty="0"/>
            </a:br>
            <a:r>
              <a:rPr lang="en-IN" dirty="0"/>
              <a:t>&gt;&gt;&gt; "{name} is approximately {value:.2f}.".format(value=pi, name="π")</a:t>
            </a:r>
            <a:br>
              <a:rPr lang="en-IN" dirty="0"/>
            </a:br>
            <a:r>
              <a:rPr lang="en-IN" dirty="0"/>
              <a:t>'π is approximately 3.14</a:t>
            </a:r>
            <a:r>
              <a:rPr lang="en-IN" dirty="0" smtClean="0"/>
              <a:t>.‘</a:t>
            </a:r>
          </a:p>
          <a:p>
            <a:r>
              <a:rPr lang="en-IN" dirty="0" smtClean="0"/>
              <a:t>In this case, I </a:t>
            </a:r>
            <a:r>
              <a:rPr lang="en-IN" dirty="0"/>
              <a:t>have also supplied a </a:t>
            </a:r>
            <a:r>
              <a:rPr lang="en-IN" dirty="0" smtClean="0"/>
              <a:t>format specifier </a:t>
            </a:r>
            <a:r>
              <a:rPr lang="en-IN" dirty="0"/>
              <a:t>of .2f, separated from the field name by a colon, meaning we want float-formatting with </a:t>
            </a:r>
            <a:r>
              <a:rPr lang="en-IN" dirty="0" smtClean="0"/>
              <a:t>three decimals</a:t>
            </a:r>
            <a:r>
              <a:rPr lang="en-IN" dirty="0"/>
              <a:t>. Without the specified, the result would be as follows</a:t>
            </a:r>
            <a:r>
              <a:rPr lang="en-IN" dirty="0" smtClean="0"/>
              <a:t>:</a:t>
            </a:r>
          </a:p>
          <a:p>
            <a:pPr marL="0" indent="0">
              <a:buNone/>
            </a:pPr>
            <a:r>
              <a:rPr lang="en-IN" dirty="0"/>
              <a:t>&gt;&gt;&gt; "{name} is approximately {value}.".format(value=pi, name="π")</a:t>
            </a:r>
            <a:br>
              <a:rPr lang="en-IN" dirty="0"/>
            </a:br>
            <a:r>
              <a:rPr lang="en-IN" dirty="0"/>
              <a:t>'π is approximately 3.141592653589793.'</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63602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normAutofit/>
          </a:bodyPr>
          <a:lstStyle/>
          <a:p>
            <a:r>
              <a:rPr lang="en-IN" sz="3200" dirty="0">
                <a:solidFill>
                  <a:srgbClr val="FF0000"/>
                </a:solidFill>
              </a:rPr>
              <a:t>f</a:t>
            </a:r>
            <a:r>
              <a:rPr lang="en-IN" sz="3200" dirty="0" smtClean="0">
                <a:solidFill>
                  <a:srgbClr val="FF0000"/>
                </a:solidFill>
              </a:rPr>
              <a:t> - strings</a:t>
            </a:r>
          </a:p>
          <a:p>
            <a:r>
              <a:rPr lang="en-IN" sz="2400" dirty="0"/>
              <a:t>To create an f-string, prefix the string with the letter “ f ”. The string itself can be formatted in much the same way that you would with </a:t>
            </a:r>
            <a:r>
              <a:rPr lang="en-IN" sz="2400" u="sng" dirty="0">
                <a:hlinkClick r:id="rId2"/>
              </a:rPr>
              <a:t>str.format()</a:t>
            </a:r>
            <a:r>
              <a:rPr lang="en-IN" sz="2400" u="sng" dirty="0"/>
              <a:t>. </a:t>
            </a:r>
            <a:r>
              <a:rPr lang="en-IN" sz="2400" dirty="0"/>
              <a:t>F-strings provide a concise and convenient way to embed python expressions inside string literals for formatting</a:t>
            </a:r>
            <a:r>
              <a:rPr lang="en-IN" sz="2400" dirty="0" smtClean="0"/>
              <a:t>.</a:t>
            </a:r>
          </a:p>
          <a:p>
            <a:r>
              <a:rPr lang="en-IN" sz="2400" dirty="0"/>
              <a:t>&gt;&gt;&gt; name='</a:t>
            </a:r>
            <a:r>
              <a:rPr lang="en-IN" sz="2400" dirty="0" err="1"/>
              <a:t>Prashanth</a:t>
            </a:r>
            <a:r>
              <a:rPr lang="en-IN" sz="2400" dirty="0"/>
              <a:t>'</a:t>
            </a:r>
          </a:p>
          <a:p>
            <a:r>
              <a:rPr lang="en-IN" sz="2400" dirty="0"/>
              <a:t>&gt;&gt;&gt; age=26</a:t>
            </a:r>
          </a:p>
          <a:p>
            <a:r>
              <a:rPr lang="en-IN" sz="2400" dirty="0"/>
              <a:t>&gt;&gt;&gt; f'hello my name is {name}, my age is {age}'</a:t>
            </a:r>
          </a:p>
          <a:p>
            <a:r>
              <a:rPr lang="en-IN" sz="2400" dirty="0" smtClean="0"/>
              <a:t>'hello </a:t>
            </a:r>
            <a:r>
              <a:rPr lang="en-IN" sz="2400" dirty="0"/>
              <a:t>my name is Prashanth, my age is </a:t>
            </a:r>
            <a:r>
              <a:rPr lang="en-IN" sz="2400" dirty="0" smtClean="0"/>
              <a:t>26‘</a:t>
            </a:r>
          </a:p>
          <a:p>
            <a:r>
              <a:rPr lang="en-US" altLang="en-US" sz="2400" b="1" dirty="0">
                <a:solidFill>
                  <a:srgbClr val="000000"/>
                </a:solidFill>
                <a:latin typeface="Open Sans"/>
              </a:rPr>
              <a:t>Note :</a:t>
            </a:r>
            <a:r>
              <a:rPr lang="en-US" altLang="en-US" sz="2400" dirty="0">
                <a:solidFill>
                  <a:srgbClr val="000000"/>
                </a:solidFill>
                <a:latin typeface="Open Sans"/>
              </a:rPr>
              <a:t> F-strings are faster than the two most commonly used string formatting mechanisms, which are </a:t>
            </a:r>
            <a:r>
              <a:rPr lang="en-US" altLang="en-US" sz="1600" dirty="0">
                <a:solidFill>
                  <a:srgbClr val="000000"/>
                </a:solidFill>
                <a:latin typeface="Consolas" panose="020B0609020204030204" pitchFamily="49" charset="0"/>
                <a:cs typeface="Consolas" panose="020B0609020204030204" pitchFamily="49" charset="0"/>
              </a:rPr>
              <a:t>% formatting</a:t>
            </a:r>
            <a:r>
              <a:rPr lang="en-US" altLang="en-US" sz="2400" dirty="0">
                <a:solidFill>
                  <a:srgbClr val="000000"/>
                </a:solidFill>
                <a:latin typeface="Open Sans"/>
              </a:rPr>
              <a:t> and </a:t>
            </a:r>
            <a:r>
              <a:rPr lang="en-US" altLang="en-US" sz="1600" dirty="0">
                <a:solidFill>
                  <a:srgbClr val="000000"/>
                </a:solidFill>
                <a:latin typeface="Consolas" panose="020B0609020204030204" pitchFamily="49" charset="0"/>
                <a:cs typeface="Consolas" panose="020B0609020204030204" pitchFamily="49" charset="0"/>
              </a:rPr>
              <a:t>str.format()</a:t>
            </a:r>
            <a:r>
              <a:rPr lang="en-US" altLang="en-US" sz="2400" dirty="0">
                <a:solidFill>
                  <a:srgbClr val="000000"/>
                </a:solidFill>
                <a:latin typeface="Open Sans"/>
              </a:rPr>
              <a:t>.</a:t>
            </a:r>
            <a:r>
              <a:rPr lang="en-US" altLang="en-US" sz="2400" dirty="0"/>
              <a:t> </a:t>
            </a:r>
            <a:endParaRPr lang="en-US" altLang="en-US" sz="4000" dirty="0">
              <a:latin typeface="Arial" panose="020B0604020202020204" pitchFamily="34" charset="0"/>
            </a:endParaRPr>
          </a:p>
          <a:p>
            <a:endParaRPr lang="en-IN" sz="2400" dirty="0"/>
          </a:p>
        </p:txBody>
      </p:sp>
    </p:spTree>
    <p:extLst>
      <p:ext uri="{BB962C8B-B14F-4D97-AF65-F5344CB8AC3E}">
        <p14:creationId xmlns:p14="http://schemas.microsoft.com/office/powerpoint/2010/main" val="249526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481"/>
          </a:xfrm>
        </p:spPr>
        <p:txBody>
          <a:bodyPr>
            <a:normAutofit fontScale="90000"/>
          </a:bodyPr>
          <a:lstStyle/>
          <a:p>
            <a:pPr algn="ctr"/>
            <a:r>
              <a:rPr lang="en-IN" b="1" dirty="0">
                <a:solidFill>
                  <a:srgbClr val="FF0000"/>
                </a:solidFill>
              </a:rPr>
              <a:t>Boolean Methods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6130801"/>
              </p:ext>
            </p:extLst>
          </p:nvPr>
        </p:nvGraphicFramePr>
        <p:xfrm>
          <a:off x="518615" y="1364774"/>
          <a:ext cx="10249468" cy="4858603"/>
        </p:xfrm>
        <a:graphic>
          <a:graphicData uri="http://schemas.openxmlformats.org/drawingml/2006/table">
            <a:tbl>
              <a:tblPr/>
              <a:tblGrid>
                <a:gridCol w="5124734"/>
                <a:gridCol w="5124734"/>
              </a:tblGrid>
              <a:tr h="336912">
                <a:tc>
                  <a:txBody>
                    <a:bodyPr/>
                    <a:lstStyle/>
                    <a:p>
                      <a:r>
                        <a:rPr lang="en-IN" sz="1500" b="1" dirty="0">
                          <a:effectLst/>
                        </a:rPr>
                        <a:t>Method</a:t>
                      </a:r>
                    </a:p>
                  </a:txBody>
                  <a:tcPr marL="75457" marR="75457" marT="37728" marB="37728"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b="1">
                          <a:effectLst/>
                        </a:rPr>
                        <a:t>True if</a:t>
                      </a:r>
                    </a:p>
                  </a:txBody>
                  <a:tcPr marL="75457" marR="75457" marT="37728" marB="37728"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899258">
                <a:tc>
                  <a:txBody>
                    <a:bodyPr/>
                    <a:lstStyle/>
                    <a:p>
                      <a:r>
                        <a:rPr lang="en-IN" sz="1500" dirty="0">
                          <a:effectLst/>
                        </a:rPr>
                        <a:t>str.isalnum()</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a:effectLst/>
                        </a:rPr>
                        <a:t>String consists of only alphanumeric characters (no symbols)</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45956">
                <a:tc>
                  <a:txBody>
                    <a:bodyPr/>
                    <a:lstStyle/>
                    <a:p>
                      <a:r>
                        <a:rPr lang="en-IN" sz="1500" dirty="0">
                          <a:effectLst/>
                        </a:rPr>
                        <a:t>str.isalpha()</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a:effectLst/>
                        </a:rPr>
                        <a:t>String consists of only alphabetic characters (no symbols)</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45956">
                <a:tc>
                  <a:txBody>
                    <a:bodyPr/>
                    <a:lstStyle/>
                    <a:p>
                      <a:r>
                        <a:rPr lang="en-IN" sz="1500" dirty="0">
                          <a:effectLst/>
                        </a:rPr>
                        <a:t>str.islower()</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a:effectLst/>
                        </a:rPr>
                        <a:t>String’s alphabetic characters are all lower case</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45956">
                <a:tc>
                  <a:txBody>
                    <a:bodyPr/>
                    <a:lstStyle/>
                    <a:p>
                      <a:r>
                        <a:rPr lang="en-IN" sz="1500" dirty="0">
                          <a:effectLst/>
                        </a:rPr>
                        <a:t>str.isnumeric()</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a:effectLst/>
                        </a:rPr>
                        <a:t>String consists of only numeric characters</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45956">
                <a:tc>
                  <a:txBody>
                    <a:bodyPr/>
                    <a:lstStyle/>
                    <a:p>
                      <a:r>
                        <a:rPr lang="en-IN" sz="1500" dirty="0" err="1">
                          <a:effectLst/>
                        </a:rPr>
                        <a:t>str.isspace</a:t>
                      </a:r>
                      <a:r>
                        <a:rPr lang="en-IN" sz="1500" dirty="0">
                          <a:effectLst/>
                        </a:rPr>
                        <a:t>()</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a:effectLst/>
                        </a:rPr>
                        <a:t>String consists of only whitespace characters</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92653">
                <a:tc>
                  <a:txBody>
                    <a:bodyPr/>
                    <a:lstStyle/>
                    <a:p>
                      <a:r>
                        <a:rPr lang="en-IN" sz="1500" dirty="0" err="1">
                          <a:effectLst/>
                        </a:rPr>
                        <a:t>str.istitle</a:t>
                      </a:r>
                      <a:r>
                        <a:rPr lang="en-IN" sz="1500" dirty="0">
                          <a:effectLst/>
                        </a:rPr>
                        <a:t>()</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a:effectLst/>
                        </a:rPr>
                        <a:t>String is in title case</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45956">
                <a:tc>
                  <a:txBody>
                    <a:bodyPr/>
                    <a:lstStyle/>
                    <a:p>
                      <a:r>
                        <a:rPr lang="en-IN" sz="1500" dirty="0" err="1">
                          <a:effectLst/>
                        </a:rPr>
                        <a:t>str.isupper</a:t>
                      </a:r>
                      <a:r>
                        <a:rPr lang="en-IN" sz="1500" dirty="0">
                          <a:effectLst/>
                        </a:rPr>
                        <a:t>()</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IN" sz="1500" dirty="0">
                          <a:effectLst/>
                        </a:rPr>
                        <a:t>String’s alphabetic characters are all upper case</a:t>
                      </a:r>
                    </a:p>
                  </a:txBody>
                  <a:tcPr marL="102181" marR="102181" marT="62881" marB="6288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7057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3424"/>
          </a:xfrm>
        </p:spPr>
        <p:txBody>
          <a:bodyPr>
            <a:normAutofit fontScale="90000"/>
          </a:bodyPr>
          <a:lstStyle/>
          <a:p>
            <a:pPr algn="ctr"/>
            <a:r>
              <a:rPr lang="en-IN" b="1" dirty="0">
                <a:solidFill>
                  <a:srgbClr val="FF0000"/>
                </a:solidFill>
              </a:rPr>
              <a:t>join(), split(), and replace() Methods</a:t>
            </a:r>
            <a:r>
              <a:rPr lang="en-IN" dirty="0"/>
              <a:t/>
            </a:r>
            <a:br>
              <a:rPr lang="en-IN" dirty="0"/>
            </a:br>
            <a:endParaRPr lang="en-IN" dirty="0"/>
          </a:p>
        </p:txBody>
      </p:sp>
      <p:sp>
        <p:nvSpPr>
          <p:cNvPr id="3" name="Content Placeholder 2"/>
          <p:cNvSpPr>
            <a:spLocks noGrp="1"/>
          </p:cNvSpPr>
          <p:nvPr>
            <p:ph idx="1"/>
          </p:nvPr>
        </p:nvSpPr>
        <p:spPr>
          <a:xfrm>
            <a:off x="838200" y="1337481"/>
            <a:ext cx="10515600" cy="5254388"/>
          </a:xfrm>
        </p:spPr>
        <p:txBody>
          <a:bodyPr>
            <a:normAutofit fontScale="85000" lnSpcReduction="20000"/>
          </a:bodyPr>
          <a:lstStyle/>
          <a:p>
            <a:r>
              <a:rPr lang="en-IN" dirty="0"/>
              <a:t> </a:t>
            </a:r>
            <a:r>
              <a:rPr lang="en-IN" dirty="0" smtClean="0"/>
              <a:t>The </a:t>
            </a:r>
            <a:r>
              <a:rPr lang="en-IN" dirty="0"/>
              <a:t>join(), split(), and replace() </a:t>
            </a:r>
            <a:r>
              <a:rPr lang="en-IN" dirty="0" smtClean="0"/>
              <a:t>methods </a:t>
            </a:r>
            <a:r>
              <a:rPr lang="en-IN" dirty="0"/>
              <a:t>are a few additional ways to manipulate </a:t>
            </a:r>
            <a:r>
              <a:rPr lang="en-IN" dirty="0" smtClean="0"/>
              <a:t>strings </a:t>
            </a:r>
            <a:r>
              <a:rPr lang="en-IN" dirty="0"/>
              <a:t>in Python</a:t>
            </a:r>
            <a:r>
              <a:rPr lang="en-IN" dirty="0" smtClean="0"/>
              <a:t>.</a:t>
            </a:r>
          </a:p>
          <a:p>
            <a:r>
              <a:rPr lang="en-IN" sz="3600" b="1" dirty="0" smtClean="0">
                <a:solidFill>
                  <a:srgbClr val="FF0000"/>
                </a:solidFill>
              </a:rPr>
              <a:t>str.join(</a:t>
            </a:r>
            <a:r>
              <a:rPr lang="en-IN" sz="3600" b="1" dirty="0" err="1" smtClean="0">
                <a:solidFill>
                  <a:srgbClr val="FF0000"/>
                </a:solidFill>
              </a:rPr>
              <a:t>str</a:t>
            </a:r>
            <a:r>
              <a:rPr lang="en-IN" sz="3600" b="1" dirty="0" smtClean="0">
                <a:solidFill>
                  <a:srgbClr val="FF0000"/>
                </a:solidFill>
              </a:rPr>
              <a:t>) :</a:t>
            </a:r>
          </a:p>
          <a:p>
            <a:r>
              <a:rPr lang="en-IN" dirty="0" smtClean="0"/>
              <a:t>The str.join() method </a:t>
            </a:r>
            <a:r>
              <a:rPr lang="en-IN" dirty="0"/>
              <a:t>will concatenate two strings, but in a way that passes one string through another</a:t>
            </a:r>
            <a:r>
              <a:rPr lang="en-IN" dirty="0" smtClean="0"/>
              <a:t>.</a:t>
            </a:r>
          </a:p>
          <a:p>
            <a:pPr marL="457200" lvl="1" indent="0">
              <a:buNone/>
            </a:pPr>
            <a:r>
              <a:rPr lang="en-IN" dirty="0"/>
              <a:t>&gt;&gt;&gt; </a:t>
            </a:r>
            <a:r>
              <a:rPr lang="en-IN" dirty="0" smtClean="0"/>
              <a:t>name="</a:t>
            </a:r>
            <a:r>
              <a:rPr lang="en-IN" dirty="0" err="1" smtClean="0"/>
              <a:t>Eduvitz</a:t>
            </a:r>
            <a:r>
              <a:rPr lang="en-IN" dirty="0" smtClean="0"/>
              <a:t> Technologies"</a:t>
            </a:r>
            <a:endParaRPr lang="en-IN" dirty="0"/>
          </a:p>
          <a:p>
            <a:pPr marL="457200" lvl="1" indent="0">
              <a:buNone/>
            </a:pPr>
            <a:r>
              <a:rPr lang="en-IN" dirty="0"/>
              <a:t>&gt;&gt;&gt; " ".join(name)</a:t>
            </a:r>
          </a:p>
          <a:p>
            <a:pPr marL="457200" lvl="1" indent="0">
              <a:buNone/>
            </a:pPr>
            <a:r>
              <a:rPr lang="en-IN" dirty="0"/>
              <a:t>'E d u v i t z   T e c h n o l o g i e s'</a:t>
            </a:r>
          </a:p>
          <a:p>
            <a:pPr marL="457200" lvl="1" indent="0">
              <a:buNone/>
            </a:pPr>
            <a:r>
              <a:rPr lang="en-IN" dirty="0"/>
              <a:t>&gt;&gt;&gt; name</a:t>
            </a:r>
          </a:p>
          <a:p>
            <a:pPr marL="457200" lvl="1" indent="0">
              <a:buNone/>
            </a:pPr>
            <a:r>
              <a:rPr lang="en-IN" dirty="0"/>
              <a:t>'Eduvitz Technologies'</a:t>
            </a:r>
          </a:p>
          <a:p>
            <a:pPr marL="457200" lvl="1" indent="0">
              <a:buNone/>
            </a:pPr>
            <a:r>
              <a:rPr lang="en-IN" dirty="0"/>
              <a:t>&gt;&gt;&gt; ",".join(name)</a:t>
            </a:r>
          </a:p>
          <a:p>
            <a:pPr marL="457200" lvl="1" indent="0">
              <a:buNone/>
            </a:pPr>
            <a:r>
              <a:rPr lang="en-IN" dirty="0"/>
              <a:t>'E,d,u,v,i,t,z, ,</a:t>
            </a:r>
            <a:r>
              <a:rPr lang="en-IN" dirty="0" smtClean="0"/>
              <a:t>T,e,c,h,n,o,l,o,g,i,e,s‘</a:t>
            </a:r>
          </a:p>
          <a:p>
            <a:pPr marL="457200" lvl="1" indent="0">
              <a:buNone/>
            </a:pPr>
            <a:r>
              <a:rPr lang="en-IN" dirty="0"/>
              <a:t>names=['</a:t>
            </a:r>
            <a:r>
              <a:rPr lang="en-IN" dirty="0" err="1"/>
              <a:t>vijay</a:t>
            </a:r>
            <a:r>
              <a:rPr lang="en-IN" dirty="0"/>
              <a:t>',</a:t>
            </a:r>
            <a:r>
              <a:rPr lang="en-IN" dirty="0" smtClean="0"/>
              <a:t>'</a:t>
            </a:r>
            <a:r>
              <a:rPr lang="en-IN" dirty="0" err="1" smtClean="0"/>
              <a:t>prashanth</a:t>
            </a:r>
            <a:r>
              <a:rPr lang="en-IN" dirty="0" smtClean="0"/>
              <a:t>',</a:t>
            </a:r>
            <a:r>
              <a:rPr lang="en-IN" dirty="0"/>
              <a:t>'</a:t>
            </a:r>
            <a:r>
              <a:rPr lang="en-IN" dirty="0" err="1"/>
              <a:t>ravi</a:t>
            </a:r>
            <a:r>
              <a:rPr lang="en-IN" dirty="0"/>
              <a:t>']</a:t>
            </a:r>
          </a:p>
          <a:p>
            <a:pPr marL="457200" lvl="1" indent="0">
              <a:buNone/>
            </a:pPr>
            <a:r>
              <a:rPr lang="en-IN" dirty="0"/>
              <a:t>&gt;&gt;&gt; names</a:t>
            </a:r>
          </a:p>
          <a:p>
            <a:pPr marL="457200" lvl="1" indent="0">
              <a:buNone/>
            </a:pPr>
            <a:r>
              <a:rPr lang="en-IN" dirty="0"/>
              <a:t>['</a:t>
            </a:r>
            <a:r>
              <a:rPr lang="en-IN" dirty="0" err="1"/>
              <a:t>vijay</a:t>
            </a:r>
            <a:r>
              <a:rPr lang="en-IN" dirty="0"/>
              <a:t>', </a:t>
            </a:r>
            <a:r>
              <a:rPr lang="en-IN" dirty="0" smtClean="0"/>
              <a:t>'</a:t>
            </a:r>
            <a:r>
              <a:rPr lang="en-IN" dirty="0" err="1" smtClean="0"/>
              <a:t>prashanth</a:t>
            </a:r>
            <a:r>
              <a:rPr lang="en-IN" dirty="0" smtClean="0"/>
              <a:t>', </a:t>
            </a:r>
            <a:r>
              <a:rPr lang="en-IN" dirty="0"/>
              <a:t>'</a:t>
            </a:r>
            <a:r>
              <a:rPr lang="en-IN" dirty="0" err="1"/>
              <a:t>ravi</a:t>
            </a:r>
            <a:r>
              <a:rPr lang="en-IN" dirty="0"/>
              <a:t>']</a:t>
            </a:r>
          </a:p>
          <a:p>
            <a:pPr marL="457200" lvl="1" indent="0">
              <a:buNone/>
            </a:pPr>
            <a:r>
              <a:rPr lang="en-IN" dirty="0"/>
              <a:t>&gt;&gt;&gt; ",".join(names)</a:t>
            </a:r>
          </a:p>
          <a:p>
            <a:pPr marL="457200" lvl="1" indent="0">
              <a:buNone/>
            </a:pPr>
            <a:r>
              <a:rPr lang="en-IN" dirty="0" smtClean="0"/>
              <a:t>'</a:t>
            </a:r>
            <a:r>
              <a:rPr lang="en-IN" dirty="0" err="1" smtClean="0"/>
              <a:t>vijay,prashanth,ravi</a:t>
            </a:r>
            <a:r>
              <a:rPr lang="en-IN" dirty="0"/>
              <a:t>'</a:t>
            </a:r>
          </a:p>
        </p:txBody>
      </p:sp>
    </p:spTree>
    <p:extLst>
      <p:ext uri="{BB962C8B-B14F-4D97-AF65-F5344CB8AC3E}">
        <p14:creationId xmlns:p14="http://schemas.microsoft.com/office/powerpoint/2010/main" val="43214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92500" lnSpcReduction="20000"/>
          </a:bodyPr>
          <a:lstStyle/>
          <a:p>
            <a:r>
              <a:rPr lang="en-IN" sz="3000" b="1" dirty="0">
                <a:solidFill>
                  <a:srgbClr val="FF0000"/>
                </a:solidFill>
              </a:rPr>
              <a:t>s</a:t>
            </a:r>
            <a:r>
              <a:rPr lang="en-IN" sz="3000" b="1" dirty="0" smtClean="0">
                <a:solidFill>
                  <a:srgbClr val="FF0000"/>
                </a:solidFill>
              </a:rPr>
              <a:t>tr.split() :</a:t>
            </a:r>
          </a:p>
          <a:p>
            <a:pPr marL="0" indent="0">
              <a:buNone/>
            </a:pPr>
            <a:r>
              <a:rPr lang="en-IN" sz="2000" dirty="0"/>
              <a:t>&gt;&gt;&gt; name.split()</a:t>
            </a:r>
          </a:p>
          <a:p>
            <a:pPr marL="0" indent="0">
              <a:buNone/>
            </a:pPr>
            <a:r>
              <a:rPr lang="en-IN" sz="2000" dirty="0"/>
              <a:t>['Eduvitz', 'Technologies</a:t>
            </a:r>
            <a:r>
              <a:rPr lang="en-IN" sz="2000" dirty="0" smtClean="0"/>
              <a:t>']</a:t>
            </a:r>
          </a:p>
          <a:p>
            <a:pPr marL="0" indent="0">
              <a:buNone/>
            </a:pPr>
            <a:r>
              <a:rPr lang="en-IN" sz="2000" dirty="0"/>
              <a:t>&gt;&gt;&gt; </a:t>
            </a:r>
            <a:r>
              <a:rPr lang="en-IN" sz="2000" dirty="0" smtClean="0"/>
              <a:t>name.split</a:t>
            </a:r>
            <a:r>
              <a:rPr lang="en-IN" sz="2000" dirty="0"/>
              <a:t>('</a:t>
            </a:r>
            <a:r>
              <a:rPr lang="en-IN" sz="2000" dirty="0" err="1"/>
              <a:t>i</a:t>
            </a:r>
            <a:r>
              <a:rPr lang="en-IN" sz="2000" dirty="0"/>
              <a:t>')</a:t>
            </a:r>
          </a:p>
          <a:p>
            <a:pPr marL="0" indent="0">
              <a:buNone/>
            </a:pPr>
            <a:r>
              <a:rPr lang="en-IN" sz="2000" dirty="0"/>
              <a:t>['Eduv', 'tz Technolog', 'es</a:t>
            </a:r>
            <a:r>
              <a:rPr lang="en-IN" sz="2000" dirty="0" smtClean="0"/>
              <a:t>']</a:t>
            </a:r>
          </a:p>
          <a:p>
            <a:pPr marL="0" indent="0">
              <a:buNone/>
            </a:pPr>
            <a:r>
              <a:rPr lang="en-IN" sz="2000" dirty="0"/>
              <a:t>&gt;&gt;&gt; name.split('</a:t>
            </a:r>
            <a:r>
              <a:rPr lang="en-IN" sz="2000" dirty="0" err="1"/>
              <a:t>abc</a:t>
            </a:r>
            <a:r>
              <a:rPr lang="en-IN" sz="2000" dirty="0"/>
              <a:t>')</a:t>
            </a:r>
          </a:p>
          <a:p>
            <a:pPr marL="0" indent="0">
              <a:buNone/>
            </a:pPr>
            <a:r>
              <a:rPr lang="en-IN" sz="2000" dirty="0"/>
              <a:t>['Eduvitz Technologies</a:t>
            </a:r>
            <a:r>
              <a:rPr lang="en-IN" sz="2000" dirty="0" smtClean="0"/>
              <a:t>']</a:t>
            </a:r>
          </a:p>
          <a:p>
            <a:r>
              <a:rPr lang="en-IN" sz="3000" b="1" dirty="0">
                <a:solidFill>
                  <a:srgbClr val="FF0000"/>
                </a:solidFill>
              </a:rPr>
              <a:t>s</a:t>
            </a:r>
            <a:r>
              <a:rPr lang="en-IN" sz="3000" b="1" dirty="0" smtClean="0">
                <a:solidFill>
                  <a:srgbClr val="FF0000"/>
                </a:solidFill>
              </a:rPr>
              <a:t>tr.replace() :</a:t>
            </a:r>
          </a:p>
          <a:p>
            <a:pPr marL="0" indent="0">
              <a:buNone/>
            </a:pPr>
            <a:r>
              <a:rPr lang="en-IN" sz="3200" dirty="0">
                <a:solidFill>
                  <a:srgbClr val="FF0000"/>
                </a:solidFill>
              </a:rPr>
              <a:t> </a:t>
            </a:r>
            <a:r>
              <a:rPr lang="en-IN" sz="2000" dirty="0"/>
              <a:t>&gt;&gt;&gt; name.replace('</a:t>
            </a:r>
            <a:r>
              <a:rPr lang="en-IN" sz="2000" dirty="0" err="1"/>
              <a:t>ies</a:t>
            </a:r>
            <a:r>
              <a:rPr lang="en-IN" sz="2000" dirty="0"/>
              <a:t>','y')</a:t>
            </a:r>
          </a:p>
          <a:p>
            <a:pPr marL="0" indent="0">
              <a:buNone/>
            </a:pPr>
            <a:r>
              <a:rPr lang="en-IN" sz="2000" dirty="0"/>
              <a:t>'Eduvitz </a:t>
            </a:r>
            <a:r>
              <a:rPr lang="en-IN" sz="2000" dirty="0" smtClean="0"/>
              <a:t>Technology‘</a:t>
            </a:r>
          </a:p>
          <a:p>
            <a:pPr marL="0" indent="0">
              <a:buNone/>
            </a:pPr>
            <a:r>
              <a:rPr lang="en-IN" sz="2000" dirty="0"/>
              <a:t>&gt;&gt;&gt; name.replace(',')</a:t>
            </a:r>
          </a:p>
          <a:p>
            <a:pPr marL="0" indent="0">
              <a:buNone/>
            </a:pPr>
            <a:r>
              <a:rPr lang="en-IN" sz="2000" dirty="0"/>
              <a:t>Traceback (most recent call last):</a:t>
            </a:r>
          </a:p>
          <a:p>
            <a:pPr marL="0" indent="0">
              <a:buNone/>
            </a:pPr>
            <a:r>
              <a:rPr lang="en-IN" sz="2000" dirty="0"/>
              <a:t>  File "&lt;pyshell#14&gt;", line 1, in &lt;module&gt;</a:t>
            </a:r>
          </a:p>
          <a:p>
            <a:pPr marL="0" indent="0">
              <a:buNone/>
            </a:pPr>
            <a:r>
              <a:rPr lang="en-IN" sz="2000" dirty="0"/>
              <a:t>    name.replace(',')</a:t>
            </a:r>
          </a:p>
          <a:p>
            <a:pPr marL="0" indent="0">
              <a:buNone/>
            </a:pPr>
            <a:r>
              <a:rPr lang="en-IN" sz="2000" dirty="0"/>
              <a:t>TypeError: replace() takes at least 2 arguments (1 given</a:t>
            </a:r>
            <a:r>
              <a:rPr lang="en-IN" sz="2000" dirty="0" smtClean="0"/>
              <a:t>)</a:t>
            </a:r>
          </a:p>
          <a:p>
            <a:pPr marL="0" indent="0">
              <a:buNone/>
            </a:pPr>
            <a:r>
              <a:rPr lang="en-IN" sz="2000" dirty="0"/>
              <a:t>&gt;&gt;&gt; name.replace(' ','--')</a:t>
            </a:r>
          </a:p>
          <a:p>
            <a:pPr marL="0" indent="0">
              <a:buNone/>
            </a:pPr>
            <a:r>
              <a:rPr lang="en-IN" sz="2000" dirty="0"/>
              <a:t>'Eduvitz--</a:t>
            </a:r>
            <a:r>
              <a:rPr lang="en-IN" sz="2000" dirty="0" smtClean="0"/>
              <a:t>Technologies‘</a:t>
            </a:r>
          </a:p>
          <a:p>
            <a:pPr marL="0" indent="0">
              <a:buNone/>
            </a:pPr>
            <a:r>
              <a:rPr lang="en-IN" sz="2000" dirty="0"/>
              <a:t>&gt;&gt;&gt; name.replace('','-')</a:t>
            </a:r>
          </a:p>
          <a:p>
            <a:pPr marL="0" indent="0">
              <a:buNone/>
            </a:pPr>
            <a:r>
              <a:rPr lang="en-IN" sz="2000" dirty="0"/>
              <a:t>'-E-d-u-v-</a:t>
            </a:r>
            <a:r>
              <a:rPr lang="en-IN" sz="2000" dirty="0" err="1"/>
              <a:t>i</a:t>
            </a:r>
            <a:r>
              <a:rPr lang="en-IN" sz="2000" dirty="0"/>
              <a:t>-t-z- -T-e-c-h-n-o-l-o-g-</a:t>
            </a:r>
            <a:r>
              <a:rPr lang="en-IN" sz="2000" dirty="0" err="1"/>
              <a:t>i</a:t>
            </a:r>
            <a:r>
              <a:rPr lang="en-IN" sz="2000" dirty="0"/>
              <a:t>-e-s-'</a:t>
            </a:r>
          </a:p>
        </p:txBody>
      </p:sp>
    </p:spTree>
    <p:extLst>
      <p:ext uri="{BB962C8B-B14F-4D97-AF65-F5344CB8AC3E}">
        <p14:creationId xmlns:p14="http://schemas.microsoft.com/office/powerpoint/2010/main" val="143129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3"/>
            <a:ext cx="10515600" cy="982639"/>
          </a:xfrm>
        </p:spPr>
        <p:txBody>
          <a:bodyPr/>
          <a:lstStyle/>
          <a:p>
            <a:pPr algn="ctr"/>
            <a:r>
              <a:rPr lang="en-IN" b="1" dirty="0" smtClean="0">
                <a:solidFill>
                  <a:srgbClr val="FF0000"/>
                </a:solidFill>
              </a:rPr>
              <a:t>Python String Change Case methods</a:t>
            </a:r>
            <a:endParaRPr lang="en-IN" b="1" dirty="0">
              <a:solidFill>
                <a:srgbClr val="FF0000"/>
              </a:solidFill>
            </a:endParaRPr>
          </a:p>
        </p:txBody>
      </p:sp>
      <p:sp>
        <p:nvSpPr>
          <p:cNvPr id="3" name="Content Placeholder 2"/>
          <p:cNvSpPr>
            <a:spLocks noGrp="1"/>
          </p:cNvSpPr>
          <p:nvPr>
            <p:ph idx="1"/>
          </p:nvPr>
        </p:nvSpPr>
        <p:spPr>
          <a:xfrm>
            <a:off x="838200" y="1282890"/>
            <a:ext cx="10515600" cy="5418161"/>
          </a:xfrm>
        </p:spPr>
        <p:txBody>
          <a:bodyPr>
            <a:normAutofit fontScale="55000" lnSpcReduction="20000"/>
          </a:bodyPr>
          <a:lstStyle/>
          <a:p>
            <a:r>
              <a:rPr lang="en-IN" sz="4500" b="1" dirty="0">
                <a:solidFill>
                  <a:srgbClr val="FF0000"/>
                </a:solidFill>
              </a:rPr>
              <a:t>capitalize</a:t>
            </a:r>
            <a:r>
              <a:rPr lang="en-IN" sz="4500" b="1" dirty="0" smtClean="0">
                <a:solidFill>
                  <a:srgbClr val="FF0000"/>
                </a:solidFill>
              </a:rPr>
              <a:t>()</a:t>
            </a:r>
          </a:p>
          <a:p>
            <a:pPr marL="0" indent="0">
              <a:buNone/>
            </a:pPr>
            <a:r>
              <a:rPr lang="en-IN" sz="3000" dirty="0" smtClean="0"/>
              <a:t>It </a:t>
            </a:r>
            <a:r>
              <a:rPr lang="en-IN" sz="3000" dirty="0"/>
              <a:t>returns a copy of the string with only its first character capitalized</a:t>
            </a:r>
            <a:r>
              <a:rPr lang="en-IN" sz="3000" dirty="0" smtClean="0"/>
              <a:t>.</a:t>
            </a:r>
          </a:p>
          <a:p>
            <a:pPr marL="0" indent="0">
              <a:buNone/>
            </a:pPr>
            <a:r>
              <a:rPr lang="en-IN" sz="3300" b="1" dirty="0" smtClean="0"/>
              <a:t>Syntax</a:t>
            </a:r>
          </a:p>
          <a:p>
            <a:pPr marL="0" indent="0">
              <a:buNone/>
            </a:pPr>
            <a:r>
              <a:rPr lang="en-IN" sz="3800" dirty="0">
                <a:solidFill>
                  <a:srgbClr val="7030A0"/>
                </a:solidFill>
              </a:rPr>
              <a:t>s</a:t>
            </a:r>
            <a:r>
              <a:rPr lang="en-IN" sz="3800" dirty="0" smtClean="0">
                <a:solidFill>
                  <a:srgbClr val="7030A0"/>
                </a:solidFill>
              </a:rPr>
              <a:t>tr.captalize()</a:t>
            </a:r>
          </a:p>
          <a:p>
            <a:pPr marL="0" indent="0">
              <a:buNone/>
            </a:pPr>
            <a:r>
              <a:rPr lang="en-IN" sz="3600" dirty="0"/>
              <a:t>&gt;&gt;&gt; name</a:t>
            </a:r>
            <a:r>
              <a:rPr lang="en-IN" sz="3600" dirty="0" smtClean="0"/>
              <a:t>=“eduvitz technologies</a:t>
            </a:r>
            <a:r>
              <a:rPr lang="en-IN" sz="3600" dirty="0"/>
              <a:t>"</a:t>
            </a:r>
          </a:p>
          <a:p>
            <a:pPr marL="0" indent="0">
              <a:buNone/>
            </a:pPr>
            <a:r>
              <a:rPr lang="en-IN" sz="3600" dirty="0"/>
              <a:t>&gt;&gt;&gt; name.capitalize()</a:t>
            </a:r>
          </a:p>
          <a:p>
            <a:pPr marL="0" indent="0">
              <a:buNone/>
            </a:pPr>
            <a:r>
              <a:rPr lang="en-IN" sz="3600" dirty="0"/>
              <a:t>'Eduvitz technologies'</a:t>
            </a:r>
          </a:p>
          <a:p>
            <a:r>
              <a:rPr lang="en-IN" sz="4500" b="1" dirty="0" smtClean="0">
                <a:solidFill>
                  <a:srgbClr val="FF0000"/>
                </a:solidFill>
              </a:rPr>
              <a:t>swapcase()</a:t>
            </a:r>
          </a:p>
          <a:p>
            <a:pPr marL="0" indent="0">
              <a:buNone/>
            </a:pPr>
            <a:r>
              <a:rPr lang="en-IN" sz="2400" dirty="0"/>
              <a:t>The </a:t>
            </a:r>
            <a:r>
              <a:rPr lang="en-IN" sz="2400" b="1" dirty="0"/>
              <a:t>swapcase() </a:t>
            </a:r>
            <a:r>
              <a:rPr lang="en-IN" sz="2400" dirty="0"/>
              <a:t>method returns a copy of the string in which all the </a:t>
            </a:r>
            <a:r>
              <a:rPr lang="en-IN" sz="2400" dirty="0" smtClean="0"/>
              <a:t>case-based characters </a:t>
            </a:r>
            <a:r>
              <a:rPr lang="en-IN" sz="2400" dirty="0"/>
              <a:t>have had their case swapped</a:t>
            </a:r>
            <a:r>
              <a:rPr lang="en-IN" sz="2400" dirty="0" smtClean="0"/>
              <a:t>.</a:t>
            </a:r>
          </a:p>
          <a:p>
            <a:pPr marL="0" indent="0">
              <a:buNone/>
            </a:pPr>
            <a:r>
              <a:rPr lang="en-IN" sz="3400" b="1" dirty="0" smtClean="0"/>
              <a:t>Syntax</a:t>
            </a:r>
          </a:p>
          <a:p>
            <a:pPr marL="0" indent="0">
              <a:buNone/>
            </a:pPr>
            <a:r>
              <a:rPr lang="en-IN" sz="3800" dirty="0" smtClean="0">
                <a:solidFill>
                  <a:srgbClr val="7030A0"/>
                </a:solidFill>
              </a:rPr>
              <a:t>str.swapcase()</a:t>
            </a:r>
          </a:p>
          <a:p>
            <a:pPr marL="0" indent="0">
              <a:buNone/>
            </a:pPr>
            <a:r>
              <a:rPr lang="en-IN" sz="3300" dirty="0"/>
              <a:t>&gt;&gt;&gt; name="Eduvitz </a:t>
            </a:r>
            <a:r>
              <a:rPr lang="en-IN" sz="3300" dirty="0" smtClean="0"/>
              <a:t>Technologies“</a:t>
            </a:r>
          </a:p>
          <a:p>
            <a:pPr marL="0" indent="0">
              <a:buNone/>
            </a:pPr>
            <a:r>
              <a:rPr lang="en-IN" sz="3300" dirty="0"/>
              <a:t>&gt;&gt;&gt; name.swapcase()</a:t>
            </a:r>
          </a:p>
          <a:p>
            <a:pPr marL="0" indent="0">
              <a:buNone/>
            </a:pPr>
            <a:r>
              <a:rPr lang="en-IN" sz="3300" dirty="0"/>
              <a:t>'</a:t>
            </a:r>
            <a:r>
              <a:rPr lang="en-IN" sz="3300" dirty="0" err="1"/>
              <a:t>eDUVITZ</a:t>
            </a:r>
            <a:r>
              <a:rPr lang="en-IN" sz="3300" dirty="0"/>
              <a:t> tECHNOLOGIES'</a:t>
            </a:r>
            <a:br>
              <a:rPr lang="en-IN" sz="3300" dirty="0"/>
            </a:br>
            <a:r>
              <a:rPr lang="en-IN" sz="2000" dirty="0"/>
              <a:t/>
            </a:r>
            <a:br>
              <a:rPr lang="en-IN" sz="2000" dirty="0"/>
            </a:br>
            <a:r>
              <a:rPr lang="en-IN" sz="3200" dirty="0"/>
              <a:t/>
            </a:r>
            <a:br>
              <a:rPr lang="en-IN" sz="3200" dirty="0"/>
            </a:br>
            <a:r>
              <a:rPr lang="en-IN" sz="3200" dirty="0">
                <a:solidFill>
                  <a:srgbClr val="FF0000"/>
                </a:solidFill>
              </a:rPr>
              <a:t/>
            </a:r>
            <a:br>
              <a:rPr lang="en-IN" sz="3200" dirty="0">
                <a:solidFill>
                  <a:srgbClr val="FF0000"/>
                </a:solidFill>
              </a:rPr>
            </a:br>
            <a:endParaRPr lang="en-IN" sz="3200" dirty="0">
              <a:solidFill>
                <a:srgbClr val="FF0000"/>
              </a:solidFill>
            </a:endParaRPr>
          </a:p>
        </p:txBody>
      </p:sp>
    </p:spTree>
    <p:extLst>
      <p:ext uri="{BB962C8B-B14F-4D97-AF65-F5344CB8AC3E}">
        <p14:creationId xmlns:p14="http://schemas.microsoft.com/office/powerpoint/2010/main" val="297562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204716"/>
            <a:ext cx="10515600" cy="6428096"/>
          </a:xfrm>
        </p:spPr>
        <p:txBody>
          <a:bodyPr>
            <a:normAutofit fontScale="62500" lnSpcReduction="20000"/>
          </a:bodyPr>
          <a:lstStyle/>
          <a:p>
            <a:r>
              <a:rPr lang="en-IN" sz="3800" b="1" dirty="0">
                <a:solidFill>
                  <a:srgbClr val="FF0000"/>
                </a:solidFill>
              </a:rPr>
              <a:t>upper</a:t>
            </a:r>
            <a:r>
              <a:rPr lang="en-IN" sz="3800" b="1" dirty="0" smtClean="0">
                <a:solidFill>
                  <a:srgbClr val="FF0000"/>
                </a:solidFill>
              </a:rPr>
              <a:t>()</a:t>
            </a:r>
          </a:p>
          <a:p>
            <a:pPr marL="0" indent="0">
              <a:buNone/>
            </a:pPr>
            <a:r>
              <a:rPr lang="en-IN" sz="2600" dirty="0"/>
              <a:t>The </a:t>
            </a:r>
            <a:r>
              <a:rPr lang="en-IN" sz="2600" b="1" dirty="0"/>
              <a:t>upper() </a:t>
            </a:r>
            <a:r>
              <a:rPr lang="en-IN" sz="2600" dirty="0"/>
              <a:t>method returns a copy of the string in which all case-based characters </a:t>
            </a:r>
            <a:r>
              <a:rPr lang="en-IN" sz="2600" dirty="0" smtClean="0"/>
              <a:t>have been </a:t>
            </a:r>
            <a:r>
              <a:rPr lang="en-IN" sz="2600" dirty="0"/>
              <a:t>uppercased</a:t>
            </a:r>
            <a:r>
              <a:rPr lang="en-IN" sz="2600" dirty="0" smtClean="0"/>
              <a:t>.</a:t>
            </a:r>
          </a:p>
          <a:p>
            <a:pPr marL="0" indent="0">
              <a:buNone/>
            </a:pPr>
            <a:r>
              <a:rPr lang="en-IN" sz="2600" b="1" dirty="0"/>
              <a:t>Syntax</a:t>
            </a:r>
            <a:r>
              <a:rPr lang="en-IN" sz="2600" dirty="0"/>
              <a:t/>
            </a:r>
            <a:br>
              <a:rPr lang="en-IN" sz="2600" dirty="0"/>
            </a:br>
            <a:r>
              <a:rPr lang="en-IN" sz="2600" dirty="0">
                <a:solidFill>
                  <a:srgbClr val="7030A0"/>
                </a:solidFill>
              </a:rPr>
              <a:t>str.upper</a:t>
            </a:r>
            <a:r>
              <a:rPr lang="en-IN" sz="3200" dirty="0" smtClean="0">
                <a:solidFill>
                  <a:srgbClr val="7030A0"/>
                </a:solidFill>
              </a:rPr>
              <a:t>()</a:t>
            </a:r>
          </a:p>
          <a:p>
            <a:pPr marL="0" indent="0">
              <a:buNone/>
            </a:pPr>
            <a:r>
              <a:rPr lang="en-IN" sz="2600" dirty="0"/>
              <a:t>&gt;&gt;&gt; name.upper()</a:t>
            </a:r>
          </a:p>
          <a:p>
            <a:pPr marL="0" indent="0">
              <a:buNone/>
            </a:pPr>
            <a:r>
              <a:rPr lang="en-IN" sz="2600" dirty="0"/>
              <a:t>'EDUVITZ TECHNOLOGIES</a:t>
            </a:r>
            <a:r>
              <a:rPr lang="en-IN" sz="2600" dirty="0" smtClean="0"/>
              <a:t>'</a:t>
            </a:r>
            <a:endParaRPr lang="en-IN" sz="2600" b="1" dirty="0">
              <a:solidFill>
                <a:srgbClr val="FF0000"/>
              </a:solidFill>
            </a:endParaRPr>
          </a:p>
          <a:p>
            <a:r>
              <a:rPr lang="en-IN" sz="3800" b="1" dirty="0">
                <a:solidFill>
                  <a:srgbClr val="FF0000"/>
                </a:solidFill>
              </a:rPr>
              <a:t>lower</a:t>
            </a:r>
            <a:r>
              <a:rPr lang="en-IN" sz="3800" b="1" dirty="0" smtClean="0">
                <a:solidFill>
                  <a:srgbClr val="FF0000"/>
                </a:solidFill>
              </a:rPr>
              <a:t>()</a:t>
            </a:r>
          </a:p>
          <a:p>
            <a:pPr marL="0" indent="0">
              <a:buNone/>
            </a:pPr>
            <a:r>
              <a:rPr lang="en-IN" sz="2900" dirty="0"/>
              <a:t>The method lower() returns a copy of the string in which all case-based characters </a:t>
            </a:r>
            <a:r>
              <a:rPr lang="en-IN" sz="2900" dirty="0" smtClean="0"/>
              <a:t>have been </a:t>
            </a:r>
            <a:r>
              <a:rPr lang="en-IN" sz="2900" dirty="0"/>
              <a:t>lowercased</a:t>
            </a:r>
            <a:r>
              <a:rPr lang="en-IN" sz="3800" dirty="0"/>
              <a:t>.</a:t>
            </a:r>
            <a:br>
              <a:rPr lang="en-IN" sz="3800" dirty="0"/>
            </a:br>
            <a:r>
              <a:rPr lang="en-IN" sz="3800" b="1" dirty="0"/>
              <a:t>Syntax</a:t>
            </a:r>
            <a:r>
              <a:rPr lang="en-IN" sz="3800" dirty="0"/>
              <a:t/>
            </a:r>
            <a:br>
              <a:rPr lang="en-IN" sz="3800" dirty="0"/>
            </a:br>
            <a:r>
              <a:rPr lang="en-IN" sz="3800" dirty="0" smtClean="0">
                <a:solidFill>
                  <a:srgbClr val="7030A0"/>
                </a:solidFill>
              </a:rPr>
              <a:t>str.lower</a:t>
            </a:r>
            <a:r>
              <a:rPr lang="en-IN" sz="2900" dirty="0" smtClean="0">
                <a:solidFill>
                  <a:srgbClr val="7030A0"/>
                </a:solidFill>
              </a:rPr>
              <a:t>()</a:t>
            </a:r>
            <a:endParaRPr lang="en-IN" sz="2900" dirty="0">
              <a:solidFill>
                <a:srgbClr val="7030A0"/>
              </a:solidFill>
            </a:endParaRPr>
          </a:p>
          <a:p>
            <a:pPr marL="0" indent="0">
              <a:buNone/>
            </a:pPr>
            <a:r>
              <a:rPr lang="en-IN" sz="2600" dirty="0"/>
              <a:t>&gt;&gt;&gt; name.lower()</a:t>
            </a:r>
          </a:p>
          <a:p>
            <a:pPr marL="0" indent="0">
              <a:buNone/>
            </a:pPr>
            <a:r>
              <a:rPr lang="en-IN" sz="2600" dirty="0"/>
              <a:t>'eduvitz technologies'</a:t>
            </a:r>
          </a:p>
          <a:p>
            <a:r>
              <a:rPr lang="en-IN" sz="4500" b="1" dirty="0">
                <a:solidFill>
                  <a:srgbClr val="FF0000"/>
                </a:solidFill>
              </a:rPr>
              <a:t>title</a:t>
            </a:r>
            <a:r>
              <a:rPr lang="en-IN" sz="4500" b="1" dirty="0" smtClean="0">
                <a:solidFill>
                  <a:srgbClr val="FF0000"/>
                </a:solidFill>
              </a:rPr>
              <a:t>()</a:t>
            </a:r>
          </a:p>
          <a:p>
            <a:pPr marL="0" indent="0">
              <a:buNone/>
            </a:pPr>
            <a:r>
              <a:rPr lang="en-IN" sz="3200" dirty="0"/>
              <a:t>The </a:t>
            </a:r>
            <a:r>
              <a:rPr lang="en-IN" sz="3200" b="1" dirty="0"/>
              <a:t>title() </a:t>
            </a:r>
            <a:r>
              <a:rPr lang="en-IN" sz="3200" dirty="0"/>
              <a:t>method returns a copy of the string in which first characters of all the </a:t>
            </a:r>
            <a:r>
              <a:rPr lang="en-IN" sz="3200" dirty="0" smtClean="0"/>
              <a:t>words are capitalized.</a:t>
            </a:r>
          </a:p>
          <a:p>
            <a:r>
              <a:rPr lang="en-IN" sz="3800" b="1" dirty="0"/>
              <a:t>Syntax</a:t>
            </a:r>
            <a:r>
              <a:rPr lang="en-IN" sz="3800" dirty="0"/>
              <a:t/>
            </a:r>
            <a:br>
              <a:rPr lang="en-IN" sz="3800" dirty="0"/>
            </a:br>
            <a:r>
              <a:rPr lang="en-IN" sz="3800" dirty="0" err="1" smtClean="0">
                <a:solidFill>
                  <a:srgbClr val="7030A0"/>
                </a:solidFill>
              </a:rPr>
              <a:t>str.title</a:t>
            </a:r>
            <a:r>
              <a:rPr lang="en-IN" sz="2900" dirty="0" smtClean="0">
                <a:solidFill>
                  <a:srgbClr val="7030A0"/>
                </a:solidFill>
              </a:rPr>
              <a:t>()</a:t>
            </a:r>
          </a:p>
          <a:p>
            <a:pPr marL="0" indent="0">
              <a:buNone/>
            </a:pPr>
            <a:r>
              <a:rPr lang="en-IN" sz="2900" dirty="0"/>
              <a:t>&gt;&gt;&gt; </a:t>
            </a:r>
            <a:r>
              <a:rPr lang="en-IN" sz="2900" dirty="0" err="1"/>
              <a:t>name.title</a:t>
            </a:r>
            <a:r>
              <a:rPr lang="en-IN" sz="2900" dirty="0"/>
              <a:t>()</a:t>
            </a:r>
          </a:p>
          <a:p>
            <a:pPr marL="0" indent="0">
              <a:buNone/>
            </a:pPr>
            <a:r>
              <a:rPr lang="en-IN" sz="2900" dirty="0"/>
              <a:t>'Eduvitz </a:t>
            </a:r>
            <a:r>
              <a:rPr lang="en-IN" sz="2900" dirty="0" smtClean="0"/>
              <a:t>Technologies</a:t>
            </a:r>
            <a:r>
              <a:rPr lang="en-IN" sz="2900" dirty="0" smtClean="0">
                <a:solidFill>
                  <a:srgbClr val="7030A0"/>
                </a:solidFill>
              </a:rPr>
              <a:t>‘</a:t>
            </a:r>
          </a:p>
        </p:txBody>
      </p:sp>
    </p:spTree>
    <p:extLst>
      <p:ext uri="{BB962C8B-B14F-4D97-AF65-F5344CB8AC3E}">
        <p14:creationId xmlns:p14="http://schemas.microsoft.com/office/powerpoint/2010/main" val="30685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2"/>
            <a:ext cx="10515600" cy="972355"/>
          </a:xfrm>
        </p:spPr>
        <p:txBody>
          <a:bodyPr>
            <a:normAutofit/>
          </a:bodyPr>
          <a:lstStyle/>
          <a:p>
            <a:pPr algn="ctr"/>
            <a:r>
              <a:rPr lang="en-IN" sz="4800" b="1" dirty="0" smtClean="0">
                <a:solidFill>
                  <a:srgbClr val="FF0000"/>
                </a:solidFill>
              </a:rPr>
              <a:t>find() vs index()</a:t>
            </a:r>
            <a:endParaRPr lang="en-IN" sz="4800" b="1" dirty="0">
              <a:solidFill>
                <a:srgbClr val="FF0000"/>
              </a:solidFill>
            </a:endParaRPr>
          </a:p>
        </p:txBody>
      </p:sp>
      <p:sp>
        <p:nvSpPr>
          <p:cNvPr id="3" name="Content Placeholder 2"/>
          <p:cNvSpPr>
            <a:spLocks noGrp="1"/>
          </p:cNvSpPr>
          <p:nvPr>
            <p:ph idx="1"/>
          </p:nvPr>
        </p:nvSpPr>
        <p:spPr>
          <a:xfrm>
            <a:off x="838200" y="1078173"/>
            <a:ext cx="10515600" cy="5663821"/>
          </a:xfrm>
        </p:spPr>
        <p:txBody>
          <a:bodyPr>
            <a:normAutofit fontScale="70000" lnSpcReduction="20000"/>
          </a:bodyPr>
          <a:lstStyle/>
          <a:p>
            <a:pPr>
              <a:lnSpc>
                <a:spcPct val="120000"/>
              </a:lnSpc>
            </a:pPr>
            <a:r>
              <a:rPr lang="en-IN" b="1" dirty="0" smtClean="0">
                <a:solidFill>
                  <a:schemeClr val="accent1">
                    <a:lumMod val="75000"/>
                  </a:schemeClr>
                </a:solidFill>
              </a:rPr>
              <a:t>find(str)</a:t>
            </a:r>
          </a:p>
          <a:p>
            <a:pPr marL="0" indent="0">
              <a:lnSpc>
                <a:spcPct val="120000"/>
              </a:lnSpc>
              <a:buNone/>
            </a:pPr>
            <a:r>
              <a:rPr lang="en-IN" dirty="0"/>
              <a:t>The find() method determines if the string str occurs in string, or in a substring of </a:t>
            </a:r>
            <a:r>
              <a:rPr lang="en-IN" dirty="0" smtClean="0"/>
              <a:t>string if </a:t>
            </a:r>
            <a:r>
              <a:rPr lang="en-IN" dirty="0"/>
              <a:t>the starting index beg and ending index end are given</a:t>
            </a:r>
            <a:r>
              <a:rPr lang="en-IN" dirty="0" smtClean="0"/>
              <a:t>.</a:t>
            </a:r>
          </a:p>
          <a:p>
            <a:pPr marL="0" indent="0">
              <a:lnSpc>
                <a:spcPct val="120000"/>
              </a:lnSpc>
              <a:buNone/>
            </a:pPr>
            <a:r>
              <a:rPr lang="en-IN" b="1" dirty="0">
                <a:solidFill>
                  <a:schemeClr val="accent1">
                    <a:lumMod val="75000"/>
                  </a:schemeClr>
                </a:solidFill>
              </a:rPr>
              <a:t>Syntax</a:t>
            </a:r>
            <a:r>
              <a:rPr lang="en-IN" dirty="0"/>
              <a:t/>
            </a:r>
            <a:br>
              <a:rPr lang="en-IN" dirty="0"/>
            </a:br>
            <a:r>
              <a:rPr lang="en-IN" dirty="0">
                <a:solidFill>
                  <a:srgbClr val="7030A0"/>
                </a:solidFill>
              </a:rPr>
              <a:t>str.find(str, beg=0 end=len(string</a:t>
            </a:r>
            <a:r>
              <a:rPr lang="en-IN" dirty="0" smtClean="0">
                <a:solidFill>
                  <a:srgbClr val="7030A0"/>
                </a:solidFill>
              </a:rPr>
              <a:t>))</a:t>
            </a:r>
          </a:p>
          <a:p>
            <a:pPr marL="0" indent="0">
              <a:lnSpc>
                <a:spcPct val="120000"/>
              </a:lnSpc>
              <a:buNone/>
            </a:pPr>
            <a:r>
              <a:rPr lang="en-IN" b="1" dirty="0" smtClean="0">
                <a:solidFill>
                  <a:schemeClr val="accent1">
                    <a:lumMod val="75000"/>
                  </a:schemeClr>
                </a:solidFill>
              </a:rPr>
              <a:t>Parameters</a:t>
            </a:r>
            <a:r>
              <a:rPr lang="en-IN" dirty="0"/>
              <a:t/>
            </a:r>
            <a:br>
              <a:rPr lang="en-IN" dirty="0"/>
            </a:br>
            <a:r>
              <a:rPr lang="en-IN" dirty="0"/>
              <a:t> </a:t>
            </a:r>
            <a:r>
              <a:rPr lang="en-IN" b="1" dirty="0"/>
              <a:t>str </a:t>
            </a:r>
            <a:r>
              <a:rPr lang="en-IN" dirty="0"/>
              <a:t>- This specifies the string to be searched.</a:t>
            </a:r>
            <a:br>
              <a:rPr lang="en-IN" dirty="0"/>
            </a:br>
            <a:r>
              <a:rPr lang="en-IN" dirty="0"/>
              <a:t> </a:t>
            </a:r>
            <a:r>
              <a:rPr lang="en-IN" b="1" dirty="0"/>
              <a:t>beg </a:t>
            </a:r>
            <a:r>
              <a:rPr lang="en-IN" dirty="0"/>
              <a:t>- This is the starting index, by default its 0.</a:t>
            </a:r>
            <a:br>
              <a:rPr lang="en-IN" dirty="0"/>
            </a:br>
            <a:r>
              <a:rPr lang="en-IN" dirty="0"/>
              <a:t> </a:t>
            </a:r>
            <a:r>
              <a:rPr lang="en-IN" b="1" dirty="0"/>
              <a:t>end </a:t>
            </a:r>
            <a:r>
              <a:rPr lang="en-IN" dirty="0"/>
              <a:t>- This is the ending index, by default its equal to the </a:t>
            </a:r>
            <a:r>
              <a:rPr lang="en-IN" dirty="0" err="1"/>
              <a:t>lenght</a:t>
            </a:r>
            <a:r>
              <a:rPr lang="en-IN" dirty="0"/>
              <a:t> of the string.</a:t>
            </a:r>
            <a:br>
              <a:rPr lang="en-IN" dirty="0"/>
            </a:br>
            <a:r>
              <a:rPr lang="en-IN" b="1" dirty="0">
                <a:solidFill>
                  <a:schemeClr val="accent1">
                    <a:lumMod val="75000"/>
                  </a:schemeClr>
                </a:solidFill>
              </a:rPr>
              <a:t>Return </a:t>
            </a:r>
            <a:r>
              <a:rPr lang="en-IN" b="1" dirty="0" smtClean="0">
                <a:solidFill>
                  <a:schemeClr val="accent1">
                    <a:lumMod val="75000"/>
                  </a:schemeClr>
                </a:solidFill>
              </a:rPr>
              <a:t>Value</a:t>
            </a:r>
            <a:r>
              <a:rPr lang="en-IN" dirty="0"/>
              <a:t/>
            </a:r>
            <a:br>
              <a:rPr lang="en-IN" dirty="0"/>
            </a:br>
            <a:r>
              <a:rPr lang="en-IN" dirty="0"/>
              <a:t>Index if found and -1 otherwise</a:t>
            </a:r>
            <a:r>
              <a:rPr lang="en-IN" dirty="0" smtClean="0"/>
              <a:t>.</a:t>
            </a:r>
            <a:r>
              <a:rPr lang="en-IN" dirty="0"/>
              <a:t/>
            </a:r>
            <a:br>
              <a:rPr lang="en-IN" dirty="0"/>
            </a:br>
            <a:r>
              <a:rPr lang="en-IN" dirty="0"/>
              <a:t>str1 = "this is string example....wow!!!"</a:t>
            </a:r>
            <a:br>
              <a:rPr lang="en-IN" dirty="0"/>
            </a:br>
            <a:r>
              <a:rPr lang="en-IN" dirty="0"/>
              <a:t>str2 = "exam";</a:t>
            </a:r>
            <a:br>
              <a:rPr lang="en-IN" dirty="0"/>
            </a:br>
            <a:r>
              <a:rPr lang="en-IN" dirty="0"/>
              <a:t>print (str1.find(str2</a:t>
            </a:r>
            <a:r>
              <a:rPr lang="en-IN" dirty="0" smtClean="0"/>
              <a:t>))  </a:t>
            </a:r>
            <a:r>
              <a:rPr lang="en-IN" dirty="0" smtClean="0">
                <a:sym typeface="Wingdings" panose="05000000000000000000" pitchFamily="2" charset="2"/>
              </a:rPr>
              <a:t>15</a:t>
            </a:r>
            <a:r>
              <a:rPr lang="en-IN" dirty="0"/>
              <a:t/>
            </a:r>
            <a:br>
              <a:rPr lang="en-IN" dirty="0"/>
            </a:br>
            <a:r>
              <a:rPr lang="en-IN" dirty="0"/>
              <a:t>print (str1.find(str2, 10</a:t>
            </a:r>
            <a:r>
              <a:rPr lang="en-IN" dirty="0" smtClean="0"/>
              <a:t>)) </a:t>
            </a:r>
            <a:r>
              <a:rPr lang="en-IN" dirty="0" smtClean="0">
                <a:sym typeface="Wingdings" panose="05000000000000000000" pitchFamily="2" charset="2"/>
              </a:rPr>
              <a:t>15</a:t>
            </a:r>
            <a:r>
              <a:rPr lang="en-IN" dirty="0"/>
              <a:t/>
            </a:r>
            <a:br>
              <a:rPr lang="en-IN" dirty="0"/>
            </a:br>
            <a:r>
              <a:rPr lang="en-IN" dirty="0"/>
              <a:t>print (str1.find(str2, 40</a:t>
            </a:r>
            <a:r>
              <a:rPr lang="en-IN" dirty="0" smtClean="0"/>
              <a:t>))  </a:t>
            </a:r>
            <a:r>
              <a:rPr lang="en-IN" dirty="0" smtClean="0">
                <a:sym typeface="Wingdings" panose="05000000000000000000" pitchFamily="2" charset="2"/>
              </a:rPr>
              <a:t> -1</a:t>
            </a:r>
            <a:r>
              <a:rPr lang="en-IN" dirty="0"/>
              <a:t/>
            </a:r>
            <a:br>
              <a:rPr lang="en-IN" dirty="0"/>
            </a:br>
            <a:endParaRPr lang="en-IN" dirty="0"/>
          </a:p>
        </p:txBody>
      </p:sp>
    </p:spTree>
    <p:extLst>
      <p:ext uri="{BB962C8B-B14F-4D97-AF65-F5344CB8AC3E}">
        <p14:creationId xmlns:p14="http://schemas.microsoft.com/office/powerpoint/2010/main" val="1912374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012"/>
            <a:ext cx="10515600" cy="6291618"/>
          </a:xfrm>
        </p:spPr>
        <p:txBody>
          <a:bodyPr>
            <a:normAutofit fontScale="92500" lnSpcReduction="10000"/>
          </a:bodyPr>
          <a:lstStyle/>
          <a:p>
            <a:r>
              <a:rPr lang="en-IN" sz="3200" dirty="0">
                <a:solidFill>
                  <a:srgbClr val="FF0000"/>
                </a:solidFill>
              </a:rPr>
              <a:t>r</a:t>
            </a:r>
            <a:r>
              <a:rPr lang="en-IN" sz="3200" dirty="0" smtClean="0">
                <a:solidFill>
                  <a:srgbClr val="FF0000"/>
                </a:solidFill>
              </a:rPr>
              <a:t>find() :</a:t>
            </a:r>
          </a:p>
          <a:p>
            <a:pPr marL="0" indent="0">
              <a:buNone/>
            </a:pPr>
            <a:r>
              <a:rPr lang="en-IN" sz="2000" dirty="0"/>
              <a:t>The </a:t>
            </a:r>
            <a:r>
              <a:rPr lang="en-IN" sz="2000" b="1" dirty="0"/>
              <a:t>rfind() </a:t>
            </a:r>
            <a:r>
              <a:rPr lang="en-IN" sz="2000" dirty="0"/>
              <a:t>method returns the last index where the substring str is found, or -1 if </a:t>
            </a:r>
            <a:r>
              <a:rPr lang="en-IN" sz="2000" dirty="0" smtClean="0"/>
              <a:t>no such </a:t>
            </a:r>
            <a:r>
              <a:rPr lang="en-IN" sz="2000" dirty="0"/>
              <a:t>index exists, optionally restricting the search to string[beg:end</a:t>
            </a:r>
            <a:r>
              <a:rPr lang="en-IN" sz="2000" dirty="0" smtClean="0"/>
              <a:t>].</a:t>
            </a:r>
          </a:p>
          <a:p>
            <a:pPr marL="0" indent="0">
              <a:buNone/>
            </a:pPr>
            <a:r>
              <a:rPr lang="en-IN" sz="2000" b="1" dirty="0">
                <a:solidFill>
                  <a:schemeClr val="accent1">
                    <a:lumMod val="75000"/>
                  </a:schemeClr>
                </a:solidFill>
              </a:rPr>
              <a:t>Syntax</a:t>
            </a:r>
            <a:r>
              <a:rPr lang="en-IN" sz="2000" dirty="0"/>
              <a:t/>
            </a:r>
            <a:br>
              <a:rPr lang="en-IN" sz="2000" dirty="0"/>
            </a:br>
            <a:r>
              <a:rPr lang="en-IN" sz="2000" dirty="0" err="1" smtClean="0">
                <a:solidFill>
                  <a:srgbClr val="7030A0"/>
                </a:solidFill>
              </a:rPr>
              <a:t>str.rfind</a:t>
            </a:r>
            <a:r>
              <a:rPr lang="en-IN" sz="2000" dirty="0" smtClean="0">
                <a:solidFill>
                  <a:srgbClr val="7030A0"/>
                </a:solidFill>
              </a:rPr>
              <a:t>(str</a:t>
            </a:r>
            <a:r>
              <a:rPr lang="en-IN" sz="2000" dirty="0">
                <a:solidFill>
                  <a:srgbClr val="7030A0"/>
                </a:solidFill>
              </a:rPr>
              <a:t>, beg=0 end=len(string))</a:t>
            </a:r>
            <a:r>
              <a:rPr lang="en-IN" sz="2000" dirty="0"/>
              <a:t/>
            </a:r>
            <a:br>
              <a:rPr lang="en-IN" sz="2000" dirty="0"/>
            </a:br>
            <a:r>
              <a:rPr lang="en-IN" sz="2000" b="1" dirty="0">
                <a:solidFill>
                  <a:schemeClr val="accent1">
                    <a:lumMod val="75000"/>
                  </a:schemeClr>
                </a:solidFill>
              </a:rPr>
              <a:t>Parameters</a:t>
            </a:r>
            <a:r>
              <a:rPr lang="en-IN" sz="2000" dirty="0"/>
              <a:t/>
            </a:r>
            <a:br>
              <a:rPr lang="en-IN" sz="2000" dirty="0"/>
            </a:br>
            <a:r>
              <a:rPr lang="en-IN" sz="2000" dirty="0"/>
              <a:t> </a:t>
            </a:r>
            <a:r>
              <a:rPr lang="en-IN" sz="2000" b="1" dirty="0"/>
              <a:t>str </a:t>
            </a:r>
            <a:r>
              <a:rPr lang="en-IN" sz="2000" dirty="0"/>
              <a:t>- This specifies the string to be searched.</a:t>
            </a:r>
            <a:br>
              <a:rPr lang="en-IN" sz="2000" dirty="0"/>
            </a:br>
            <a:r>
              <a:rPr lang="en-IN" sz="2000" dirty="0"/>
              <a:t> </a:t>
            </a:r>
            <a:r>
              <a:rPr lang="en-IN" sz="2000" b="1" dirty="0"/>
              <a:t>beg </a:t>
            </a:r>
            <a:r>
              <a:rPr lang="en-IN" sz="2000" dirty="0"/>
              <a:t>- This is the starting index, by default its 0.</a:t>
            </a:r>
            <a:br>
              <a:rPr lang="en-IN" sz="2000" dirty="0"/>
            </a:br>
            <a:r>
              <a:rPr lang="en-IN" sz="2000" dirty="0"/>
              <a:t> </a:t>
            </a:r>
            <a:r>
              <a:rPr lang="en-IN" sz="2000" b="1" dirty="0"/>
              <a:t>end </a:t>
            </a:r>
            <a:r>
              <a:rPr lang="en-IN" sz="2000" dirty="0"/>
              <a:t>- This is the ending index, by default its equal to the length of the string</a:t>
            </a:r>
            <a:r>
              <a:rPr lang="en-IN" sz="2000" dirty="0" smtClean="0"/>
              <a:t>.</a:t>
            </a:r>
          </a:p>
          <a:p>
            <a:pPr marL="0" indent="0">
              <a:buNone/>
            </a:pPr>
            <a:r>
              <a:rPr lang="en-IN" sz="2000" b="1" dirty="0">
                <a:solidFill>
                  <a:schemeClr val="accent1">
                    <a:lumMod val="75000"/>
                  </a:schemeClr>
                </a:solidFill>
              </a:rPr>
              <a:t>Return Value</a:t>
            </a:r>
            <a:r>
              <a:rPr lang="en-IN" sz="2000" dirty="0"/>
              <a:t/>
            </a:r>
            <a:br>
              <a:rPr lang="en-IN" sz="2000" dirty="0"/>
            </a:br>
            <a:r>
              <a:rPr lang="en-IN" sz="2000" dirty="0"/>
              <a:t>This method returns last index if found and -1 otherwise.</a:t>
            </a:r>
            <a:br>
              <a:rPr lang="en-IN" sz="2000" dirty="0"/>
            </a:br>
            <a:r>
              <a:rPr lang="en-IN" sz="2000" dirty="0"/>
              <a:t/>
            </a:r>
            <a:br>
              <a:rPr lang="en-IN" sz="2000" dirty="0"/>
            </a:br>
            <a:r>
              <a:rPr lang="en-IN" sz="2000" dirty="0"/>
              <a:t>&gt;&gt;&gt; str='this is rfind </a:t>
            </a:r>
            <a:r>
              <a:rPr lang="en-IN" sz="2000" dirty="0" smtClean="0"/>
              <a:t>method,is </a:t>
            </a:r>
            <a:r>
              <a:rPr lang="en-IN" sz="2000" dirty="0"/>
              <a:t>not'</a:t>
            </a:r>
          </a:p>
          <a:p>
            <a:pPr marL="0" indent="0">
              <a:buNone/>
            </a:pPr>
            <a:r>
              <a:rPr lang="en-IN" sz="2000" dirty="0"/>
              <a:t>&gt;&gt;&gt; str.rfind('is')</a:t>
            </a:r>
          </a:p>
          <a:p>
            <a:pPr marL="0" indent="0">
              <a:buNone/>
            </a:pPr>
            <a:r>
              <a:rPr lang="en-IN" sz="2000" dirty="0"/>
              <a:t>21</a:t>
            </a:r>
          </a:p>
          <a:p>
            <a:pPr marL="0" indent="0">
              <a:buNone/>
            </a:pPr>
            <a:r>
              <a:rPr lang="en-IN" sz="2000" dirty="0"/>
              <a:t>&gt;&gt;&gt; str.find('is')</a:t>
            </a:r>
          </a:p>
          <a:p>
            <a:pPr marL="0" indent="0">
              <a:buNone/>
            </a:pPr>
            <a:r>
              <a:rPr lang="en-IN" sz="2000" dirty="0"/>
              <a:t>2</a:t>
            </a:r>
          </a:p>
          <a:p>
            <a:pPr marL="0" indent="0">
              <a:buNone/>
            </a:pPr>
            <a:r>
              <a:rPr lang="en-IN" sz="2000" dirty="0"/>
              <a:t>&gt;&gt;&gt; str.rfind('is',0,6)</a:t>
            </a:r>
          </a:p>
          <a:p>
            <a:pPr marL="0" indent="0">
              <a:buNone/>
            </a:pPr>
            <a:r>
              <a:rPr lang="en-IN" sz="2000" dirty="0"/>
              <a:t>2</a:t>
            </a:r>
            <a:br>
              <a:rPr lang="en-IN" sz="2000" dirty="0"/>
            </a:br>
            <a:endParaRPr lang="en-IN" sz="2000" dirty="0">
              <a:solidFill>
                <a:srgbClr val="FF0000"/>
              </a:solidFill>
            </a:endParaRPr>
          </a:p>
        </p:txBody>
      </p:sp>
    </p:spTree>
    <p:extLst>
      <p:ext uri="{BB962C8B-B14F-4D97-AF65-F5344CB8AC3E}">
        <p14:creationId xmlns:p14="http://schemas.microsoft.com/office/powerpoint/2010/main" val="287458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748818"/>
          </a:xfrm>
        </p:spPr>
        <p:txBody>
          <a:bodyPr>
            <a:normAutofit fontScale="70000" lnSpcReduction="20000"/>
          </a:bodyPr>
          <a:lstStyle/>
          <a:p>
            <a:pPr>
              <a:lnSpc>
                <a:spcPct val="120000"/>
              </a:lnSpc>
            </a:pPr>
            <a:r>
              <a:rPr lang="en-IN" b="1" dirty="0"/>
              <a:t>Function Returns ( Description )</a:t>
            </a:r>
            <a:r>
              <a:rPr lang="en-IN" dirty="0"/>
              <a:t/>
            </a:r>
            <a:br>
              <a:rPr lang="en-IN" dirty="0"/>
            </a:br>
            <a:r>
              <a:rPr lang="en-IN" sz="3300" dirty="0">
                <a:solidFill>
                  <a:srgbClr val="FF0000"/>
                </a:solidFill>
              </a:rPr>
              <a:t>abs(x) </a:t>
            </a:r>
            <a:r>
              <a:rPr lang="en-IN" sz="3300" dirty="0" smtClean="0">
                <a:solidFill>
                  <a:srgbClr val="FF0000"/>
                </a:solidFill>
              </a:rPr>
              <a:t> </a:t>
            </a:r>
            <a:r>
              <a:rPr lang="en-IN" sz="3300" dirty="0" smtClean="0"/>
              <a:t>The </a:t>
            </a:r>
            <a:r>
              <a:rPr lang="en-IN" sz="3300" dirty="0"/>
              <a:t>absolute value of x: the (positive) distance between x </a:t>
            </a:r>
            <a:r>
              <a:rPr lang="en-IN" sz="3300" dirty="0" smtClean="0"/>
              <a:t>and zero</a:t>
            </a:r>
            <a:r>
              <a:rPr lang="en-IN" sz="3300" dirty="0"/>
              <a:t>.</a:t>
            </a:r>
            <a:br>
              <a:rPr lang="en-IN" sz="3300" dirty="0"/>
            </a:br>
            <a:r>
              <a:rPr lang="en-IN" sz="3300" dirty="0">
                <a:solidFill>
                  <a:srgbClr val="FF0000"/>
                </a:solidFill>
              </a:rPr>
              <a:t>ceil(x</a:t>
            </a:r>
            <a:r>
              <a:rPr lang="en-IN" sz="3300" dirty="0"/>
              <a:t>) The ceiling of x: the smallest integer not less than x.</a:t>
            </a:r>
            <a:br>
              <a:rPr lang="en-IN" sz="3300" dirty="0"/>
            </a:br>
            <a:r>
              <a:rPr lang="en-IN" sz="3300" dirty="0" err="1">
                <a:solidFill>
                  <a:srgbClr val="FF0000"/>
                </a:solidFill>
              </a:rPr>
              <a:t>cmp</a:t>
            </a:r>
            <a:r>
              <a:rPr lang="en-IN" sz="3300" dirty="0">
                <a:solidFill>
                  <a:srgbClr val="FF0000"/>
                </a:solidFill>
              </a:rPr>
              <a:t>(x, y</a:t>
            </a:r>
            <a:r>
              <a:rPr lang="en-IN" sz="3300" dirty="0"/>
              <a:t>) -1 if x &lt; y, 0 if x == y, or 1 if x &gt; y. </a:t>
            </a:r>
            <a:r>
              <a:rPr lang="en-IN" sz="3300" b="1" dirty="0"/>
              <a:t>Deprecated </a:t>
            </a:r>
            <a:r>
              <a:rPr lang="en-IN" sz="3300" dirty="0"/>
              <a:t>in Python 3;</a:t>
            </a:r>
            <a:br>
              <a:rPr lang="en-IN" sz="3300" dirty="0"/>
            </a:br>
            <a:r>
              <a:rPr lang="en-IN" sz="3300" dirty="0"/>
              <a:t>Instead use </a:t>
            </a:r>
            <a:r>
              <a:rPr lang="en-IN" sz="3300" b="1" dirty="0"/>
              <a:t>return (x&gt;y)-(x&lt;y).</a:t>
            </a:r>
            <a:r>
              <a:rPr lang="en-IN" sz="3300" dirty="0"/>
              <a:t/>
            </a:r>
            <a:br>
              <a:rPr lang="en-IN" sz="3300" dirty="0"/>
            </a:br>
            <a:r>
              <a:rPr lang="en-IN" sz="3300" dirty="0" err="1">
                <a:solidFill>
                  <a:srgbClr val="FF0000"/>
                </a:solidFill>
              </a:rPr>
              <a:t>exp</a:t>
            </a:r>
            <a:r>
              <a:rPr lang="en-IN" sz="3300" dirty="0">
                <a:solidFill>
                  <a:srgbClr val="FF0000"/>
                </a:solidFill>
              </a:rPr>
              <a:t>(x) </a:t>
            </a:r>
            <a:r>
              <a:rPr lang="en-IN" sz="3300" dirty="0"/>
              <a:t>The exponential of x: ex</a:t>
            </a:r>
            <a:br>
              <a:rPr lang="en-IN" sz="3300" dirty="0"/>
            </a:br>
            <a:r>
              <a:rPr lang="en-IN" sz="3300" dirty="0" err="1">
                <a:solidFill>
                  <a:srgbClr val="FF0000"/>
                </a:solidFill>
              </a:rPr>
              <a:t>fabs</a:t>
            </a:r>
            <a:r>
              <a:rPr lang="en-IN" sz="3300" dirty="0">
                <a:solidFill>
                  <a:srgbClr val="FF0000"/>
                </a:solidFill>
              </a:rPr>
              <a:t>(x)</a:t>
            </a:r>
            <a:r>
              <a:rPr lang="en-IN" sz="3300" dirty="0"/>
              <a:t> The absolute value of x.</a:t>
            </a:r>
            <a:br>
              <a:rPr lang="en-IN" sz="3300" dirty="0"/>
            </a:br>
            <a:r>
              <a:rPr lang="en-IN" sz="3300" dirty="0">
                <a:solidFill>
                  <a:srgbClr val="FF0000"/>
                </a:solidFill>
              </a:rPr>
              <a:t>floor(x)</a:t>
            </a:r>
            <a:r>
              <a:rPr lang="en-IN" sz="3300" dirty="0"/>
              <a:t> The floor of x: the largest integer not greater than x.</a:t>
            </a:r>
            <a:br>
              <a:rPr lang="en-IN" sz="3300" dirty="0"/>
            </a:br>
            <a:r>
              <a:rPr lang="en-IN" sz="3300" dirty="0">
                <a:solidFill>
                  <a:srgbClr val="FF0000"/>
                </a:solidFill>
              </a:rPr>
              <a:t>log(x)</a:t>
            </a:r>
            <a:r>
              <a:rPr lang="en-IN" sz="3300" dirty="0"/>
              <a:t> The natural logarithm of x, for x&gt; 0.</a:t>
            </a:r>
            <a:br>
              <a:rPr lang="en-IN" sz="3300" dirty="0"/>
            </a:br>
            <a:r>
              <a:rPr lang="en-IN" sz="3300" dirty="0">
                <a:solidFill>
                  <a:srgbClr val="FF0000"/>
                </a:solidFill>
              </a:rPr>
              <a:t>log10(x)</a:t>
            </a:r>
            <a:r>
              <a:rPr lang="en-IN" sz="3300" dirty="0"/>
              <a:t> The base-10 logarithm of x for x&gt; 0.</a:t>
            </a:r>
            <a:br>
              <a:rPr lang="en-IN" sz="3300" dirty="0"/>
            </a:br>
            <a:r>
              <a:rPr lang="en-IN" sz="3300" dirty="0" smtClean="0">
                <a:solidFill>
                  <a:srgbClr val="FF0000"/>
                </a:solidFill>
              </a:rPr>
              <a:t>max(x1, x2,...) </a:t>
            </a:r>
            <a:r>
              <a:rPr lang="en-IN" sz="3300" dirty="0" smtClean="0"/>
              <a:t>The </a:t>
            </a:r>
            <a:r>
              <a:rPr lang="en-IN" sz="3300" dirty="0"/>
              <a:t>largest of its arguments: the value closest to positive infinity.</a:t>
            </a:r>
            <a:br>
              <a:rPr lang="en-IN" sz="3300" dirty="0"/>
            </a:br>
            <a:r>
              <a:rPr lang="en-IN" sz="3300" dirty="0" smtClean="0">
                <a:solidFill>
                  <a:srgbClr val="FF0000"/>
                </a:solidFill>
              </a:rPr>
              <a:t>min(x1, </a:t>
            </a:r>
            <a:r>
              <a:rPr lang="en-IN" sz="3300" dirty="0">
                <a:solidFill>
                  <a:srgbClr val="FF0000"/>
                </a:solidFill>
              </a:rPr>
              <a:t>x2,...) </a:t>
            </a:r>
            <a:r>
              <a:rPr lang="en-IN" sz="3300" dirty="0"/>
              <a:t>The smallest of its arguments: the value closest to </a:t>
            </a:r>
            <a:r>
              <a:rPr lang="en-IN" sz="3300" dirty="0" smtClean="0"/>
              <a:t>negative infinity</a:t>
            </a:r>
            <a:r>
              <a:rPr lang="en-IN" sz="3300" dirty="0"/>
              <a:t>.</a:t>
            </a:r>
            <a:br>
              <a:rPr lang="en-IN" sz="3300" dirty="0"/>
            </a:br>
            <a:r>
              <a:rPr lang="en-IN" sz="3300" dirty="0" err="1">
                <a:solidFill>
                  <a:srgbClr val="FF0000"/>
                </a:solidFill>
              </a:rPr>
              <a:t>modf</a:t>
            </a:r>
            <a:r>
              <a:rPr lang="en-IN" sz="3300" dirty="0">
                <a:solidFill>
                  <a:srgbClr val="FF0000"/>
                </a:solidFill>
              </a:rPr>
              <a:t>(x)</a:t>
            </a:r>
            <a:r>
              <a:rPr lang="en-IN" sz="3300" dirty="0"/>
              <a:t> The fractional and integer parts of x in a two-item </a:t>
            </a:r>
            <a:r>
              <a:rPr lang="en-IN" sz="3300" dirty="0" smtClean="0"/>
              <a:t>list. Both parts </a:t>
            </a:r>
            <a:r>
              <a:rPr lang="en-IN" sz="3300" dirty="0"/>
              <a:t>have the same sign as x. The integer part is returned as </a:t>
            </a:r>
            <a:r>
              <a:rPr lang="en-IN" sz="3300" dirty="0" smtClean="0"/>
              <a:t>a float</a:t>
            </a:r>
            <a:r>
              <a:rPr lang="en-IN" sz="3300" dirty="0"/>
              <a:t>.</a:t>
            </a:r>
            <a:br>
              <a:rPr lang="en-IN" sz="3300" dirty="0"/>
            </a:br>
            <a:r>
              <a:rPr lang="en-IN" sz="3300" dirty="0">
                <a:solidFill>
                  <a:srgbClr val="FF0000"/>
                </a:solidFill>
              </a:rPr>
              <a:t>pow(x, y) </a:t>
            </a:r>
            <a:r>
              <a:rPr lang="en-IN" sz="3300" dirty="0"/>
              <a:t>The value of x**y.</a:t>
            </a:r>
            <a:br>
              <a:rPr lang="en-IN" sz="3300" dirty="0"/>
            </a:br>
            <a:r>
              <a:rPr lang="en-IN" sz="3300" dirty="0">
                <a:solidFill>
                  <a:srgbClr val="FF0000"/>
                </a:solidFill>
              </a:rPr>
              <a:t>round(x [,n]) </a:t>
            </a:r>
            <a:r>
              <a:rPr lang="en-IN" sz="3300" dirty="0"/>
              <a:t>x rounded to n digits from the decimal point. Python rounds </a:t>
            </a:r>
            <a:r>
              <a:rPr lang="en-IN" sz="3300" dirty="0" smtClean="0"/>
              <a:t>away from </a:t>
            </a:r>
            <a:r>
              <a:rPr lang="en-IN" sz="3300" dirty="0"/>
              <a:t>zero as a tie-breaker: round(0.5) is 1.0 and round(-0.5) is </a:t>
            </a:r>
            <a:r>
              <a:rPr lang="en-IN" sz="3300" dirty="0" smtClean="0"/>
              <a:t>-1.0</a:t>
            </a:r>
            <a:r>
              <a:rPr lang="en-IN" sz="3300" dirty="0"/>
              <a:t>.</a:t>
            </a:r>
            <a:br>
              <a:rPr lang="en-IN" sz="3300" dirty="0"/>
            </a:br>
            <a:r>
              <a:rPr lang="en-IN" sz="3300" dirty="0" err="1">
                <a:solidFill>
                  <a:srgbClr val="FF0000"/>
                </a:solidFill>
              </a:rPr>
              <a:t>sqrt</a:t>
            </a:r>
            <a:r>
              <a:rPr lang="en-IN" sz="3300" dirty="0">
                <a:solidFill>
                  <a:srgbClr val="FF0000"/>
                </a:solidFill>
              </a:rPr>
              <a:t>(x</a:t>
            </a:r>
            <a:r>
              <a:rPr lang="en-IN" sz="3300" dirty="0"/>
              <a:t>) The square root of x for x &gt; 0.</a:t>
            </a:r>
            <a:br>
              <a:rPr lang="en-IN" sz="3300" dirty="0"/>
            </a:br>
            <a:endParaRPr lang="en-IN" dirty="0"/>
          </a:p>
        </p:txBody>
      </p:sp>
    </p:spTree>
    <p:extLst>
      <p:ext uri="{BB962C8B-B14F-4D97-AF65-F5344CB8AC3E}">
        <p14:creationId xmlns:p14="http://schemas.microsoft.com/office/powerpoint/2010/main" val="12371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8"/>
            <a:ext cx="10515600" cy="6291617"/>
          </a:xfrm>
        </p:spPr>
        <p:txBody>
          <a:bodyPr>
            <a:normAutofit fontScale="92500" lnSpcReduction="10000"/>
          </a:bodyPr>
          <a:lstStyle/>
          <a:p>
            <a:r>
              <a:rPr lang="en-IN" sz="3200" b="1" dirty="0" smtClean="0">
                <a:solidFill>
                  <a:srgbClr val="FF0000"/>
                </a:solidFill>
              </a:rPr>
              <a:t>Index()</a:t>
            </a:r>
          </a:p>
          <a:p>
            <a:pPr marL="0" indent="0">
              <a:buNone/>
            </a:pPr>
            <a:r>
              <a:rPr lang="en-IN" sz="2400" dirty="0" smtClean="0"/>
              <a:t>The </a:t>
            </a:r>
            <a:r>
              <a:rPr lang="en-IN" sz="2400" dirty="0"/>
              <a:t>index() method determines if the string str occurs in string or in a substring of string,</a:t>
            </a:r>
            <a:br>
              <a:rPr lang="en-IN" sz="2400" dirty="0"/>
            </a:br>
            <a:r>
              <a:rPr lang="en-IN" sz="2400" dirty="0"/>
              <a:t>if the starting index beg and ending index end are given. This method is same as find</a:t>
            </a:r>
            <a:r>
              <a:rPr lang="en-IN" sz="2400" dirty="0" smtClean="0"/>
              <a:t>(),but </a:t>
            </a:r>
            <a:r>
              <a:rPr lang="en-IN" sz="2400" dirty="0"/>
              <a:t>raises an exception if sub is not found.</a:t>
            </a:r>
            <a:br>
              <a:rPr lang="en-IN" sz="2400" dirty="0"/>
            </a:br>
            <a:r>
              <a:rPr lang="en-IN" sz="2400" b="1" dirty="0">
                <a:solidFill>
                  <a:srgbClr val="7030A0"/>
                </a:solidFill>
              </a:rPr>
              <a:t>Syntax</a:t>
            </a:r>
            <a:r>
              <a:rPr lang="en-IN" sz="2400" dirty="0"/>
              <a:t/>
            </a:r>
            <a:br>
              <a:rPr lang="en-IN" sz="2400" dirty="0"/>
            </a:br>
            <a:r>
              <a:rPr lang="en-IN" sz="2400" dirty="0"/>
              <a:t>str.index(str, beg=0 end=len(string))</a:t>
            </a:r>
            <a:br>
              <a:rPr lang="en-IN" sz="2400" dirty="0"/>
            </a:br>
            <a:r>
              <a:rPr lang="en-IN" sz="2400" b="1" dirty="0">
                <a:solidFill>
                  <a:srgbClr val="7030A0"/>
                </a:solidFill>
              </a:rPr>
              <a:t>Parameters</a:t>
            </a:r>
            <a:r>
              <a:rPr lang="en-IN" sz="2400" dirty="0"/>
              <a:t/>
            </a:r>
            <a:br>
              <a:rPr lang="en-IN" sz="2400" dirty="0"/>
            </a:br>
            <a:r>
              <a:rPr lang="en-IN" sz="2400" dirty="0"/>
              <a:t> </a:t>
            </a:r>
            <a:r>
              <a:rPr lang="en-IN" sz="2400" b="1" dirty="0"/>
              <a:t>str </a:t>
            </a:r>
            <a:r>
              <a:rPr lang="en-IN" sz="2400" dirty="0"/>
              <a:t>- This specifies the string to be searched.</a:t>
            </a:r>
            <a:br>
              <a:rPr lang="en-IN" sz="2400" dirty="0"/>
            </a:br>
            <a:r>
              <a:rPr lang="en-IN" sz="2400" dirty="0"/>
              <a:t> </a:t>
            </a:r>
            <a:r>
              <a:rPr lang="en-IN" sz="2400" b="1" dirty="0"/>
              <a:t>beg </a:t>
            </a:r>
            <a:r>
              <a:rPr lang="en-IN" sz="2400" dirty="0"/>
              <a:t>- This is the starting index, by default its 0.</a:t>
            </a:r>
            <a:br>
              <a:rPr lang="en-IN" sz="2400" dirty="0"/>
            </a:br>
            <a:r>
              <a:rPr lang="en-IN" sz="2400" dirty="0"/>
              <a:t> </a:t>
            </a:r>
            <a:r>
              <a:rPr lang="en-IN" sz="2400" b="1" dirty="0"/>
              <a:t>end </a:t>
            </a:r>
            <a:r>
              <a:rPr lang="en-IN" sz="2400" dirty="0"/>
              <a:t>- This is the ending index, by default its equal to the length of the string.</a:t>
            </a:r>
            <a:br>
              <a:rPr lang="en-IN" sz="2400" dirty="0"/>
            </a:br>
            <a:r>
              <a:rPr lang="en-IN" sz="2400" b="1" dirty="0"/>
              <a:t>Return Value</a:t>
            </a:r>
            <a:r>
              <a:rPr lang="en-IN" sz="2400" dirty="0"/>
              <a:t/>
            </a:r>
            <a:br>
              <a:rPr lang="en-IN" sz="2400" dirty="0"/>
            </a:br>
            <a:r>
              <a:rPr lang="en-IN" sz="2400" dirty="0"/>
              <a:t>Index if found otherwise raises an exception if str is not found</a:t>
            </a:r>
            <a:r>
              <a:rPr lang="en-IN" sz="2400" dirty="0" smtClean="0"/>
              <a:t>.</a:t>
            </a:r>
          </a:p>
          <a:p>
            <a:pPr marL="0" indent="0">
              <a:buNone/>
            </a:pPr>
            <a:r>
              <a:rPr lang="en-IN" sz="2600" dirty="0"/>
              <a:t>&gt;&gt;&gt; str='this is rfind method,is not'</a:t>
            </a:r>
            <a:br>
              <a:rPr lang="en-IN" sz="2600" dirty="0"/>
            </a:br>
            <a:r>
              <a:rPr lang="en-IN" sz="2600" dirty="0" smtClean="0"/>
              <a:t>&gt;&gt;&gt;str.index</a:t>
            </a:r>
            <a:r>
              <a:rPr lang="en-IN" sz="2600" dirty="0"/>
              <a:t>('Is')</a:t>
            </a:r>
          </a:p>
          <a:p>
            <a:pPr marL="0" indent="0">
              <a:buNone/>
            </a:pPr>
            <a:r>
              <a:rPr lang="en-IN" sz="2600" dirty="0"/>
              <a:t>Traceback (most recent call last):</a:t>
            </a:r>
          </a:p>
          <a:p>
            <a:pPr marL="0" indent="0">
              <a:buNone/>
            </a:pPr>
            <a:r>
              <a:rPr lang="en-IN" sz="2600" dirty="0"/>
              <a:t>  File "&lt;pyshell#11&gt;", line 1, in &lt;module&gt;</a:t>
            </a:r>
          </a:p>
          <a:p>
            <a:pPr marL="0" indent="0">
              <a:buNone/>
            </a:pPr>
            <a:r>
              <a:rPr lang="en-IN" sz="2600" dirty="0"/>
              <a:t>    str.index('Is')</a:t>
            </a:r>
          </a:p>
          <a:p>
            <a:pPr marL="0" indent="0">
              <a:buNone/>
            </a:pPr>
            <a:r>
              <a:rPr lang="en-IN" sz="2600" dirty="0"/>
              <a:t>ValueError: substring not found</a:t>
            </a:r>
          </a:p>
        </p:txBody>
      </p:sp>
    </p:spTree>
    <p:extLst>
      <p:ext uri="{BB962C8B-B14F-4D97-AF65-F5344CB8AC3E}">
        <p14:creationId xmlns:p14="http://schemas.microsoft.com/office/powerpoint/2010/main" val="169309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1973" y="0"/>
            <a:ext cx="11021704" cy="6537278"/>
          </a:xfrm>
        </p:spPr>
        <p:txBody>
          <a:bodyPr>
            <a:normAutofit/>
          </a:bodyPr>
          <a:lstStyle/>
          <a:p>
            <a:r>
              <a:rPr lang="en-IN" sz="3200" b="1" dirty="0">
                <a:solidFill>
                  <a:srgbClr val="FF0000"/>
                </a:solidFill>
              </a:rPr>
              <a:t>r</a:t>
            </a:r>
            <a:r>
              <a:rPr lang="en-IN" sz="3200" b="1" dirty="0" smtClean="0">
                <a:solidFill>
                  <a:srgbClr val="FF0000"/>
                </a:solidFill>
              </a:rPr>
              <a:t>index()</a:t>
            </a:r>
          </a:p>
          <a:p>
            <a:pPr marL="0" indent="0">
              <a:buNone/>
            </a:pPr>
            <a:r>
              <a:rPr lang="en-IN" sz="2400" b="1" dirty="0">
                <a:solidFill>
                  <a:srgbClr val="7030A0"/>
                </a:solidFill>
              </a:rPr>
              <a:t>Description</a:t>
            </a:r>
            <a:r>
              <a:rPr lang="en-IN" sz="2400" dirty="0"/>
              <a:t/>
            </a:r>
            <a:br>
              <a:rPr lang="en-IN" sz="2400" dirty="0"/>
            </a:br>
            <a:r>
              <a:rPr lang="en-IN" sz="2400" dirty="0"/>
              <a:t>The </a:t>
            </a:r>
            <a:r>
              <a:rPr lang="en-IN" sz="2400" b="1" dirty="0"/>
              <a:t>rindex() </a:t>
            </a:r>
            <a:r>
              <a:rPr lang="en-IN" sz="2400" dirty="0"/>
              <a:t>method returns the last index where the substring str is found, or raises </a:t>
            </a:r>
            <a:r>
              <a:rPr lang="en-IN" sz="2400" dirty="0" smtClean="0"/>
              <a:t>an exception </a:t>
            </a:r>
            <a:r>
              <a:rPr lang="en-IN" sz="2400" dirty="0"/>
              <a:t>if no such index exists, optionally restricting the search to string[beg:end].</a:t>
            </a:r>
            <a:br>
              <a:rPr lang="en-IN" sz="2400" dirty="0"/>
            </a:br>
            <a:r>
              <a:rPr lang="en-IN" sz="2400" b="1" dirty="0">
                <a:solidFill>
                  <a:srgbClr val="7030A0"/>
                </a:solidFill>
              </a:rPr>
              <a:t>Syntax</a:t>
            </a:r>
            <a:r>
              <a:rPr lang="en-IN" sz="2400" dirty="0"/>
              <a:t/>
            </a:r>
            <a:br>
              <a:rPr lang="en-IN" sz="2400" dirty="0"/>
            </a:br>
            <a:r>
              <a:rPr lang="en-IN" sz="2400" dirty="0"/>
              <a:t>Following is the syntax for rindex() </a:t>
            </a:r>
            <a:r>
              <a:rPr lang="en-IN" sz="2400" dirty="0" smtClean="0"/>
              <a:t>method </a:t>
            </a:r>
            <a:r>
              <a:rPr lang="en-IN" sz="2400" dirty="0" err="1" smtClean="0"/>
              <a:t>str.rindex</a:t>
            </a:r>
            <a:r>
              <a:rPr lang="en-IN" sz="2400" dirty="0" smtClean="0"/>
              <a:t>(str</a:t>
            </a:r>
            <a:r>
              <a:rPr lang="en-IN" sz="2400" dirty="0"/>
              <a:t>, beg=0 end=len(string))</a:t>
            </a:r>
            <a:br>
              <a:rPr lang="en-IN" sz="2400" dirty="0"/>
            </a:br>
            <a:r>
              <a:rPr lang="en-IN" sz="2400" b="1" dirty="0">
                <a:solidFill>
                  <a:srgbClr val="7030A0"/>
                </a:solidFill>
              </a:rPr>
              <a:t>Parameters</a:t>
            </a:r>
            <a:r>
              <a:rPr lang="en-IN" sz="2400" dirty="0"/>
              <a:t/>
            </a:r>
            <a:br>
              <a:rPr lang="en-IN" sz="2400" dirty="0"/>
            </a:br>
            <a:r>
              <a:rPr lang="en-IN" sz="2400" dirty="0"/>
              <a:t> </a:t>
            </a:r>
            <a:r>
              <a:rPr lang="en-IN" sz="2400" b="1" dirty="0"/>
              <a:t>str </a:t>
            </a:r>
            <a:r>
              <a:rPr lang="en-IN" sz="2400" dirty="0"/>
              <a:t>- This specifies the string to be searched</a:t>
            </a:r>
            <a:r>
              <a:rPr lang="en-IN" sz="3200" dirty="0" smtClean="0"/>
              <a:t>.</a:t>
            </a:r>
          </a:p>
          <a:p>
            <a:pPr marL="0" indent="0">
              <a:buNone/>
            </a:pPr>
            <a:r>
              <a:rPr lang="en-IN" sz="2400" b="1" dirty="0"/>
              <a:t>beg </a:t>
            </a:r>
            <a:r>
              <a:rPr lang="en-IN" sz="2400" dirty="0"/>
              <a:t>- This is the starting index, by default its 0.</a:t>
            </a:r>
            <a:br>
              <a:rPr lang="en-IN" sz="2400" dirty="0"/>
            </a:br>
            <a:r>
              <a:rPr lang="en-IN" sz="2400" dirty="0"/>
              <a:t> </a:t>
            </a:r>
            <a:r>
              <a:rPr lang="en-IN" sz="2400" b="1" dirty="0"/>
              <a:t>len </a:t>
            </a:r>
            <a:r>
              <a:rPr lang="en-IN" sz="2400" dirty="0"/>
              <a:t>- This is ending index, by default its equal to the length of the string.</a:t>
            </a:r>
            <a:br>
              <a:rPr lang="en-IN" sz="2400" dirty="0"/>
            </a:br>
            <a:r>
              <a:rPr lang="en-IN" sz="2400" b="1" dirty="0"/>
              <a:t>Return Value</a:t>
            </a:r>
            <a:r>
              <a:rPr lang="en-IN" sz="2400" dirty="0"/>
              <a:t/>
            </a:r>
            <a:br>
              <a:rPr lang="en-IN" sz="2400" dirty="0"/>
            </a:br>
            <a:r>
              <a:rPr lang="en-IN" sz="2400" dirty="0"/>
              <a:t>This method returns last index if found otherwise raises an exception if str is not found.</a:t>
            </a:r>
            <a:br>
              <a:rPr lang="en-IN" sz="2400" dirty="0"/>
            </a:br>
            <a:r>
              <a:rPr lang="en-IN" sz="2400" dirty="0"/>
              <a:t/>
            </a:r>
            <a:br>
              <a:rPr lang="en-IN" sz="2400" dirty="0"/>
            </a:br>
            <a:endParaRPr lang="en-IN" sz="2400" b="1" dirty="0">
              <a:solidFill>
                <a:srgbClr val="FF0000"/>
              </a:solidFill>
            </a:endParaRPr>
          </a:p>
        </p:txBody>
      </p:sp>
    </p:spTree>
    <p:extLst>
      <p:ext uri="{BB962C8B-B14F-4D97-AF65-F5344CB8AC3E}">
        <p14:creationId xmlns:p14="http://schemas.microsoft.com/office/powerpoint/2010/main" val="4221621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060"/>
          </a:xfrm>
        </p:spPr>
        <p:txBody>
          <a:bodyPr>
            <a:normAutofit/>
          </a:bodyPr>
          <a:lstStyle/>
          <a:p>
            <a:pPr algn="ctr"/>
            <a:r>
              <a:rPr lang="en-IN" sz="4800" b="1" dirty="0">
                <a:solidFill>
                  <a:srgbClr val="FF0000"/>
                </a:solidFill>
              </a:rPr>
              <a:t>d</a:t>
            </a:r>
            <a:r>
              <a:rPr lang="en-IN" sz="4800" b="1" dirty="0" smtClean="0">
                <a:solidFill>
                  <a:srgbClr val="FF0000"/>
                </a:solidFill>
              </a:rPr>
              <a:t>ecode vs encode</a:t>
            </a:r>
            <a:endParaRPr lang="en-IN" sz="4800" b="1" dirty="0">
              <a:solidFill>
                <a:srgbClr val="FF0000"/>
              </a:solidFill>
            </a:endParaRPr>
          </a:p>
        </p:txBody>
      </p:sp>
      <p:sp>
        <p:nvSpPr>
          <p:cNvPr id="3" name="Content Placeholder 2"/>
          <p:cNvSpPr>
            <a:spLocks noGrp="1"/>
          </p:cNvSpPr>
          <p:nvPr>
            <p:ph idx="1"/>
          </p:nvPr>
        </p:nvSpPr>
        <p:spPr>
          <a:xfrm>
            <a:off x="838200" y="1310186"/>
            <a:ext cx="10515600" cy="4866777"/>
          </a:xfrm>
        </p:spPr>
        <p:txBody>
          <a:bodyPr>
            <a:normAutofit fontScale="85000" lnSpcReduction="10000"/>
          </a:bodyPr>
          <a:lstStyle/>
          <a:p>
            <a:r>
              <a:rPr lang="en-IN" b="1" dirty="0">
                <a:solidFill>
                  <a:srgbClr val="7030A0"/>
                </a:solidFill>
              </a:rPr>
              <a:t>Description</a:t>
            </a:r>
            <a:r>
              <a:rPr lang="en-IN" dirty="0"/>
              <a:t/>
            </a:r>
            <a:br>
              <a:rPr lang="en-IN" dirty="0"/>
            </a:br>
            <a:r>
              <a:rPr lang="en-IN" dirty="0"/>
              <a:t>The </a:t>
            </a:r>
            <a:r>
              <a:rPr lang="en-IN" b="1" dirty="0" smtClean="0"/>
              <a:t>decode</a:t>
            </a:r>
            <a:r>
              <a:rPr lang="en-IN" b="1" dirty="0"/>
              <a:t>() </a:t>
            </a:r>
            <a:r>
              <a:rPr lang="en-IN" dirty="0"/>
              <a:t>method decodes the string using the codec registered for encoding. </a:t>
            </a:r>
            <a:r>
              <a:rPr lang="en-IN" dirty="0" smtClean="0"/>
              <a:t>It defaults </a:t>
            </a:r>
            <a:r>
              <a:rPr lang="en-IN" dirty="0"/>
              <a:t>to the default string encoding.</a:t>
            </a:r>
            <a:br>
              <a:rPr lang="en-IN" dirty="0"/>
            </a:br>
            <a:r>
              <a:rPr lang="en-IN" b="1" dirty="0">
                <a:solidFill>
                  <a:srgbClr val="7030A0"/>
                </a:solidFill>
              </a:rPr>
              <a:t>Syntax</a:t>
            </a:r>
            <a:r>
              <a:rPr lang="en-IN" dirty="0"/>
              <a:t/>
            </a:r>
            <a:br>
              <a:rPr lang="en-IN" dirty="0"/>
            </a:br>
            <a:r>
              <a:rPr lang="en-IN" dirty="0"/>
              <a:t>Str.decode(encoding='UTF-8',errors='strict')</a:t>
            </a:r>
            <a:br>
              <a:rPr lang="en-IN" dirty="0"/>
            </a:br>
            <a:r>
              <a:rPr lang="en-IN" b="1" dirty="0">
                <a:solidFill>
                  <a:srgbClr val="7030A0"/>
                </a:solidFill>
              </a:rPr>
              <a:t>Parameters</a:t>
            </a:r>
            <a:r>
              <a:rPr lang="en-IN" dirty="0"/>
              <a:t/>
            </a:r>
            <a:br>
              <a:rPr lang="en-IN" dirty="0"/>
            </a:br>
            <a:r>
              <a:rPr lang="en-IN" dirty="0"/>
              <a:t> </a:t>
            </a:r>
            <a:r>
              <a:rPr lang="en-IN" b="1" dirty="0"/>
              <a:t>encoding </a:t>
            </a:r>
            <a:r>
              <a:rPr lang="en-IN" dirty="0"/>
              <a:t>- This is the encodings to be used. For a </a:t>
            </a:r>
            <a:r>
              <a:rPr lang="en-IN" dirty="0" smtClean="0"/>
              <a:t>list </a:t>
            </a:r>
            <a:r>
              <a:rPr lang="en-IN" dirty="0"/>
              <a:t>of all encoding schemes</a:t>
            </a:r>
            <a:br>
              <a:rPr lang="en-IN" dirty="0"/>
            </a:br>
            <a:r>
              <a:rPr lang="en-IN" dirty="0"/>
              <a:t>please visit: Standard Encodings.</a:t>
            </a:r>
            <a:br>
              <a:rPr lang="en-IN" dirty="0"/>
            </a:br>
            <a:r>
              <a:rPr lang="en-IN" dirty="0"/>
              <a:t> </a:t>
            </a:r>
            <a:r>
              <a:rPr lang="en-IN" b="1" dirty="0"/>
              <a:t>errors </a:t>
            </a:r>
            <a:r>
              <a:rPr lang="en-IN" dirty="0"/>
              <a:t>- This may be given to set a different error handling scheme. The default</a:t>
            </a:r>
            <a:br>
              <a:rPr lang="en-IN" dirty="0"/>
            </a:br>
            <a:r>
              <a:rPr lang="en-IN" dirty="0"/>
              <a:t>for errors is 'strict', meaning that encoding errors raise a UnicodeError. Other</a:t>
            </a:r>
            <a:br>
              <a:rPr lang="en-IN" dirty="0"/>
            </a:br>
            <a:r>
              <a:rPr lang="en-IN" dirty="0"/>
              <a:t>possible values are 'ignore', 'replace', 'xmlcharrefreplace', 'backslashreplace' and</a:t>
            </a:r>
            <a:br>
              <a:rPr lang="en-IN" dirty="0"/>
            </a:br>
            <a:r>
              <a:rPr lang="en-IN" dirty="0"/>
              <a:t>any other name registered via codecs.register_error()..</a:t>
            </a:r>
            <a:br>
              <a:rPr lang="en-IN" dirty="0"/>
            </a:br>
            <a:r>
              <a:rPr lang="en-IN" b="1" dirty="0">
                <a:solidFill>
                  <a:srgbClr val="7030A0"/>
                </a:solidFill>
              </a:rPr>
              <a:t>Return Value</a:t>
            </a:r>
            <a:r>
              <a:rPr lang="en-IN" dirty="0">
                <a:solidFill>
                  <a:srgbClr val="7030A0"/>
                </a:solidFill>
              </a:rPr>
              <a:t/>
            </a:r>
            <a:br>
              <a:rPr lang="en-IN" dirty="0">
                <a:solidFill>
                  <a:srgbClr val="7030A0"/>
                </a:solidFill>
              </a:rPr>
            </a:br>
            <a:r>
              <a:rPr lang="en-IN" dirty="0"/>
              <a:t>Decoded string.</a:t>
            </a:r>
            <a:br>
              <a:rPr lang="en-IN" dirty="0"/>
            </a:br>
            <a:endParaRPr lang="en-IN" dirty="0"/>
          </a:p>
        </p:txBody>
      </p:sp>
    </p:spTree>
    <p:extLst>
      <p:ext uri="{BB962C8B-B14F-4D97-AF65-F5344CB8AC3E}">
        <p14:creationId xmlns:p14="http://schemas.microsoft.com/office/powerpoint/2010/main" val="3901917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a:bodyPr>
          <a:lstStyle/>
          <a:p>
            <a:pPr marL="0" indent="0">
              <a:buNone/>
            </a:pPr>
            <a:r>
              <a:rPr lang="en-IN" dirty="0"/>
              <a:t>&gt;&gt;&gt; </a:t>
            </a:r>
            <a:r>
              <a:rPr lang="en-IN" dirty="0" err="1" smtClean="0"/>
              <a:t>name.encode</a:t>
            </a:r>
            <a:r>
              <a:rPr lang="en-IN" dirty="0" smtClean="0"/>
              <a:t>('utf-8','strict')</a:t>
            </a:r>
          </a:p>
          <a:p>
            <a:pPr marL="0" indent="0">
              <a:buNone/>
            </a:pPr>
            <a:r>
              <a:rPr lang="en-IN" dirty="0" err="1" smtClean="0"/>
              <a:t>b'prashanth</a:t>
            </a:r>
            <a:r>
              <a:rPr lang="en-IN" dirty="0" smtClean="0"/>
              <a:t>'</a:t>
            </a:r>
          </a:p>
          <a:p>
            <a:pPr marL="0" indent="0">
              <a:buNone/>
            </a:pPr>
            <a:r>
              <a:rPr lang="en-IN" dirty="0" smtClean="0"/>
              <a:t>&gt;&gt;&gt; </a:t>
            </a:r>
            <a:r>
              <a:rPr lang="en-IN" dirty="0"/>
              <a:t>name.encode('utf-32','strict')</a:t>
            </a:r>
          </a:p>
          <a:p>
            <a:r>
              <a:rPr lang="en-IN" dirty="0"/>
              <a:t>b'\</a:t>
            </a:r>
            <a:r>
              <a:rPr lang="en-IN" dirty="0" err="1"/>
              <a:t>xff</a:t>
            </a:r>
            <a:r>
              <a:rPr lang="en-IN" dirty="0"/>
              <a:t>\</a:t>
            </a:r>
            <a:r>
              <a:rPr lang="en-IN" dirty="0" err="1"/>
              <a:t>xfe</a:t>
            </a:r>
            <a:r>
              <a:rPr lang="en-IN" dirty="0"/>
              <a:t>\x00\x00l\x00\x00\x00o\x00\x00\x00k\x00\x00\x00e\x00\x00\x00s\x00\x00\x00h\x00\x00\x00'</a:t>
            </a:r>
          </a:p>
          <a:p>
            <a:pPr marL="0" indent="0">
              <a:buNone/>
            </a:pPr>
            <a:r>
              <a:rPr lang="en-IN" dirty="0"/>
              <a:t>&gt;&gt;&gt; </a:t>
            </a:r>
            <a:r>
              <a:rPr lang="en-IN" dirty="0" err="1"/>
              <a:t>str</a:t>
            </a:r>
            <a:r>
              <a:rPr lang="en-IN" dirty="0"/>
              <a:t>=b'\</a:t>
            </a:r>
            <a:r>
              <a:rPr lang="en-IN" dirty="0" smtClean="0"/>
              <a:t>xff\</a:t>
            </a:r>
            <a:r>
              <a:rPr lang="en-IN" dirty="0" err="1" smtClean="0"/>
              <a:t>xfe</a:t>
            </a:r>
            <a:r>
              <a:rPr lang="en-IN" dirty="0" smtClean="0"/>
              <a:t>\x00\x00l\x00\x00\x00o\x00\x00\x00k\x00\x00\x00e\x00\x00\x00s\x00\x00\x00h\x00\x00\x00‘</a:t>
            </a:r>
          </a:p>
          <a:p>
            <a:pPr marL="0" indent="0">
              <a:buNone/>
            </a:pPr>
            <a:r>
              <a:rPr lang="en-IN" dirty="0" smtClean="0"/>
              <a:t>&gt;&gt;&gt; </a:t>
            </a:r>
            <a:r>
              <a:rPr lang="en-IN" dirty="0"/>
              <a:t>str.decode('utf-32','strict')</a:t>
            </a:r>
          </a:p>
          <a:p>
            <a:pPr marL="0" indent="0">
              <a:buNone/>
            </a:pPr>
            <a:r>
              <a:rPr lang="en-IN" dirty="0" smtClean="0"/>
              <a:t>'</a:t>
            </a:r>
            <a:r>
              <a:rPr lang="en-IN" dirty="0" err="1" smtClean="0"/>
              <a:t>prashanth</a:t>
            </a:r>
            <a:r>
              <a:rPr lang="en-IN" dirty="0" smtClean="0"/>
              <a:t>'</a:t>
            </a:r>
            <a:endParaRPr lang="en-IN" dirty="0"/>
          </a:p>
        </p:txBody>
      </p:sp>
    </p:spTree>
    <p:extLst>
      <p:ext uri="{BB962C8B-B14F-4D97-AF65-F5344CB8AC3E}">
        <p14:creationId xmlns:p14="http://schemas.microsoft.com/office/powerpoint/2010/main" val="2168537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normAutofit fontScale="90000"/>
          </a:bodyPr>
          <a:lstStyle/>
          <a:p>
            <a:pPr algn="ctr"/>
            <a:r>
              <a:rPr lang="en-IN" sz="5400" b="1" dirty="0" smtClean="0">
                <a:solidFill>
                  <a:srgbClr val="FF0000"/>
                </a:solidFill>
              </a:rPr>
              <a:t>strip the characters</a:t>
            </a:r>
            <a:endParaRPr lang="en-IN" sz="5400" b="1" dirty="0">
              <a:solidFill>
                <a:srgbClr val="FF0000"/>
              </a:solidFill>
            </a:endParaRPr>
          </a:p>
        </p:txBody>
      </p:sp>
      <p:sp>
        <p:nvSpPr>
          <p:cNvPr id="3" name="Content Placeholder 2"/>
          <p:cNvSpPr>
            <a:spLocks noGrp="1"/>
          </p:cNvSpPr>
          <p:nvPr>
            <p:ph idx="1"/>
          </p:nvPr>
        </p:nvSpPr>
        <p:spPr>
          <a:xfrm>
            <a:off x="838200" y="1337481"/>
            <a:ext cx="10515600" cy="5336274"/>
          </a:xfrm>
        </p:spPr>
        <p:txBody>
          <a:bodyPr>
            <a:normAutofit fontScale="92500"/>
          </a:bodyPr>
          <a:lstStyle/>
          <a:p>
            <a:r>
              <a:rPr lang="en-IN" sz="3200" b="1" dirty="0">
                <a:solidFill>
                  <a:srgbClr val="FF0000"/>
                </a:solidFill>
              </a:rPr>
              <a:t>lstrip</a:t>
            </a:r>
            <a:r>
              <a:rPr lang="en-IN" sz="3200" b="1" dirty="0" smtClean="0">
                <a:solidFill>
                  <a:srgbClr val="FF0000"/>
                </a:solidFill>
              </a:rPr>
              <a:t>() :</a:t>
            </a:r>
          </a:p>
          <a:p>
            <a:pPr marL="0" indent="0">
              <a:buNone/>
            </a:pPr>
            <a:r>
              <a:rPr lang="en-IN" b="1" dirty="0">
                <a:solidFill>
                  <a:srgbClr val="7030A0"/>
                </a:solidFill>
              </a:rPr>
              <a:t>Description</a:t>
            </a:r>
            <a:r>
              <a:rPr lang="en-IN" dirty="0"/>
              <a:t/>
            </a:r>
            <a:br>
              <a:rPr lang="en-IN" dirty="0"/>
            </a:br>
            <a:r>
              <a:rPr lang="en-IN" dirty="0"/>
              <a:t>The </a:t>
            </a:r>
            <a:r>
              <a:rPr lang="en-IN" b="1" dirty="0"/>
              <a:t>lstrip</a:t>
            </a:r>
            <a:r>
              <a:rPr lang="en-IN" b="1" dirty="0" smtClean="0"/>
              <a:t>()</a:t>
            </a:r>
            <a:r>
              <a:rPr lang="en-IN" dirty="0" smtClean="0"/>
              <a:t>method </a:t>
            </a:r>
            <a:r>
              <a:rPr lang="en-IN" dirty="0"/>
              <a:t>returns a copy of the string in which all chars have been </a:t>
            </a:r>
            <a:r>
              <a:rPr lang="en-IN" dirty="0" smtClean="0"/>
              <a:t>stripped from </a:t>
            </a:r>
            <a:r>
              <a:rPr lang="en-IN" dirty="0"/>
              <a:t>the beginning of the string (default whitespace characters).</a:t>
            </a:r>
            <a:br>
              <a:rPr lang="en-IN" dirty="0"/>
            </a:br>
            <a:r>
              <a:rPr lang="en-IN" b="1" dirty="0">
                <a:solidFill>
                  <a:srgbClr val="7030A0"/>
                </a:solidFill>
              </a:rPr>
              <a:t>Syntax</a:t>
            </a:r>
            <a:r>
              <a:rPr lang="en-IN" dirty="0"/>
              <a:t/>
            </a:r>
            <a:br>
              <a:rPr lang="en-IN" dirty="0"/>
            </a:br>
            <a:r>
              <a:rPr lang="en-IN" dirty="0"/>
              <a:t>Following is the syntax for lstrip() methodstr.lstrip([chars])</a:t>
            </a:r>
            <a:br>
              <a:rPr lang="en-IN" dirty="0"/>
            </a:br>
            <a:r>
              <a:rPr lang="en-IN" b="1" dirty="0">
                <a:solidFill>
                  <a:srgbClr val="7030A0"/>
                </a:solidFill>
              </a:rPr>
              <a:t>Parameters</a:t>
            </a:r>
            <a:r>
              <a:rPr lang="en-IN" dirty="0"/>
              <a:t/>
            </a:r>
            <a:br>
              <a:rPr lang="en-IN" dirty="0"/>
            </a:br>
            <a:r>
              <a:rPr lang="en-IN" b="1" dirty="0"/>
              <a:t>chars </a:t>
            </a:r>
            <a:r>
              <a:rPr lang="en-IN" dirty="0"/>
              <a:t>- You can supply what chars have to be trimmed.</a:t>
            </a:r>
            <a:br>
              <a:rPr lang="en-IN" dirty="0"/>
            </a:br>
            <a:r>
              <a:rPr lang="en-IN" b="1" dirty="0">
                <a:solidFill>
                  <a:srgbClr val="7030A0"/>
                </a:solidFill>
              </a:rPr>
              <a:t>Return Value</a:t>
            </a:r>
            <a:r>
              <a:rPr lang="en-IN" dirty="0"/>
              <a:t/>
            </a:r>
            <a:br>
              <a:rPr lang="en-IN" dirty="0"/>
            </a:br>
            <a:r>
              <a:rPr lang="en-IN" dirty="0"/>
              <a:t>This method returns a copy of the string in which all chars have been stripped from </a:t>
            </a:r>
            <a:r>
              <a:rPr lang="en-IN" dirty="0" smtClean="0"/>
              <a:t>the beginning </a:t>
            </a:r>
            <a:r>
              <a:rPr lang="en-IN" dirty="0"/>
              <a:t>of the string (default whitespace characters</a:t>
            </a:r>
            <a:r>
              <a:rPr lang="en-IN" dirty="0" smtClean="0"/>
              <a:t>).</a:t>
            </a:r>
          </a:p>
          <a:p>
            <a:pPr marL="0" indent="0">
              <a:buNone/>
            </a:pPr>
            <a:r>
              <a:rPr lang="en-IN" dirty="0"/>
              <a:t/>
            </a:r>
            <a:br>
              <a:rPr lang="en-IN" dirty="0"/>
            </a:br>
            <a:endParaRPr lang="en-IN" dirty="0"/>
          </a:p>
        </p:txBody>
      </p:sp>
    </p:spTree>
    <p:extLst>
      <p:ext uri="{BB962C8B-B14F-4D97-AF65-F5344CB8AC3E}">
        <p14:creationId xmlns:p14="http://schemas.microsoft.com/office/powerpoint/2010/main" val="4011717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5863064"/>
          </a:xfrm>
        </p:spPr>
        <p:txBody>
          <a:bodyPr>
            <a:normAutofit/>
          </a:bodyPr>
          <a:lstStyle/>
          <a:p>
            <a:pPr marL="0" indent="0">
              <a:buNone/>
            </a:pPr>
            <a:r>
              <a:rPr lang="en-IN" dirty="0"/>
              <a:t>&gt;&gt;&gt; name='     </a:t>
            </a:r>
            <a:r>
              <a:rPr lang="en-IN" dirty="0" err="1" smtClean="0"/>
              <a:t>prashanth</a:t>
            </a:r>
            <a:r>
              <a:rPr lang="en-IN" dirty="0" smtClean="0"/>
              <a:t>    </a:t>
            </a:r>
            <a:r>
              <a:rPr lang="en-IN" dirty="0"/>
              <a:t>'</a:t>
            </a:r>
          </a:p>
          <a:p>
            <a:pPr marL="0" indent="0">
              <a:buNone/>
            </a:pPr>
            <a:r>
              <a:rPr lang="en-IN" dirty="0"/>
              <a:t>&gt;&gt;&gt; name.lstrip()</a:t>
            </a:r>
          </a:p>
          <a:p>
            <a:pPr marL="0" indent="0">
              <a:buNone/>
            </a:pPr>
            <a:r>
              <a:rPr lang="en-IN" dirty="0" smtClean="0"/>
              <a:t>'</a:t>
            </a:r>
            <a:r>
              <a:rPr lang="en-IN" dirty="0" err="1" smtClean="0"/>
              <a:t>prashanth</a:t>
            </a:r>
            <a:r>
              <a:rPr lang="en-IN" dirty="0" smtClean="0"/>
              <a:t>    </a:t>
            </a:r>
            <a:r>
              <a:rPr lang="en-IN" dirty="0"/>
              <a:t>'</a:t>
            </a:r>
          </a:p>
          <a:p>
            <a:pPr marL="0" indent="0">
              <a:buNone/>
            </a:pPr>
            <a:r>
              <a:rPr lang="en-IN" dirty="0"/>
              <a:t>&gt;&gt;&gt; name</a:t>
            </a:r>
            <a:r>
              <a:rPr lang="en-IN" dirty="0" smtClean="0"/>
              <a:t>='***</a:t>
            </a:r>
            <a:r>
              <a:rPr lang="en-IN" dirty="0" err="1" smtClean="0"/>
              <a:t>prashanth</a:t>
            </a:r>
            <a:r>
              <a:rPr lang="en-IN" dirty="0" smtClean="0"/>
              <a:t>**'</a:t>
            </a:r>
            <a:endParaRPr lang="en-IN" dirty="0"/>
          </a:p>
          <a:p>
            <a:pPr marL="0" indent="0">
              <a:buNone/>
            </a:pPr>
            <a:r>
              <a:rPr lang="en-IN" dirty="0"/>
              <a:t>&gt;&gt;&gt; name.lstrip()</a:t>
            </a:r>
          </a:p>
          <a:p>
            <a:pPr marL="0" indent="0">
              <a:buNone/>
            </a:pPr>
            <a:r>
              <a:rPr lang="en-IN" dirty="0" smtClean="0"/>
              <a:t>'***</a:t>
            </a:r>
            <a:r>
              <a:rPr lang="en-IN" dirty="0" err="1" smtClean="0"/>
              <a:t>prashanth</a:t>
            </a:r>
            <a:r>
              <a:rPr lang="en-IN" dirty="0" smtClean="0"/>
              <a:t>**'</a:t>
            </a:r>
            <a:endParaRPr lang="en-IN" dirty="0"/>
          </a:p>
          <a:p>
            <a:pPr marL="0" indent="0">
              <a:buNone/>
            </a:pPr>
            <a:r>
              <a:rPr lang="en-IN" dirty="0"/>
              <a:t>&gt;&gt;&gt; name.lstrip('*')</a:t>
            </a:r>
          </a:p>
          <a:p>
            <a:pPr marL="0" indent="0">
              <a:buNone/>
            </a:pPr>
            <a:r>
              <a:rPr lang="en-IN" dirty="0" smtClean="0"/>
              <a:t>'</a:t>
            </a:r>
            <a:r>
              <a:rPr lang="en-IN" dirty="0" err="1" smtClean="0"/>
              <a:t>prashanth</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1335342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602"/>
            <a:ext cx="10515600" cy="6428097"/>
          </a:xfrm>
        </p:spPr>
        <p:txBody>
          <a:bodyPr>
            <a:normAutofit/>
          </a:bodyPr>
          <a:lstStyle/>
          <a:p>
            <a:r>
              <a:rPr lang="en-IN" sz="3200" b="1" dirty="0">
                <a:solidFill>
                  <a:srgbClr val="FF0000"/>
                </a:solidFill>
              </a:rPr>
              <a:t>r</a:t>
            </a:r>
            <a:r>
              <a:rPr lang="en-IN" sz="3200" b="1" dirty="0" smtClean="0">
                <a:solidFill>
                  <a:srgbClr val="FF0000"/>
                </a:solidFill>
              </a:rPr>
              <a:t>strip() :</a:t>
            </a:r>
          </a:p>
          <a:p>
            <a:r>
              <a:rPr lang="en-IN" sz="2000" b="1" dirty="0">
                <a:solidFill>
                  <a:srgbClr val="7030A0"/>
                </a:solidFill>
              </a:rPr>
              <a:t>Description</a:t>
            </a:r>
            <a:r>
              <a:rPr lang="en-IN" sz="2000" dirty="0"/>
              <a:t/>
            </a:r>
            <a:br>
              <a:rPr lang="en-IN" sz="2000" dirty="0"/>
            </a:br>
            <a:r>
              <a:rPr lang="en-IN" sz="2000" dirty="0"/>
              <a:t>The </a:t>
            </a:r>
            <a:r>
              <a:rPr lang="en-IN" sz="2000" b="1" dirty="0"/>
              <a:t>rstrip() </a:t>
            </a:r>
            <a:r>
              <a:rPr lang="en-IN" sz="2000" dirty="0"/>
              <a:t>method returns a copy of the string in which all chars have been stripped</a:t>
            </a:r>
            <a:br>
              <a:rPr lang="en-IN" sz="2000" dirty="0"/>
            </a:br>
            <a:r>
              <a:rPr lang="en-IN" sz="2000" dirty="0"/>
              <a:t>from the end of the string (default whitespace characters).</a:t>
            </a:r>
            <a:br>
              <a:rPr lang="en-IN" sz="2000" dirty="0"/>
            </a:br>
            <a:r>
              <a:rPr lang="en-IN" sz="2000" b="1" dirty="0">
                <a:solidFill>
                  <a:srgbClr val="7030A0"/>
                </a:solidFill>
              </a:rPr>
              <a:t>Syntax</a:t>
            </a:r>
            <a:r>
              <a:rPr lang="en-IN" sz="2000" dirty="0"/>
              <a:t/>
            </a:r>
            <a:br>
              <a:rPr lang="en-IN" sz="2000" dirty="0"/>
            </a:br>
            <a:r>
              <a:rPr lang="en-IN" sz="2000" dirty="0" smtClean="0"/>
              <a:t>rstrip</a:t>
            </a:r>
            <a:r>
              <a:rPr lang="en-IN" sz="2000" dirty="0"/>
              <a:t>() methodstr.rstrip([chars])</a:t>
            </a:r>
            <a:br>
              <a:rPr lang="en-IN" sz="2000" dirty="0"/>
            </a:br>
            <a:r>
              <a:rPr lang="en-IN" sz="2000" b="1" dirty="0">
                <a:solidFill>
                  <a:srgbClr val="7030A0"/>
                </a:solidFill>
              </a:rPr>
              <a:t>Parameters</a:t>
            </a:r>
            <a:r>
              <a:rPr lang="en-IN" sz="2000" dirty="0"/>
              <a:t/>
            </a:r>
            <a:br>
              <a:rPr lang="en-IN" sz="2000" dirty="0"/>
            </a:br>
            <a:r>
              <a:rPr lang="en-IN" sz="2000" b="1" dirty="0"/>
              <a:t>chars </a:t>
            </a:r>
            <a:r>
              <a:rPr lang="en-IN" sz="2000" dirty="0"/>
              <a:t>- You can supply what chars have to be trimmed.</a:t>
            </a:r>
            <a:br>
              <a:rPr lang="en-IN" sz="2000" dirty="0"/>
            </a:br>
            <a:r>
              <a:rPr lang="en-IN" sz="2000" b="1" dirty="0">
                <a:solidFill>
                  <a:srgbClr val="7030A0"/>
                </a:solidFill>
              </a:rPr>
              <a:t>Return Value</a:t>
            </a:r>
            <a:r>
              <a:rPr lang="en-IN" sz="2000" dirty="0"/>
              <a:t/>
            </a:r>
            <a:br>
              <a:rPr lang="en-IN" sz="2000" dirty="0"/>
            </a:br>
            <a:r>
              <a:rPr lang="en-IN" sz="2000" dirty="0"/>
              <a:t>This method returns a copy of the string in which all chars have been stripped from the</a:t>
            </a:r>
            <a:br>
              <a:rPr lang="en-IN" sz="2000" dirty="0"/>
            </a:br>
            <a:r>
              <a:rPr lang="en-IN" sz="2000" dirty="0"/>
              <a:t>end of the string (default whitespace characters).</a:t>
            </a:r>
            <a:br>
              <a:rPr lang="en-IN" sz="2000" dirty="0"/>
            </a:br>
            <a:endParaRPr lang="en-IN" sz="2000" dirty="0" smtClean="0"/>
          </a:p>
          <a:p>
            <a:pPr marL="0" indent="0">
              <a:buNone/>
            </a:pPr>
            <a:r>
              <a:rPr lang="en-IN" sz="2000" b="1" dirty="0"/>
              <a:t>&gt;&gt;&gt; name='     </a:t>
            </a:r>
            <a:r>
              <a:rPr lang="en-IN" sz="2000" b="1" dirty="0" err="1" smtClean="0"/>
              <a:t>prashanth</a:t>
            </a:r>
            <a:r>
              <a:rPr lang="en-IN" sz="2000" b="1" dirty="0" smtClean="0"/>
              <a:t>    </a:t>
            </a:r>
            <a:r>
              <a:rPr lang="en-IN" sz="2000" b="1" dirty="0"/>
              <a:t>'</a:t>
            </a:r>
          </a:p>
          <a:p>
            <a:pPr marL="0" indent="0">
              <a:buNone/>
            </a:pPr>
            <a:r>
              <a:rPr lang="en-IN" sz="2000" b="1" dirty="0"/>
              <a:t>&gt;&gt;&gt; name.rstrip()</a:t>
            </a:r>
          </a:p>
          <a:p>
            <a:pPr marL="0" indent="0">
              <a:buNone/>
            </a:pPr>
            <a:r>
              <a:rPr lang="en-IN" sz="2000" b="1" dirty="0"/>
              <a:t>'     </a:t>
            </a:r>
            <a:r>
              <a:rPr lang="en-IN" sz="2000" b="1" dirty="0" err="1" smtClean="0"/>
              <a:t>prashanth</a:t>
            </a:r>
            <a:r>
              <a:rPr lang="en-IN" sz="2000" b="1" dirty="0" smtClean="0"/>
              <a:t>'</a:t>
            </a:r>
            <a:endParaRPr lang="en-IN" sz="2000" b="1" dirty="0"/>
          </a:p>
          <a:p>
            <a:pPr marL="0" indent="0">
              <a:buNone/>
            </a:pPr>
            <a:r>
              <a:rPr lang="en-IN" sz="2000" b="1" dirty="0"/>
              <a:t>&gt;&gt;&gt; name</a:t>
            </a:r>
            <a:r>
              <a:rPr lang="en-IN" sz="2000" b="1" dirty="0" smtClean="0"/>
              <a:t>='***</a:t>
            </a:r>
            <a:r>
              <a:rPr lang="en-IN" sz="2000" b="1" dirty="0" err="1" smtClean="0"/>
              <a:t>prashanth</a:t>
            </a:r>
            <a:r>
              <a:rPr lang="en-IN" sz="2000" b="1" dirty="0" smtClean="0"/>
              <a:t>**'</a:t>
            </a:r>
            <a:endParaRPr lang="en-IN" sz="2000" b="1" dirty="0"/>
          </a:p>
          <a:p>
            <a:pPr marL="0" indent="0">
              <a:buNone/>
            </a:pPr>
            <a:r>
              <a:rPr lang="en-IN" sz="2000" b="1" dirty="0"/>
              <a:t>&gt;&gt;&gt; name.rstrip('*')</a:t>
            </a:r>
          </a:p>
          <a:p>
            <a:pPr marL="0" indent="0">
              <a:buNone/>
            </a:pPr>
            <a:r>
              <a:rPr lang="en-IN" sz="2000" b="1" dirty="0" smtClean="0"/>
              <a:t>'***</a:t>
            </a:r>
            <a:r>
              <a:rPr lang="en-IN" sz="2000" b="1" dirty="0" err="1" smtClean="0"/>
              <a:t>prashanth</a:t>
            </a:r>
            <a:r>
              <a:rPr lang="en-IN" sz="2000" b="1" dirty="0" smtClean="0"/>
              <a:t>'</a:t>
            </a:r>
            <a:endParaRPr lang="en-IN" sz="2000" b="1" dirty="0"/>
          </a:p>
        </p:txBody>
      </p:sp>
    </p:spTree>
    <p:extLst>
      <p:ext uri="{BB962C8B-B14F-4D97-AF65-F5344CB8AC3E}">
        <p14:creationId xmlns:p14="http://schemas.microsoft.com/office/powerpoint/2010/main" val="1717227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6489510"/>
          </a:xfrm>
        </p:spPr>
        <p:txBody>
          <a:bodyPr>
            <a:normAutofit fontScale="92500" lnSpcReduction="10000"/>
          </a:bodyPr>
          <a:lstStyle/>
          <a:p>
            <a:r>
              <a:rPr lang="en-IN" sz="3200" dirty="0">
                <a:solidFill>
                  <a:srgbClr val="FF0000"/>
                </a:solidFill>
              </a:rPr>
              <a:t>s</a:t>
            </a:r>
            <a:r>
              <a:rPr lang="en-IN" sz="3200" dirty="0" smtClean="0">
                <a:solidFill>
                  <a:srgbClr val="FF0000"/>
                </a:solidFill>
              </a:rPr>
              <a:t>trip()</a:t>
            </a:r>
          </a:p>
          <a:p>
            <a:pPr marL="0" indent="0">
              <a:buNone/>
            </a:pPr>
            <a:r>
              <a:rPr lang="en-IN" sz="2400" b="1" dirty="0">
                <a:solidFill>
                  <a:srgbClr val="7030A0"/>
                </a:solidFill>
              </a:rPr>
              <a:t>Description</a:t>
            </a:r>
            <a:r>
              <a:rPr lang="en-IN" sz="2400" dirty="0"/>
              <a:t/>
            </a:r>
            <a:br>
              <a:rPr lang="en-IN" sz="2400" dirty="0"/>
            </a:br>
            <a:r>
              <a:rPr lang="en-IN" sz="2400" dirty="0"/>
              <a:t>The </a:t>
            </a:r>
            <a:r>
              <a:rPr lang="en-IN" sz="2400" b="1" dirty="0"/>
              <a:t>strip() </a:t>
            </a:r>
            <a:r>
              <a:rPr lang="en-IN" sz="2400" dirty="0"/>
              <a:t>method returns a copy of the string in which all chars have been stripped from</a:t>
            </a:r>
            <a:br>
              <a:rPr lang="en-IN" sz="2400" dirty="0"/>
            </a:br>
            <a:r>
              <a:rPr lang="en-IN" sz="2400" dirty="0"/>
              <a:t>the beginning and the end of the string (default whitespace characters).</a:t>
            </a:r>
            <a:br>
              <a:rPr lang="en-IN" sz="2400" dirty="0"/>
            </a:br>
            <a:r>
              <a:rPr lang="en-IN" sz="2400" b="1" dirty="0">
                <a:solidFill>
                  <a:srgbClr val="7030A0"/>
                </a:solidFill>
              </a:rPr>
              <a:t>Syntax</a:t>
            </a:r>
            <a:r>
              <a:rPr lang="en-IN" sz="2400" dirty="0"/>
              <a:t/>
            </a:r>
            <a:br>
              <a:rPr lang="en-IN" sz="2400" dirty="0"/>
            </a:br>
            <a:r>
              <a:rPr lang="en-IN" sz="2400" dirty="0" smtClean="0"/>
              <a:t>str.strip</a:t>
            </a:r>
            <a:r>
              <a:rPr lang="en-IN" sz="2400" dirty="0"/>
              <a:t>([chars]);</a:t>
            </a:r>
            <a:br>
              <a:rPr lang="en-IN" sz="2400" dirty="0"/>
            </a:br>
            <a:r>
              <a:rPr lang="en-IN" sz="2400" b="1" dirty="0">
                <a:solidFill>
                  <a:srgbClr val="7030A0"/>
                </a:solidFill>
              </a:rPr>
              <a:t>Parameters</a:t>
            </a:r>
            <a:r>
              <a:rPr lang="en-IN" sz="2400" dirty="0"/>
              <a:t/>
            </a:r>
            <a:br>
              <a:rPr lang="en-IN" sz="2400" dirty="0"/>
            </a:br>
            <a:r>
              <a:rPr lang="en-IN" sz="2400" b="1" dirty="0"/>
              <a:t>chars </a:t>
            </a:r>
            <a:r>
              <a:rPr lang="en-IN" sz="2400" dirty="0"/>
              <a:t>- The characters to be removed from beginning or end of the string.</a:t>
            </a:r>
            <a:br>
              <a:rPr lang="en-IN" sz="2400" dirty="0"/>
            </a:br>
            <a:r>
              <a:rPr lang="en-IN" sz="2400" b="1" dirty="0">
                <a:solidFill>
                  <a:srgbClr val="7030A0"/>
                </a:solidFill>
              </a:rPr>
              <a:t>Return </a:t>
            </a:r>
            <a:r>
              <a:rPr lang="en-IN" sz="2400" b="1" dirty="0" smtClean="0">
                <a:solidFill>
                  <a:srgbClr val="7030A0"/>
                </a:solidFill>
              </a:rPr>
              <a:t>Value</a:t>
            </a:r>
          </a:p>
          <a:p>
            <a:pPr marL="0" indent="0">
              <a:buNone/>
            </a:pPr>
            <a:r>
              <a:rPr lang="en-IN" sz="2400" dirty="0"/>
              <a:t>This method returns a copy of the string in which all the chars have been stripped </a:t>
            </a:r>
            <a:r>
              <a:rPr lang="en-IN" sz="2400" dirty="0" smtClean="0"/>
              <a:t>from the </a:t>
            </a:r>
            <a:r>
              <a:rPr lang="en-IN" sz="2400" dirty="0"/>
              <a:t>beginning and the end of the string</a:t>
            </a:r>
            <a:r>
              <a:rPr lang="en-IN" sz="2400" dirty="0" smtClean="0"/>
              <a:t>.</a:t>
            </a:r>
          </a:p>
          <a:p>
            <a:pPr marL="0" indent="0">
              <a:buNone/>
            </a:pPr>
            <a:r>
              <a:rPr lang="en-IN" sz="2400" dirty="0"/>
              <a:t>&gt;&gt;&gt; name='     </a:t>
            </a:r>
            <a:r>
              <a:rPr lang="en-IN" sz="2400" dirty="0" err="1" smtClean="0"/>
              <a:t>prashanth</a:t>
            </a:r>
            <a:r>
              <a:rPr lang="en-IN" sz="2400" dirty="0" smtClean="0"/>
              <a:t>    </a:t>
            </a:r>
            <a:r>
              <a:rPr lang="en-IN" sz="2400" dirty="0"/>
              <a:t>'</a:t>
            </a:r>
          </a:p>
          <a:p>
            <a:pPr marL="0" indent="0">
              <a:buNone/>
            </a:pPr>
            <a:r>
              <a:rPr lang="en-IN" sz="2400" dirty="0"/>
              <a:t>&gt;&gt;&gt; name.strip()</a:t>
            </a:r>
          </a:p>
          <a:p>
            <a:pPr marL="0" indent="0">
              <a:buNone/>
            </a:pPr>
            <a:r>
              <a:rPr lang="en-IN" sz="2400" dirty="0" smtClean="0"/>
              <a:t>'</a:t>
            </a:r>
            <a:r>
              <a:rPr lang="en-IN" sz="2400" dirty="0" err="1" smtClean="0"/>
              <a:t>prashanth</a:t>
            </a:r>
            <a:r>
              <a:rPr lang="en-IN" sz="2400" dirty="0" smtClean="0"/>
              <a:t>'</a:t>
            </a:r>
            <a:endParaRPr lang="en-IN" sz="2400" dirty="0"/>
          </a:p>
          <a:p>
            <a:pPr marL="0" indent="0">
              <a:buNone/>
            </a:pPr>
            <a:r>
              <a:rPr lang="en-IN" sz="2400" dirty="0"/>
              <a:t>&gt;&gt;&gt; name</a:t>
            </a:r>
            <a:r>
              <a:rPr lang="en-IN" sz="2400" dirty="0" smtClean="0"/>
              <a:t>='***</a:t>
            </a:r>
            <a:r>
              <a:rPr lang="en-IN" sz="2400" dirty="0" err="1" smtClean="0"/>
              <a:t>prashanth</a:t>
            </a:r>
            <a:r>
              <a:rPr lang="en-IN" sz="2400" dirty="0" smtClean="0"/>
              <a:t>**'</a:t>
            </a:r>
            <a:endParaRPr lang="en-IN" sz="2400" dirty="0"/>
          </a:p>
          <a:p>
            <a:pPr marL="0" indent="0">
              <a:buNone/>
            </a:pPr>
            <a:r>
              <a:rPr lang="en-IN" sz="2400" dirty="0"/>
              <a:t>&gt;&gt;&gt; name.strip('*')</a:t>
            </a:r>
          </a:p>
          <a:p>
            <a:pPr marL="0" indent="0">
              <a:buNone/>
            </a:pPr>
            <a:r>
              <a:rPr lang="en-IN" sz="2400" dirty="0" smtClean="0"/>
              <a:t>'</a:t>
            </a:r>
            <a:r>
              <a:rPr lang="en-IN" sz="2400" dirty="0" err="1" smtClean="0"/>
              <a:t>prashanth</a:t>
            </a:r>
            <a:r>
              <a:rPr lang="en-IN" sz="2400" dirty="0" smtClean="0"/>
              <a:t>'</a:t>
            </a:r>
            <a:r>
              <a:rPr lang="en-IN" sz="2400" dirty="0"/>
              <a:t/>
            </a:r>
            <a:br>
              <a:rPr lang="en-IN" sz="2400" dirty="0"/>
            </a:br>
            <a:endParaRPr lang="en-IN" sz="2400" dirty="0"/>
          </a:p>
        </p:txBody>
      </p:sp>
    </p:spTree>
    <p:extLst>
      <p:ext uri="{BB962C8B-B14F-4D97-AF65-F5344CB8AC3E}">
        <p14:creationId xmlns:p14="http://schemas.microsoft.com/office/powerpoint/2010/main" val="830587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normAutofit/>
          </a:bodyPr>
          <a:lstStyle/>
          <a:p>
            <a:pPr algn="ctr"/>
            <a:r>
              <a:rPr lang="en-IN" sz="4800" b="1" dirty="0">
                <a:solidFill>
                  <a:srgbClr val="FF0000"/>
                </a:solidFill>
              </a:rPr>
              <a:t>f</a:t>
            </a:r>
            <a:r>
              <a:rPr lang="en-IN" sz="4800" b="1" dirty="0" smtClean="0">
                <a:solidFill>
                  <a:srgbClr val="FF0000"/>
                </a:solidFill>
              </a:rPr>
              <a:t>ill the characters</a:t>
            </a:r>
            <a:endParaRPr lang="en-IN" sz="4800" b="1" dirty="0">
              <a:solidFill>
                <a:srgbClr val="FF0000"/>
              </a:solidFill>
            </a:endParaRPr>
          </a:p>
        </p:txBody>
      </p:sp>
      <p:sp>
        <p:nvSpPr>
          <p:cNvPr id="3" name="Content Placeholder 2"/>
          <p:cNvSpPr>
            <a:spLocks noGrp="1"/>
          </p:cNvSpPr>
          <p:nvPr>
            <p:ph idx="1"/>
          </p:nvPr>
        </p:nvSpPr>
        <p:spPr>
          <a:xfrm>
            <a:off x="838200" y="1323834"/>
            <a:ext cx="10926170" cy="5199796"/>
          </a:xfrm>
        </p:spPr>
        <p:txBody>
          <a:bodyPr>
            <a:normAutofit fontScale="92500" lnSpcReduction="20000"/>
          </a:bodyPr>
          <a:lstStyle/>
          <a:p>
            <a:r>
              <a:rPr lang="en-IN" sz="3000" b="1" dirty="0">
                <a:solidFill>
                  <a:srgbClr val="FF0000"/>
                </a:solidFill>
              </a:rPr>
              <a:t>center(width, fillchar</a:t>
            </a:r>
            <a:r>
              <a:rPr lang="en-IN" sz="3000" b="1" dirty="0" smtClean="0">
                <a:solidFill>
                  <a:srgbClr val="FF0000"/>
                </a:solidFill>
              </a:rPr>
              <a:t>) :</a:t>
            </a:r>
          </a:p>
          <a:p>
            <a:pPr marL="0" indent="0">
              <a:buNone/>
            </a:pPr>
            <a:r>
              <a:rPr lang="en-IN" sz="2400" dirty="0"/>
              <a:t>The method center() returns centered in a string of length width. Padding is done </a:t>
            </a:r>
            <a:r>
              <a:rPr lang="en-IN" sz="2400" dirty="0" smtClean="0"/>
              <a:t>using the </a:t>
            </a:r>
            <a:r>
              <a:rPr lang="en-IN" sz="2400" dirty="0"/>
              <a:t>specified fillchar. Default filler is a space.</a:t>
            </a:r>
            <a:br>
              <a:rPr lang="en-IN" sz="2400" dirty="0"/>
            </a:br>
            <a:r>
              <a:rPr lang="en-IN" sz="2400" b="1" dirty="0">
                <a:solidFill>
                  <a:srgbClr val="7030A0"/>
                </a:solidFill>
              </a:rPr>
              <a:t>Syntax</a:t>
            </a:r>
            <a:r>
              <a:rPr lang="en-IN" sz="2400" dirty="0"/>
              <a:t/>
            </a:r>
            <a:br>
              <a:rPr lang="en-IN" sz="2400" dirty="0"/>
            </a:br>
            <a:r>
              <a:rPr lang="en-IN" sz="2400" dirty="0"/>
              <a:t>str.center(width[, fillchar])</a:t>
            </a:r>
            <a:br>
              <a:rPr lang="en-IN" sz="2400" dirty="0"/>
            </a:br>
            <a:r>
              <a:rPr lang="en-IN" sz="2400" b="1" dirty="0">
                <a:solidFill>
                  <a:srgbClr val="7030A0"/>
                </a:solidFill>
              </a:rPr>
              <a:t>Parameters</a:t>
            </a:r>
            <a:r>
              <a:rPr lang="en-IN" sz="2400" dirty="0"/>
              <a:t/>
            </a:r>
            <a:br>
              <a:rPr lang="en-IN" sz="2400" dirty="0"/>
            </a:br>
            <a:r>
              <a:rPr lang="en-IN" sz="2400" dirty="0"/>
              <a:t> width - This is the total width of the string.</a:t>
            </a:r>
            <a:br>
              <a:rPr lang="en-IN" sz="2400" dirty="0"/>
            </a:br>
            <a:r>
              <a:rPr lang="en-IN" sz="2400" dirty="0"/>
              <a:t> fillchar - This is the filler character.</a:t>
            </a:r>
            <a:br>
              <a:rPr lang="en-IN" sz="2400" dirty="0"/>
            </a:br>
            <a:r>
              <a:rPr lang="en-IN" sz="2400" b="1" dirty="0">
                <a:solidFill>
                  <a:srgbClr val="7030A0"/>
                </a:solidFill>
              </a:rPr>
              <a:t>Return Value</a:t>
            </a:r>
            <a:r>
              <a:rPr lang="en-IN" sz="2400" dirty="0"/>
              <a:t/>
            </a:r>
            <a:br>
              <a:rPr lang="en-IN" sz="2400" dirty="0"/>
            </a:br>
            <a:r>
              <a:rPr lang="en-IN" sz="2400" dirty="0"/>
              <a:t>This method returns a string that is at least width characters wide, created by padding </a:t>
            </a:r>
            <a:r>
              <a:rPr lang="en-IN" sz="2400" dirty="0" smtClean="0"/>
              <a:t>the string </a:t>
            </a:r>
            <a:r>
              <a:rPr lang="en-IN" sz="2400" dirty="0"/>
              <a:t>with the character fillchar (default is a space</a:t>
            </a:r>
            <a:r>
              <a:rPr lang="en-IN" sz="2400" dirty="0" smtClean="0"/>
              <a:t>).</a:t>
            </a:r>
          </a:p>
          <a:p>
            <a:pPr marL="0" indent="0">
              <a:buNone/>
            </a:pPr>
            <a:r>
              <a:rPr lang="en-IN" sz="2400" dirty="0"/>
              <a:t>&gt;&gt;&gt; name=</a:t>
            </a:r>
            <a:r>
              <a:rPr lang="en-IN" sz="2400" dirty="0" smtClean="0"/>
              <a:t>'</a:t>
            </a:r>
            <a:r>
              <a:rPr lang="en-IN" sz="2400" dirty="0" err="1" smtClean="0"/>
              <a:t>prashanth</a:t>
            </a:r>
            <a:r>
              <a:rPr lang="en-IN" sz="2400" dirty="0" smtClean="0"/>
              <a:t>'</a:t>
            </a:r>
            <a:endParaRPr lang="en-IN" sz="2400" dirty="0"/>
          </a:p>
          <a:p>
            <a:pPr marL="0" indent="0">
              <a:buNone/>
            </a:pPr>
            <a:r>
              <a:rPr lang="en-IN" sz="2400" dirty="0"/>
              <a:t>&gt;&gt;&gt; name.center(10,'*')</a:t>
            </a:r>
          </a:p>
          <a:p>
            <a:pPr marL="0" indent="0">
              <a:buNone/>
            </a:pPr>
            <a:r>
              <a:rPr lang="en-IN" sz="2400" dirty="0" smtClean="0"/>
              <a:t>'**</a:t>
            </a:r>
            <a:r>
              <a:rPr lang="en-IN" sz="2400" dirty="0" err="1" smtClean="0"/>
              <a:t>prashanth</a:t>
            </a:r>
            <a:r>
              <a:rPr lang="en-IN" sz="2400" dirty="0" smtClean="0"/>
              <a:t>**'</a:t>
            </a:r>
            <a:endParaRPr lang="en-IN" sz="2400" dirty="0"/>
          </a:p>
          <a:p>
            <a:pPr marL="0" indent="0">
              <a:buNone/>
            </a:pPr>
            <a:r>
              <a:rPr lang="en-IN" sz="2400" dirty="0"/>
              <a:t>&gt;&gt;&gt; name.center(15,'$')</a:t>
            </a:r>
          </a:p>
          <a:p>
            <a:pPr marL="0" indent="0">
              <a:buNone/>
            </a:pPr>
            <a:r>
              <a:rPr lang="en-IN" sz="2400" dirty="0" smtClean="0"/>
              <a:t>'$$$$$</a:t>
            </a:r>
            <a:r>
              <a:rPr lang="en-IN" sz="2400" dirty="0" err="1" smtClean="0"/>
              <a:t>prashanth</a:t>
            </a:r>
            <a:r>
              <a:rPr lang="en-IN" sz="2400" dirty="0" smtClean="0"/>
              <a:t>$$$$'</a:t>
            </a:r>
            <a:r>
              <a:rPr lang="en-IN" sz="2400" dirty="0"/>
              <a:t/>
            </a:r>
            <a:br>
              <a:rPr lang="en-IN" sz="2400" dirty="0"/>
            </a:br>
            <a:endParaRPr lang="en-IN" dirty="0"/>
          </a:p>
        </p:txBody>
      </p:sp>
    </p:spTree>
    <p:extLst>
      <p:ext uri="{BB962C8B-B14F-4D97-AF65-F5344CB8AC3E}">
        <p14:creationId xmlns:p14="http://schemas.microsoft.com/office/powerpoint/2010/main" val="118021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6248400"/>
          </a:xfrm>
        </p:spPr>
        <p:txBody>
          <a:bodyPr>
            <a:normAutofit fontScale="92500" lnSpcReduction="10000"/>
          </a:bodyPr>
          <a:lstStyle/>
          <a:p>
            <a:r>
              <a:rPr lang="en-IN" b="1" dirty="0">
                <a:solidFill>
                  <a:srgbClr val="FF0000"/>
                </a:solidFill>
              </a:rPr>
              <a:t>l</a:t>
            </a:r>
            <a:r>
              <a:rPr lang="en-IN" b="1" dirty="0" smtClean="0">
                <a:solidFill>
                  <a:srgbClr val="FF0000"/>
                </a:solidFill>
              </a:rPr>
              <a:t>just :</a:t>
            </a:r>
            <a:r>
              <a:rPr lang="en-IN" dirty="0"/>
              <a:t/>
            </a:r>
            <a:br>
              <a:rPr lang="en-IN" dirty="0"/>
            </a:br>
            <a:r>
              <a:rPr lang="en-IN" sz="2400" b="1" dirty="0">
                <a:solidFill>
                  <a:srgbClr val="7030A0"/>
                </a:solidFill>
              </a:rPr>
              <a:t>Description</a:t>
            </a:r>
            <a:r>
              <a:rPr lang="en-IN" sz="2400" dirty="0"/>
              <a:t/>
            </a:r>
            <a:br>
              <a:rPr lang="en-IN" sz="2400" dirty="0"/>
            </a:br>
            <a:r>
              <a:rPr lang="en-IN" sz="2400" dirty="0"/>
              <a:t>The method ljust() returns the string left justified in a string of length width. Padding </a:t>
            </a:r>
            <a:r>
              <a:rPr lang="en-IN" sz="2400" dirty="0" smtClean="0"/>
              <a:t>is done </a:t>
            </a:r>
            <a:r>
              <a:rPr lang="en-IN" sz="2400" dirty="0"/>
              <a:t>using the specified fillchar (default is a space). The original string is returned if </a:t>
            </a:r>
            <a:r>
              <a:rPr lang="en-IN" sz="2400" dirty="0" smtClean="0"/>
              <a:t>width is </a:t>
            </a:r>
            <a:r>
              <a:rPr lang="en-IN" sz="2400" dirty="0"/>
              <a:t>less than len(s).</a:t>
            </a:r>
            <a:br>
              <a:rPr lang="en-IN" sz="2400" dirty="0"/>
            </a:br>
            <a:r>
              <a:rPr lang="en-IN" sz="2400" b="1" dirty="0" smtClean="0">
                <a:solidFill>
                  <a:srgbClr val="7030A0"/>
                </a:solidFill>
              </a:rPr>
              <a:t>Syntax</a:t>
            </a:r>
            <a:r>
              <a:rPr lang="en-IN" sz="2400" dirty="0"/>
              <a:t/>
            </a:r>
            <a:br>
              <a:rPr lang="en-IN" sz="2400" dirty="0"/>
            </a:br>
            <a:r>
              <a:rPr lang="en-IN" sz="2400" dirty="0"/>
              <a:t>str.ljust(width[, fillchar])</a:t>
            </a:r>
            <a:br>
              <a:rPr lang="en-IN" sz="2400" dirty="0"/>
            </a:br>
            <a:r>
              <a:rPr lang="en-IN" sz="2400" b="1" dirty="0">
                <a:solidFill>
                  <a:srgbClr val="7030A0"/>
                </a:solidFill>
              </a:rPr>
              <a:t>Parameters</a:t>
            </a:r>
            <a:r>
              <a:rPr lang="en-IN" sz="2400" dirty="0"/>
              <a:t/>
            </a:r>
            <a:br>
              <a:rPr lang="en-IN" sz="2400" dirty="0"/>
            </a:br>
            <a:r>
              <a:rPr lang="en-IN" sz="2400" dirty="0"/>
              <a:t> </a:t>
            </a:r>
            <a:r>
              <a:rPr lang="en-IN" sz="2400" b="1" dirty="0"/>
              <a:t>width </a:t>
            </a:r>
            <a:r>
              <a:rPr lang="en-IN" sz="2400" dirty="0"/>
              <a:t>- This is string length in total after padding.</a:t>
            </a:r>
            <a:br>
              <a:rPr lang="en-IN" sz="2400" dirty="0"/>
            </a:br>
            <a:r>
              <a:rPr lang="en-IN" sz="2400" dirty="0"/>
              <a:t> </a:t>
            </a:r>
            <a:r>
              <a:rPr lang="en-IN" sz="2400" b="1" dirty="0"/>
              <a:t>fillchar </a:t>
            </a:r>
            <a:r>
              <a:rPr lang="en-IN" sz="2400" dirty="0"/>
              <a:t>- This is filler character, default is a space.</a:t>
            </a:r>
            <a:br>
              <a:rPr lang="en-IN" sz="2400" dirty="0"/>
            </a:br>
            <a:r>
              <a:rPr lang="en-IN" sz="2400" b="1" dirty="0">
                <a:solidFill>
                  <a:srgbClr val="7030A0"/>
                </a:solidFill>
              </a:rPr>
              <a:t>Return Value</a:t>
            </a:r>
            <a:r>
              <a:rPr lang="en-IN" sz="2400" dirty="0"/>
              <a:t/>
            </a:r>
            <a:br>
              <a:rPr lang="en-IN" sz="2400" dirty="0"/>
            </a:br>
            <a:r>
              <a:rPr lang="en-IN" sz="2400" dirty="0"/>
              <a:t>This method returns the string left justified in a string of length width. Padding is </a:t>
            </a:r>
            <a:r>
              <a:rPr lang="en-IN" sz="2400" dirty="0" smtClean="0"/>
              <a:t>done using </a:t>
            </a:r>
            <a:r>
              <a:rPr lang="en-IN" sz="2400" dirty="0"/>
              <a:t>the specified fillchar (default is a space). The original string is returned if width </a:t>
            </a:r>
            <a:r>
              <a:rPr lang="en-IN" sz="2400" dirty="0" smtClean="0"/>
              <a:t>is less </a:t>
            </a:r>
            <a:r>
              <a:rPr lang="en-IN" sz="2400" dirty="0"/>
              <a:t>than len(s</a:t>
            </a:r>
            <a:r>
              <a:rPr lang="en-IN" sz="2400" dirty="0" smtClean="0"/>
              <a:t>).</a:t>
            </a:r>
          </a:p>
          <a:p>
            <a:r>
              <a:rPr lang="en-IN" sz="2400" dirty="0"/>
              <a:t>&gt;&gt;&gt; name=</a:t>
            </a:r>
            <a:r>
              <a:rPr lang="en-IN" sz="2400" dirty="0" smtClean="0"/>
              <a:t>'</a:t>
            </a:r>
            <a:r>
              <a:rPr lang="en-IN" sz="2400" dirty="0" err="1" smtClean="0"/>
              <a:t>prashanth</a:t>
            </a:r>
            <a:r>
              <a:rPr lang="en-IN" sz="2400" dirty="0" smtClean="0"/>
              <a:t>'</a:t>
            </a:r>
            <a:endParaRPr lang="en-IN" sz="2400" dirty="0"/>
          </a:p>
          <a:p>
            <a:r>
              <a:rPr lang="en-IN" sz="2400" dirty="0"/>
              <a:t>&gt;&gt;&gt; name.ljust(10,'*')</a:t>
            </a:r>
          </a:p>
          <a:p>
            <a:r>
              <a:rPr lang="en-IN" sz="2400" dirty="0" smtClean="0"/>
              <a:t>'</a:t>
            </a:r>
            <a:r>
              <a:rPr lang="en-IN" sz="2400" dirty="0" err="1" smtClean="0"/>
              <a:t>prashanth</a:t>
            </a:r>
            <a:r>
              <a:rPr lang="en-IN" sz="2400" dirty="0" smtClean="0"/>
              <a:t>****'</a:t>
            </a:r>
            <a:endParaRPr lang="en-IN" sz="2400" dirty="0"/>
          </a:p>
          <a:p>
            <a:r>
              <a:rPr lang="en-IN" sz="2400" dirty="0"/>
              <a:t>&gt;&gt;&gt; name.ljust(15,'*')</a:t>
            </a:r>
          </a:p>
          <a:p>
            <a:r>
              <a:rPr lang="en-IN" sz="2400" dirty="0" smtClean="0"/>
              <a:t>'</a:t>
            </a:r>
            <a:r>
              <a:rPr lang="en-IN" sz="2400" dirty="0" err="1" smtClean="0"/>
              <a:t>prashanth</a:t>
            </a:r>
            <a:r>
              <a:rPr lang="en-IN" sz="2400" dirty="0" smtClean="0"/>
              <a:t>*********'</a:t>
            </a:r>
            <a:r>
              <a:rPr lang="en-IN" sz="2400" dirty="0"/>
              <a:t/>
            </a:r>
            <a:br>
              <a:rPr lang="en-IN" sz="2400" dirty="0"/>
            </a:br>
            <a:endParaRPr lang="en-IN" dirty="0"/>
          </a:p>
        </p:txBody>
      </p:sp>
    </p:spTree>
    <p:extLst>
      <p:ext uri="{BB962C8B-B14F-4D97-AF65-F5344CB8AC3E}">
        <p14:creationId xmlns:p14="http://schemas.microsoft.com/office/powerpoint/2010/main" val="373604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solidFill>
                  <a:srgbClr val="FF0000"/>
                </a:solidFill>
              </a:rPr>
              <a:t>Different forms of integers</a:t>
            </a:r>
            <a:endParaRPr lang="en-IN" sz="4800" dirty="0">
              <a:solidFill>
                <a:srgbClr val="FF0000"/>
              </a:solidFill>
            </a:endParaRPr>
          </a:p>
        </p:txBody>
      </p:sp>
      <p:sp>
        <p:nvSpPr>
          <p:cNvPr id="3" name="Content Placeholder 2"/>
          <p:cNvSpPr>
            <a:spLocks noGrp="1"/>
          </p:cNvSpPr>
          <p:nvPr>
            <p:ph idx="1"/>
          </p:nvPr>
        </p:nvSpPr>
        <p:spPr>
          <a:xfrm>
            <a:off x="838200" y="1419367"/>
            <a:ext cx="10515600" cy="4757596"/>
          </a:xfrm>
        </p:spPr>
        <p:txBody>
          <a:bodyPr/>
          <a:lstStyle/>
          <a:p>
            <a:pPr marL="514350" indent="-514350">
              <a:buFont typeface="+mj-lt"/>
              <a:buAutoNum type="arabicPeriod"/>
            </a:pPr>
            <a:r>
              <a:rPr lang="en-IN" dirty="0" smtClean="0"/>
              <a:t>Decimal form (base-10) (0-9)</a:t>
            </a:r>
          </a:p>
          <a:p>
            <a:pPr marL="514350" indent="-514350">
              <a:buFont typeface="+mj-lt"/>
              <a:buAutoNum type="arabicPeriod"/>
            </a:pPr>
            <a:r>
              <a:rPr lang="en-IN" dirty="0" smtClean="0"/>
              <a:t>Binary form </a:t>
            </a:r>
            <a:r>
              <a:rPr lang="en-IN" dirty="0"/>
              <a:t>(</a:t>
            </a:r>
            <a:r>
              <a:rPr lang="en-IN" dirty="0" smtClean="0"/>
              <a:t>base-2) (0,1) (0b or 0B)</a:t>
            </a:r>
          </a:p>
          <a:p>
            <a:pPr marL="514350" indent="-514350">
              <a:buFont typeface="+mj-lt"/>
              <a:buAutoNum type="arabicPeriod"/>
            </a:pPr>
            <a:r>
              <a:rPr lang="en-IN" dirty="0" smtClean="0"/>
              <a:t>Octal form (base-8) (0-7) (0o or 0O)</a:t>
            </a:r>
          </a:p>
          <a:p>
            <a:pPr marL="514350" indent="-514350">
              <a:buFont typeface="+mj-lt"/>
              <a:buAutoNum type="arabicPeriod"/>
            </a:pPr>
            <a:r>
              <a:rPr lang="en-IN" dirty="0" smtClean="0"/>
              <a:t>Hexa decimal form </a:t>
            </a:r>
            <a:r>
              <a:rPr lang="en-IN" dirty="0"/>
              <a:t>(</a:t>
            </a:r>
            <a:r>
              <a:rPr lang="en-IN" dirty="0" smtClean="0"/>
              <a:t>base-16) (0-9 &amp; A-F or a-f) (0x or 0X)</a:t>
            </a:r>
          </a:p>
          <a:p>
            <a:pPr marL="514350" indent="-514350">
              <a:buFont typeface="+mj-lt"/>
              <a:buAutoNum type="arabicPeriod"/>
            </a:pPr>
            <a:r>
              <a:rPr lang="en-IN" dirty="0" smtClean="0"/>
              <a:t>Exponential form (e) </a:t>
            </a:r>
          </a:p>
          <a:p>
            <a:pPr marL="0" indent="0">
              <a:buNone/>
            </a:pPr>
            <a:r>
              <a:rPr lang="en-IN" dirty="0"/>
              <a:t> </a:t>
            </a:r>
            <a:r>
              <a:rPr lang="en-IN" dirty="0" smtClean="0"/>
              <a:t>for e.g.</a:t>
            </a:r>
          </a:p>
          <a:p>
            <a:pPr marL="0" indent="0">
              <a:buNone/>
            </a:pPr>
            <a:r>
              <a:rPr lang="en-IN" dirty="0" smtClean="0"/>
              <a:t>1.2e3 </a:t>
            </a:r>
            <a:r>
              <a:rPr lang="en-IN" dirty="0" smtClean="0">
                <a:sym typeface="Wingdings" panose="05000000000000000000" pitchFamily="2" charset="2"/>
              </a:rPr>
              <a:t>1.2E3  1.2 *10</a:t>
            </a:r>
            <a:r>
              <a:rPr lang="en-IN" baseline="30000" dirty="0" smtClean="0">
                <a:sym typeface="Wingdings" panose="05000000000000000000" pitchFamily="2" charset="2"/>
              </a:rPr>
              <a:t>3</a:t>
            </a:r>
            <a:r>
              <a:rPr lang="en-IN" dirty="0" smtClean="0">
                <a:sym typeface="Wingdings" panose="05000000000000000000" pitchFamily="2" charset="2"/>
              </a:rPr>
              <a:t> 1200</a:t>
            </a:r>
            <a:endParaRPr lang="en-IN" dirty="0" smtClean="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26643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700"/>
            <a:ext cx="10515600" cy="5930900"/>
          </a:xfrm>
        </p:spPr>
        <p:txBody>
          <a:bodyPr/>
          <a:lstStyle/>
          <a:p>
            <a:r>
              <a:rPr lang="en-IN" dirty="0">
                <a:solidFill>
                  <a:srgbClr val="FF0000"/>
                </a:solidFill>
              </a:rPr>
              <a:t>r</a:t>
            </a:r>
            <a:r>
              <a:rPr lang="en-IN" dirty="0" smtClean="0">
                <a:solidFill>
                  <a:srgbClr val="FF0000"/>
                </a:solidFill>
              </a:rPr>
              <a:t>just() :</a:t>
            </a:r>
          </a:p>
          <a:p>
            <a:pPr marL="0" indent="0">
              <a:buNone/>
            </a:pPr>
            <a:r>
              <a:rPr lang="en-IN" sz="2400" b="1" dirty="0">
                <a:solidFill>
                  <a:srgbClr val="7030A0"/>
                </a:solidFill>
              </a:rPr>
              <a:t>Description</a:t>
            </a:r>
            <a:r>
              <a:rPr lang="en-IN" sz="2400" dirty="0"/>
              <a:t/>
            </a:r>
            <a:br>
              <a:rPr lang="en-IN" sz="2400" dirty="0"/>
            </a:br>
            <a:r>
              <a:rPr lang="en-IN" sz="2400" dirty="0"/>
              <a:t>The </a:t>
            </a:r>
            <a:r>
              <a:rPr lang="en-IN" sz="2400" b="1" dirty="0"/>
              <a:t>rjust() </a:t>
            </a:r>
            <a:r>
              <a:rPr lang="en-IN" sz="2400" dirty="0"/>
              <a:t>method returns the string right justified in a string of length width. Padding</a:t>
            </a:r>
            <a:br>
              <a:rPr lang="en-IN" sz="2400" dirty="0"/>
            </a:br>
            <a:r>
              <a:rPr lang="en-IN" sz="2400" dirty="0"/>
              <a:t>is done using the specified fillchar (default is a space). The original string is returned if</a:t>
            </a:r>
            <a:br>
              <a:rPr lang="en-IN" sz="2400" dirty="0"/>
            </a:br>
            <a:r>
              <a:rPr lang="en-IN" sz="2400" dirty="0"/>
              <a:t>width is less than len(s).</a:t>
            </a:r>
            <a:br>
              <a:rPr lang="en-IN" sz="2400" dirty="0"/>
            </a:br>
            <a:r>
              <a:rPr lang="en-IN" sz="2400" b="1" dirty="0">
                <a:solidFill>
                  <a:srgbClr val="7030A0"/>
                </a:solidFill>
              </a:rPr>
              <a:t>Syntax</a:t>
            </a:r>
            <a:r>
              <a:rPr lang="en-IN" sz="2400" dirty="0"/>
              <a:t/>
            </a:r>
            <a:br>
              <a:rPr lang="en-IN" sz="2400" dirty="0"/>
            </a:br>
            <a:r>
              <a:rPr lang="en-IN" sz="2400" dirty="0" err="1" smtClean="0"/>
              <a:t>str.rjust</a:t>
            </a:r>
            <a:r>
              <a:rPr lang="en-IN" sz="2400" dirty="0" smtClean="0"/>
              <a:t>(width[, </a:t>
            </a:r>
            <a:r>
              <a:rPr lang="en-IN" sz="2400" dirty="0"/>
              <a:t>fillchar])</a:t>
            </a:r>
            <a:br>
              <a:rPr lang="en-IN" sz="2400" dirty="0"/>
            </a:br>
            <a:r>
              <a:rPr lang="en-IN" sz="2400" b="1" dirty="0">
                <a:solidFill>
                  <a:srgbClr val="7030A0"/>
                </a:solidFill>
              </a:rPr>
              <a:t>Parameters</a:t>
            </a:r>
            <a:r>
              <a:rPr lang="en-IN" sz="2400" dirty="0"/>
              <a:t/>
            </a:r>
            <a:br>
              <a:rPr lang="en-IN" sz="2400" dirty="0"/>
            </a:br>
            <a:r>
              <a:rPr lang="en-IN" sz="2400" dirty="0"/>
              <a:t> </a:t>
            </a:r>
            <a:r>
              <a:rPr lang="en-IN" sz="2400" b="1" dirty="0"/>
              <a:t>width </a:t>
            </a:r>
            <a:r>
              <a:rPr lang="en-IN" sz="2400" dirty="0"/>
              <a:t>- This is the string length in total after padding.</a:t>
            </a:r>
            <a:br>
              <a:rPr lang="en-IN" sz="2400" dirty="0"/>
            </a:br>
            <a:r>
              <a:rPr lang="en-IN" sz="2400" dirty="0"/>
              <a:t> </a:t>
            </a:r>
            <a:r>
              <a:rPr lang="en-IN" sz="2400" b="1" dirty="0"/>
              <a:t>fillchar </a:t>
            </a:r>
            <a:r>
              <a:rPr lang="en-IN" sz="2400" dirty="0"/>
              <a:t>- This is the filler character, default is a space</a:t>
            </a:r>
            <a:r>
              <a:rPr lang="en-IN" dirty="0"/>
              <a:t>.</a:t>
            </a:r>
            <a:br>
              <a:rPr lang="en-IN" dirty="0"/>
            </a:br>
            <a:r>
              <a:rPr lang="en-IN" dirty="0"/>
              <a:t>&gt;&gt;&gt; name.rjust(15,'*')</a:t>
            </a:r>
          </a:p>
          <a:p>
            <a:pPr marL="0" indent="0">
              <a:buNone/>
            </a:pPr>
            <a:r>
              <a:rPr lang="en-IN" dirty="0" smtClean="0"/>
              <a:t>'*********</a:t>
            </a:r>
            <a:r>
              <a:rPr lang="en-IN" dirty="0" err="1" smtClean="0"/>
              <a:t>prashanth</a:t>
            </a:r>
            <a:r>
              <a:rPr lang="en-IN" dirty="0" smtClean="0"/>
              <a:t>'</a:t>
            </a:r>
            <a:endParaRPr lang="en-IN" dirty="0">
              <a:solidFill>
                <a:srgbClr val="FF0000"/>
              </a:solidFill>
            </a:endParaRPr>
          </a:p>
        </p:txBody>
      </p:sp>
    </p:spTree>
    <p:extLst>
      <p:ext uri="{BB962C8B-B14F-4D97-AF65-F5344CB8AC3E}">
        <p14:creationId xmlns:p14="http://schemas.microsoft.com/office/powerpoint/2010/main" val="223148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600"/>
            <a:ext cx="10515600" cy="6075363"/>
          </a:xfrm>
        </p:spPr>
        <p:txBody>
          <a:bodyPr/>
          <a:lstStyle/>
          <a:p>
            <a:r>
              <a:rPr lang="en-IN" dirty="0">
                <a:solidFill>
                  <a:srgbClr val="FF0000"/>
                </a:solidFill>
              </a:rPr>
              <a:t>z</a:t>
            </a:r>
            <a:r>
              <a:rPr lang="en-IN" dirty="0" smtClean="0">
                <a:solidFill>
                  <a:srgbClr val="FF0000"/>
                </a:solidFill>
              </a:rPr>
              <a:t>fill() :</a:t>
            </a:r>
          </a:p>
          <a:p>
            <a:pPr marL="0" indent="0">
              <a:buNone/>
            </a:pPr>
            <a:r>
              <a:rPr lang="en-IN" sz="2400" b="1" dirty="0"/>
              <a:t>Description</a:t>
            </a:r>
            <a:r>
              <a:rPr lang="en-IN" sz="2400" dirty="0"/>
              <a:t/>
            </a:r>
            <a:br>
              <a:rPr lang="en-IN" sz="2400" dirty="0"/>
            </a:br>
            <a:r>
              <a:rPr lang="en-IN" sz="2400" dirty="0"/>
              <a:t>The </a:t>
            </a:r>
            <a:r>
              <a:rPr lang="en-IN" sz="2400" b="1" dirty="0"/>
              <a:t>zfill() </a:t>
            </a:r>
            <a:r>
              <a:rPr lang="en-IN" sz="2400" dirty="0"/>
              <a:t>method pads string on the left with zeros to fill width.</a:t>
            </a:r>
            <a:br>
              <a:rPr lang="en-IN" sz="2400" dirty="0"/>
            </a:br>
            <a:r>
              <a:rPr lang="en-IN" sz="2400" b="1" dirty="0" smtClean="0"/>
              <a:t>Syntax</a:t>
            </a:r>
          </a:p>
          <a:p>
            <a:pPr marL="0" indent="0">
              <a:buNone/>
            </a:pPr>
            <a:r>
              <a:rPr lang="en-IN" sz="2400" dirty="0"/>
              <a:t>str.zfill(width</a:t>
            </a:r>
            <a:r>
              <a:rPr lang="en-IN" sz="2400" dirty="0" smtClean="0"/>
              <a:t>)</a:t>
            </a:r>
          </a:p>
          <a:p>
            <a:pPr marL="0" indent="0">
              <a:buNone/>
            </a:pPr>
            <a:r>
              <a:rPr lang="en-IN" sz="2400" b="1" dirty="0"/>
              <a:t>Parameters</a:t>
            </a:r>
            <a:r>
              <a:rPr lang="en-IN" sz="2400" dirty="0"/>
              <a:t/>
            </a:r>
            <a:br>
              <a:rPr lang="en-IN" sz="2400" dirty="0"/>
            </a:br>
            <a:r>
              <a:rPr lang="en-IN" sz="2400" b="1" dirty="0"/>
              <a:t>width </a:t>
            </a:r>
            <a:r>
              <a:rPr lang="en-IN" sz="2400" dirty="0"/>
              <a:t>- This is final width of the string. This is the width which we would get after </a:t>
            </a:r>
            <a:r>
              <a:rPr lang="en-IN" sz="2400" dirty="0" smtClean="0"/>
              <a:t>filling zeros</a:t>
            </a:r>
            <a:r>
              <a:rPr lang="en-IN" sz="2400" dirty="0"/>
              <a:t>.</a:t>
            </a:r>
            <a:br>
              <a:rPr lang="en-IN" sz="2400" dirty="0"/>
            </a:br>
            <a:r>
              <a:rPr lang="en-IN" sz="2400" b="1" dirty="0"/>
              <a:t>Return Value</a:t>
            </a:r>
            <a:r>
              <a:rPr lang="en-IN" sz="2400" dirty="0"/>
              <a:t/>
            </a:r>
            <a:br>
              <a:rPr lang="en-IN" sz="2400" dirty="0"/>
            </a:br>
            <a:r>
              <a:rPr lang="en-IN" sz="2400" dirty="0"/>
              <a:t>This method returns padded string</a:t>
            </a:r>
            <a:r>
              <a:rPr lang="en-IN" sz="2400" dirty="0" smtClean="0"/>
              <a:t>.</a:t>
            </a:r>
          </a:p>
          <a:p>
            <a:pPr marL="0" indent="0">
              <a:buNone/>
            </a:pPr>
            <a:r>
              <a:rPr lang="en-IN" sz="2400" dirty="0"/>
              <a:t>&gt;&gt;&gt; name.zfill(15)</a:t>
            </a:r>
          </a:p>
          <a:p>
            <a:pPr marL="0" indent="0">
              <a:buNone/>
            </a:pPr>
            <a:r>
              <a:rPr lang="en-IN" sz="2400" dirty="0" smtClean="0"/>
              <a:t>'000000000prashanth'</a:t>
            </a:r>
            <a:r>
              <a:rPr lang="en-IN" sz="2400" dirty="0"/>
              <a:t/>
            </a:r>
            <a:br>
              <a:rPr lang="en-IN" sz="2400" dirty="0"/>
            </a:br>
            <a:r>
              <a:rPr lang="en-IN" dirty="0"/>
              <a:t/>
            </a:r>
            <a:br>
              <a:rPr lang="en-IN" dirty="0"/>
            </a:br>
            <a:r>
              <a:rPr lang="en-IN" dirty="0"/>
              <a:t/>
            </a:r>
            <a:br>
              <a:rPr lang="en-IN" dirty="0"/>
            </a:br>
            <a:endParaRPr lang="en-IN" dirty="0" smtClean="0">
              <a:solidFill>
                <a:srgbClr val="FF0000"/>
              </a:solidFill>
            </a:endParaRPr>
          </a:p>
          <a:p>
            <a:endParaRPr lang="en-IN" dirty="0"/>
          </a:p>
        </p:txBody>
      </p:sp>
    </p:spTree>
    <p:extLst>
      <p:ext uri="{BB962C8B-B14F-4D97-AF65-F5344CB8AC3E}">
        <p14:creationId xmlns:p14="http://schemas.microsoft.com/office/powerpoint/2010/main" val="940811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rgbClr val="FF0000"/>
                </a:solidFill>
              </a:rPr>
              <a:t>s</a:t>
            </a:r>
            <a:r>
              <a:rPr lang="en-IN" sz="4800" dirty="0" smtClean="0">
                <a:solidFill>
                  <a:srgbClr val="FF0000"/>
                </a:solidFill>
              </a:rPr>
              <a:t>tartswith() vs endswith()</a:t>
            </a:r>
            <a:endParaRPr lang="en-IN" sz="4800" dirty="0">
              <a:solidFill>
                <a:srgbClr val="FF0000"/>
              </a:solidFill>
            </a:endParaRPr>
          </a:p>
        </p:txBody>
      </p:sp>
      <p:sp>
        <p:nvSpPr>
          <p:cNvPr id="3" name="Content Placeholder 2"/>
          <p:cNvSpPr>
            <a:spLocks noGrp="1"/>
          </p:cNvSpPr>
          <p:nvPr>
            <p:ph idx="1"/>
          </p:nvPr>
        </p:nvSpPr>
        <p:spPr>
          <a:xfrm>
            <a:off x="838200" y="1460500"/>
            <a:ext cx="10515600" cy="5130800"/>
          </a:xfrm>
        </p:spPr>
        <p:txBody>
          <a:bodyPr>
            <a:normAutofit fontScale="92500" lnSpcReduction="10000"/>
          </a:bodyPr>
          <a:lstStyle/>
          <a:p>
            <a:pPr marL="0" indent="0">
              <a:buNone/>
            </a:pPr>
            <a:r>
              <a:rPr lang="en-IN" sz="3000" b="1" dirty="0" smtClean="0">
                <a:solidFill>
                  <a:srgbClr val="FF0000"/>
                </a:solidFill>
              </a:rPr>
              <a:t>Startswith() :</a:t>
            </a:r>
          </a:p>
          <a:p>
            <a:pPr marL="0" indent="0">
              <a:buNone/>
            </a:pPr>
            <a:r>
              <a:rPr lang="en-IN" sz="2600" b="1" dirty="0" smtClean="0">
                <a:solidFill>
                  <a:srgbClr val="7030A0"/>
                </a:solidFill>
              </a:rPr>
              <a:t>Description</a:t>
            </a:r>
            <a:r>
              <a:rPr lang="en-IN" sz="2600" dirty="0"/>
              <a:t/>
            </a:r>
            <a:br>
              <a:rPr lang="en-IN" sz="2600" dirty="0"/>
            </a:br>
            <a:r>
              <a:rPr lang="en-IN" sz="2600" dirty="0"/>
              <a:t>The </a:t>
            </a:r>
            <a:r>
              <a:rPr lang="en-IN" sz="2600" b="1" dirty="0"/>
              <a:t>startswith() </a:t>
            </a:r>
            <a:r>
              <a:rPr lang="en-IN" sz="2600" dirty="0"/>
              <a:t>method checks whether the string starts with str, optionally restricting</a:t>
            </a:r>
            <a:br>
              <a:rPr lang="en-IN" sz="2600" dirty="0"/>
            </a:br>
            <a:r>
              <a:rPr lang="en-IN" sz="2600" dirty="0"/>
              <a:t>the matching with the given indices start and end.</a:t>
            </a:r>
            <a:br>
              <a:rPr lang="en-IN" sz="2600" dirty="0"/>
            </a:br>
            <a:r>
              <a:rPr lang="en-IN" sz="2600" b="1" dirty="0" smtClean="0">
                <a:solidFill>
                  <a:srgbClr val="7030A0"/>
                </a:solidFill>
              </a:rPr>
              <a:t>Syntax</a:t>
            </a:r>
            <a:r>
              <a:rPr lang="en-IN" sz="2600" dirty="0" smtClean="0"/>
              <a:t/>
            </a:r>
            <a:br>
              <a:rPr lang="en-IN" sz="2600" dirty="0" smtClean="0"/>
            </a:br>
            <a:r>
              <a:rPr lang="en-IN" sz="2600" dirty="0" smtClean="0"/>
              <a:t>str.startswith(</a:t>
            </a:r>
            <a:r>
              <a:rPr lang="en-IN" sz="2600" dirty="0" err="1" smtClean="0"/>
              <a:t>str</a:t>
            </a:r>
            <a:r>
              <a:rPr lang="en-IN" sz="2600" dirty="0"/>
              <a:t>, beg=0,end=len(string</a:t>
            </a:r>
            <a:r>
              <a:rPr lang="en-IN" sz="2600" dirty="0" smtClean="0"/>
              <a:t>))</a:t>
            </a:r>
          </a:p>
          <a:p>
            <a:pPr marL="0" indent="0">
              <a:buNone/>
            </a:pPr>
            <a:r>
              <a:rPr lang="en-IN" sz="2600" b="1" dirty="0">
                <a:solidFill>
                  <a:srgbClr val="7030A0"/>
                </a:solidFill>
              </a:rPr>
              <a:t>Parameters</a:t>
            </a:r>
            <a:r>
              <a:rPr lang="en-IN" sz="2600" dirty="0"/>
              <a:t/>
            </a:r>
            <a:br>
              <a:rPr lang="en-IN" sz="2600" dirty="0"/>
            </a:br>
            <a:r>
              <a:rPr lang="en-IN" sz="2600" dirty="0"/>
              <a:t> </a:t>
            </a:r>
            <a:r>
              <a:rPr lang="en-IN" sz="2600" b="1" dirty="0"/>
              <a:t>str </a:t>
            </a:r>
            <a:r>
              <a:rPr lang="en-IN" sz="2600" dirty="0"/>
              <a:t>- This is the string to be checked.</a:t>
            </a:r>
            <a:br>
              <a:rPr lang="en-IN" sz="2600" dirty="0"/>
            </a:br>
            <a:r>
              <a:rPr lang="en-IN" sz="2600" dirty="0"/>
              <a:t> </a:t>
            </a:r>
            <a:r>
              <a:rPr lang="en-IN" sz="2600" b="1" dirty="0"/>
              <a:t>beg </a:t>
            </a:r>
            <a:r>
              <a:rPr lang="en-IN" sz="2600" dirty="0"/>
              <a:t>- This is the optional parameter to set start index of the matching boundary.</a:t>
            </a:r>
            <a:br>
              <a:rPr lang="en-IN" sz="2600" dirty="0"/>
            </a:br>
            <a:r>
              <a:rPr lang="en-IN" sz="2600" dirty="0"/>
              <a:t> </a:t>
            </a:r>
            <a:r>
              <a:rPr lang="en-IN" sz="2600" b="1" dirty="0"/>
              <a:t>end </a:t>
            </a:r>
            <a:r>
              <a:rPr lang="en-IN" sz="2600" dirty="0"/>
              <a:t>- This is the optional parameter to set start index of the matching boundary.</a:t>
            </a:r>
            <a:br>
              <a:rPr lang="en-IN" sz="2600" dirty="0"/>
            </a:br>
            <a:r>
              <a:rPr lang="en-IN" sz="2600" b="1" dirty="0" smtClean="0">
                <a:solidFill>
                  <a:srgbClr val="7030A0"/>
                </a:solidFill>
              </a:rPr>
              <a:t>Return Value</a:t>
            </a:r>
            <a:r>
              <a:rPr lang="en-IN" sz="2600" dirty="0"/>
              <a:t/>
            </a:r>
            <a:br>
              <a:rPr lang="en-IN" sz="2600" dirty="0"/>
            </a:br>
            <a:r>
              <a:rPr lang="en-IN" sz="2600" dirty="0"/>
              <a:t>This method returns true if found matching with the string otherwise false</a:t>
            </a:r>
            <a:r>
              <a:rPr lang="en-IN" sz="2600" dirty="0" smtClean="0"/>
              <a:t>.</a:t>
            </a:r>
          </a:p>
          <a:p>
            <a:pPr marL="0" indent="0">
              <a:buNone/>
            </a:pPr>
            <a:r>
              <a:rPr lang="en-IN" sz="2400" dirty="0"/>
              <a:t/>
            </a:r>
            <a:br>
              <a:rPr lang="en-IN" sz="2400" dirty="0"/>
            </a:br>
            <a:r>
              <a:rPr lang="en-IN" sz="2400" dirty="0"/>
              <a:t/>
            </a:r>
            <a:br>
              <a:rPr lang="en-IN" sz="2400" dirty="0"/>
            </a:br>
            <a:endParaRPr lang="en-IN" sz="2400" dirty="0"/>
          </a:p>
        </p:txBody>
      </p:sp>
    </p:spTree>
    <p:extLst>
      <p:ext uri="{BB962C8B-B14F-4D97-AF65-F5344CB8AC3E}">
        <p14:creationId xmlns:p14="http://schemas.microsoft.com/office/powerpoint/2010/main" val="3735347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600"/>
            <a:ext cx="10515600" cy="5440363"/>
          </a:xfrm>
        </p:spPr>
        <p:txBody>
          <a:bodyPr>
            <a:normAutofit/>
          </a:bodyPr>
          <a:lstStyle/>
          <a:p>
            <a:pPr marL="0" indent="0">
              <a:buNone/>
            </a:pPr>
            <a:r>
              <a:rPr lang="en-IN" dirty="0"/>
              <a:t>&gt;&gt;&gt; name='this is </a:t>
            </a:r>
            <a:r>
              <a:rPr lang="en-IN" dirty="0" err="1" smtClean="0"/>
              <a:t>prashanth</a:t>
            </a:r>
            <a:r>
              <a:rPr lang="en-IN" dirty="0" smtClean="0"/>
              <a:t>'</a:t>
            </a:r>
            <a:endParaRPr lang="en-IN" dirty="0"/>
          </a:p>
          <a:p>
            <a:pPr marL="0" indent="0">
              <a:buNone/>
            </a:pPr>
            <a:r>
              <a:rPr lang="en-IN" dirty="0"/>
              <a:t>&gt;&gt;&gt; name.startswith('this')</a:t>
            </a:r>
          </a:p>
          <a:p>
            <a:pPr marL="0" indent="0">
              <a:buNone/>
            </a:pPr>
            <a:r>
              <a:rPr lang="en-IN" dirty="0"/>
              <a:t>True</a:t>
            </a:r>
          </a:p>
          <a:p>
            <a:pPr marL="0" indent="0">
              <a:buNone/>
            </a:pPr>
            <a:r>
              <a:rPr lang="en-IN" dirty="0"/>
              <a:t>&gt;&gt;&gt; name.startswith(</a:t>
            </a:r>
            <a:r>
              <a:rPr lang="en-IN" dirty="0" smtClean="0"/>
              <a:t>'</a:t>
            </a:r>
            <a:r>
              <a:rPr lang="en-IN" dirty="0" err="1" smtClean="0"/>
              <a:t>prashanth</a:t>
            </a:r>
            <a:r>
              <a:rPr lang="en-IN" dirty="0" smtClean="0"/>
              <a:t>')</a:t>
            </a:r>
            <a:endParaRPr lang="en-IN" dirty="0"/>
          </a:p>
          <a:p>
            <a:pPr marL="0" indent="0">
              <a:buNone/>
            </a:pPr>
            <a:r>
              <a:rPr lang="en-IN" dirty="0"/>
              <a:t>False</a:t>
            </a:r>
          </a:p>
          <a:p>
            <a:pPr marL="0" indent="0">
              <a:buNone/>
            </a:pPr>
            <a:r>
              <a:rPr lang="en-IN" dirty="0"/>
              <a:t>&gt;&gt;&gt; name.startswith('is',5)</a:t>
            </a:r>
          </a:p>
          <a:p>
            <a:pPr marL="0" indent="0">
              <a:buNone/>
            </a:pPr>
            <a:r>
              <a:rPr lang="en-IN" dirty="0"/>
              <a:t>True</a:t>
            </a:r>
          </a:p>
          <a:p>
            <a:pPr marL="0" indent="0">
              <a:buNone/>
            </a:pPr>
            <a:r>
              <a:rPr lang="en-IN" dirty="0"/>
              <a:t>&gt;&gt;&gt; name.startswith('this',0,2)</a:t>
            </a:r>
          </a:p>
          <a:p>
            <a:pPr marL="0" indent="0">
              <a:buNone/>
            </a:pPr>
            <a:r>
              <a:rPr lang="en-IN" dirty="0"/>
              <a:t>False</a:t>
            </a:r>
          </a:p>
        </p:txBody>
      </p:sp>
    </p:spTree>
    <p:extLst>
      <p:ext uri="{BB962C8B-B14F-4D97-AF65-F5344CB8AC3E}">
        <p14:creationId xmlns:p14="http://schemas.microsoft.com/office/powerpoint/2010/main" val="1586905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6197600"/>
          </a:xfrm>
        </p:spPr>
        <p:txBody>
          <a:bodyPr>
            <a:normAutofit/>
          </a:bodyPr>
          <a:lstStyle/>
          <a:p>
            <a:r>
              <a:rPr lang="en-IN" b="1" dirty="0">
                <a:solidFill>
                  <a:srgbClr val="FF0000"/>
                </a:solidFill>
              </a:rPr>
              <a:t>endswith() </a:t>
            </a:r>
            <a:r>
              <a:rPr lang="en-IN" b="1" dirty="0" smtClean="0">
                <a:solidFill>
                  <a:srgbClr val="FF0000"/>
                </a:solidFill>
              </a:rPr>
              <a:t>:</a:t>
            </a:r>
            <a:r>
              <a:rPr lang="en-IN" dirty="0"/>
              <a:t/>
            </a:r>
            <a:br>
              <a:rPr lang="en-IN" dirty="0"/>
            </a:br>
            <a:r>
              <a:rPr lang="en-IN" sz="2400" b="1" dirty="0">
                <a:solidFill>
                  <a:srgbClr val="7030A0"/>
                </a:solidFill>
              </a:rPr>
              <a:t>Description</a:t>
            </a:r>
            <a:r>
              <a:rPr lang="en-IN" sz="2400" dirty="0"/>
              <a:t/>
            </a:r>
            <a:br>
              <a:rPr lang="en-IN" sz="2400" dirty="0"/>
            </a:br>
            <a:r>
              <a:rPr lang="en-IN" sz="2400" dirty="0"/>
              <a:t>It returns True if the string ends with the specified suffix, otherwise return False </a:t>
            </a:r>
            <a:r>
              <a:rPr lang="en-IN" sz="2400" dirty="0" smtClean="0"/>
              <a:t>optionally restricting </a:t>
            </a:r>
            <a:r>
              <a:rPr lang="en-IN" sz="2400" dirty="0"/>
              <a:t>the matching with the given indices start and end.</a:t>
            </a:r>
            <a:br>
              <a:rPr lang="en-IN" sz="2400" dirty="0"/>
            </a:br>
            <a:r>
              <a:rPr lang="en-IN" sz="2400" b="1" dirty="0">
                <a:solidFill>
                  <a:srgbClr val="7030A0"/>
                </a:solidFill>
              </a:rPr>
              <a:t>Syntax</a:t>
            </a:r>
            <a:r>
              <a:rPr lang="en-IN" sz="2400" dirty="0"/>
              <a:t/>
            </a:r>
            <a:br>
              <a:rPr lang="en-IN" sz="2400" dirty="0"/>
            </a:br>
            <a:r>
              <a:rPr lang="en-IN" sz="2400" dirty="0"/>
              <a:t>str.endswith(suffix[, start[, end]])</a:t>
            </a:r>
            <a:br>
              <a:rPr lang="en-IN" sz="2400" dirty="0"/>
            </a:br>
            <a:r>
              <a:rPr lang="en-IN" sz="2400" b="1" dirty="0">
                <a:solidFill>
                  <a:srgbClr val="7030A0"/>
                </a:solidFill>
              </a:rPr>
              <a:t>Parameters</a:t>
            </a:r>
            <a:r>
              <a:rPr lang="en-IN" sz="2400" dirty="0"/>
              <a:t/>
            </a:r>
            <a:br>
              <a:rPr lang="en-IN" sz="2400" dirty="0"/>
            </a:br>
            <a:r>
              <a:rPr lang="en-IN" sz="2400" dirty="0"/>
              <a:t> </a:t>
            </a:r>
            <a:r>
              <a:rPr lang="en-IN" sz="2400" b="1" dirty="0"/>
              <a:t>suffix - </a:t>
            </a:r>
            <a:r>
              <a:rPr lang="en-IN" sz="2400" dirty="0"/>
              <a:t>This could be a string or could also be a </a:t>
            </a:r>
            <a:r>
              <a:rPr lang="en-IN" sz="2400" dirty="0" smtClean="0"/>
              <a:t>list </a:t>
            </a:r>
            <a:r>
              <a:rPr lang="en-IN" sz="2400" dirty="0"/>
              <a:t>of suffixes to look for.</a:t>
            </a:r>
            <a:br>
              <a:rPr lang="en-IN" sz="2400" dirty="0"/>
            </a:br>
            <a:r>
              <a:rPr lang="en-IN" sz="2400" dirty="0"/>
              <a:t> </a:t>
            </a:r>
            <a:r>
              <a:rPr lang="en-IN" sz="2400" b="1" dirty="0"/>
              <a:t>start </a:t>
            </a:r>
            <a:r>
              <a:rPr lang="en-IN" sz="2400" dirty="0"/>
              <a:t>- The slice begins from here.</a:t>
            </a:r>
            <a:br>
              <a:rPr lang="en-IN" sz="2400" dirty="0"/>
            </a:br>
            <a:r>
              <a:rPr lang="en-IN" dirty="0"/>
              <a:t>&gt;&gt;&gt; name='this is </a:t>
            </a:r>
            <a:r>
              <a:rPr lang="en-IN" dirty="0" err="1" smtClean="0"/>
              <a:t>prashanth</a:t>
            </a:r>
            <a:r>
              <a:rPr lang="en-IN" dirty="0" smtClean="0"/>
              <a:t>'</a:t>
            </a:r>
            <a:endParaRPr lang="en-IN" dirty="0"/>
          </a:p>
          <a:p>
            <a:r>
              <a:rPr lang="en-IN" dirty="0"/>
              <a:t>&gt;&gt;&gt; name.endswith(</a:t>
            </a:r>
            <a:r>
              <a:rPr lang="en-IN" dirty="0" smtClean="0"/>
              <a:t>'</a:t>
            </a:r>
            <a:r>
              <a:rPr lang="en-IN" dirty="0" err="1" smtClean="0"/>
              <a:t>prashanth</a:t>
            </a:r>
            <a:r>
              <a:rPr lang="en-IN" dirty="0" smtClean="0"/>
              <a:t>')</a:t>
            </a:r>
            <a:endParaRPr lang="en-IN" dirty="0"/>
          </a:p>
          <a:p>
            <a:r>
              <a:rPr lang="en-IN" dirty="0"/>
              <a:t>True</a:t>
            </a:r>
          </a:p>
          <a:p>
            <a:r>
              <a:rPr lang="en-IN" dirty="0"/>
              <a:t>&gt;&gt;&gt; name.endswith('is',0,6)</a:t>
            </a:r>
          </a:p>
          <a:p>
            <a:r>
              <a:rPr lang="en-IN" dirty="0"/>
              <a:t>False</a:t>
            </a:r>
          </a:p>
        </p:txBody>
      </p:sp>
    </p:spTree>
    <p:extLst>
      <p:ext uri="{BB962C8B-B14F-4D97-AF65-F5344CB8AC3E}">
        <p14:creationId xmlns:p14="http://schemas.microsoft.com/office/powerpoint/2010/main" val="3932856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3775"/>
          </a:xfrm>
        </p:spPr>
        <p:txBody>
          <a:bodyPr>
            <a:normAutofit/>
          </a:bodyPr>
          <a:lstStyle/>
          <a:p>
            <a:pPr algn="ctr"/>
            <a:r>
              <a:rPr lang="en-IN" sz="4800" b="1" dirty="0">
                <a:solidFill>
                  <a:srgbClr val="FF0000"/>
                </a:solidFill>
              </a:rPr>
              <a:t>O</a:t>
            </a:r>
            <a:r>
              <a:rPr lang="en-IN" sz="4800" b="1" dirty="0" smtClean="0">
                <a:solidFill>
                  <a:srgbClr val="FF0000"/>
                </a:solidFill>
              </a:rPr>
              <a:t>ther methods</a:t>
            </a:r>
            <a:endParaRPr lang="en-IN" sz="4800" b="1" dirty="0">
              <a:solidFill>
                <a:srgbClr val="FF0000"/>
              </a:solidFill>
            </a:endParaRPr>
          </a:p>
        </p:txBody>
      </p:sp>
      <p:sp>
        <p:nvSpPr>
          <p:cNvPr id="3" name="Content Placeholder 2"/>
          <p:cNvSpPr>
            <a:spLocks noGrp="1"/>
          </p:cNvSpPr>
          <p:nvPr>
            <p:ph idx="1"/>
          </p:nvPr>
        </p:nvSpPr>
        <p:spPr>
          <a:xfrm>
            <a:off x="838200" y="1206500"/>
            <a:ext cx="10515600" cy="5511800"/>
          </a:xfrm>
        </p:spPr>
        <p:txBody>
          <a:bodyPr>
            <a:normAutofit fontScale="85000" lnSpcReduction="20000"/>
          </a:bodyPr>
          <a:lstStyle/>
          <a:p>
            <a:r>
              <a:rPr lang="en-IN" b="1" dirty="0">
                <a:solidFill>
                  <a:srgbClr val="FF0000"/>
                </a:solidFill>
              </a:rPr>
              <a:t>c</a:t>
            </a:r>
            <a:r>
              <a:rPr lang="en-IN" b="1" dirty="0" smtClean="0">
                <a:solidFill>
                  <a:srgbClr val="FF0000"/>
                </a:solidFill>
              </a:rPr>
              <a:t>ount() :</a:t>
            </a:r>
          </a:p>
          <a:p>
            <a:pPr marL="0" indent="0">
              <a:buNone/>
            </a:pPr>
            <a:r>
              <a:rPr lang="en-IN" sz="2400" b="1" dirty="0">
                <a:solidFill>
                  <a:srgbClr val="7030A0"/>
                </a:solidFill>
              </a:rPr>
              <a:t>Description</a:t>
            </a:r>
            <a:r>
              <a:rPr lang="en-IN" sz="2400" dirty="0"/>
              <a:t/>
            </a:r>
            <a:br>
              <a:rPr lang="en-IN" sz="2400" dirty="0"/>
            </a:br>
            <a:r>
              <a:rPr lang="en-IN" sz="2400" dirty="0"/>
              <a:t>The </a:t>
            </a:r>
            <a:r>
              <a:rPr lang="en-IN" sz="2400" b="1" dirty="0"/>
              <a:t>count() </a:t>
            </a:r>
            <a:r>
              <a:rPr lang="en-IN" sz="2400" dirty="0"/>
              <a:t>method returns the number of occurrences of substring sub in the range</a:t>
            </a:r>
            <a:br>
              <a:rPr lang="en-IN" sz="2400" dirty="0"/>
            </a:br>
            <a:r>
              <a:rPr lang="en-IN" sz="2400" dirty="0"/>
              <a:t>[start, end]. Optional arguments start and end are interpreted as in slice notation.</a:t>
            </a:r>
            <a:br>
              <a:rPr lang="en-IN" sz="2400" dirty="0"/>
            </a:br>
            <a:r>
              <a:rPr lang="en-IN" sz="2400" b="1" dirty="0">
                <a:solidFill>
                  <a:srgbClr val="7030A0"/>
                </a:solidFill>
              </a:rPr>
              <a:t>Syntax</a:t>
            </a:r>
            <a:r>
              <a:rPr lang="en-IN" sz="2400" dirty="0"/>
              <a:t/>
            </a:r>
            <a:br>
              <a:rPr lang="en-IN" sz="2400" dirty="0"/>
            </a:br>
            <a:r>
              <a:rPr lang="en-IN" sz="2400" dirty="0"/>
              <a:t>str.count(sub, start= 0,end=len(string))</a:t>
            </a:r>
            <a:br>
              <a:rPr lang="en-IN" sz="2400" dirty="0"/>
            </a:br>
            <a:r>
              <a:rPr lang="en-IN" sz="2400" b="1" dirty="0">
                <a:solidFill>
                  <a:srgbClr val="7030A0"/>
                </a:solidFill>
              </a:rPr>
              <a:t>Parameters</a:t>
            </a:r>
            <a:r>
              <a:rPr lang="en-IN" sz="2400" dirty="0"/>
              <a:t/>
            </a:r>
            <a:br>
              <a:rPr lang="en-IN" sz="2400" dirty="0"/>
            </a:br>
            <a:r>
              <a:rPr lang="en-IN" sz="2400" dirty="0"/>
              <a:t> </a:t>
            </a:r>
            <a:r>
              <a:rPr lang="en-IN" sz="2400" b="1" dirty="0"/>
              <a:t>sub - </a:t>
            </a:r>
            <a:r>
              <a:rPr lang="en-IN" sz="2400" dirty="0"/>
              <a:t>This is the substring to be searched.</a:t>
            </a:r>
            <a:br>
              <a:rPr lang="en-IN" sz="2400" dirty="0"/>
            </a:br>
            <a:r>
              <a:rPr lang="en-IN" sz="2400" dirty="0"/>
              <a:t> </a:t>
            </a:r>
            <a:r>
              <a:rPr lang="en-IN" sz="2400" b="1" dirty="0"/>
              <a:t>start </a:t>
            </a:r>
            <a:r>
              <a:rPr lang="en-IN" sz="2400" dirty="0"/>
              <a:t>- Search starts from this index. First character starts from 0 index. By default</a:t>
            </a:r>
            <a:br>
              <a:rPr lang="en-IN" sz="2400" dirty="0"/>
            </a:br>
            <a:r>
              <a:rPr lang="en-IN" sz="2400" dirty="0"/>
              <a:t>search starts from 0 index.</a:t>
            </a:r>
            <a:br>
              <a:rPr lang="en-IN" sz="2400" dirty="0"/>
            </a:br>
            <a:r>
              <a:rPr lang="en-IN" sz="2400" dirty="0"/>
              <a:t> </a:t>
            </a:r>
            <a:r>
              <a:rPr lang="en-IN" sz="2400" b="1" dirty="0"/>
              <a:t>end </a:t>
            </a:r>
            <a:r>
              <a:rPr lang="en-IN" sz="2400" dirty="0"/>
              <a:t>- Search ends from this index. First character starts from 0 index. By default</a:t>
            </a:r>
            <a:br>
              <a:rPr lang="en-IN" sz="2400" dirty="0"/>
            </a:br>
            <a:r>
              <a:rPr lang="en-IN" sz="2400" dirty="0"/>
              <a:t>search ends at the last index.</a:t>
            </a:r>
            <a:br>
              <a:rPr lang="en-IN" sz="2400" dirty="0"/>
            </a:br>
            <a:r>
              <a:rPr lang="en-IN" sz="2400" b="1" dirty="0">
                <a:solidFill>
                  <a:srgbClr val="7030A0"/>
                </a:solidFill>
              </a:rPr>
              <a:t>Return Value</a:t>
            </a:r>
            <a:r>
              <a:rPr lang="en-IN" sz="2400" dirty="0"/>
              <a:t/>
            </a:r>
            <a:br>
              <a:rPr lang="en-IN" sz="2400" dirty="0"/>
            </a:br>
            <a:r>
              <a:rPr lang="en-IN" sz="2400" dirty="0"/>
              <a:t>Centered in a string of length width</a:t>
            </a:r>
            <a:r>
              <a:rPr lang="en-IN" sz="2400" dirty="0" smtClean="0"/>
              <a:t>.</a:t>
            </a:r>
          </a:p>
          <a:p>
            <a:pPr marL="0" indent="0">
              <a:buNone/>
            </a:pPr>
            <a:r>
              <a:rPr lang="en-IN" sz="2400" dirty="0"/>
              <a:t>&gt;&gt;&gt; name='this is </a:t>
            </a:r>
            <a:r>
              <a:rPr lang="en-IN" sz="2400" dirty="0" err="1" smtClean="0"/>
              <a:t>prashanth</a:t>
            </a:r>
            <a:r>
              <a:rPr lang="en-IN" sz="2400" dirty="0" smtClean="0"/>
              <a:t>'</a:t>
            </a:r>
            <a:endParaRPr lang="en-IN" sz="2400" dirty="0"/>
          </a:p>
          <a:p>
            <a:pPr marL="0" indent="0">
              <a:buNone/>
            </a:pPr>
            <a:r>
              <a:rPr lang="en-IN" sz="2400" dirty="0"/>
              <a:t>&gt;&gt;&gt; name.count('is')</a:t>
            </a:r>
          </a:p>
          <a:p>
            <a:pPr marL="0" indent="0">
              <a:buNone/>
            </a:pPr>
            <a:r>
              <a:rPr lang="en-IN" sz="2400" dirty="0"/>
              <a:t>2</a:t>
            </a:r>
          </a:p>
          <a:p>
            <a:pPr marL="0" indent="0">
              <a:buNone/>
            </a:pPr>
            <a:r>
              <a:rPr lang="en-IN" sz="2400" dirty="0"/>
              <a:t>&gt;&gt;&gt; name.count('is',0,5)</a:t>
            </a:r>
          </a:p>
          <a:p>
            <a:pPr marL="0" indent="0">
              <a:buNone/>
            </a:pPr>
            <a:r>
              <a:rPr lang="en-IN" sz="2400" dirty="0" smtClean="0"/>
              <a:t>1</a:t>
            </a:r>
            <a:r>
              <a:rPr lang="en-IN" sz="2400" dirty="0"/>
              <a:t/>
            </a:r>
            <a:br>
              <a:rPr lang="en-IN" sz="2400" dirty="0"/>
            </a:br>
            <a:endParaRPr lang="en-IN" sz="2400" b="1" dirty="0">
              <a:solidFill>
                <a:srgbClr val="FF0000"/>
              </a:solidFill>
            </a:endParaRPr>
          </a:p>
        </p:txBody>
      </p:sp>
    </p:spTree>
    <p:extLst>
      <p:ext uri="{BB962C8B-B14F-4D97-AF65-F5344CB8AC3E}">
        <p14:creationId xmlns:p14="http://schemas.microsoft.com/office/powerpoint/2010/main" val="1167979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100"/>
            <a:ext cx="10515600" cy="5994400"/>
          </a:xfrm>
        </p:spPr>
        <p:txBody>
          <a:bodyPr>
            <a:normAutofit fontScale="92500" lnSpcReduction="10000"/>
          </a:bodyPr>
          <a:lstStyle/>
          <a:p>
            <a:r>
              <a:rPr lang="en-IN" b="1" dirty="0">
                <a:solidFill>
                  <a:srgbClr val="FF0000"/>
                </a:solidFill>
              </a:rPr>
              <a:t>expandtabs() </a:t>
            </a:r>
            <a:r>
              <a:rPr lang="en-IN" b="1" dirty="0" smtClean="0">
                <a:solidFill>
                  <a:srgbClr val="FF0000"/>
                </a:solidFill>
              </a:rPr>
              <a:t>:</a:t>
            </a:r>
            <a:r>
              <a:rPr lang="en-IN" dirty="0"/>
              <a:t/>
            </a:r>
            <a:br>
              <a:rPr lang="en-IN" dirty="0"/>
            </a:br>
            <a:r>
              <a:rPr lang="en-IN" sz="2000" b="1" dirty="0">
                <a:solidFill>
                  <a:srgbClr val="7030A0"/>
                </a:solidFill>
              </a:rPr>
              <a:t>Description</a:t>
            </a:r>
            <a:r>
              <a:rPr lang="en-IN" sz="2000" dirty="0"/>
              <a:t/>
            </a:r>
            <a:br>
              <a:rPr lang="en-IN" sz="2000" dirty="0"/>
            </a:br>
            <a:r>
              <a:rPr lang="en-IN" sz="2000" dirty="0"/>
              <a:t>The </a:t>
            </a:r>
            <a:r>
              <a:rPr lang="en-IN" sz="2000" b="1" dirty="0"/>
              <a:t>expandtabs() </a:t>
            </a:r>
            <a:r>
              <a:rPr lang="en-IN" sz="2000" dirty="0"/>
              <a:t>method returns a copy of the string in which the tab characters </a:t>
            </a:r>
            <a:r>
              <a:rPr lang="en-IN" sz="2000" dirty="0" err="1"/>
              <a:t>ie</a:t>
            </a:r>
            <a:r>
              <a:rPr lang="en-IN" sz="2000" dirty="0"/>
              <a:t>. '\t'</a:t>
            </a:r>
            <a:br>
              <a:rPr lang="en-IN" sz="2000" dirty="0"/>
            </a:br>
            <a:r>
              <a:rPr lang="en-IN" sz="2000" dirty="0"/>
              <a:t>are expanded using spaces, optionally using the given tabsize (default 8)..</a:t>
            </a:r>
            <a:br>
              <a:rPr lang="en-IN" sz="2000" dirty="0"/>
            </a:br>
            <a:r>
              <a:rPr lang="en-IN" sz="2000" b="1" dirty="0">
                <a:solidFill>
                  <a:srgbClr val="7030A0"/>
                </a:solidFill>
              </a:rPr>
              <a:t>Syntax</a:t>
            </a:r>
            <a:r>
              <a:rPr lang="en-IN" sz="2000" dirty="0"/>
              <a:t/>
            </a:r>
            <a:br>
              <a:rPr lang="en-IN" sz="2000" dirty="0"/>
            </a:br>
            <a:r>
              <a:rPr lang="en-IN" sz="2000" dirty="0"/>
              <a:t>str.expandtabs(tabsize=8)</a:t>
            </a:r>
            <a:br>
              <a:rPr lang="en-IN" sz="2000" dirty="0"/>
            </a:br>
            <a:r>
              <a:rPr lang="en-IN" sz="2000" b="1" dirty="0">
                <a:solidFill>
                  <a:srgbClr val="7030A0"/>
                </a:solidFill>
              </a:rPr>
              <a:t>Parameters</a:t>
            </a:r>
            <a:r>
              <a:rPr lang="en-IN" sz="2000" dirty="0"/>
              <a:t/>
            </a:r>
            <a:br>
              <a:rPr lang="en-IN" sz="2000" dirty="0"/>
            </a:br>
            <a:r>
              <a:rPr lang="en-IN" sz="2000" b="1" dirty="0"/>
              <a:t>tabsize </a:t>
            </a:r>
            <a:r>
              <a:rPr lang="en-IN" sz="2000" dirty="0"/>
              <a:t>- This specifies the number of characters to be replaced for a tab character '\t'.</a:t>
            </a:r>
            <a:br>
              <a:rPr lang="en-IN" sz="2000" dirty="0"/>
            </a:br>
            <a:r>
              <a:rPr lang="en-IN" sz="2000" b="1" dirty="0"/>
              <a:t>Return Value</a:t>
            </a:r>
            <a:r>
              <a:rPr lang="en-IN" sz="2000" dirty="0"/>
              <a:t/>
            </a:r>
            <a:br>
              <a:rPr lang="en-IN" sz="2000" dirty="0"/>
            </a:br>
            <a:r>
              <a:rPr lang="en-IN" sz="2000" dirty="0"/>
              <a:t>This method returns a copy of the string in which tab characters i.e., '\t' have been</a:t>
            </a:r>
            <a:br>
              <a:rPr lang="en-IN" sz="2000" dirty="0"/>
            </a:br>
            <a:r>
              <a:rPr lang="en-IN" sz="2000" dirty="0"/>
              <a:t>expanded using spaces</a:t>
            </a:r>
            <a:r>
              <a:rPr lang="en-IN" sz="2000" dirty="0" smtClean="0"/>
              <a:t>.</a:t>
            </a:r>
          </a:p>
          <a:p>
            <a:pPr marL="0" indent="0">
              <a:buNone/>
            </a:pPr>
            <a:r>
              <a:rPr lang="en-IN" sz="2000" dirty="0" smtClean="0"/>
              <a:t>&gt;&gt;&gt; </a:t>
            </a:r>
            <a:r>
              <a:rPr lang="en-IN" sz="2000" dirty="0"/>
              <a:t>name='This is \t tab'</a:t>
            </a:r>
          </a:p>
          <a:p>
            <a:pPr marL="0" indent="0">
              <a:buNone/>
            </a:pPr>
            <a:r>
              <a:rPr lang="en-IN" sz="2000" dirty="0"/>
              <a:t>&gt;&gt;&gt; name</a:t>
            </a:r>
          </a:p>
          <a:p>
            <a:pPr marL="0" indent="0">
              <a:buNone/>
            </a:pPr>
            <a:r>
              <a:rPr lang="en-IN" sz="2000" dirty="0"/>
              <a:t>'This is \t tab'</a:t>
            </a:r>
          </a:p>
          <a:p>
            <a:pPr marL="0" indent="0">
              <a:buNone/>
            </a:pPr>
            <a:r>
              <a:rPr lang="en-IN" sz="2000" dirty="0"/>
              <a:t>&gt;&gt;&gt; print(name)</a:t>
            </a:r>
          </a:p>
          <a:p>
            <a:pPr marL="0" indent="0">
              <a:buNone/>
            </a:pPr>
            <a:r>
              <a:rPr lang="en-IN" sz="2000" dirty="0"/>
              <a:t>This is 	 tab</a:t>
            </a:r>
          </a:p>
          <a:p>
            <a:pPr marL="0" indent="0">
              <a:buNone/>
            </a:pPr>
            <a:r>
              <a:rPr lang="en-IN" sz="2000" dirty="0"/>
              <a:t>&gt;&gt;&gt; print(</a:t>
            </a:r>
            <a:r>
              <a:rPr lang="en-IN" sz="2000" dirty="0" err="1"/>
              <a:t>name.expandtabs</a:t>
            </a:r>
            <a:r>
              <a:rPr lang="en-IN" sz="2000" dirty="0"/>
              <a:t>())</a:t>
            </a:r>
          </a:p>
          <a:p>
            <a:pPr marL="0" indent="0">
              <a:buNone/>
            </a:pPr>
            <a:r>
              <a:rPr lang="en-IN" sz="2000" dirty="0"/>
              <a:t>This is          tab</a:t>
            </a:r>
          </a:p>
          <a:p>
            <a:pPr marL="0" indent="0">
              <a:buNone/>
            </a:pPr>
            <a:r>
              <a:rPr lang="en-IN" sz="2000" dirty="0"/>
              <a:t>&gt;&gt;&gt; print(</a:t>
            </a:r>
            <a:r>
              <a:rPr lang="en-IN" sz="2000" dirty="0" err="1"/>
              <a:t>name.expandtabs</a:t>
            </a:r>
            <a:r>
              <a:rPr lang="en-IN" sz="2000" dirty="0"/>
              <a:t>(25))</a:t>
            </a:r>
          </a:p>
          <a:p>
            <a:pPr marL="0" indent="0">
              <a:buNone/>
            </a:pPr>
            <a:r>
              <a:rPr lang="en-IN" sz="2000" dirty="0"/>
              <a:t>This is                   tab</a:t>
            </a:r>
            <a:endParaRPr lang="en-IN" dirty="0"/>
          </a:p>
        </p:txBody>
      </p:sp>
    </p:spTree>
    <p:extLst>
      <p:ext uri="{BB962C8B-B14F-4D97-AF65-F5344CB8AC3E}">
        <p14:creationId xmlns:p14="http://schemas.microsoft.com/office/powerpoint/2010/main" val="1290407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0"/>
            <a:ext cx="10515600" cy="6946900"/>
          </a:xfrm>
        </p:spPr>
        <p:txBody>
          <a:bodyPr>
            <a:normAutofit lnSpcReduction="10000"/>
          </a:bodyPr>
          <a:lstStyle/>
          <a:p>
            <a:r>
              <a:rPr lang="en-IN" b="1" dirty="0">
                <a:solidFill>
                  <a:srgbClr val="FF0000"/>
                </a:solidFill>
              </a:rPr>
              <a:t>maketrans</a:t>
            </a:r>
            <a:r>
              <a:rPr lang="en-IN" b="1" dirty="0" smtClean="0">
                <a:solidFill>
                  <a:srgbClr val="FF0000"/>
                </a:solidFill>
              </a:rPr>
              <a:t>() and translate():</a:t>
            </a:r>
          </a:p>
          <a:p>
            <a:pPr marL="0" indent="0">
              <a:buNone/>
            </a:pPr>
            <a:r>
              <a:rPr lang="en-IN" sz="2200" b="1" dirty="0">
                <a:solidFill>
                  <a:srgbClr val="7030A0"/>
                </a:solidFill>
              </a:rPr>
              <a:t>Description</a:t>
            </a:r>
            <a:r>
              <a:rPr lang="en-IN" sz="2200" dirty="0"/>
              <a:t/>
            </a:r>
            <a:br>
              <a:rPr lang="en-IN" sz="2200" dirty="0"/>
            </a:br>
            <a:r>
              <a:rPr lang="en-IN" sz="2200" dirty="0"/>
              <a:t>The </a:t>
            </a:r>
            <a:r>
              <a:rPr lang="en-IN" sz="2200" b="1" dirty="0"/>
              <a:t>maketrans() </a:t>
            </a:r>
            <a:r>
              <a:rPr lang="en-IN" sz="2200" dirty="0"/>
              <a:t>method returns a translation table that maps each character in the</a:t>
            </a:r>
            <a:br>
              <a:rPr lang="en-IN" sz="2200" dirty="0"/>
            </a:br>
            <a:r>
              <a:rPr lang="en-IN" sz="2200" dirty="0" smtClean="0"/>
              <a:t>intab string </a:t>
            </a:r>
            <a:r>
              <a:rPr lang="en-IN" sz="2200" dirty="0"/>
              <a:t>into the character at the same position in the outtab string. Then this table is</a:t>
            </a:r>
            <a:br>
              <a:rPr lang="en-IN" sz="2200" dirty="0"/>
            </a:br>
            <a:r>
              <a:rPr lang="en-IN" sz="2200" dirty="0"/>
              <a:t>passed to the translate() function.</a:t>
            </a:r>
            <a:br>
              <a:rPr lang="en-IN" sz="2200" dirty="0"/>
            </a:br>
            <a:r>
              <a:rPr lang="en-IN" sz="2200" b="1" dirty="0"/>
              <a:t>Note: </a:t>
            </a:r>
            <a:r>
              <a:rPr lang="en-IN" sz="2200" dirty="0"/>
              <a:t>Both intab and outtab must have the same length.</a:t>
            </a:r>
            <a:br>
              <a:rPr lang="en-IN" sz="2200" dirty="0"/>
            </a:br>
            <a:r>
              <a:rPr lang="en-IN" sz="2200" b="1" dirty="0">
                <a:solidFill>
                  <a:srgbClr val="7030A0"/>
                </a:solidFill>
              </a:rPr>
              <a:t>Syntax</a:t>
            </a:r>
            <a:r>
              <a:rPr lang="en-IN" sz="2200" dirty="0"/>
              <a:t/>
            </a:r>
            <a:br>
              <a:rPr lang="en-IN" sz="2200" dirty="0"/>
            </a:br>
            <a:r>
              <a:rPr lang="en-IN" sz="2200" dirty="0" smtClean="0"/>
              <a:t>str.maketrans(intab, </a:t>
            </a:r>
            <a:r>
              <a:rPr lang="en-IN" sz="2200" dirty="0"/>
              <a:t>outtab]);</a:t>
            </a:r>
            <a:br>
              <a:rPr lang="en-IN" sz="2200" dirty="0"/>
            </a:br>
            <a:r>
              <a:rPr lang="en-IN" sz="2200" b="1" dirty="0" smtClean="0">
                <a:solidFill>
                  <a:srgbClr val="7030A0"/>
                </a:solidFill>
              </a:rPr>
              <a:t>Parameters</a:t>
            </a:r>
            <a:r>
              <a:rPr lang="en-IN" sz="2200" dirty="0"/>
              <a:t/>
            </a:r>
            <a:br>
              <a:rPr lang="en-IN" sz="2200" dirty="0"/>
            </a:br>
            <a:r>
              <a:rPr lang="en-IN" sz="2200" dirty="0"/>
              <a:t> </a:t>
            </a:r>
            <a:r>
              <a:rPr lang="en-IN" sz="2200" b="1" dirty="0"/>
              <a:t>intab </a:t>
            </a:r>
            <a:r>
              <a:rPr lang="en-IN" sz="2200" dirty="0"/>
              <a:t>- This is the string having actual characters.</a:t>
            </a:r>
            <a:br>
              <a:rPr lang="en-IN" sz="2200" dirty="0"/>
            </a:br>
            <a:r>
              <a:rPr lang="en-IN" sz="2200" dirty="0"/>
              <a:t> </a:t>
            </a:r>
            <a:r>
              <a:rPr lang="en-IN" sz="2200" b="1" dirty="0"/>
              <a:t>outtab </a:t>
            </a:r>
            <a:r>
              <a:rPr lang="en-IN" sz="2200" dirty="0"/>
              <a:t>- This is the string having corresponding mapping character.</a:t>
            </a:r>
            <a:br>
              <a:rPr lang="en-IN" sz="2200" dirty="0"/>
            </a:br>
            <a:r>
              <a:rPr lang="en-IN" sz="2200" b="1" dirty="0">
                <a:solidFill>
                  <a:srgbClr val="7030A0"/>
                </a:solidFill>
              </a:rPr>
              <a:t>Return Value</a:t>
            </a:r>
            <a:r>
              <a:rPr lang="en-IN" sz="2200" dirty="0"/>
              <a:t/>
            </a:r>
            <a:br>
              <a:rPr lang="en-IN" sz="2200" dirty="0"/>
            </a:br>
            <a:r>
              <a:rPr lang="en-IN" sz="2200" dirty="0"/>
              <a:t>This method returns a translate table to be used translate() function.</a:t>
            </a:r>
            <a:br>
              <a:rPr lang="en-IN" sz="2200" dirty="0"/>
            </a:br>
            <a:r>
              <a:rPr lang="en-IN" sz="2200" dirty="0"/>
              <a:t>&gt;&gt;&gt; intab='</a:t>
            </a:r>
            <a:r>
              <a:rPr lang="en-IN" sz="2200" dirty="0" err="1"/>
              <a:t>abcde</a:t>
            </a:r>
            <a:r>
              <a:rPr lang="en-IN" sz="2200" dirty="0"/>
              <a:t>'</a:t>
            </a:r>
          </a:p>
          <a:p>
            <a:pPr marL="0" indent="0">
              <a:buNone/>
            </a:pPr>
            <a:r>
              <a:rPr lang="en-IN" sz="2200" dirty="0"/>
              <a:t>&gt;&gt;&gt; outtab='12345'</a:t>
            </a:r>
          </a:p>
          <a:p>
            <a:pPr marL="0" indent="0">
              <a:buNone/>
            </a:pPr>
            <a:r>
              <a:rPr lang="en-IN" sz="2200" dirty="0"/>
              <a:t>&gt;&gt;&gt; trantab = str.maketrans(intab, outtab)</a:t>
            </a:r>
          </a:p>
          <a:p>
            <a:pPr marL="0" indent="0">
              <a:buNone/>
            </a:pPr>
            <a:r>
              <a:rPr lang="en-IN" sz="2200" dirty="0"/>
              <a:t>&gt;&gt;&gt; name='this is </a:t>
            </a:r>
            <a:r>
              <a:rPr lang="en-IN" sz="2200" dirty="0" err="1" smtClean="0"/>
              <a:t>prashanth</a:t>
            </a:r>
            <a:r>
              <a:rPr lang="en-IN" sz="2200" dirty="0" smtClean="0"/>
              <a:t> </a:t>
            </a:r>
            <a:r>
              <a:rPr lang="en-IN" sz="2200" dirty="0"/>
              <a:t>abcdebdce'</a:t>
            </a:r>
          </a:p>
          <a:p>
            <a:pPr marL="0" indent="0">
              <a:buNone/>
            </a:pPr>
            <a:r>
              <a:rPr lang="en-IN" sz="2200" dirty="0"/>
              <a:t>&gt;&gt;&gt; name.translate(</a:t>
            </a:r>
            <a:r>
              <a:rPr lang="en-IN" sz="2200" dirty="0" err="1"/>
              <a:t>transtab</a:t>
            </a:r>
            <a:r>
              <a:rPr lang="en-IN" sz="2200" dirty="0"/>
              <a:t>)</a:t>
            </a:r>
            <a:r>
              <a:rPr lang="en-IN" dirty="0"/>
              <a:t/>
            </a:r>
            <a:br>
              <a:rPr lang="en-IN" dirty="0"/>
            </a:br>
            <a:r>
              <a:rPr lang="en-IN" sz="2200" dirty="0"/>
              <a:t>&gt;&gt;&gt; name.translate(trantab)</a:t>
            </a:r>
          </a:p>
          <a:p>
            <a:pPr marL="0" indent="0">
              <a:buNone/>
            </a:pPr>
            <a:r>
              <a:rPr lang="en-IN" sz="2200" dirty="0"/>
              <a:t>'this is lok5sh 123452435</a:t>
            </a:r>
            <a:r>
              <a:rPr lang="en-IN" dirty="0"/>
              <a:t>'</a:t>
            </a:r>
          </a:p>
        </p:txBody>
      </p:sp>
    </p:spTree>
    <p:extLst>
      <p:ext uri="{BB962C8B-B14F-4D97-AF65-F5344CB8AC3E}">
        <p14:creationId xmlns:p14="http://schemas.microsoft.com/office/powerpoint/2010/main" val="3152124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noAutofit/>
          </a:bodyPr>
          <a:lstStyle/>
          <a:p>
            <a:pPr algn="ctr"/>
            <a:r>
              <a:rPr lang="en-IN" sz="4800" b="1" dirty="0">
                <a:solidFill>
                  <a:srgbClr val="FF0000"/>
                </a:solidFill>
              </a:rPr>
              <a:t>Python </a:t>
            </a:r>
            <a:r>
              <a:rPr lang="en-IN" sz="4800" b="1" dirty="0" smtClean="0">
                <a:solidFill>
                  <a:srgbClr val="FF0000"/>
                </a:solidFill>
              </a:rPr>
              <a:t>lists</a:t>
            </a:r>
            <a:r>
              <a:rPr lang="en-IN" sz="4800" dirty="0">
                <a:solidFill>
                  <a:srgbClr val="FF0000"/>
                </a:solidFill>
              </a:rPr>
              <a:t/>
            </a:r>
            <a:br>
              <a:rPr lang="en-IN" sz="4800" dirty="0">
                <a:solidFill>
                  <a:srgbClr val="FF0000"/>
                </a:solidFill>
              </a:rPr>
            </a:br>
            <a:endParaRPr lang="en-IN" sz="4800" dirty="0">
              <a:solidFill>
                <a:srgbClr val="FF0000"/>
              </a:solidFill>
            </a:endParaRPr>
          </a:p>
        </p:txBody>
      </p:sp>
      <p:sp>
        <p:nvSpPr>
          <p:cNvPr id="3" name="Content Placeholder 2"/>
          <p:cNvSpPr>
            <a:spLocks noGrp="1"/>
          </p:cNvSpPr>
          <p:nvPr>
            <p:ph idx="1"/>
          </p:nvPr>
        </p:nvSpPr>
        <p:spPr>
          <a:xfrm>
            <a:off x="838200" y="846161"/>
            <a:ext cx="10515600" cy="5759355"/>
          </a:xfrm>
        </p:spPr>
        <p:txBody>
          <a:bodyPr>
            <a:normAutofit fontScale="77500" lnSpcReduction="20000"/>
          </a:bodyPr>
          <a:lstStyle/>
          <a:p>
            <a:endParaRPr lang="en-IN" dirty="0" smtClean="0"/>
          </a:p>
          <a:p>
            <a:r>
              <a:rPr lang="en-IN" dirty="0" smtClean="0"/>
              <a:t>lists are mutable datatypes.</a:t>
            </a:r>
            <a:endParaRPr lang="en-IN" dirty="0"/>
          </a:p>
          <a:p>
            <a:r>
              <a:rPr lang="en-IN" dirty="0" smtClean="0"/>
              <a:t>lists </a:t>
            </a:r>
            <a:r>
              <a:rPr lang="en-IN" dirty="0"/>
              <a:t>are the most versatile of Python's compound data types</a:t>
            </a:r>
            <a:r>
              <a:rPr lang="en-IN" dirty="0" smtClean="0"/>
              <a:t>.</a:t>
            </a:r>
          </a:p>
          <a:p>
            <a:r>
              <a:rPr lang="en-IN" dirty="0"/>
              <a:t>A </a:t>
            </a:r>
            <a:r>
              <a:rPr lang="en-IN" dirty="0" smtClean="0"/>
              <a:t>list </a:t>
            </a:r>
            <a:r>
              <a:rPr lang="en-IN" dirty="0"/>
              <a:t>contains </a:t>
            </a:r>
            <a:r>
              <a:rPr lang="en-IN" dirty="0" smtClean="0"/>
              <a:t>items separated </a:t>
            </a:r>
            <a:r>
              <a:rPr lang="en-IN" dirty="0"/>
              <a:t>by commas and enclosed within square brackets </a:t>
            </a:r>
            <a:r>
              <a:rPr lang="en-IN" dirty="0" smtClean="0"/>
              <a:t>([]).</a:t>
            </a:r>
          </a:p>
          <a:p>
            <a:r>
              <a:rPr lang="en-IN" dirty="0" smtClean="0"/>
              <a:t>lists are similar </a:t>
            </a:r>
            <a:r>
              <a:rPr lang="en-IN" dirty="0"/>
              <a:t>to arrays in C. One of the differences between them is that all the items </a:t>
            </a:r>
            <a:r>
              <a:rPr lang="en-IN" dirty="0" smtClean="0"/>
              <a:t>belonging to </a:t>
            </a:r>
            <a:r>
              <a:rPr lang="en-IN" dirty="0"/>
              <a:t>a </a:t>
            </a:r>
            <a:r>
              <a:rPr lang="en-IN" dirty="0" smtClean="0"/>
              <a:t>list </a:t>
            </a:r>
            <a:r>
              <a:rPr lang="en-IN" dirty="0"/>
              <a:t>can be of different data type</a:t>
            </a:r>
            <a:r>
              <a:rPr lang="en-IN" dirty="0" smtClean="0"/>
              <a:t>.</a:t>
            </a:r>
          </a:p>
          <a:p>
            <a:r>
              <a:rPr lang="en-IN" dirty="0"/>
              <a:t>The values stored in a </a:t>
            </a:r>
            <a:r>
              <a:rPr lang="en-IN" dirty="0" smtClean="0"/>
              <a:t>list </a:t>
            </a:r>
            <a:r>
              <a:rPr lang="en-IN" dirty="0"/>
              <a:t>can be accessed using the slice operator ([ ] and [:]) </a:t>
            </a:r>
            <a:r>
              <a:rPr lang="en-IN" dirty="0" smtClean="0"/>
              <a:t>with indexes </a:t>
            </a:r>
            <a:r>
              <a:rPr lang="en-IN" dirty="0"/>
              <a:t>starting at 0 in the beginning of the </a:t>
            </a:r>
            <a:r>
              <a:rPr lang="en-IN" dirty="0" smtClean="0"/>
              <a:t>list </a:t>
            </a:r>
            <a:r>
              <a:rPr lang="en-IN" dirty="0"/>
              <a:t>and working their way to end -1</a:t>
            </a:r>
            <a:r>
              <a:rPr lang="en-IN" dirty="0" smtClean="0"/>
              <a:t>.</a:t>
            </a:r>
          </a:p>
          <a:p>
            <a:r>
              <a:rPr lang="en-IN" dirty="0"/>
              <a:t>The </a:t>
            </a:r>
            <a:r>
              <a:rPr lang="en-IN" dirty="0" smtClean="0"/>
              <a:t>plus(+) </a:t>
            </a:r>
            <a:r>
              <a:rPr lang="en-IN" dirty="0"/>
              <a:t>sign is the </a:t>
            </a:r>
            <a:r>
              <a:rPr lang="en-IN" dirty="0" smtClean="0"/>
              <a:t>list </a:t>
            </a:r>
            <a:r>
              <a:rPr lang="en-IN" dirty="0"/>
              <a:t>concatenation operator, and the asterisk (*) is the repetition operator</a:t>
            </a:r>
            <a:r>
              <a:rPr lang="en-IN" dirty="0" smtClean="0"/>
              <a:t>.</a:t>
            </a:r>
          </a:p>
          <a:p>
            <a:r>
              <a:rPr lang="en-IN" dirty="0" smtClean="0"/>
              <a:t>list contain heterogeneous values and grow able.</a:t>
            </a:r>
            <a:r>
              <a:rPr lang="en-IN" dirty="0"/>
              <a:t/>
            </a:r>
            <a:br>
              <a:rPr lang="en-IN" dirty="0"/>
            </a:br>
            <a:r>
              <a:rPr lang="en-IN" dirty="0"/>
              <a:t/>
            </a:r>
            <a:br>
              <a:rPr lang="en-IN" dirty="0"/>
            </a:br>
            <a:r>
              <a:rPr lang="en-IN" dirty="0" smtClean="0"/>
              <a:t>list1 </a:t>
            </a:r>
            <a:r>
              <a:rPr lang="en-IN" dirty="0"/>
              <a:t>= ['physics', 'chemistry', 1997, 2000];</a:t>
            </a:r>
            <a:br>
              <a:rPr lang="en-IN" dirty="0"/>
            </a:br>
            <a:r>
              <a:rPr lang="en-IN" dirty="0" smtClean="0"/>
              <a:t>list2 </a:t>
            </a:r>
            <a:r>
              <a:rPr lang="en-IN" dirty="0"/>
              <a:t>= [1, 2, 3, 4, 5 ];</a:t>
            </a:r>
            <a:br>
              <a:rPr lang="en-IN" dirty="0"/>
            </a:br>
            <a:r>
              <a:rPr lang="en-IN" dirty="0" smtClean="0"/>
              <a:t>list3 </a:t>
            </a:r>
            <a:r>
              <a:rPr lang="en-IN" dirty="0"/>
              <a:t>= ["a", "b", "c", "d"];</a:t>
            </a:r>
            <a:br>
              <a:rPr lang="en-IN" dirty="0"/>
            </a:br>
            <a:r>
              <a:rPr lang="en-IN" dirty="0"/>
              <a:t/>
            </a:r>
            <a:br>
              <a:rPr lang="en-IN" dirty="0"/>
            </a:br>
            <a:endParaRPr lang="en-IN" dirty="0"/>
          </a:p>
        </p:txBody>
      </p:sp>
    </p:spTree>
    <p:extLst>
      <p:ext uri="{BB962C8B-B14F-4D97-AF65-F5344CB8AC3E}">
        <p14:creationId xmlns:p14="http://schemas.microsoft.com/office/powerpoint/2010/main" val="575541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95785"/>
            <a:ext cx="10515600" cy="5781178"/>
          </a:xfrm>
        </p:spPr>
        <p:txBody>
          <a:bodyPr>
            <a:normAutofit fontScale="92500" lnSpcReduction="10000"/>
          </a:bodyPr>
          <a:lstStyle/>
          <a:p>
            <a:r>
              <a:rPr lang="en-IN" dirty="0" smtClean="0"/>
              <a:t>list1 </a:t>
            </a:r>
            <a:r>
              <a:rPr lang="en-IN" dirty="0"/>
              <a:t>= [ '</a:t>
            </a:r>
            <a:r>
              <a:rPr lang="en-IN" dirty="0" err="1"/>
              <a:t>abcd</a:t>
            </a:r>
            <a:r>
              <a:rPr lang="en-IN" dirty="0"/>
              <a:t>', 786 , 2.23, </a:t>
            </a:r>
            <a:r>
              <a:rPr lang="en-IN" dirty="0" smtClean="0"/>
              <a:t>‘</a:t>
            </a:r>
            <a:r>
              <a:rPr lang="en-IN" dirty="0" err="1" smtClean="0"/>
              <a:t>kpr</a:t>
            </a:r>
            <a:r>
              <a:rPr lang="en-IN" dirty="0" smtClean="0"/>
              <a:t>', </a:t>
            </a:r>
            <a:r>
              <a:rPr lang="en-IN" dirty="0"/>
              <a:t>70.2 ]</a:t>
            </a:r>
            <a:br>
              <a:rPr lang="en-IN" dirty="0"/>
            </a:br>
            <a:r>
              <a:rPr lang="en-IN" dirty="0" smtClean="0"/>
              <a:t>list2 </a:t>
            </a:r>
            <a:r>
              <a:rPr lang="en-IN" dirty="0"/>
              <a:t>= [123, </a:t>
            </a:r>
            <a:r>
              <a:rPr lang="en-IN" dirty="0" smtClean="0"/>
              <a:t>‘</a:t>
            </a:r>
            <a:r>
              <a:rPr lang="en-IN" dirty="0" err="1" smtClean="0"/>
              <a:t>kpr</a:t>
            </a:r>
            <a:r>
              <a:rPr lang="en-IN" dirty="0" smtClean="0"/>
              <a:t>']</a:t>
            </a:r>
            <a:r>
              <a:rPr lang="en-IN" dirty="0"/>
              <a:t/>
            </a:r>
            <a:br>
              <a:rPr lang="en-IN" dirty="0"/>
            </a:br>
            <a:r>
              <a:rPr lang="en-IN" dirty="0"/>
              <a:t>print </a:t>
            </a:r>
            <a:r>
              <a:rPr lang="en-IN" dirty="0" smtClean="0"/>
              <a:t>(list1) </a:t>
            </a:r>
            <a:r>
              <a:rPr lang="en-IN" dirty="0"/>
              <a:t># Prints complete </a:t>
            </a:r>
            <a:r>
              <a:rPr lang="en-IN" dirty="0" smtClean="0"/>
              <a:t>list</a:t>
            </a:r>
            <a:r>
              <a:rPr lang="en-IN" dirty="0"/>
              <a:t/>
            </a:r>
            <a:br>
              <a:rPr lang="en-IN" dirty="0"/>
            </a:br>
            <a:r>
              <a:rPr lang="en-IN" dirty="0"/>
              <a:t>print </a:t>
            </a:r>
            <a:r>
              <a:rPr lang="en-IN" dirty="0" smtClean="0"/>
              <a:t>(list1[0</a:t>
            </a:r>
            <a:r>
              <a:rPr lang="en-IN" dirty="0"/>
              <a:t>]) # Prints first element of the </a:t>
            </a:r>
            <a:r>
              <a:rPr lang="en-IN" dirty="0" smtClean="0"/>
              <a:t>list</a:t>
            </a:r>
            <a:r>
              <a:rPr lang="en-IN" dirty="0"/>
              <a:t/>
            </a:r>
            <a:br>
              <a:rPr lang="en-IN" dirty="0"/>
            </a:br>
            <a:r>
              <a:rPr lang="en-IN" dirty="0"/>
              <a:t>print </a:t>
            </a:r>
            <a:r>
              <a:rPr lang="en-IN" dirty="0" smtClean="0"/>
              <a:t>(list1[1:3</a:t>
            </a:r>
            <a:r>
              <a:rPr lang="en-IN" dirty="0"/>
              <a:t>]) # Prints elements starting from 2nd till 3rd</a:t>
            </a:r>
            <a:br>
              <a:rPr lang="en-IN" dirty="0"/>
            </a:br>
            <a:r>
              <a:rPr lang="en-IN" dirty="0"/>
              <a:t>print </a:t>
            </a:r>
            <a:r>
              <a:rPr lang="en-IN" dirty="0" smtClean="0"/>
              <a:t>(list1[2</a:t>
            </a:r>
            <a:r>
              <a:rPr lang="en-IN" dirty="0"/>
              <a:t>:]) # Prints elements starting from 3rd element</a:t>
            </a:r>
            <a:br>
              <a:rPr lang="en-IN" dirty="0"/>
            </a:br>
            <a:r>
              <a:rPr lang="en-IN" dirty="0"/>
              <a:t>print </a:t>
            </a:r>
            <a:r>
              <a:rPr lang="en-IN" dirty="0" smtClean="0"/>
              <a:t>(list2 </a:t>
            </a:r>
            <a:r>
              <a:rPr lang="en-IN" dirty="0"/>
              <a:t>* 2) # Prints </a:t>
            </a:r>
            <a:r>
              <a:rPr lang="en-IN" dirty="0" smtClean="0"/>
              <a:t>list </a:t>
            </a:r>
            <a:r>
              <a:rPr lang="en-IN" dirty="0"/>
              <a:t>two times</a:t>
            </a:r>
            <a:br>
              <a:rPr lang="en-IN" dirty="0"/>
            </a:br>
            <a:r>
              <a:rPr lang="en-IN" dirty="0"/>
              <a:t>print </a:t>
            </a:r>
            <a:r>
              <a:rPr lang="en-IN" dirty="0" smtClean="0"/>
              <a:t>(list1+ list2) </a:t>
            </a:r>
            <a:r>
              <a:rPr lang="en-IN" dirty="0"/>
              <a:t># Prints concatenated </a:t>
            </a:r>
            <a:r>
              <a:rPr lang="en-IN" dirty="0" smtClean="0"/>
              <a:t>lists</a:t>
            </a:r>
            <a:r>
              <a:rPr lang="en-IN" dirty="0"/>
              <a:t/>
            </a:r>
            <a:br>
              <a:rPr lang="en-IN" dirty="0"/>
            </a:br>
            <a:endParaRPr lang="en-IN" dirty="0" smtClean="0"/>
          </a:p>
          <a:p>
            <a:r>
              <a:rPr lang="en-IN" dirty="0"/>
              <a:t>This produces the following result-</a:t>
            </a:r>
            <a:br>
              <a:rPr lang="en-IN" dirty="0"/>
            </a:br>
            <a:r>
              <a:rPr lang="en-IN" dirty="0"/>
              <a:t>['</a:t>
            </a:r>
            <a:r>
              <a:rPr lang="en-IN" dirty="0" err="1"/>
              <a:t>abcd</a:t>
            </a:r>
            <a:r>
              <a:rPr lang="en-IN" dirty="0"/>
              <a:t>', 786, 2.23, </a:t>
            </a:r>
            <a:r>
              <a:rPr lang="en-IN" dirty="0" smtClean="0"/>
              <a:t>'</a:t>
            </a:r>
            <a:r>
              <a:rPr lang="en-IN" dirty="0" err="1" smtClean="0"/>
              <a:t>kpr</a:t>
            </a:r>
            <a:r>
              <a:rPr lang="en-IN" dirty="0" smtClean="0"/>
              <a:t>', </a:t>
            </a:r>
            <a:r>
              <a:rPr lang="en-IN" dirty="0"/>
              <a:t>70.200000000000003]</a:t>
            </a:r>
            <a:br>
              <a:rPr lang="en-IN" dirty="0"/>
            </a:br>
            <a:r>
              <a:rPr lang="en-IN" dirty="0" err="1"/>
              <a:t>abcd</a:t>
            </a:r>
            <a:r>
              <a:rPr lang="en-IN" dirty="0"/>
              <a:t/>
            </a:r>
            <a:br>
              <a:rPr lang="en-IN" dirty="0"/>
            </a:br>
            <a:r>
              <a:rPr lang="en-IN" dirty="0"/>
              <a:t>[786, 2.23]</a:t>
            </a:r>
            <a:br>
              <a:rPr lang="en-IN" dirty="0"/>
            </a:br>
            <a:r>
              <a:rPr lang="en-IN" dirty="0"/>
              <a:t>[2.23, </a:t>
            </a:r>
            <a:r>
              <a:rPr lang="en-IN" dirty="0" smtClean="0"/>
              <a:t>'</a:t>
            </a:r>
            <a:r>
              <a:rPr lang="en-IN" dirty="0" err="1" smtClean="0"/>
              <a:t>kpr</a:t>
            </a:r>
            <a:r>
              <a:rPr lang="en-IN" dirty="0" smtClean="0"/>
              <a:t>', </a:t>
            </a:r>
            <a:r>
              <a:rPr lang="en-IN" dirty="0"/>
              <a:t>70.200000000000003]</a:t>
            </a:r>
            <a:br>
              <a:rPr lang="en-IN" dirty="0"/>
            </a:br>
            <a:r>
              <a:rPr lang="en-IN" dirty="0"/>
              <a:t>[123, </a:t>
            </a:r>
            <a:r>
              <a:rPr lang="en-IN" dirty="0" smtClean="0"/>
              <a:t>'</a:t>
            </a:r>
            <a:r>
              <a:rPr lang="en-IN" dirty="0" err="1" smtClean="0"/>
              <a:t>kpr</a:t>
            </a:r>
            <a:r>
              <a:rPr lang="en-IN" dirty="0" smtClean="0"/>
              <a:t>', </a:t>
            </a:r>
            <a:r>
              <a:rPr lang="en-IN" dirty="0"/>
              <a:t>123, </a:t>
            </a:r>
            <a:r>
              <a:rPr lang="en-IN" dirty="0" smtClean="0"/>
              <a:t>'</a:t>
            </a:r>
            <a:r>
              <a:rPr lang="en-IN" dirty="0" err="1" smtClean="0"/>
              <a:t>kpr</a:t>
            </a:r>
            <a:r>
              <a:rPr lang="en-IN" dirty="0" smtClean="0"/>
              <a:t>']</a:t>
            </a:r>
            <a:r>
              <a:rPr lang="en-IN" dirty="0"/>
              <a:t/>
            </a:r>
            <a:br>
              <a:rPr lang="en-IN" dirty="0"/>
            </a:br>
            <a:r>
              <a:rPr lang="en-IN" dirty="0"/>
              <a:t>['</a:t>
            </a:r>
            <a:r>
              <a:rPr lang="en-IN" dirty="0" err="1"/>
              <a:t>abcd</a:t>
            </a:r>
            <a:r>
              <a:rPr lang="en-IN" dirty="0"/>
              <a:t>', 786, 2.23, </a:t>
            </a:r>
            <a:r>
              <a:rPr lang="en-IN" dirty="0" smtClean="0"/>
              <a:t>'</a:t>
            </a:r>
            <a:r>
              <a:rPr lang="en-IN" dirty="0" err="1" smtClean="0"/>
              <a:t>kpr</a:t>
            </a:r>
            <a:r>
              <a:rPr lang="en-IN" dirty="0" smtClean="0"/>
              <a:t>', </a:t>
            </a:r>
            <a:r>
              <a:rPr lang="en-IN" dirty="0"/>
              <a:t>70.200000000000003, 123, </a:t>
            </a:r>
            <a:r>
              <a:rPr lang="en-IN" dirty="0" smtClean="0"/>
              <a:t>'</a:t>
            </a:r>
            <a:r>
              <a:rPr lang="en-IN" dirty="0" err="1" smtClean="0"/>
              <a:t>kpr</a:t>
            </a:r>
            <a:r>
              <a:rPr lang="en-IN" dirty="0" smtClean="0"/>
              <a:t>']</a:t>
            </a:r>
            <a:r>
              <a:rPr lang="en-IN" dirty="0"/>
              <a:t/>
            </a:r>
            <a:br>
              <a:rPr lang="en-IN" dirty="0"/>
            </a:br>
            <a:endParaRPr lang="en-IN" dirty="0" smtClean="0"/>
          </a:p>
          <a:p>
            <a:endParaRPr lang="en-IN" dirty="0"/>
          </a:p>
        </p:txBody>
      </p:sp>
    </p:spTree>
    <p:extLst>
      <p:ext uri="{BB962C8B-B14F-4D97-AF65-F5344CB8AC3E}">
        <p14:creationId xmlns:p14="http://schemas.microsoft.com/office/powerpoint/2010/main" val="10336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normAutofit/>
          </a:bodyPr>
          <a:lstStyle/>
          <a:p>
            <a:pPr algn="ctr"/>
            <a:r>
              <a:rPr lang="en-IN" sz="4800" dirty="0" smtClean="0">
                <a:solidFill>
                  <a:srgbClr val="FF0000"/>
                </a:solidFill>
              </a:rPr>
              <a:t>Boolean data type</a:t>
            </a:r>
            <a:endParaRPr lang="en-IN" sz="4800" dirty="0">
              <a:solidFill>
                <a:srgbClr val="FF0000"/>
              </a:solidFill>
            </a:endParaRPr>
          </a:p>
        </p:txBody>
      </p:sp>
      <p:sp>
        <p:nvSpPr>
          <p:cNvPr id="3" name="Content Placeholder 2"/>
          <p:cNvSpPr>
            <a:spLocks noGrp="1"/>
          </p:cNvSpPr>
          <p:nvPr>
            <p:ph idx="1"/>
          </p:nvPr>
        </p:nvSpPr>
        <p:spPr>
          <a:xfrm>
            <a:off x="245661" y="1323834"/>
            <a:ext cx="11832608" cy="4853130"/>
          </a:xfrm>
        </p:spPr>
        <p:txBody>
          <a:bodyPr/>
          <a:lstStyle/>
          <a:p>
            <a:r>
              <a:rPr lang="en-IN" dirty="0"/>
              <a:t>The Boolean data type can be one of two values, either </a:t>
            </a:r>
            <a:r>
              <a:rPr lang="en-IN" b="1" dirty="0"/>
              <a:t>True</a:t>
            </a:r>
            <a:r>
              <a:rPr lang="en-IN" dirty="0"/>
              <a:t> or </a:t>
            </a:r>
            <a:r>
              <a:rPr lang="en-IN" b="1" dirty="0"/>
              <a:t>False</a:t>
            </a:r>
            <a:r>
              <a:rPr lang="en-IN" dirty="0"/>
              <a:t>. We use Booleans in programming to make comparisons and to control the flow of the program</a:t>
            </a:r>
            <a:r>
              <a:rPr lang="en-IN" dirty="0" smtClean="0"/>
              <a:t>.</a:t>
            </a:r>
          </a:p>
          <a:p>
            <a:r>
              <a:rPr lang="en-IN" dirty="0"/>
              <a:t>The bool() method converts a value to Boolean (True or False) using the standard truth </a:t>
            </a:r>
            <a:r>
              <a:rPr lang="en-IN" dirty="0" smtClean="0"/>
              <a:t>testing </a:t>
            </a:r>
            <a:r>
              <a:rPr lang="en-IN" dirty="0"/>
              <a:t>procedure</a:t>
            </a:r>
            <a:r>
              <a:rPr lang="en-IN" dirty="0" smtClean="0"/>
              <a:t>.</a:t>
            </a:r>
          </a:p>
          <a:p>
            <a:r>
              <a:rPr lang="en-IN" dirty="0" smtClean="0"/>
              <a:t>The bool() returns</a:t>
            </a:r>
          </a:p>
          <a:p>
            <a:pPr marL="0" indent="0">
              <a:buNone/>
            </a:pPr>
            <a:r>
              <a:rPr lang="en-IN" dirty="0" smtClean="0"/>
              <a:t>     False if the value is omitted or false</a:t>
            </a:r>
          </a:p>
          <a:p>
            <a:pPr marL="0" indent="0">
              <a:buNone/>
            </a:pPr>
            <a:r>
              <a:rPr lang="en-IN" dirty="0" smtClean="0"/>
              <a:t>     True  if the value is true</a:t>
            </a:r>
          </a:p>
          <a:p>
            <a:pPr marL="0" indent="0">
              <a:buNone/>
            </a:pPr>
            <a:r>
              <a:rPr lang="en-IN" dirty="0"/>
              <a:t>	</a:t>
            </a:r>
          </a:p>
        </p:txBody>
      </p:sp>
    </p:spTree>
    <p:extLst>
      <p:ext uri="{BB962C8B-B14F-4D97-AF65-F5344CB8AC3E}">
        <p14:creationId xmlns:p14="http://schemas.microsoft.com/office/powerpoint/2010/main" val="18147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pPr algn="ctr"/>
            <a:r>
              <a:rPr lang="en-IN" b="1" dirty="0">
                <a:solidFill>
                  <a:srgbClr val="FF0000"/>
                </a:solidFill>
              </a:rPr>
              <a:t>Accessing Values in </a:t>
            </a:r>
            <a:r>
              <a:rPr lang="en-IN" b="1" dirty="0" smtClean="0">
                <a:solidFill>
                  <a:srgbClr val="FF0000"/>
                </a:solidFill>
              </a:rPr>
              <a:t>lists</a:t>
            </a:r>
            <a:r>
              <a:rPr lang="en-IN" dirty="0"/>
              <a:t/>
            </a:r>
            <a:br>
              <a:rPr lang="en-IN" dirty="0"/>
            </a:br>
            <a:endParaRPr lang="en-IN" dirty="0"/>
          </a:p>
        </p:txBody>
      </p:sp>
      <p:sp>
        <p:nvSpPr>
          <p:cNvPr id="3" name="Content Placeholder 2"/>
          <p:cNvSpPr>
            <a:spLocks noGrp="1"/>
          </p:cNvSpPr>
          <p:nvPr>
            <p:ph idx="1"/>
          </p:nvPr>
        </p:nvSpPr>
        <p:spPr>
          <a:xfrm>
            <a:off x="838200" y="859808"/>
            <a:ext cx="10515600" cy="5650173"/>
          </a:xfrm>
        </p:spPr>
        <p:txBody>
          <a:bodyPr/>
          <a:lstStyle/>
          <a:p>
            <a:r>
              <a:rPr lang="en-IN" sz="2400" dirty="0"/>
              <a:t>To access values in </a:t>
            </a:r>
            <a:r>
              <a:rPr lang="en-IN" sz="2400" dirty="0" smtClean="0"/>
              <a:t>lists</a:t>
            </a:r>
            <a:r>
              <a:rPr lang="en-IN" sz="2400" dirty="0"/>
              <a:t>, use the square brackets for slicing along with the index or </a:t>
            </a:r>
            <a:r>
              <a:rPr lang="en-IN" sz="2400" dirty="0" smtClean="0"/>
              <a:t>indices to </a:t>
            </a:r>
            <a:r>
              <a:rPr lang="en-IN" sz="2400" dirty="0"/>
              <a:t>obtain value available at that index. For example-</a:t>
            </a:r>
            <a:r>
              <a:rPr lang="en-IN" dirty="0"/>
              <a:t/>
            </a:r>
            <a:br>
              <a:rPr lang="en-IN" dirty="0"/>
            </a:br>
            <a:r>
              <a:rPr lang="en-IN" dirty="0" smtClean="0"/>
              <a:t>list1 </a:t>
            </a:r>
            <a:r>
              <a:rPr lang="en-IN" dirty="0"/>
              <a:t>= ['physics', 'chemistry', 1997, 2000]</a:t>
            </a:r>
            <a:br>
              <a:rPr lang="en-IN" dirty="0"/>
            </a:br>
            <a:r>
              <a:rPr lang="en-IN" dirty="0" smtClean="0"/>
              <a:t>list2 </a:t>
            </a:r>
            <a:r>
              <a:rPr lang="en-IN" dirty="0"/>
              <a:t>= [1, 2, 3, 4, 5, 6, 7 ]</a:t>
            </a:r>
            <a:br>
              <a:rPr lang="en-IN" dirty="0"/>
            </a:br>
            <a:r>
              <a:rPr lang="en-IN" dirty="0"/>
              <a:t>print </a:t>
            </a:r>
            <a:r>
              <a:rPr lang="en-IN" dirty="0" smtClean="0"/>
              <a:t>("list1[0</a:t>
            </a:r>
            <a:r>
              <a:rPr lang="en-IN" dirty="0"/>
              <a:t>]: ", </a:t>
            </a:r>
            <a:r>
              <a:rPr lang="en-IN" dirty="0" smtClean="0"/>
              <a:t>list1[0</a:t>
            </a:r>
            <a:r>
              <a:rPr lang="en-IN" dirty="0"/>
              <a:t>])</a:t>
            </a:r>
            <a:br>
              <a:rPr lang="en-IN" dirty="0"/>
            </a:br>
            <a:r>
              <a:rPr lang="en-IN" dirty="0"/>
              <a:t>print </a:t>
            </a:r>
            <a:r>
              <a:rPr lang="en-IN" dirty="0" smtClean="0"/>
              <a:t>("list2[1:5</a:t>
            </a:r>
            <a:r>
              <a:rPr lang="en-IN" dirty="0"/>
              <a:t>]: ", </a:t>
            </a:r>
            <a:r>
              <a:rPr lang="en-IN" dirty="0" smtClean="0"/>
              <a:t>list2[1:5</a:t>
            </a:r>
            <a:r>
              <a:rPr lang="en-IN" dirty="0"/>
              <a:t>])</a:t>
            </a:r>
            <a:br>
              <a:rPr lang="en-IN" dirty="0"/>
            </a:br>
            <a:r>
              <a:rPr lang="en-IN" dirty="0"/>
              <a:t>When the above code is executed, it produces the following result −</a:t>
            </a:r>
            <a:br>
              <a:rPr lang="en-IN" dirty="0"/>
            </a:br>
            <a:r>
              <a:rPr lang="en-IN" dirty="0" smtClean="0"/>
              <a:t>list1[0</a:t>
            </a:r>
            <a:r>
              <a:rPr lang="en-IN" dirty="0"/>
              <a:t>]: physics</a:t>
            </a:r>
            <a:br>
              <a:rPr lang="en-IN" dirty="0"/>
            </a:br>
            <a:r>
              <a:rPr lang="en-IN" dirty="0" smtClean="0"/>
              <a:t>list2[1:5</a:t>
            </a:r>
            <a:r>
              <a:rPr lang="en-IN" dirty="0"/>
              <a:t>]: [2, 3, 4, 5]</a:t>
            </a:r>
            <a:br>
              <a:rPr lang="en-IN" dirty="0"/>
            </a:br>
            <a:endParaRPr lang="en-IN" dirty="0"/>
          </a:p>
        </p:txBody>
      </p:sp>
    </p:spTree>
    <p:extLst>
      <p:ext uri="{BB962C8B-B14F-4D97-AF65-F5344CB8AC3E}">
        <p14:creationId xmlns:p14="http://schemas.microsoft.com/office/powerpoint/2010/main" val="2567476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pPr algn="ctr"/>
            <a:r>
              <a:rPr lang="en-IN" b="1" dirty="0">
                <a:solidFill>
                  <a:srgbClr val="FF0000"/>
                </a:solidFill>
              </a:rPr>
              <a:t>Updating </a:t>
            </a:r>
            <a:r>
              <a:rPr lang="en-IN" b="1" dirty="0" smtClean="0">
                <a:solidFill>
                  <a:srgbClr val="FF0000"/>
                </a:solidFill>
              </a:rPr>
              <a:t>lists</a:t>
            </a:r>
            <a:r>
              <a:rPr lang="en-IN" dirty="0"/>
              <a:t/>
            </a:r>
            <a:br>
              <a:rPr lang="en-IN" dirty="0"/>
            </a:br>
            <a:endParaRPr lang="en-IN" dirty="0"/>
          </a:p>
        </p:txBody>
      </p:sp>
      <p:sp>
        <p:nvSpPr>
          <p:cNvPr id="3" name="Content Placeholder 2"/>
          <p:cNvSpPr>
            <a:spLocks noGrp="1"/>
          </p:cNvSpPr>
          <p:nvPr>
            <p:ph idx="1"/>
          </p:nvPr>
        </p:nvSpPr>
        <p:spPr>
          <a:xfrm>
            <a:off x="838200" y="914400"/>
            <a:ext cx="10515600" cy="5650173"/>
          </a:xfrm>
        </p:spPr>
        <p:txBody>
          <a:bodyPr/>
          <a:lstStyle/>
          <a:p>
            <a:r>
              <a:rPr lang="en-IN" dirty="0"/>
              <a:t>You can update single or multiple elements of </a:t>
            </a:r>
            <a:r>
              <a:rPr lang="en-IN" dirty="0" smtClean="0"/>
              <a:t>lists </a:t>
            </a:r>
            <a:r>
              <a:rPr lang="en-IN" dirty="0"/>
              <a:t>by giving the slice on the left-hand </a:t>
            </a:r>
            <a:r>
              <a:rPr lang="en-IN" dirty="0" smtClean="0"/>
              <a:t>side of </a:t>
            </a:r>
            <a:r>
              <a:rPr lang="en-IN" dirty="0"/>
              <a:t>the assignment operator, and you can add to elements in a </a:t>
            </a:r>
            <a:r>
              <a:rPr lang="en-IN" dirty="0" smtClean="0"/>
              <a:t>list </a:t>
            </a:r>
            <a:r>
              <a:rPr lang="en-IN" dirty="0"/>
              <a:t>with the append</a:t>
            </a:r>
            <a:r>
              <a:rPr lang="en-IN" dirty="0" smtClean="0"/>
              <a:t>() method</a:t>
            </a:r>
            <a:r>
              <a:rPr lang="en-IN" dirty="0"/>
              <a:t>. For example-</a:t>
            </a:r>
            <a:br>
              <a:rPr lang="en-IN" dirty="0"/>
            </a:br>
            <a:r>
              <a:rPr lang="en-IN" dirty="0" smtClean="0"/>
              <a:t>list </a:t>
            </a:r>
            <a:r>
              <a:rPr lang="en-IN" dirty="0"/>
              <a:t>= ['physics', 'chemistry', 1997, 2000]</a:t>
            </a:r>
            <a:br>
              <a:rPr lang="en-IN" dirty="0"/>
            </a:br>
            <a:r>
              <a:rPr lang="en-IN" dirty="0"/>
              <a:t>print ("Value available at index 2 : ", </a:t>
            </a:r>
            <a:r>
              <a:rPr lang="en-IN" dirty="0" smtClean="0"/>
              <a:t>list[2</a:t>
            </a:r>
            <a:r>
              <a:rPr lang="en-IN" dirty="0"/>
              <a:t>])</a:t>
            </a:r>
            <a:br>
              <a:rPr lang="en-IN" dirty="0"/>
            </a:br>
            <a:r>
              <a:rPr lang="en-IN" dirty="0" smtClean="0"/>
              <a:t>list[2</a:t>
            </a:r>
            <a:r>
              <a:rPr lang="en-IN" dirty="0"/>
              <a:t>] = 2001</a:t>
            </a:r>
            <a:br>
              <a:rPr lang="en-IN" dirty="0"/>
            </a:br>
            <a:r>
              <a:rPr lang="en-IN" dirty="0"/>
              <a:t>print ("New value available at index 2 : ", </a:t>
            </a:r>
            <a:r>
              <a:rPr lang="en-IN" dirty="0" smtClean="0"/>
              <a:t>list[2</a:t>
            </a:r>
            <a:r>
              <a:rPr lang="en-IN" dirty="0"/>
              <a:t>])</a:t>
            </a:r>
            <a:br>
              <a:rPr lang="en-IN" dirty="0"/>
            </a:br>
            <a:r>
              <a:rPr lang="en-IN" b="1" dirty="0"/>
              <a:t>Note: </a:t>
            </a:r>
            <a:r>
              <a:rPr lang="en-IN" dirty="0"/>
              <a:t>The append() method is discussed in the subsequent section.</a:t>
            </a:r>
            <a:br>
              <a:rPr lang="en-IN" dirty="0"/>
            </a:br>
            <a:r>
              <a:rPr lang="en-IN" dirty="0"/>
              <a:t>When the above code is executed, it produces the following result −</a:t>
            </a:r>
            <a:br>
              <a:rPr lang="en-IN" dirty="0"/>
            </a:br>
            <a:r>
              <a:rPr lang="en-IN" dirty="0"/>
              <a:t>Value available at index 2 :</a:t>
            </a:r>
            <a:br>
              <a:rPr lang="en-IN" dirty="0"/>
            </a:br>
            <a:r>
              <a:rPr lang="en-IN" dirty="0"/>
              <a:t>1997</a:t>
            </a:r>
            <a:br>
              <a:rPr lang="en-IN" dirty="0"/>
            </a:br>
            <a:r>
              <a:rPr lang="en-IN" dirty="0"/>
              <a:t>New value available at index 2 :</a:t>
            </a:r>
            <a:br>
              <a:rPr lang="en-IN" dirty="0"/>
            </a:br>
            <a:r>
              <a:rPr lang="en-IN" dirty="0"/>
              <a:t>2001</a:t>
            </a:r>
            <a:br>
              <a:rPr lang="en-IN" dirty="0"/>
            </a:br>
            <a:endParaRPr lang="en-IN" dirty="0"/>
          </a:p>
        </p:txBody>
      </p:sp>
    </p:spTree>
    <p:extLst>
      <p:ext uri="{BB962C8B-B14F-4D97-AF65-F5344CB8AC3E}">
        <p14:creationId xmlns:p14="http://schemas.microsoft.com/office/powerpoint/2010/main" val="4204512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Delete </a:t>
            </a:r>
            <a:r>
              <a:rPr lang="en-IN" b="1" dirty="0" smtClean="0">
                <a:solidFill>
                  <a:srgbClr val="FF0000"/>
                </a:solidFill>
              </a:rPr>
              <a:t>list </a:t>
            </a:r>
            <a:r>
              <a:rPr lang="en-IN" b="1" dirty="0">
                <a:solidFill>
                  <a:srgbClr val="FF0000"/>
                </a:solidFill>
              </a:rPr>
              <a:t>Elements</a:t>
            </a:r>
            <a:r>
              <a:rPr lang="en-IN" dirty="0"/>
              <a:t/>
            </a:r>
            <a:br>
              <a:rPr lang="en-IN" dirty="0"/>
            </a:br>
            <a:endParaRPr lang="en-IN" dirty="0"/>
          </a:p>
        </p:txBody>
      </p:sp>
      <p:sp>
        <p:nvSpPr>
          <p:cNvPr id="3" name="Content Placeholder 2"/>
          <p:cNvSpPr>
            <a:spLocks noGrp="1"/>
          </p:cNvSpPr>
          <p:nvPr>
            <p:ph idx="1"/>
          </p:nvPr>
        </p:nvSpPr>
        <p:spPr>
          <a:xfrm>
            <a:off x="838200" y="1160060"/>
            <a:ext cx="10515600" cy="5349922"/>
          </a:xfrm>
        </p:spPr>
        <p:txBody>
          <a:bodyPr>
            <a:normAutofit lnSpcReduction="10000"/>
          </a:bodyPr>
          <a:lstStyle/>
          <a:p>
            <a:r>
              <a:rPr lang="en-IN" dirty="0"/>
              <a:t>To remove a </a:t>
            </a:r>
            <a:r>
              <a:rPr lang="en-IN" dirty="0" smtClean="0"/>
              <a:t>list </a:t>
            </a:r>
            <a:r>
              <a:rPr lang="en-IN" dirty="0"/>
              <a:t>element, you can use either the </a:t>
            </a:r>
            <a:r>
              <a:rPr lang="en-IN" b="1" dirty="0"/>
              <a:t>del </a:t>
            </a:r>
            <a:r>
              <a:rPr lang="en-IN" dirty="0"/>
              <a:t>statement if you know exactly </a:t>
            </a:r>
            <a:r>
              <a:rPr lang="en-IN" dirty="0" smtClean="0"/>
              <a:t>which element(s</a:t>
            </a:r>
            <a:r>
              <a:rPr lang="en-IN" dirty="0"/>
              <a:t>) you are deleting. You can use the remove() method if you do not know </a:t>
            </a:r>
            <a:r>
              <a:rPr lang="en-IN" dirty="0" smtClean="0"/>
              <a:t>exactly which </a:t>
            </a:r>
            <a:r>
              <a:rPr lang="en-IN" dirty="0"/>
              <a:t>items to delete. For example-</a:t>
            </a:r>
            <a:br>
              <a:rPr lang="en-IN" dirty="0"/>
            </a:br>
            <a:r>
              <a:rPr lang="en-IN" dirty="0"/>
              <a:t>#!/</a:t>
            </a:r>
            <a:r>
              <a:rPr lang="en-IN" dirty="0" err="1"/>
              <a:t>usr</a:t>
            </a:r>
            <a:r>
              <a:rPr lang="en-IN" dirty="0"/>
              <a:t>/bin/python3</a:t>
            </a:r>
            <a:br>
              <a:rPr lang="en-IN" dirty="0"/>
            </a:br>
            <a:r>
              <a:rPr lang="en-IN" dirty="0" smtClean="0"/>
              <a:t>list </a:t>
            </a:r>
            <a:r>
              <a:rPr lang="en-IN" dirty="0"/>
              <a:t>= ['physics', 'chemistry', 1997, 2000]</a:t>
            </a:r>
            <a:br>
              <a:rPr lang="en-IN" dirty="0"/>
            </a:br>
            <a:r>
              <a:rPr lang="en-IN" dirty="0"/>
              <a:t>print </a:t>
            </a:r>
            <a:r>
              <a:rPr lang="en-IN" dirty="0" smtClean="0"/>
              <a:t>(list)</a:t>
            </a:r>
            <a:r>
              <a:rPr lang="en-IN" dirty="0"/>
              <a:t/>
            </a:r>
            <a:br>
              <a:rPr lang="en-IN" dirty="0"/>
            </a:br>
            <a:r>
              <a:rPr lang="en-IN" dirty="0"/>
              <a:t>del </a:t>
            </a:r>
            <a:r>
              <a:rPr lang="en-IN" dirty="0" smtClean="0"/>
              <a:t>list[2</a:t>
            </a:r>
            <a:r>
              <a:rPr lang="en-IN" dirty="0"/>
              <a:t>]</a:t>
            </a:r>
            <a:br>
              <a:rPr lang="en-IN" dirty="0"/>
            </a:br>
            <a:r>
              <a:rPr lang="en-IN" dirty="0"/>
              <a:t>print ("After deleting value at index 2 : ", </a:t>
            </a:r>
            <a:r>
              <a:rPr lang="en-IN" dirty="0" smtClean="0"/>
              <a:t>list)</a:t>
            </a:r>
          </a:p>
          <a:p>
            <a:r>
              <a:rPr lang="en-IN" dirty="0"/>
              <a:t/>
            </a:r>
            <a:br>
              <a:rPr lang="en-IN" dirty="0"/>
            </a:br>
            <a:r>
              <a:rPr lang="en-IN" dirty="0"/>
              <a:t>When the above code is executed, it produces the following result-</a:t>
            </a:r>
            <a:br>
              <a:rPr lang="en-IN" dirty="0"/>
            </a:br>
            <a:r>
              <a:rPr lang="en-IN" dirty="0"/>
              <a:t>['physics', 'chemistry', 1997, 2000]</a:t>
            </a:r>
            <a:br>
              <a:rPr lang="en-IN" dirty="0"/>
            </a:br>
            <a:r>
              <a:rPr lang="en-IN" dirty="0"/>
              <a:t>After deleting value at index 2 : ['physics', 'chemistry', 2000]</a:t>
            </a:r>
            <a:br>
              <a:rPr lang="en-IN" dirty="0"/>
            </a:br>
            <a:r>
              <a:rPr lang="en-IN" b="1" dirty="0"/>
              <a:t>Note: </a:t>
            </a:r>
            <a:r>
              <a:rPr lang="en-IN" dirty="0"/>
              <a:t>remove() method is discussed in subsequent section.</a:t>
            </a:r>
            <a:br>
              <a:rPr lang="en-IN" dirty="0"/>
            </a:br>
            <a:endParaRPr lang="en-IN" dirty="0"/>
          </a:p>
        </p:txBody>
      </p:sp>
    </p:spTree>
    <p:extLst>
      <p:ext uri="{BB962C8B-B14F-4D97-AF65-F5344CB8AC3E}">
        <p14:creationId xmlns:p14="http://schemas.microsoft.com/office/powerpoint/2010/main" val="1253433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fontScale="90000"/>
          </a:bodyPr>
          <a:lstStyle/>
          <a:p>
            <a:pPr algn="ctr"/>
            <a:r>
              <a:rPr lang="en-IN" b="1" dirty="0">
                <a:solidFill>
                  <a:srgbClr val="FF0000"/>
                </a:solidFill>
              </a:rPr>
              <a:t>Basic </a:t>
            </a:r>
            <a:r>
              <a:rPr lang="en-IN" b="1" dirty="0" smtClean="0">
                <a:solidFill>
                  <a:srgbClr val="FF0000"/>
                </a:solidFill>
              </a:rPr>
              <a:t>list </a:t>
            </a:r>
            <a:r>
              <a:rPr lang="en-IN" b="1" dirty="0">
                <a:solidFill>
                  <a:srgbClr val="FF0000"/>
                </a:solidFill>
              </a:rPr>
              <a:t>Operations</a:t>
            </a:r>
            <a:r>
              <a:rPr lang="en-IN" dirty="0"/>
              <a:t/>
            </a:r>
            <a:br>
              <a:rPr lang="en-IN" dirty="0"/>
            </a:br>
            <a:endParaRPr lang="en-IN" dirty="0"/>
          </a:p>
        </p:txBody>
      </p:sp>
      <p:sp>
        <p:nvSpPr>
          <p:cNvPr id="3" name="Content Placeholder 2"/>
          <p:cNvSpPr>
            <a:spLocks noGrp="1"/>
          </p:cNvSpPr>
          <p:nvPr>
            <p:ph idx="1"/>
          </p:nvPr>
        </p:nvSpPr>
        <p:spPr>
          <a:xfrm>
            <a:off x="838200" y="777922"/>
            <a:ext cx="10515600" cy="5813947"/>
          </a:xfrm>
        </p:spPr>
        <p:txBody>
          <a:bodyPr/>
          <a:lstStyle/>
          <a:p>
            <a:r>
              <a:rPr lang="en-IN" b="1" dirty="0"/>
              <a:t>Python </a:t>
            </a:r>
            <a:r>
              <a:rPr lang="en-IN" b="1" dirty="0" smtClean="0"/>
              <a:t>Expression                        Results                             Description</a:t>
            </a:r>
          </a:p>
          <a:p>
            <a:pPr marL="0" indent="0">
              <a:buNone/>
            </a:pPr>
            <a:r>
              <a:rPr lang="en-IN" dirty="0"/>
              <a:t/>
            </a:r>
            <a:br>
              <a:rPr lang="en-IN" dirty="0"/>
            </a:br>
            <a:r>
              <a:rPr lang="en-IN" dirty="0"/>
              <a:t>len([1, 2, 3]) </a:t>
            </a:r>
            <a:r>
              <a:rPr lang="en-IN" dirty="0" smtClean="0"/>
              <a:t>                                     3                                        Length</a:t>
            </a:r>
          </a:p>
          <a:p>
            <a:pPr marL="0" indent="0">
              <a:buNone/>
            </a:pPr>
            <a:r>
              <a:rPr lang="en-IN" dirty="0"/>
              <a:t/>
            </a:r>
            <a:br>
              <a:rPr lang="en-IN" dirty="0"/>
            </a:br>
            <a:r>
              <a:rPr lang="en-IN" dirty="0"/>
              <a:t>[1, 2, 3] + [4, 5, 6] </a:t>
            </a:r>
            <a:r>
              <a:rPr lang="en-IN" dirty="0" smtClean="0"/>
              <a:t>                       [</a:t>
            </a:r>
            <a:r>
              <a:rPr lang="en-IN" dirty="0"/>
              <a:t>1, 2, 3, 4, 5, 6] </a:t>
            </a:r>
            <a:r>
              <a:rPr lang="en-IN" dirty="0" smtClean="0"/>
              <a:t>              Concatenation</a:t>
            </a:r>
          </a:p>
          <a:p>
            <a:pPr marL="0" indent="0">
              <a:buNone/>
            </a:pPr>
            <a:r>
              <a:rPr lang="en-IN" dirty="0"/>
              <a:t/>
            </a:r>
            <a:br>
              <a:rPr lang="en-IN" dirty="0"/>
            </a:br>
            <a:r>
              <a:rPr lang="en-IN" dirty="0"/>
              <a:t>['Hi!'] * 4 </a:t>
            </a:r>
            <a:r>
              <a:rPr lang="en-IN" dirty="0" smtClean="0"/>
              <a:t>                                [</a:t>
            </a:r>
            <a:r>
              <a:rPr lang="en-IN" dirty="0"/>
              <a:t>'Hi!', 'Hi!', 'Hi!', 'Hi!'] </a:t>
            </a:r>
            <a:r>
              <a:rPr lang="en-IN" dirty="0" smtClean="0"/>
              <a:t>               Repetition</a:t>
            </a:r>
          </a:p>
          <a:p>
            <a:pPr marL="0" indent="0">
              <a:buNone/>
            </a:pPr>
            <a:r>
              <a:rPr lang="en-IN" dirty="0"/>
              <a:t/>
            </a:r>
            <a:br>
              <a:rPr lang="en-IN" dirty="0"/>
            </a:br>
            <a:r>
              <a:rPr lang="en-IN" dirty="0"/>
              <a:t>3 in [1, 2, 3] </a:t>
            </a:r>
            <a:r>
              <a:rPr lang="en-IN" dirty="0" smtClean="0"/>
              <a:t>                                      True                               Membership</a:t>
            </a:r>
          </a:p>
          <a:p>
            <a:pPr marL="0" indent="0">
              <a:buNone/>
            </a:pPr>
            <a:r>
              <a:rPr lang="en-IN" dirty="0"/>
              <a:t/>
            </a:r>
            <a:br>
              <a:rPr lang="en-IN" dirty="0"/>
            </a:br>
            <a:r>
              <a:rPr lang="en-IN" dirty="0"/>
              <a:t>for x in [1,2,3] : print (x,end</a:t>
            </a:r>
            <a:r>
              <a:rPr lang="en-IN" dirty="0" smtClean="0"/>
              <a:t>='‘)       1 </a:t>
            </a:r>
            <a:r>
              <a:rPr lang="en-IN" dirty="0"/>
              <a:t>2 3 </a:t>
            </a:r>
            <a:r>
              <a:rPr lang="en-IN" dirty="0" smtClean="0"/>
              <a:t>                                 Iteration</a:t>
            </a:r>
            <a:r>
              <a:rPr lang="en-IN" dirty="0"/>
              <a:t/>
            </a:r>
            <a:br>
              <a:rPr lang="en-IN" dirty="0"/>
            </a:br>
            <a:endParaRPr lang="en-IN" dirty="0"/>
          </a:p>
        </p:txBody>
      </p:sp>
    </p:spTree>
    <p:extLst>
      <p:ext uri="{BB962C8B-B14F-4D97-AF65-F5344CB8AC3E}">
        <p14:creationId xmlns:p14="http://schemas.microsoft.com/office/powerpoint/2010/main" val="40583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normAutofit fontScale="90000"/>
          </a:bodyPr>
          <a:lstStyle/>
          <a:p>
            <a:pPr algn="ctr"/>
            <a:r>
              <a:rPr lang="en-IN" b="1" dirty="0">
                <a:solidFill>
                  <a:srgbClr val="FF0000"/>
                </a:solidFill>
              </a:rPr>
              <a:t>Built-in </a:t>
            </a:r>
            <a:r>
              <a:rPr lang="en-IN" b="1" dirty="0" smtClean="0">
                <a:solidFill>
                  <a:srgbClr val="FF0000"/>
                </a:solidFill>
              </a:rPr>
              <a:t>list Functions</a:t>
            </a:r>
            <a:r>
              <a:rPr lang="en-IN" dirty="0"/>
              <a:t/>
            </a:r>
            <a:br>
              <a:rPr lang="en-IN" dirty="0"/>
            </a:br>
            <a:endParaRPr lang="en-IN" b="1" dirty="0">
              <a:solidFill>
                <a:srgbClr val="FF0000"/>
              </a:solidFill>
            </a:endParaRPr>
          </a:p>
        </p:txBody>
      </p:sp>
      <p:sp>
        <p:nvSpPr>
          <p:cNvPr id="3" name="Content Placeholder 2"/>
          <p:cNvSpPr>
            <a:spLocks noGrp="1"/>
          </p:cNvSpPr>
          <p:nvPr>
            <p:ph idx="1"/>
          </p:nvPr>
        </p:nvSpPr>
        <p:spPr>
          <a:xfrm>
            <a:off x="838200" y="1255594"/>
            <a:ext cx="10515600" cy="5486400"/>
          </a:xfrm>
        </p:spPr>
        <p:txBody>
          <a:bodyPr/>
          <a:lstStyle/>
          <a:p>
            <a:pPr marL="514350" indent="-514350">
              <a:buFont typeface="+mj-lt"/>
              <a:buAutoNum type="arabicPeriod"/>
            </a:pPr>
            <a:r>
              <a:rPr lang="en-IN" b="1" dirty="0" smtClean="0"/>
              <a:t>cmp(list1</a:t>
            </a:r>
            <a:r>
              <a:rPr lang="en-IN" b="1" dirty="0"/>
              <a:t>, </a:t>
            </a:r>
            <a:r>
              <a:rPr lang="en-IN" b="1" dirty="0" smtClean="0"/>
              <a:t>list2</a:t>
            </a:r>
            <a:r>
              <a:rPr lang="en-IN" b="1" dirty="0"/>
              <a:t>)</a:t>
            </a:r>
            <a:r>
              <a:rPr lang="en-IN" dirty="0"/>
              <a:t/>
            </a:r>
            <a:br>
              <a:rPr lang="en-IN" dirty="0"/>
            </a:br>
            <a:r>
              <a:rPr lang="en-IN" dirty="0"/>
              <a:t>No longer available in Python </a:t>
            </a:r>
            <a:r>
              <a:rPr lang="en-IN" dirty="0" smtClean="0"/>
              <a:t>3</a:t>
            </a:r>
          </a:p>
          <a:p>
            <a:pPr marL="514350" indent="-514350">
              <a:buFont typeface="+mj-lt"/>
              <a:buAutoNum type="arabicPeriod"/>
            </a:pPr>
            <a:r>
              <a:rPr lang="en-IN" b="1" dirty="0" smtClean="0"/>
              <a:t>len(list)</a:t>
            </a:r>
            <a:r>
              <a:rPr lang="en-IN" dirty="0"/>
              <a:t/>
            </a:r>
            <a:br>
              <a:rPr lang="en-IN" dirty="0"/>
            </a:br>
            <a:r>
              <a:rPr lang="en-IN" dirty="0"/>
              <a:t>Gives the total length of the </a:t>
            </a:r>
            <a:r>
              <a:rPr lang="en-IN" dirty="0" smtClean="0"/>
              <a:t>list.</a:t>
            </a:r>
          </a:p>
          <a:p>
            <a:pPr marL="514350" indent="-514350">
              <a:buFont typeface="+mj-lt"/>
              <a:buAutoNum type="arabicPeriod"/>
            </a:pPr>
            <a:r>
              <a:rPr lang="en-IN" b="1" dirty="0" smtClean="0"/>
              <a:t>max(list)</a:t>
            </a:r>
            <a:r>
              <a:rPr lang="en-IN" dirty="0"/>
              <a:t/>
            </a:r>
            <a:br>
              <a:rPr lang="en-IN" dirty="0"/>
            </a:br>
            <a:r>
              <a:rPr lang="en-IN" dirty="0"/>
              <a:t>Returns item from the </a:t>
            </a:r>
            <a:r>
              <a:rPr lang="en-IN" dirty="0" smtClean="0"/>
              <a:t>list </a:t>
            </a:r>
            <a:r>
              <a:rPr lang="en-IN" dirty="0"/>
              <a:t>with max value</a:t>
            </a:r>
            <a:r>
              <a:rPr lang="en-IN" dirty="0" smtClean="0"/>
              <a:t>.</a:t>
            </a:r>
            <a:endParaRPr lang="en-IN" dirty="0"/>
          </a:p>
          <a:p>
            <a:pPr marL="514350" indent="-514350">
              <a:buFont typeface="+mj-lt"/>
              <a:buAutoNum type="arabicPeriod"/>
            </a:pPr>
            <a:r>
              <a:rPr lang="en-IN" b="1" dirty="0" smtClean="0"/>
              <a:t>min(list)</a:t>
            </a:r>
            <a:r>
              <a:rPr lang="en-IN" dirty="0"/>
              <a:t/>
            </a:r>
            <a:br>
              <a:rPr lang="en-IN" dirty="0"/>
            </a:br>
            <a:r>
              <a:rPr lang="en-IN" dirty="0"/>
              <a:t>Returns item from the </a:t>
            </a:r>
            <a:r>
              <a:rPr lang="en-IN" dirty="0" smtClean="0"/>
              <a:t>list </a:t>
            </a:r>
            <a:r>
              <a:rPr lang="en-IN" dirty="0"/>
              <a:t>with min value</a:t>
            </a:r>
            <a:r>
              <a:rPr lang="en-IN" dirty="0" smtClean="0"/>
              <a:t>.</a:t>
            </a:r>
          </a:p>
          <a:p>
            <a:pPr marL="514350" indent="-514350">
              <a:buFont typeface="+mj-lt"/>
              <a:buAutoNum type="arabicPeriod"/>
            </a:pPr>
            <a:r>
              <a:rPr lang="en-IN" b="1" dirty="0" smtClean="0"/>
              <a:t>list(</a:t>
            </a:r>
            <a:r>
              <a:rPr lang="en-IN" b="1" dirty="0" err="1" smtClean="0"/>
              <a:t>seq</a:t>
            </a:r>
            <a:r>
              <a:rPr lang="en-IN" b="1" dirty="0"/>
              <a:t>)</a:t>
            </a:r>
            <a:r>
              <a:rPr lang="en-IN" dirty="0"/>
              <a:t/>
            </a:r>
            <a:br>
              <a:rPr lang="en-IN" dirty="0"/>
            </a:br>
            <a:r>
              <a:rPr lang="en-IN" dirty="0"/>
              <a:t>Converts a </a:t>
            </a:r>
            <a:r>
              <a:rPr lang="en-IN" dirty="0" smtClean="0"/>
              <a:t>list </a:t>
            </a:r>
            <a:r>
              <a:rPr lang="en-IN" dirty="0"/>
              <a:t>into </a:t>
            </a:r>
            <a:r>
              <a:rPr lang="en-IN" dirty="0" smtClean="0"/>
              <a:t>list.</a:t>
            </a:r>
            <a:r>
              <a:rPr lang="en-IN" dirty="0"/>
              <a:t/>
            </a:r>
            <a:br>
              <a:rPr lang="en-IN" dirty="0"/>
            </a:br>
            <a:r>
              <a:rPr lang="en-IN" dirty="0"/>
              <a:t/>
            </a:r>
            <a:br>
              <a:rPr lang="en-IN" dirty="0"/>
            </a:br>
            <a:endParaRPr lang="en-IN"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17031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pPr algn="ctr"/>
            <a:r>
              <a:rPr lang="en-IN" b="1" dirty="0">
                <a:solidFill>
                  <a:srgbClr val="FF0000"/>
                </a:solidFill>
              </a:rPr>
              <a:t>Built-in </a:t>
            </a:r>
            <a:r>
              <a:rPr lang="en-IN" b="1" dirty="0" smtClean="0">
                <a:solidFill>
                  <a:srgbClr val="FF0000"/>
                </a:solidFill>
              </a:rPr>
              <a:t>list Methods</a:t>
            </a:r>
            <a:endParaRPr lang="en-IN" dirty="0"/>
          </a:p>
        </p:txBody>
      </p:sp>
      <p:sp>
        <p:nvSpPr>
          <p:cNvPr id="3" name="Content Placeholder 2"/>
          <p:cNvSpPr>
            <a:spLocks noGrp="1"/>
          </p:cNvSpPr>
          <p:nvPr>
            <p:ph idx="1"/>
          </p:nvPr>
        </p:nvSpPr>
        <p:spPr>
          <a:xfrm>
            <a:off x="838200" y="1146412"/>
            <a:ext cx="10515600" cy="5609230"/>
          </a:xfrm>
        </p:spPr>
        <p:txBody>
          <a:bodyPr>
            <a:normAutofit fontScale="77500" lnSpcReduction="20000"/>
          </a:bodyPr>
          <a:lstStyle/>
          <a:p>
            <a:pPr marL="514350" indent="-514350">
              <a:buFont typeface="+mj-lt"/>
              <a:buAutoNum type="arabicPeriod"/>
            </a:pPr>
            <a:r>
              <a:rPr lang="en-IN" sz="3600" b="1" dirty="0" smtClean="0">
                <a:solidFill>
                  <a:srgbClr val="FF0000"/>
                </a:solidFill>
              </a:rPr>
              <a:t>list </a:t>
            </a:r>
            <a:r>
              <a:rPr lang="en-IN" sz="3600" b="1" dirty="0">
                <a:solidFill>
                  <a:srgbClr val="FF0000"/>
                </a:solidFill>
              </a:rPr>
              <a:t>append() </a:t>
            </a:r>
            <a:r>
              <a:rPr lang="en-IN" sz="3600" b="1" dirty="0" smtClean="0">
                <a:solidFill>
                  <a:srgbClr val="FF0000"/>
                </a:solidFill>
              </a:rPr>
              <a:t>Method</a:t>
            </a:r>
          </a:p>
          <a:p>
            <a:pPr marL="0" indent="0">
              <a:buNone/>
            </a:pPr>
            <a:r>
              <a:rPr lang="en-IN" dirty="0"/>
              <a:t/>
            </a:r>
            <a:br>
              <a:rPr lang="en-IN" dirty="0"/>
            </a:br>
            <a:r>
              <a:rPr lang="en-IN" sz="3300" b="1" dirty="0">
                <a:solidFill>
                  <a:srgbClr val="FF0000"/>
                </a:solidFill>
              </a:rPr>
              <a:t>Description</a:t>
            </a:r>
            <a:r>
              <a:rPr lang="en-IN" sz="3300" dirty="0"/>
              <a:t/>
            </a:r>
            <a:br>
              <a:rPr lang="en-IN" sz="3300" dirty="0"/>
            </a:br>
            <a:r>
              <a:rPr lang="en-IN" sz="3300" dirty="0"/>
              <a:t>The </a:t>
            </a:r>
            <a:r>
              <a:rPr lang="en-IN" sz="3300" b="1" dirty="0"/>
              <a:t>append() </a:t>
            </a:r>
            <a:r>
              <a:rPr lang="en-IN" sz="3300" dirty="0"/>
              <a:t>method appends a passed obj into the existing </a:t>
            </a:r>
            <a:r>
              <a:rPr lang="en-IN" sz="3300" dirty="0" smtClean="0"/>
              <a:t>list.</a:t>
            </a:r>
            <a:r>
              <a:rPr lang="en-IN" sz="3300" dirty="0"/>
              <a:t/>
            </a:r>
            <a:br>
              <a:rPr lang="en-IN" sz="3300" dirty="0"/>
            </a:br>
            <a:r>
              <a:rPr lang="en-IN" sz="3300" b="1" dirty="0">
                <a:solidFill>
                  <a:srgbClr val="FF0000"/>
                </a:solidFill>
              </a:rPr>
              <a:t>Syntax</a:t>
            </a:r>
            <a:r>
              <a:rPr lang="en-IN" sz="3300" dirty="0"/>
              <a:t/>
            </a:r>
            <a:br>
              <a:rPr lang="en-IN" sz="3300" dirty="0"/>
            </a:br>
            <a:r>
              <a:rPr lang="en-IN" sz="3300" dirty="0"/>
              <a:t>Following is the syntax for append() </a:t>
            </a:r>
            <a:r>
              <a:rPr lang="en-IN" sz="3300" dirty="0" smtClean="0"/>
              <a:t>method list.append(obj</a:t>
            </a:r>
            <a:r>
              <a:rPr lang="en-IN" sz="3300" dirty="0"/>
              <a:t>)</a:t>
            </a:r>
            <a:br>
              <a:rPr lang="en-IN" sz="3300" dirty="0"/>
            </a:br>
            <a:r>
              <a:rPr lang="en-IN" sz="3300" b="1" dirty="0">
                <a:solidFill>
                  <a:srgbClr val="FF0000"/>
                </a:solidFill>
              </a:rPr>
              <a:t>Parameters</a:t>
            </a:r>
            <a:r>
              <a:rPr lang="en-IN" sz="3300" dirty="0"/>
              <a:t/>
            </a:r>
            <a:br>
              <a:rPr lang="en-IN" sz="3300" dirty="0"/>
            </a:br>
            <a:r>
              <a:rPr lang="en-IN" sz="3300" b="1" dirty="0"/>
              <a:t>obj </a:t>
            </a:r>
            <a:r>
              <a:rPr lang="en-IN" sz="3300" dirty="0"/>
              <a:t>- This is the object to be appended in the </a:t>
            </a:r>
            <a:r>
              <a:rPr lang="en-IN" sz="3300" dirty="0" smtClean="0"/>
              <a:t>list.</a:t>
            </a:r>
            <a:r>
              <a:rPr lang="en-IN" sz="3300" dirty="0"/>
              <a:t/>
            </a:r>
            <a:br>
              <a:rPr lang="en-IN" sz="3300" dirty="0"/>
            </a:br>
            <a:r>
              <a:rPr lang="en-IN" sz="3300" b="1" dirty="0">
                <a:solidFill>
                  <a:srgbClr val="FF0000"/>
                </a:solidFill>
              </a:rPr>
              <a:t>Return Value</a:t>
            </a:r>
            <a:r>
              <a:rPr lang="en-IN" sz="3300" dirty="0"/>
              <a:t/>
            </a:r>
            <a:br>
              <a:rPr lang="en-IN" sz="3300" dirty="0"/>
            </a:br>
            <a:r>
              <a:rPr lang="en-IN" sz="3300" dirty="0"/>
              <a:t>This method does not return any value but updates existing </a:t>
            </a:r>
            <a:r>
              <a:rPr lang="en-IN" sz="3300" dirty="0" smtClean="0"/>
              <a:t>list.</a:t>
            </a:r>
            <a:r>
              <a:rPr lang="en-IN" sz="3300" dirty="0"/>
              <a:t/>
            </a:r>
            <a:br>
              <a:rPr lang="en-IN" sz="3300" dirty="0"/>
            </a:br>
            <a:r>
              <a:rPr lang="en-IN" sz="3300" b="1" dirty="0">
                <a:solidFill>
                  <a:srgbClr val="FF0000"/>
                </a:solidFill>
              </a:rPr>
              <a:t>Example</a:t>
            </a:r>
            <a:r>
              <a:rPr lang="en-IN" sz="3300" dirty="0"/>
              <a:t/>
            </a:r>
            <a:br>
              <a:rPr lang="en-IN" sz="3300" dirty="0"/>
            </a:br>
            <a:r>
              <a:rPr lang="en-IN" sz="3300" dirty="0"/>
              <a:t>The following example shows the usage of append() method.</a:t>
            </a:r>
            <a:br>
              <a:rPr lang="en-IN" sz="3300" dirty="0"/>
            </a:br>
            <a:r>
              <a:rPr lang="en-IN" sz="3300" dirty="0"/>
              <a:t>#!/</a:t>
            </a:r>
            <a:r>
              <a:rPr lang="en-IN" sz="3300" dirty="0" err="1"/>
              <a:t>usr</a:t>
            </a:r>
            <a:r>
              <a:rPr lang="en-IN" sz="3300" dirty="0"/>
              <a:t>/bin/python3</a:t>
            </a:r>
            <a:br>
              <a:rPr lang="en-IN" sz="3300" dirty="0"/>
            </a:br>
            <a:r>
              <a:rPr lang="en-IN" sz="3300" dirty="0" smtClean="0"/>
              <a:t>list1 </a:t>
            </a:r>
            <a:r>
              <a:rPr lang="en-IN" sz="3300" dirty="0"/>
              <a:t>= ['C++', 'Java', 'Python']</a:t>
            </a:r>
            <a:br>
              <a:rPr lang="en-IN" sz="3300" dirty="0"/>
            </a:br>
            <a:r>
              <a:rPr lang="en-IN" sz="3300" dirty="0" smtClean="0"/>
              <a:t>list1.append</a:t>
            </a:r>
            <a:r>
              <a:rPr lang="en-IN" sz="3300" dirty="0"/>
              <a:t>('C#')</a:t>
            </a:r>
            <a:br>
              <a:rPr lang="en-IN" sz="3300" dirty="0"/>
            </a:br>
            <a:r>
              <a:rPr lang="en-IN" sz="3300" dirty="0"/>
              <a:t>print ("updated </a:t>
            </a:r>
            <a:r>
              <a:rPr lang="en-IN" sz="3300" dirty="0" smtClean="0"/>
              <a:t>list </a:t>
            </a:r>
            <a:r>
              <a:rPr lang="en-IN" sz="3300" dirty="0"/>
              <a:t>: ", </a:t>
            </a:r>
            <a:r>
              <a:rPr lang="en-IN" sz="3300" dirty="0" smtClean="0"/>
              <a:t>list1</a:t>
            </a:r>
            <a:r>
              <a:rPr lang="en-IN" sz="3300" dirty="0"/>
              <a:t>)</a:t>
            </a:r>
            <a:br>
              <a:rPr lang="en-IN" sz="3300" dirty="0"/>
            </a:br>
            <a:r>
              <a:rPr lang="en-IN" sz="3300" dirty="0"/>
              <a:t>When we run the above program, it produces the following </a:t>
            </a:r>
            <a:r>
              <a:rPr lang="en-IN" sz="3300" dirty="0" smtClean="0"/>
              <a:t>result updated list </a:t>
            </a:r>
            <a:r>
              <a:rPr lang="en-IN" sz="3300" dirty="0"/>
              <a:t>: ['C++', 'Java', 'Python', 'C#']</a:t>
            </a:r>
            <a:br>
              <a:rPr lang="en-IN" sz="3300" dirty="0"/>
            </a:br>
            <a:endParaRPr lang="en-IN" dirty="0"/>
          </a:p>
        </p:txBody>
      </p:sp>
    </p:spTree>
    <p:extLst>
      <p:ext uri="{BB962C8B-B14F-4D97-AF65-F5344CB8AC3E}">
        <p14:creationId xmlns:p14="http://schemas.microsoft.com/office/powerpoint/2010/main" val="1082892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5"/>
            <a:ext cx="10515600" cy="6496336"/>
          </a:xfrm>
        </p:spPr>
        <p:txBody>
          <a:bodyPr>
            <a:normAutofit fontScale="92500" lnSpcReduction="10000"/>
          </a:bodyPr>
          <a:lstStyle/>
          <a:p>
            <a:pPr marL="0" indent="0">
              <a:buNone/>
            </a:pPr>
            <a:r>
              <a:rPr lang="en-IN" b="1" dirty="0" smtClean="0">
                <a:solidFill>
                  <a:srgbClr val="FF0000"/>
                </a:solidFill>
              </a:rPr>
              <a:t>2. list </a:t>
            </a:r>
            <a:r>
              <a:rPr lang="en-IN" b="1" dirty="0">
                <a:solidFill>
                  <a:srgbClr val="FF0000"/>
                </a:solidFill>
              </a:rPr>
              <a:t>count() </a:t>
            </a:r>
            <a:r>
              <a:rPr lang="en-IN" b="1" dirty="0" smtClean="0">
                <a:solidFill>
                  <a:srgbClr val="FF0000"/>
                </a:solidFill>
              </a:rPr>
              <a:t>Method</a:t>
            </a:r>
          </a:p>
          <a:p>
            <a:pPr marL="0" indent="0">
              <a:buNone/>
            </a:pPr>
            <a:r>
              <a:rPr lang="en-IN" dirty="0"/>
              <a:t/>
            </a:r>
            <a:br>
              <a:rPr lang="en-IN" dirty="0"/>
            </a:br>
            <a:r>
              <a:rPr lang="en-IN" sz="2600" b="1" dirty="0">
                <a:solidFill>
                  <a:srgbClr val="FF0000"/>
                </a:solidFill>
              </a:rPr>
              <a:t>Description</a:t>
            </a:r>
            <a:r>
              <a:rPr lang="en-IN" sz="2600" dirty="0"/>
              <a:t/>
            </a:r>
            <a:br>
              <a:rPr lang="en-IN" sz="2600" dirty="0"/>
            </a:br>
            <a:r>
              <a:rPr lang="en-IN" sz="2600" dirty="0"/>
              <a:t>The </a:t>
            </a:r>
            <a:r>
              <a:rPr lang="en-IN" sz="2600" b="1" dirty="0"/>
              <a:t>count() </a:t>
            </a:r>
            <a:r>
              <a:rPr lang="en-IN" sz="2600" dirty="0"/>
              <a:t>method returns count of how many times obj occurs in </a:t>
            </a:r>
            <a:r>
              <a:rPr lang="en-IN" sz="2600" dirty="0" smtClean="0"/>
              <a:t>list.</a:t>
            </a:r>
            <a:r>
              <a:rPr lang="en-IN" sz="2600" dirty="0"/>
              <a:t/>
            </a:r>
            <a:br>
              <a:rPr lang="en-IN" sz="2600" dirty="0"/>
            </a:br>
            <a:r>
              <a:rPr lang="en-IN" sz="2600" b="1" dirty="0">
                <a:solidFill>
                  <a:srgbClr val="FF0000"/>
                </a:solidFill>
              </a:rPr>
              <a:t>Syntax</a:t>
            </a:r>
            <a:r>
              <a:rPr lang="en-IN" sz="2600" dirty="0"/>
              <a:t/>
            </a:r>
            <a:br>
              <a:rPr lang="en-IN" sz="2600" dirty="0"/>
            </a:br>
            <a:r>
              <a:rPr lang="en-IN" sz="2600" dirty="0"/>
              <a:t>Following is the syntax for count() </a:t>
            </a:r>
            <a:r>
              <a:rPr lang="en-IN" sz="2600" dirty="0" smtClean="0"/>
              <a:t>method list.count(obj</a:t>
            </a:r>
            <a:r>
              <a:rPr lang="en-IN" sz="2600" dirty="0"/>
              <a:t>)</a:t>
            </a:r>
            <a:br>
              <a:rPr lang="en-IN" sz="2600" dirty="0"/>
            </a:br>
            <a:r>
              <a:rPr lang="en-IN" sz="2600" b="1" dirty="0">
                <a:solidFill>
                  <a:srgbClr val="FF0000"/>
                </a:solidFill>
              </a:rPr>
              <a:t>Parameters</a:t>
            </a:r>
            <a:r>
              <a:rPr lang="en-IN" sz="2600" dirty="0"/>
              <a:t/>
            </a:r>
            <a:br>
              <a:rPr lang="en-IN" sz="2600" dirty="0"/>
            </a:br>
            <a:r>
              <a:rPr lang="en-IN" sz="2600" b="1" dirty="0"/>
              <a:t>obj </a:t>
            </a:r>
            <a:r>
              <a:rPr lang="en-IN" sz="2600" dirty="0"/>
              <a:t>- This is the object to be counted in the </a:t>
            </a:r>
            <a:r>
              <a:rPr lang="en-IN" sz="2600" dirty="0" smtClean="0"/>
              <a:t>list.</a:t>
            </a:r>
            <a:r>
              <a:rPr lang="en-IN" sz="2600" dirty="0"/>
              <a:t/>
            </a:r>
            <a:br>
              <a:rPr lang="en-IN" sz="2600" dirty="0"/>
            </a:br>
            <a:r>
              <a:rPr lang="en-IN" sz="2600" b="1" dirty="0">
                <a:solidFill>
                  <a:srgbClr val="FF0000"/>
                </a:solidFill>
              </a:rPr>
              <a:t>Return Value</a:t>
            </a:r>
            <a:r>
              <a:rPr lang="en-IN" sz="2600" dirty="0"/>
              <a:t/>
            </a:r>
            <a:br>
              <a:rPr lang="en-IN" sz="2600" dirty="0"/>
            </a:br>
            <a:r>
              <a:rPr lang="en-IN" sz="2600" dirty="0"/>
              <a:t>This method returns count of how many times obj occurs in </a:t>
            </a:r>
            <a:r>
              <a:rPr lang="en-IN" sz="2600" dirty="0" smtClean="0"/>
              <a:t>list.</a:t>
            </a:r>
            <a:r>
              <a:rPr lang="en-IN" sz="2600" dirty="0"/>
              <a:t/>
            </a:r>
            <a:br>
              <a:rPr lang="en-IN" sz="2600" dirty="0"/>
            </a:br>
            <a:r>
              <a:rPr lang="en-IN" sz="2600" b="1" dirty="0">
                <a:solidFill>
                  <a:srgbClr val="FF0000"/>
                </a:solidFill>
              </a:rPr>
              <a:t>Example</a:t>
            </a:r>
            <a:r>
              <a:rPr lang="en-IN" sz="2600" dirty="0"/>
              <a:t/>
            </a:r>
            <a:br>
              <a:rPr lang="en-IN" sz="2600" dirty="0"/>
            </a:br>
            <a:r>
              <a:rPr lang="en-IN" sz="2600" dirty="0"/>
              <a:t>The following example shows the usage of count() method.</a:t>
            </a:r>
            <a:br>
              <a:rPr lang="en-IN" sz="2600" dirty="0"/>
            </a:br>
            <a:r>
              <a:rPr lang="en-IN" sz="2600" dirty="0"/>
              <a:t>#!/</a:t>
            </a:r>
            <a:r>
              <a:rPr lang="en-IN" sz="2600" dirty="0" err="1"/>
              <a:t>usr</a:t>
            </a:r>
            <a:r>
              <a:rPr lang="en-IN" sz="2600" dirty="0"/>
              <a:t>/bin/python3</a:t>
            </a:r>
            <a:br>
              <a:rPr lang="en-IN" sz="2600" dirty="0"/>
            </a:br>
            <a:r>
              <a:rPr lang="en-IN" sz="2600" dirty="0" smtClean="0"/>
              <a:t>list </a:t>
            </a:r>
            <a:r>
              <a:rPr lang="en-IN" sz="2600" dirty="0"/>
              <a:t>= [123, 'xyz', </a:t>
            </a:r>
            <a:r>
              <a:rPr lang="en-IN" sz="2600" dirty="0" smtClean="0"/>
              <a:t>'kpr', </a:t>
            </a:r>
            <a:r>
              <a:rPr lang="en-IN" sz="2600" dirty="0"/>
              <a:t>'</a:t>
            </a:r>
            <a:r>
              <a:rPr lang="en-IN" sz="2600" dirty="0" err="1"/>
              <a:t>abc</a:t>
            </a:r>
            <a:r>
              <a:rPr lang="en-IN" sz="2600" dirty="0"/>
              <a:t>', 123];</a:t>
            </a:r>
            <a:br>
              <a:rPr lang="en-IN" sz="2600" dirty="0"/>
            </a:br>
            <a:r>
              <a:rPr lang="en-IN" sz="2600" dirty="0"/>
              <a:t>print ("Count for 123 : ", </a:t>
            </a:r>
            <a:r>
              <a:rPr lang="en-IN" sz="2600" dirty="0" smtClean="0"/>
              <a:t>list.count(123</a:t>
            </a:r>
            <a:r>
              <a:rPr lang="en-IN" sz="2600" dirty="0"/>
              <a:t>))</a:t>
            </a:r>
            <a:br>
              <a:rPr lang="en-IN" sz="2600" dirty="0"/>
            </a:br>
            <a:r>
              <a:rPr lang="en-IN" sz="2600" dirty="0"/>
              <a:t>print ("Count for </a:t>
            </a:r>
            <a:r>
              <a:rPr lang="en-IN" sz="2600" dirty="0" err="1" smtClean="0"/>
              <a:t>kpr</a:t>
            </a:r>
            <a:r>
              <a:rPr lang="en-IN" sz="2600" dirty="0" smtClean="0"/>
              <a:t> </a:t>
            </a:r>
            <a:r>
              <a:rPr lang="en-IN" sz="2600" dirty="0"/>
              <a:t>: ", </a:t>
            </a:r>
            <a:r>
              <a:rPr lang="en-IN" sz="2600" dirty="0" smtClean="0"/>
              <a:t>list.count</a:t>
            </a:r>
            <a:r>
              <a:rPr lang="en-IN" sz="2600" dirty="0"/>
              <a:t>(</a:t>
            </a:r>
            <a:r>
              <a:rPr lang="en-IN" sz="2600" dirty="0" smtClean="0"/>
              <a:t>'kpr'))</a:t>
            </a:r>
            <a:r>
              <a:rPr lang="en-IN" sz="2600" dirty="0"/>
              <a:t/>
            </a:r>
            <a:br>
              <a:rPr lang="en-IN" sz="2600" dirty="0"/>
            </a:br>
            <a:r>
              <a:rPr lang="en-IN" sz="2600" dirty="0"/>
              <a:t>When we run the above program, it produces the following </a:t>
            </a:r>
            <a:r>
              <a:rPr lang="en-IN" sz="2600" dirty="0" smtClean="0"/>
              <a:t>result </a:t>
            </a:r>
          </a:p>
          <a:p>
            <a:pPr marL="0" indent="0">
              <a:buNone/>
            </a:pPr>
            <a:r>
              <a:rPr lang="en-IN" sz="2600" dirty="0" smtClean="0"/>
              <a:t>Count </a:t>
            </a:r>
            <a:r>
              <a:rPr lang="en-IN" sz="2600" dirty="0"/>
              <a:t>for 123 : 2</a:t>
            </a:r>
            <a:br>
              <a:rPr lang="en-IN" sz="2600" dirty="0"/>
            </a:br>
            <a:r>
              <a:rPr lang="en-IN" sz="2600" dirty="0"/>
              <a:t>Count for </a:t>
            </a:r>
            <a:r>
              <a:rPr lang="en-IN" sz="2600" dirty="0" err="1" smtClean="0"/>
              <a:t>kpr</a:t>
            </a:r>
            <a:r>
              <a:rPr lang="en-IN" sz="2600" dirty="0" smtClean="0"/>
              <a:t> </a:t>
            </a:r>
            <a:r>
              <a:rPr lang="en-IN" sz="2600" dirty="0"/>
              <a:t>: 1</a:t>
            </a:r>
            <a:br>
              <a:rPr lang="en-IN" sz="2600" dirty="0"/>
            </a:br>
            <a:endParaRPr lang="en-IN" dirty="0"/>
          </a:p>
        </p:txBody>
      </p:sp>
    </p:spTree>
    <p:extLst>
      <p:ext uri="{BB962C8B-B14F-4D97-AF65-F5344CB8AC3E}">
        <p14:creationId xmlns:p14="http://schemas.microsoft.com/office/powerpoint/2010/main" val="264955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735170"/>
          </a:xfrm>
        </p:spPr>
        <p:txBody>
          <a:bodyPr>
            <a:normAutofit fontScale="92500" lnSpcReduction="20000"/>
          </a:bodyPr>
          <a:lstStyle/>
          <a:p>
            <a:pPr marL="0" indent="0">
              <a:buNone/>
            </a:pPr>
            <a:r>
              <a:rPr lang="en-IN" dirty="0" smtClean="0">
                <a:solidFill>
                  <a:srgbClr val="FF0000"/>
                </a:solidFill>
              </a:rPr>
              <a:t>3.</a:t>
            </a:r>
            <a:r>
              <a:rPr lang="en-IN" b="1" dirty="0">
                <a:solidFill>
                  <a:srgbClr val="FF0000"/>
                </a:solidFill>
              </a:rPr>
              <a:t> </a:t>
            </a:r>
            <a:r>
              <a:rPr lang="en-IN" b="1" dirty="0" smtClean="0">
                <a:solidFill>
                  <a:srgbClr val="FF0000"/>
                </a:solidFill>
              </a:rPr>
              <a:t>list </a:t>
            </a:r>
            <a:r>
              <a:rPr lang="en-IN" b="1" dirty="0">
                <a:solidFill>
                  <a:srgbClr val="FF0000"/>
                </a:solidFill>
              </a:rPr>
              <a:t>extend() </a:t>
            </a:r>
            <a:r>
              <a:rPr lang="en-IN" b="1" dirty="0" smtClean="0">
                <a:solidFill>
                  <a:srgbClr val="FF0000"/>
                </a:solidFill>
              </a:rPr>
              <a:t>Method</a:t>
            </a:r>
          </a:p>
          <a:p>
            <a:pPr marL="0" indent="0">
              <a:buNone/>
            </a:pPr>
            <a:r>
              <a:rPr lang="en-IN" dirty="0"/>
              <a:t/>
            </a:r>
            <a:br>
              <a:rPr lang="en-IN" dirty="0"/>
            </a:br>
            <a:r>
              <a:rPr lang="en-IN" b="1" dirty="0">
                <a:solidFill>
                  <a:srgbClr val="FF0000"/>
                </a:solidFill>
              </a:rPr>
              <a:t>Description</a:t>
            </a:r>
            <a:r>
              <a:rPr lang="en-IN" dirty="0"/>
              <a:t/>
            </a:r>
            <a:br>
              <a:rPr lang="en-IN" dirty="0"/>
            </a:br>
            <a:r>
              <a:rPr lang="en-IN" dirty="0"/>
              <a:t>The </a:t>
            </a:r>
            <a:r>
              <a:rPr lang="en-IN" b="1" dirty="0"/>
              <a:t>extend() </a:t>
            </a:r>
            <a:r>
              <a:rPr lang="en-IN" dirty="0"/>
              <a:t>method appends the contents of seq to </a:t>
            </a:r>
            <a:r>
              <a:rPr lang="en-IN" dirty="0" smtClean="0"/>
              <a:t>list.</a:t>
            </a:r>
            <a:r>
              <a:rPr lang="en-IN" dirty="0"/>
              <a:t/>
            </a:r>
            <a:br>
              <a:rPr lang="en-IN" dirty="0"/>
            </a:br>
            <a:r>
              <a:rPr lang="en-IN" b="1" dirty="0">
                <a:solidFill>
                  <a:srgbClr val="FF0000"/>
                </a:solidFill>
              </a:rPr>
              <a:t>Syntax</a:t>
            </a:r>
            <a:r>
              <a:rPr lang="en-IN" dirty="0"/>
              <a:t/>
            </a:r>
            <a:br>
              <a:rPr lang="en-IN" dirty="0"/>
            </a:br>
            <a:r>
              <a:rPr lang="en-IN" dirty="0"/>
              <a:t>Following is the syntax for extend() method-</a:t>
            </a:r>
            <a:br>
              <a:rPr lang="en-IN" dirty="0"/>
            </a:br>
            <a:r>
              <a:rPr lang="en-IN" dirty="0"/>
              <a:t/>
            </a:r>
            <a:br>
              <a:rPr lang="en-IN" dirty="0"/>
            </a:br>
            <a:r>
              <a:rPr lang="en-IN" dirty="0" smtClean="0"/>
              <a:t>list.extend(seq</a:t>
            </a:r>
            <a:r>
              <a:rPr lang="en-IN" dirty="0"/>
              <a:t>)</a:t>
            </a:r>
            <a:br>
              <a:rPr lang="en-IN" dirty="0"/>
            </a:br>
            <a:r>
              <a:rPr lang="en-IN" b="1" dirty="0">
                <a:solidFill>
                  <a:srgbClr val="FF0000"/>
                </a:solidFill>
              </a:rPr>
              <a:t>Parameters</a:t>
            </a:r>
            <a:r>
              <a:rPr lang="en-IN" dirty="0"/>
              <a:t/>
            </a:r>
            <a:br>
              <a:rPr lang="en-IN" dirty="0"/>
            </a:br>
            <a:r>
              <a:rPr lang="en-IN" b="1" dirty="0"/>
              <a:t>seq </a:t>
            </a:r>
            <a:r>
              <a:rPr lang="en-IN" dirty="0"/>
              <a:t>- This is the </a:t>
            </a:r>
            <a:r>
              <a:rPr lang="en-IN" dirty="0" smtClean="0"/>
              <a:t>list </a:t>
            </a:r>
            <a:r>
              <a:rPr lang="en-IN" dirty="0"/>
              <a:t>of elements</a:t>
            </a:r>
            <a:br>
              <a:rPr lang="en-IN" dirty="0"/>
            </a:br>
            <a:r>
              <a:rPr lang="en-IN" b="1" dirty="0">
                <a:solidFill>
                  <a:srgbClr val="FF0000"/>
                </a:solidFill>
              </a:rPr>
              <a:t>Return Value</a:t>
            </a:r>
            <a:r>
              <a:rPr lang="en-IN" dirty="0"/>
              <a:t/>
            </a:r>
            <a:br>
              <a:rPr lang="en-IN" dirty="0"/>
            </a:br>
            <a:r>
              <a:rPr lang="en-IN" dirty="0"/>
              <a:t>This method does not return any value but adds the content to an existing </a:t>
            </a:r>
            <a:r>
              <a:rPr lang="en-IN" dirty="0" smtClean="0"/>
              <a:t>list.</a:t>
            </a:r>
            <a:r>
              <a:rPr lang="en-IN" dirty="0"/>
              <a:t/>
            </a:r>
            <a:br>
              <a:rPr lang="en-IN" dirty="0"/>
            </a:br>
            <a:r>
              <a:rPr lang="en-IN" b="1" dirty="0">
                <a:solidFill>
                  <a:srgbClr val="FF0000"/>
                </a:solidFill>
              </a:rPr>
              <a:t>Example</a:t>
            </a:r>
            <a:r>
              <a:rPr lang="en-IN" dirty="0"/>
              <a:t/>
            </a:r>
            <a:br>
              <a:rPr lang="en-IN" dirty="0"/>
            </a:br>
            <a:r>
              <a:rPr lang="en-IN" dirty="0"/>
              <a:t>The following example shows the usage of extend() method.</a:t>
            </a:r>
            <a:br>
              <a:rPr lang="en-IN" dirty="0"/>
            </a:br>
            <a:r>
              <a:rPr lang="en-IN" dirty="0"/>
              <a:t>#!/</a:t>
            </a:r>
            <a:r>
              <a:rPr lang="en-IN" dirty="0" err="1"/>
              <a:t>usr</a:t>
            </a:r>
            <a:r>
              <a:rPr lang="en-IN" dirty="0"/>
              <a:t>/bin/python3</a:t>
            </a:r>
            <a:br>
              <a:rPr lang="en-IN" dirty="0"/>
            </a:br>
            <a:r>
              <a:rPr lang="en-IN" dirty="0" smtClean="0"/>
              <a:t>list1 </a:t>
            </a:r>
            <a:r>
              <a:rPr lang="en-IN" dirty="0"/>
              <a:t>= ['physics', 'chemistry', 'maths']</a:t>
            </a:r>
            <a:br>
              <a:rPr lang="en-IN" dirty="0"/>
            </a:br>
            <a:r>
              <a:rPr lang="en-IN" dirty="0" smtClean="0"/>
              <a:t>list2=list(range(5</a:t>
            </a:r>
            <a:r>
              <a:rPr lang="en-IN" dirty="0"/>
              <a:t>)) #creates </a:t>
            </a:r>
            <a:r>
              <a:rPr lang="en-IN" dirty="0" smtClean="0"/>
              <a:t>list </a:t>
            </a:r>
            <a:r>
              <a:rPr lang="en-IN" dirty="0"/>
              <a:t>of numbers between 0-4</a:t>
            </a:r>
            <a:br>
              <a:rPr lang="en-IN" dirty="0"/>
            </a:br>
            <a:r>
              <a:rPr lang="en-IN" dirty="0" smtClean="0"/>
              <a:t>list1.extend</a:t>
            </a:r>
            <a:r>
              <a:rPr lang="en-IN" dirty="0"/>
              <a:t>('Extended </a:t>
            </a:r>
            <a:r>
              <a:rPr lang="en-IN" dirty="0" smtClean="0"/>
              <a:t>list </a:t>
            </a:r>
            <a:r>
              <a:rPr lang="en-IN" dirty="0"/>
              <a:t>:', </a:t>
            </a:r>
            <a:r>
              <a:rPr lang="en-IN" dirty="0" smtClean="0"/>
              <a:t>list2</a:t>
            </a:r>
            <a:r>
              <a:rPr lang="en-IN" dirty="0"/>
              <a:t>)</a:t>
            </a:r>
            <a:br>
              <a:rPr lang="en-IN" dirty="0"/>
            </a:br>
            <a:r>
              <a:rPr lang="en-IN" dirty="0"/>
              <a:t>print </a:t>
            </a:r>
            <a:r>
              <a:rPr lang="en-IN" dirty="0" smtClean="0"/>
              <a:t>(list1</a:t>
            </a:r>
            <a:r>
              <a:rPr lang="en-IN" dirty="0"/>
              <a:t>)</a:t>
            </a:r>
            <a:br>
              <a:rPr lang="en-IN" dirty="0"/>
            </a:br>
            <a:r>
              <a:rPr lang="en-IN" dirty="0"/>
              <a:t>When we run the above program, it produces the following </a:t>
            </a:r>
            <a:r>
              <a:rPr lang="en-IN" dirty="0" smtClean="0"/>
              <a:t>result Extended list </a:t>
            </a:r>
            <a:r>
              <a:rPr lang="en-IN" dirty="0"/>
              <a:t>: ['physics', 'chemistry', 'maths', 0, 1, 2, 3, 4]</a:t>
            </a:r>
            <a:br>
              <a:rPr lang="en-IN" dirty="0"/>
            </a:br>
            <a:endParaRPr lang="en-IN" dirty="0"/>
          </a:p>
        </p:txBody>
      </p:sp>
    </p:spTree>
    <p:extLst>
      <p:ext uri="{BB962C8B-B14F-4D97-AF65-F5344CB8AC3E}">
        <p14:creationId xmlns:p14="http://schemas.microsoft.com/office/powerpoint/2010/main" val="2265180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6537278"/>
          </a:xfrm>
        </p:spPr>
        <p:txBody>
          <a:bodyPr>
            <a:normAutofit fontScale="77500" lnSpcReduction="20000"/>
          </a:bodyPr>
          <a:lstStyle/>
          <a:p>
            <a:pPr marL="0" indent="0">
              <a:buNone/>
            </a:pPr>
            <a:r>
              <a:rPr lang="en-IN" b="1" dirty="0" smtClean="0">
                <a:solidFill>
                  <a:srgbClr val="FF0000"/>
                </a:solidFill>
              </a:rPr>
              <a:t>4. list </a:t>
            </a:r>
            <a:r>
              <a:rPr lang="en-IN" b="1" dirty="0">
                <a:solidFill>
                  <a:srgbClr val="FF0000"/>
                </a:solidFill>
              </a:rPr>
              <a:t>index() </a:t>
            </a:r>
            <a:r>
              <a:rPr lang="en-IN" b="1" dirty="0" smtClean="0">
                <a:solidFill>
                  <a:srgbClr val="FF0000"/>
                </a:solidFill>
              </a:rPr>
              <a:t>Method</a:t>
            </a:r>
          </a:p>
          <a:p>
            <a:pPr marL="0" indent="0">
              <a:buNone/>
            </a:pPr>
            <a:r>
              <a:rPr lang="en-IN" dirty="0"/>
              <a:t/>
            </a:r>
            <a:br>
              <a:rPr lang="en-IN" dirty="0"/>
            </a:br>
            <a:r>
              <a:rPr lang="en-IN" b="1" dirty="0">
                <a:solidFill>
                  <a:srgbClr val="FF0000"/>
                </a:solidFill>
              </a:rPr>
              <a:t>Description</a:t>
            </a:r>
            <a:r>
              <a:rPr lang="en-IN" dirty="0"/>
              <a:t/>
            </a:r>
            <a:br>
              <a:rPr lang="en-IN" dirty="0"/>
            </a:br>
            <a:r>
              <a:rPr lang="en-IN" dirty="0"/>
              <a:t>The </a:t>
            </a:r>
            <a:r>
              <a:rPr lang="en-IN" b="1" dirty="0"/>
              <a:t>index() </a:t>
            </a:r>
            <a:r>
              <a:rPr lang="en-IN" dirty="0"/>
              <a:t>method returns the lowest index in </a:t>
            </a:r>
            <a:r>
              <a:rPr lang="en-IN" dirty="0" smtClean="0"/>
              <a:t>list </a:t>
            </a:r>
            <a:r>
              <a:rPr lang="en-IN" dirty="0"/>
              <a:t>that obj appears.</a:t>
            </a:r>
            <a:br>
              <a:rPr lang="en-IN" dirty="0"/>
            </a:br>
            <a:r>
              <a:rPr lang="en-IN" b="1" dirty="0">
                <a:solidFill>
                  <a:srgbClr val="FF0000"/>
                </a:solidFill>
              </a:rPr>
              <a:t>Syntax</a:t>
            </a:r>
            <a:r>
              <a:rPr lang="en-IN" dirty="0"/>
              <a:t/>
            </a:r>
            <a:br>
              <a:rPr lang="en-IN" dirty="0"/>
            </a:br>
            <a:r>
              <a:rPr lang="en-IN" dirty="0"/>
              <a:t>Following is the syntax for index() </a:t>
            </a:r>
            <a:r>
              <a:rPr lang="en-IN" dirty="0" smtClean="0"/>
              <a:t>method list.index(obj</a:t>
            </a:r>
            <a:r>
              <a:rPr lang="en-IN" dirty="0"/>
              <a:t>)</a:t>
            </a:r>
            <a:br>
              <a:rPr lang="en-IN" dirty="0"/>
            </a:br>
            <a:r>
              <a:rPr lang="en-IN" b="1" dirty="0">
                <a:solidFill>
                  <a:srgbClr val="FF0000"/>
                </a:solidFill>
              </a:rPr>
              <a:t>Parameters</a:t>
            </a:r>
            <a:r>
              <a:rPr lang="en-IN" dirty="0"/>
              <a:t/>
            </a:r>
            <a:br>
              <a:rPr lang="en-IN" dirty="0"/>
            </a:br>
            <a:r>
              <a:rPr lang="en-IN" b="1" dirty="0"/>
              <a:t>obj </a:t>
            </a:r>
            <a:r>
              <a:rPr lang="en-IN" dirty="0"/>
              <a:t>- This is the object to be find out.</a:t>
            </a:r>
            <a:br>
              <a:rPr lang="en-IN" dirty="0"/>
            </a:br>
            <a:r>
              <a:rPr lang="en-IN" b="1" dirty="0">
                <a:solidFill>
                  <a:srgbClr val="FF0000"/>
                </a:solidFill>
              </a:rPr>
              <a:t>Return Value</a:t>
            </a:r>
            <a:r>
              <a:rPr lang="en-IN" dirty="0"/>
              <a:t/>
            </a:r>
            <a:br>
              <a:rPr lang="en-IN" dirty="0"/>
            </a:br>
            <a:r>
              <a:rPr lang="en-IN" dirty="0"/>
              <a:t>This method returns index of the found object otherwise raises an exception indicating</a:t>
            </a:r>
            <a:br>
              <a:rPr lang="en-IN" dirty="0"/>
            </a:br>
            <a:r>
              <a:rPr lang="en-IN" dirty="0"/>
              <a:t>that the value is not found.</a:t>
            </a:r>
            <a:br>
              <a:rPr lang="en-IN" dirty="0"/>
            </a:br>
            <a:r>
              <a:rPr lang="en-IN" b="1" dirty="0" smtClean="0">
                <a:solidFill>
                  <a:srgbClr val="FF0000"/>
                </a:solidFill>
              </a:rPr>
              <a:t>Example</a:t>
            </a:r>
          </a:p>
          <a:p>
            <a:pPr marL="0" indent="0">
              <a:buNone/>
            </a:pPr>
            <a:r>
              <a:rPr lang="en-IN" dirty="0"/>
              <a:t/>
            </a:r>
            <a:br>
              <a:rPr lang="en-IN" dirty="0"/>
            </a:br>
            <a:r>
              <a:rPr lang="en-IN" dirty="0"/>
              <a:t>The following example shows the usage of index() method.</a:t>
            </a:r>
            <a:br>
              <a:rPr lang="en-IN" dirty="0"/>
            </a:br>
            <a:r>
              <a:rPr lang="en-IN" dirty="0"/>
              <a:t>#!/usr/bin/python3</a:t>
            </a:r>
            <a:br>
              <a:rPr lang="en-IN" dirty="0"/>
            </a:br>
            <a:r>
              <a:rPr lang="en-IN" dirty="0" smtClean="0"/>
              <a:t>list1 </a:t>
            </a:r>
            <a:r>
              <a:rPr lang="en-IN" dirty="0"/>
              <a:t>= ['physics', 'chemistry', 'maths']</a:t>
            </a:r>
            <a:br>
              <a:rPr lang="en-IN" dirty="0"/>
            </a:br>
            <a:r>
              <a:rPr lang="en-IN" dirty="0"/>
              <a:t>print ('Index of chemistry', </a:t>
            </a:r>
            <a:r>
              <a:rPr lang="en-IN" dirty="0" smtClean="0"/>
              <a:t>list1.index</a:t>
            </a:r>
            <a:r>
              <a:rPr lang="en-IN" dirty="0"/>
              <a:t>('chemistry'))</a:t>
            </a:r>
            <a:br>
              <a:rPr lang="en-IN" dirty="0"/>
            </a:br>
            <a:r>
              <a:rPr lang="en-IN" dirty="0"/>
              <a:t>print ('Index of C#', </a:t>
            </a:r>
            <a:r>
              <a:rPr lang="en-IN" dirty="0" smtClean="0"/>
              <a:t>list1.index</a:t>
            </a:r>
            <a:r>
              <a:rPr lang="en-IN" dirty="0"/>
              <a:t>('C#'))</a:t>
            </a:r>
            <a:br>
              <a:rPr lang="en-IN" dirty="0"/>
            </a:br>
            <a:r>
              <a:rPr lang="en-IN" dirty="0"/>
              <a:t>When we run the above program, it produces the following </a:t>
            </a:r>
            <a:r>
              <a:rPr lang="en-IN" dirty="0" smtClean="0"/>
              <a:t>result Index </a:t>
            </a:r>
            <a:r>
              <a:rPr lang="en-IN" dirty="0"/>
              <a:t>of chemistry 1</a:t>
            </a:r>
            <a:br>
              <a:rPr lang="en-IN" dirty="0"/>
            </a:br>
            <a:r>
              <a:rPr lang="en-IN" dirty="0"/>
              <a:t>Traceback (most recent call last):</a:t>
            </a:r>
            <a:br>
              <a:rPr lang="en-IN" dirty="0"/>
            </a:br>
            <a:r>
              <a:rPr lang="en-IN" dirty="0" smtClean="0"/>
              <a:t>print </a:t>
            </a:r>
            <a:r>
              <a:rPr lang="en-IN" dirty="0"/>
              <a:t>('Index of C#', </a:t>
            </a:r>
            <a:r>
              <a:rPr lang="en-IN" dirty="0" smtClean="0"/>
              <a:t>list1.index</a:t>
            </a:r>
            <a:r>
              <a:rPr lang="en-IN" dirty="0"/>
              <a:t>('C#'))</a:t>
            </a:r>
            <a:br>
              <a:rPr lang="en-IN" dirty="0"/>
            </a:br>
            <a:r>
              <a:rPr lang="en-IN" dirty="0"/>
              <a:t>ValueError: 'C#' is not in </a:t>
            </a:r>
            <a:r>
              <a:rPr lang="en-IN" dirty="0" smtClean="0"/>
              <a:t>list</a:t>
            </a:r>
            <a:r>
              <a:rPr lang="en-IN" dirty="0"/>
              <a:t/>
            </a:r>
            <a:br>
              <a:rPr lang="en-IN" dirty="0"/>
            </a:br>
            <a:endParaRPr lang="en-IN" dirty="0"/>
          </a:p>
        </p:txBody>
      </p:sp>
    </p:spTree>
    <p:extLst>
      <p:ext uri="{BB962C8B-B14F-4D97-AF65-F5344CB8AC3E}">
        <p14:creationId xmlns:p14="http://schemas.microsoft.com/office/powerpoint/2010/main" val="1718618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6441743"/>
          </a:xfrm>
        </p:spPr>
        <p:txBody>
          <a:bodyPr>
            <a:normAutofit fontScale="55000" lnSpcReduction="20000"/>
          </a:bodyPr>
          <a:lstStyle/>
          <a:p>
            <a:pPr marL="0" indent="0">
              <a:buNone/>
            </a:pPr>
            <a:r>
              <a:rPr lang="en-IN" sz="3800" b="1" dirty="0" smtClean="0">
                <a:solidFill>
                  <a:srgbClr val="FF0000"/>
                </a:solidFill>
              </a:rPr>
              <a:t>5. list </a:t>
            </a:r>
            <a:r>
              <a:rPr lang="en-IN" sz="3800" b="1" dirty="0">
                <a:solidFill>
                  <a:srgbClr val="FF0000"/>
                </a:solidFill>
              </a:rPr>
              <a:t>insert() </a:t>
            </a:r>
            <a:r>
              <a:rPr lang="en-IN" sz="3800" b="1" dirty="0" smtClean="0">
                <a:solidFill>
                  <a:srgbClr val="FF0000"/>
                </a:solidFill>
              </a:rPr>
              <a:t>Method</a:t>
            </a:r>
          </a:p>
          <a:p>
            <a:pPr marL="0" indent="0">
              <a:buNone/>
            </a:pPr>
            <a:r>
              <a:rPr lang="en-IN" sz="3200" dirty="0"/>
              <a:t/>
            </a:r>
            <a:br>
              <a:rPr lang="en-IN" sz="3200" dirty="0"/>
            </a:br>
            <a:r>
              <a:rPr lang="en-IN" sz="3800" b="1" dirty="0">
                <a:solidFill>
                  <a:srgbClr val="FF0000"/>
                </a:solidFill>
              </a:rPr>
              <a:t>Description</a:t>
            </a:r>
            <a:r>
              <a:rPr lang="en-IN" sz="3800" dirty="0"/>
              <a:t/>
            </a:r>
            <a:br>
              <a:rPr lang="en-IN" sz="3800" dirty="0"/>
            </a:br>
            <a:r>
              <a:rPr lang="en-IN" sz="3800" dirty="0"/>
              <a:t>The </a:t>
            </a:r>
            <a:r>
              <a:rPr lang="en-IN" sz="3800" b="1" dirty="0"/>
              <a:t>insert() method </a:t>
            </a:r>
            <a:r>
              <a:rPr lang="en-IN" sz="3800" dirty="0"/>
              <a:t>inserts object obj into </a:t>
            </a:r>
            <a:r>
              <a:rPr lang="en-IN" sz="3800" dirty="0" smtClean="0"/>
              <a:t>list </a:t>
            </a:r>
            <a:r>
              <a:rPr lang="en-IN" sz="3800" dirty="0"/>
              <a:t>at offset index.</a:t>
            </a:r>
            <a:br>
              <a:rPr lang="en-IN" sz="3800" dirty="0"/>
            </a:br>
            <a:r>
              <a:rPr lang="en-IN" sz="3800" b="1" dirty="0">
                <a:solidFill>
                  <a:srgbClr val="FF0000"/>
                </a:solidFill>
              </a:rPr>
              <a:t>Syntax</a:t>
            </a:r>
            <a:r>
              <a:rPr lang="en-IN" sz="3800" dirty="0"/>
              <a:t/>
            </a:r>
            <a:br>
              <a:rPr lang="en-IN" sz="3800" dirty="0"/>
            </a:br>
            <a:r>
              <a:rPr lang="en-IN" sz="3800" dirty="0"/>
              <a:t>Following is the syntax for insert() </a:t>
            </a:r>
            <a:r>
              <a:rPr lang="en-IN" sz="3800" dirty="0" smtClean="0"/>
              <a:t>method list.insert(index</a:t>
            </a:r>
            <a:r>
              <a:rPr lang="en-IN" sz="3800" dirty="0"/>
              <a:t>, obj)</a:t>
            </a:r>
            <a:br>
              <a:rPr lang="en-IN" sz="3800" dirty="0"/>
            </a:br>
            <a:r>
              <a:rPr lang="en-IN" sz="3800" b="1" dirty="0">
                <a:solidFill>
                  <a:srgbClr val="FF0000"/>
                </a:solidFill>
              </a:rPr>
              <a:t>Parameters</a:t>
            </a:r>
            <a:r>
              <a:rPr lang="en-IN" sz="3800" dirty="0"/>
              <a:t/>
            </a:r>
            <a:br>
              <a:rPr lang="en-IN" sz="3800" dirty="0"/>
            </a:br>
            <a:r>
              <a:rPr lang="en-IN" sz="3800" dirty="0"/>
              <a:t> </a:t>
            </a:r>
            <a:r>
              <a:rPr lang="en-IN" sz="3800" b="1" dirty="0"/>
              <a:t>index </a:t>
            </a:r>
            <a:r>
              <a:rPr lang="en-IN" sz="3800" dirty="0"/>
              <a:t>- This is the Index where the object obj need to be inserted.</a:t>
            </a:r>
            <a:br>
              <a:rPr lang="en-IN" sz="3800" dirty="0"/>
            </a:br>
            <a:r>
              <a:rPr lang="en-IN" sz="3800" dirty="0"/>
              <a:t> </a:t>
            </a:r>
            <a:r>
              <a:rPr lang="en-IN" sz="3800" b="1" dirty="0"/>
              <a:t>obj </a:t>
            </a:r>
            <a:r>
              <a:rPr lang="en-IN" sz="3800" dirty="0"/>
              <a:t>- This is the Object to be inserted into the given </a:t>
            </a:r>
            <a:r>
              <a:rPr lang="en-IN" sz="3800" dirty="0" smtClean="0"/>
              <a:t>list.</a:t>
            </a:r>
            <a:r>
              <a:rPr lang="en-IN" sz="3800" dirty="0"/>
              <a:t/>
            </a:r>
            <a:br>
              <a:rPr lang="en-IN" sz="3800" dirty="0"/>
            </a:br>
            <a:r>
              <a:rPr lang="en-IN" sz="3800" b="1" dirty="0">
                <a:solidFill>
                  <a:srgbClr val="FF0000"/>
                </a:solidFill>
              </a:rPr>
              <a:t>Return Value</a:t>
            </a:r>
            <a:r>
              <a:rPr lang="en-IN" sz="3800" dirty="0"/>
              <a:t/>
            </a:r>
            <a:br>
              <a:rPr lang="en-IN" sz="3800" dirty="0"/>
            </a:br>
            <a:r>
              <a:rPr lang="en-IN" sz="3800" dirty="0"/>
              <a:t>This method does not return any value but it inserts the given element at the given index.</a:t>
            </a:r>
            <a:br>
              <a:rPr lang="en-IN" sz="3800" dirty="0"/>
            </a:br>
            <a:r>
              <a:rPr lang="en-IN" sz="3800" b="1" dirty="0" smtClean="0">
                <a:solidFill>
                  <a:srgbClr val="FF0000"/>
                </a:solidFill>
              </a:rPr>
              <a:t>Example</a:t>
            </a:r>
          </a:p>
          <a:p>
            <a:pPr marL="0" indent="0">
              <a:buNone/>
            </a:pPr>
            <a:r>
              <a:rPr lang="en-IN" sz="3200" dirty="0"/>
              <a:t/>
            </a:r>
            <a:br>
              <a:rPr lang="en-IN" sz="3200" dirty="0"/>
            </a:br>
            <a:r>
              <a:rPr lang="en-IN" sz="3200" dirty="0"/>
              <a:t>The following example shows the usage of insert() method.</a:t>
            </a:r>
            <a:br>
              <a:rPr lang="en-IN" sz="3200" dirty="0"/>
            </a:br>
            <a:r>
              <a:rPr lang="en-IN" sz="3200" dirty="0"/>
              <a:t>#!/</a:t>
            </a:r>
            <a:r>
              <a:rPr lang="en-IN" sz="3200" dirty="0" err="1"/>
              <a:t>usr</a:t>
            </a:r>
            <a:r>
              <a:rPr lang="en-IN" sz="3200" dirty="0"/>
              <a:t>/bin/python3</a:t>
            </a:r>
            <a:br>
              <a:rPr lang="en-IN" sz="3200" dirty="0"/>
            </a:br>
            <a:r>
              <a:rPr lang="en-IN" sz="3200" dirty="0" smtClean="0"/>
              <a:t>list1 </a:t>
            </a:r>
            <a:r>
              <a:rPr lang="en-IN" sz="3200" dirty="0"/>
              <a:t>= ['physics', 'chemistry', 'maths']</a:t>
            </a:r>
            <a:br>
              <a:rPr lang="en-IN" sz="3200" dirty="0"/>
            </a:br>
            <a:r>
              <a:rPr lang="en-IN" sz="3200" dirty="0" smtClean="0"/>
              <a:t>list1.insert(1</a:t>
            </a:r>
            <a:r>
              <a:rPr lang="en-IN" sz="3200" dirty="0"/>
              <a:t>, 'Biology')</a:t>
            </a:r>
            <a:br>
              <a:rPr lang="en-IN" sz="3200" dirty="0"/>
            </a:br>
            <a:r>
              <a:rPr lang="en-IN" sz="3200" dirty="0"/>
              <a:t>print ('Final </a:t>
            </a:r>
            <a:r>
              <a:rPr lang="en-IN" sz="3200" dirty="0" smtClean="0"/>
              <a:t>list </a:t>
            </a:r>
            <a:r>
              <a:rPr lang="en-IN" sz="3200" dirty="0"/>
              <a:t>: ', </a:t>
            </a:r>
            <a:r>
              <a:rPr lang="en-IN" sz="3200" dirty="0" smtClean="0"/>
              <a:t>list1</a:t>
            </a:r>
            <a:r>
              <a:rPr lang="en-IN" sz="3200" dirty="0"/>
              <a:t>)</a:t>
            </a:r>
            <a:br>
              <a:rPr lang="en-IN" sz="3200" dirty="0"/>
            </a:br>
            <a:r>
              <a:rPr lang="en-IN" sz="3200" dirty="0"/>
              <a:t>When we run the above program, it produces the following </a:t>
            </a:r>
            <a:r>
              <a:rPr lang="en-IN" sz="3200" dirty="0" smtClean="0"/>
              <a:t>result-</a:t>
            </a:r>
          </a:p>
          <a:p>
            <a:pPr marL="0" indent="0">
              <a:buNone/>
            </a:pPr>
            <a:r>
              <a:rPr lang="en-IN" sz="3200" dirty="0"/>
              <a:t>Final </a:t>
            </a:r>
            <a:r>
              <a:rPr lang="en-IN" sz="3200" dirty="0" smtClean="0"/>
              <a:t>list </a:t>
            </a:r>
            <a:r>
              <a:rPr lang="en-IN" sz="3200" dirty="0"/>
              <a:t>: ['physics', 'Biology', 'chemistry', 'maths</a:t>
            </a:r>
            <a:r>
              <a:rPr lang="en-IN" sz="3200" dirty="0" smtClean="0"/>
              <a:t>']</a:t>
            </a:r>
          </a:p>
          <a:p>
            <a:pPr marL="0" indent="0">
              <a:buNone/>
            </a:pPr>
            <a:r>
              <a:rPr lang="en-IN" sz="3200" dirty="0"/>
              <a:t>&gt;&gt;&gt; </a:t>
            </a:r>
            <a:r>
              <a:rPr lang="en-IN" sz="3200" dirty="0" smtClean="0"/>
              <a:t>list1.insert(6,5</a:t>
            </a:r>
            <a:r>
              <a:rPr lang="en-IN" sz="3200" dirty="0"/>
              <a:t>)</a:t>
            </a:r>
          </a:p>
          <a:p>
            <a:pPr marL="0" indent="0">
              <a:buNone/>
            </a:pPr>
            <a:r>
              <a:rPr lang="en-IN" sz="3200" dirty="0"/>
              <a:t>&gt;&gt;&gt; </a:t>
            </a:r>
            <a:r>
              <a:rPr lang="en-IN" sz="3200" dirty="0" smtClean="0"/>
              <a:t>list1</a:t>
            </a:r>
            <a:endParaRPr lang="en-IN" sz="3200" dirty="0"/>
          </a:p>
          <a:p>
            <a:pPr marL="0" indent="0">
              <a:buNone/>
            </a:pPr>
            <a:r>
              <a:rPr lang="en-IN" sz="3200" dirty="0"/>
              <a:t>['physics', 'Biology', 'chemistry', 5]</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2412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0000" lnSpcReduction="20000"/>
          </a:bodyPr>
          <a:lstStyle/>
          <a:p>
            <a:r>
              <a:rPr lang="en-IN" dirty="0"/>
              <a:t>&gt;&gt;&gt; bool()</a:t>
            </a:r>
          </a:p>
          <a:p>
            <a:r>
              <a:rPr lang="en-IN" dirty="0"/>
              <a:t>False</a:t>
            </a:r>
          </a:p>
          <a:p>
            <a:r>
              <a:rPr lang="en-IN" dirty="0"/>
              <a:t>&gt;&gt;&gt; bool('')</a:t>
            </a:r>
          </a:p>
          <a:p>
            <a:r>
              <a:rPr lang="en-IN" dirty="0"/>
              <a:t>False</a:t>
            </a:r>
          </a:p>
          <a:p>
            <a:r>
              <a:rPr lang="en-IN" dirty="0"/>
              <a:t>&gt;&gt;&gt; bool('False')</a:t>
            </a:r>
          </a:p>
          <a:p>
            <a:r>
              <a:rPr lang="en-IN" dirty="0"/>
              <a:t>True</a:t>
            </a:r>
          </a:p>
          <a:p>
            <a:r>
              <a:rPr lang="en-IN" dirty="0"/>
              <a:t>&gt;&gt;&gt; bool(0)</a:t>
            </a:r>
          </a:p>
          <a:p>
            <a:r>
              <a:rPr lang="en-IN" dirty="0"/>
              <a:t>False</a:t>
            </a:r>
          </a:p>
          <a:p>
            <a:r>
              <a:rPr lang="en-IN" dirty="0"/>
              <a:t>&gt;&gt;&gt; bool(1)</a:t>
            </a:r>
          </a:p>
          <a:p>
            <a:r>
              <a:rPr lang="en-IN" dirty="0"/>
              <a:t>True</a:t>
            </a:r>
          </a:p>
          <a:p>
            <a:r>
              <a:rPr lang="en-IN" dirty="0"/>
              <a:t>&gt;&gt;&gt; bool(-1)</a:t>
            </a:r>
          </a:p>
          <a:p>
            <a:r>
              <a:rPr lang="en-IN" dirty="0"/>
              <a:t>True</a:t>
            </a:r>
          </a:p>
          <a:p>
            <a:r>
              <a:rPr lang="en-IN" dirty="0"/>
              <a:t>&gt;&gt;&gt; 0==False</a:t>
            </a:r>
          </a:p>
          <a:p>
            <a:r>
              <a:rPr lang="en-IN" dirty="0"/>
              <a:t>True</a:t>
            </a:r>
          </a:p>
          <a:p>
            <a:r>
              <a:rPr lang="en-IN" dirty="0"/>
              <a:t>&gt;&gt;&gt; 1==True</a:t>
            </a:r>
          </a:p>
          <a:p>
            <a:r>
              <a:rPr lang="en-IN" dirty="0"/>
              <a:t>True</a:t>
            </a:r>
          </a:p>
          <a:p>
            <a:r>
              <a:rPr lang="en-IN" dirty="0"/>
              <a:t>&gt;&gt;&gt; bool(0.0)</a:t>
            </a:r>
          </a:p>
          <a:p>
            <a:r>
              <a:rPr lang="en-IN" dirty="0"/>
              <a:t>False</a:t>
            </a:r>
          </a:p>
          <a:p>
            <a:r>
              <a:rPr lang="en-IN" dirty="0"/>
              <a:t>&gt;&gt;&gt; bool(0.1)</a:t>
            </a:r>
          </a:p>
          <a:p>
            <a:r>
              <a:rPr lang="en-IN" dirty="0"/>
              <a:t>True</a:t>
            </a:r>
          </a:p>
        </p:txBody>
      </p:sp>
    </p:spTree>
    <p:extLst>
      <p:ext uri="{BB962C8B-B14F-4D97-AF65-F5344CB8AC3E}">
        <p14:creationId xmlns:p14="http://schemas.microsoft.com/office/powerpoint/2010/main" val="943390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163513"/>
            <a:ext cx="10515600" cy="6694487"/>
          </a:xfrm>
        </p:spPr>
        <p:txBody>
          <a:bodyPr>
            <a:normAutofit fontScale="62500" lnSpcReduction="20000"/>
          </a:bodyPr>
          <a:lstStyle/>
          <a:p>
            <a:pPr marL="0" indent="0">
              <a:buNone/>
            </a:pPr>
            <a:r>
              <a:rPr lang="en-IN" sz="4000" b="1" dirty="0" smtClean="0">
                <a:solidFill>
                  <a:srgbClr val="FF0000"/>
                </a:solidFill>
              </a:rPr>
              <a:t>6. list </a:t>
            </a:r>
            <a:r>
              <a:rPr lang="en-IN" sz="4000" b="1" dirty="0">
                <a:solidFill>
                  <a:srgbClr val="FF0000"/>
                </a:solidFill>
              </a:rPr>
              <a:t>pop() </a:t>
            </a:r>
            <a:r>
              <a:rPr lang="en-IN" sz="4000" b="1" dirty="0" smtClean="0">
                <a:solidFill>
                  <a:srgbClr val="FF0000"/>
                </a:solidFill>
              </a:rPr>
              <a:t>Method</a:t>
            </a:r>
          </a:p>
          <a:p>
            <a:pPr marL="0" indent="0">
              <a:buNone/>
            </a:pPr>
            <a:r>
              <a:rPr lang="en-IN" sz="3200" dirty="0"/>
              <a:t/>
            </a:r>
            <a:br>
              <a:rPr lang="en-IN" sz="3200" dirty="0"/>
            </a:br>
            <a:r>
              <a:rPr lang="en-IN" sz="3200" b="1" dirty="0">
                <a:solidFill>
                  <a:srgbClr val="FF0000"/>
                </a:solidFill>
              </a:rPr>
              <a:t>Description</a:t>
            </a:r>
            <a:r>
              <a:rPr lang="en-IN" sz="3200" dirty="0"/>
              <a:t/>
            </a:r>
            <a:br>
              <a:rPr lang="en-IN" sz="3200" dirty="0"/>
            </a:br>
            <a:r>
              <a:rPr lang="en-IN" sz="3200" dirty="0"/>
              <a:t>The </a:t>
            </a:r>
            <a:r>
              <a:rPr lang="en-IN" sz="3200" b="1" dirty="0"/>
              <a:t>pop() </a:t>
            </a:r>
            <a:r>
              <a:rPr lang="en-IN" sz="3200" dirty="0"/>
              <a:t>method removes and returns last object or obj from the </a:t>
            </a:r>
            <a:r>
              <a:rPr lang="en-IN" sz="3200" dirty="0" smtClean="0"/>
              <a:t>list.</a:t>
            </a:r>
            <a:r>
              <a:rPr lang="en-IN" sz="3200" dirty="0"/>
              <a:t/>
            </a:r>
            <a:br>
              <a:rPr lang="en-IN" sz="3200" dirty="0"/>
            </a:br>
            <a:r>
              <a:rPr lang="en-IN" sz="3200" b="1" dirty="0">
                <a:solidFill>
                  <a:srgbClr val="FF0000"/>
                </a:solidFill>
              </a:rPr>
              <a:t>Syntax</a:t>
            </a:r>
            <a:r>
              <a:rPr lang="en-IN" sz="3200" dirty="0"/>
              <a:t/>
            </a:r>
            <a:br>
              <a:rPr lang="en-IN" sz="3200" dirty="0"/>
            </a:br>
            <a:r>
              <a:rPr lang="en-IN" sz="3200" dirty="0"/>
              <a:t>Following is the syntax for pop() </a:t>
            </a:r>
            <a:r>
              <a:rPr lang="en-IN" sz="3200" dirty="0" smtClean="0"/>
              <a:t>method list.pop(obj=list[-</a:t>
            </a:r>
            <a:r>
              <a:rPr lang="en-IN" sz="3200" dirty="0"/>
              <a:t>1])</a:t>
            </a:r>
            <a:br>
              <a:rPr lang="en-IN" sz="3200" dirty="0"/>
            </a:br>
            <a:r>
              <a:rPr lang="en-IN" sz="3200" b="1" dirty="0">
                <a:solidFill>
                  <a:srgbClr val="FF0000"/>
                </a:solidFill>
              </a:rPr>
              <a:t>Parameters</a:t>
            </a:r>
            <a:r>
              <a:rPr lang="en-IN" sz="3200" dirty="0"/>
              <a:t/>
            </a:r>
            <a:br>
              <a:rPr lang="en-IN" sz="3200" dirty="0"/>
            </a:br>
            <a:r>
              <a:rPr lang="en-IN" sz="3200" b="1" dirty="0"/>
              <a:t>obj </a:t>
            </a:r>
            <a:r>
              <a:rPr lang="en-IN" sz="3200" dirty="0"/>
              <a:t>- This is an optional parameter, index of the object to be removed from the </a:t>
            </a:r>
            <a:r>
              <a:rPr lang="en-IN" sz="3200" dirty="0" smtClean="0"/>
              <a:t>list.</a:t>
            </a:r>
            <a:r>
              <a:rPr lang="en-IN" sz="3200" dirty="0"/>
              <a:t/>
            </a:r>
            <a:br>
              <a:rPr lang="en-IN" sz="3200" dirty="0"/>
            </a:br>
            <a:r>
              <a:rPr lang="en-IN" sz="3200" b="1" dirty="0">
                <a:solidFill>
                  <a:srgbClr val="FF0000"/>
                </a:solidFill>
              </a:rPr>
              <a:t>Return Value</a:t>
            </a:r>
            <a:r>
              <a:rPr lang="en-IN" sz="3200" dirty="0"/>
              <a:t/>
            </a:r>
            <a:br>
              <a:rPr lang="en-IN" sz="3200" dirty="0"/>
            </a:br>
            <a:r>
              <a:rPr lang="en-IN" sz="3200" dirty="0"/>
              <a:t>This method returns the removed object from the </a:t>
            </a:r>
            <a:r>
              <a:rPr lang="en-IN" sz="3200" dirty="0" smtClean="0"/>
              <a:t>list.</a:t>
            </a:r>
            <a:r>
              <a:rPr lang="en-IN" sz="3200" dirty="0"/>
              <a:t/>
            </a:r>
            <a:br>
              <a:rPr lang="en-IN" sz="3200" dirty="0"/>
            </a:br>
            <a:r>
              <a:rPr lang="en-IN" sz="3200" b="1" dirty="0">
                <a:solidFill>
                  <a:srgbClr val="FF0000"/>
                </a:solidFill>
              </a:rPr>
              <a:t>Example</a:t>
            </a:r>
            <a:r>
              <a:rPr lang="en-IN" sz="3200" dirty="0"/>
              <a:t/>
            </a:r>
            <a:br>
              <a:rPr lang="en-IN" sz="3200" dirty="0"/>
            </a:br>
            <a:r>
              <a:rPr lang="en-IN" sz="3200" dirty="0"/>
              <a:t>The following example shows the usage of pop() method.</a:t>
            </a:r>
            <a:br>
              <a:rPr lang="en-IN" sz="3200" dirty="0"/>
            </a:br>
            <a:r>
              <a:rPr lang="en-IN" sz="3200" dirty="0"/>
              <a:t>#!/</a:t>
            </a:r>
            <a:r>
              <a:rPr lang="en-IN" sz="3200" dirty="0" err="1"/>
              <a:t>usr</a:t>
            </a:r>
            <a:r>
              <a:rPr lang="en-IN" sz="3200" dirty="0"/>
              <a:t>/bin/python3</a:t>
            </a:r>
            <a:br>
              <a:rPr lang="en-IN" sz="3200" dirty="0"/>
            </a:br>
            <a:r>
              <a:rPr lang="en-IN" sz="3200" dirty="0" smtClean="0"/>
              <a:t>list1 </a:t>
            </a:r>
            <a:r>
              <a:rPr lang="en-IN" sz="3200" dirty="0"/>
              <a:t>= ['physics', 'Biology', 'chemistry', 'maths']</a:t>
            </a:r>
            <a:br>
              <a:rPr lang="en-IN" sz="3200" dirty="0"/>
            </a:br>
            <a:r>
              <a:rPr lang="en-IN" sz="3200" dirty="0" smtClean="0"/>
              <a:t>list1.pop</a:t>
            </a:r>
            <a:r>
              <a:rPr lang="en-IN" sz="3200" dirty="0"/>
              <a:t>()</a:t>
            </a:r>
            <a:br>
              <a:rPr lang="en-IN" sz="3200" dirty="0"/>
            </a:br>
            <a:r>
              <a:rPr lang="en-IN" sz="3200" dirty="0"/>
              <a:t>print </a:t>
            </a:r>
            <a:r>
              <a:rPr lang="en-IN" sz="3200" dirty="0" smtClean="0"/>
              <a:t>("list </a:t>
            </a:r>
            <a:r>
              <a:rPr lang="en-IN" sz="3200" dirty="0"/>
              <a:t>now : ", </a:t>
            </a:r>
            <a:r>
              <a:rPr lang="en-IN" sz="3200" dirty="0" smtClean="0"/>
              <a:t>list1</a:t>
            </a:r>
            <a:r>
              <a:rPr lang="en-IN" sz="3200" dirty="0"/>
              <a:t>)</a:t>
            </a:r>
            <a:br>
              <a:rPr lang="en-IN" sz="3200" dirty="0"/>
            </a:br>
            <a:r>
              <a:rPr lang="en-IN" sz="3200" dirty="0" smtClean="0"/>
              <a:t>list1.pop(1</a:t>
            </a:r>
            <a:r>
              <a:rPr lang="en-IN" sz="3200" dirty="0"/>
              <a:t>)</a:t>
            </a:r>
            <a:br>
              <a:rPr lang="en-IN" sz="3200" dirty="0"/>
            </a:br>
            <a:r>
              <a:rPr lang="en-IN" sz="3200" dirty="0"/>
              <a:t>print </a:t>
            </a:r>
            <a:r>
              <a:rPr lang="en-IN" sz="3200" dirty="0" smtClean="0"/>
              <a:t>("list </a:t>
            </a:r>
            <a:r>
              <a:rPr lang="en-IN" sz="3200" dirty="0"/>
              <a:t>now : ", </a:t>
            </a:r>
            <a:r>
              <a:rPr lang="en-IN" sz="3200" dirty="0" smtClean="0"/>
              <a:t>list1</a:t>
            </a:r>
            <a:r>
              <a:rPr lang="en-IN" sz="3200" dirty="0"/>
              <a:t>)</a:t>
            </a:r>
            <a:br>
              <a:rPr lang="en-IN" sz="3200" dirty="0"/>
            </a:br>
            <a:r>
              <a:rPr lang="en-IN" sz="3200" dirty="0"/>
              <a:t>When we run the above program, it produces the following </a:t>
            </a:r>
            <a:r>
              <a:rPr lang="en-IN" sz="3200" dirty="0" smtClean="0"/>
              <a:t>result list </a:t>
            </a:r>
            <a:r>
              <a:rPr lang="en-IN" sz="3200" dirty="0"/>
              <a:t>now : ['physics', 'Biology', 'chemistry']</a:t>
            </a:r>
            <a:br>
              <a:rPr lang="en-IN" sz="3200" dirty="0"/>
            </a:br>
            <a:r>
              <a:rPr lang="en-IN" sz="3200" dirty="0" smtClean="0"/>
              <a:t>list </a:t>
            </a:r>
            <a:r>
              <a:rPr lang="en-IN" sz="3200" dirty="0"/>
              <a:t>now : ['physics', 'chemistry</a:t>
            </a:r>
            <a:r>
              <a:rPr lang="en-IN" sz="3200" dirty="0" smtClean="0"/>
              <a:t>']</a:t>
            </a:r>
          </a:p>
          <a:p>
            <a:pPr marL="0" indent="0">
              <a:buNone/>
            </a:pPr>
            <a:r>
              <a:rPr lang="en-IN" sz="3200" dirty="0"/>
              <a:t>&gt;&gt;&gt; </a:t>
            </a:r>
            <a:r>
              <a:rPr lang="en-IN" sz="3200" dirty="0" smtClean="0"/>
              <a:t>list1.pop(6</a:t>
            </a:r>
            <a:r>
              <a:rPr lang="en-IN" sz="3200" dirty="0"/>
              <a:t>)</a:t>
            </a:r>
          </a:p>
          <a:p>
            <a:pPr marL="0" indent="0">
              <a:buNone/>
            </a:pPr>
            <a:r>
              <a:rPr lang="en-IN" sz="3200" dirty="0"/>
              <a:t>Traceback (most recent call last):</a:t>
            </a:r>
          </a:p>
          <a:p>
            <a:pPr marL="0" indent="0">
              <a:buNone/>
            </a:pPr>
            <a:r>
              <a:rPr lang="en-IN" sz="3200" dirty="0" smtClean="0"/>
              <a:t>list1.pop(6</a:t>
            </a:r>
            <a:r>
              <a:rPr lang="en-IN" sz="3200" dirty="0"/>
              <a:t>)</a:t>
            </a:r>
          </a:p>
          <a:p>
            <a:pPr marL="0" indent="0">
              <a:buNone/>
            </a:pPr>
            <a:r>
              <a:rPr lang="en-IN" sz="3200" dirty="0"/>
              <a:t>IndexError: pop index out of range</a:t>
            </a:r>
            <a:br>
              <a:rPr lang="en-IN" sz="3200" dirty="0"/>
            </a:br>
            <a:endParaRPr lang="en-IN" sz="3200" dirty="0"/>
          </a:p>
        </p:txBody>
      </p:sp>
    </p:spTree>
    <p:extLst>
      <p:ext uri="{BB962C8B-B14F-4D97-AF65-F5344CB8AC3E}">
        <p14:creationId xmlns:p14="http://schemas.microsoft.com/office/powerpoint/2010/main" val="2436546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6387152"/>
          </a:xfrm>
        </p:spPr>
        <p:txBody>
          <a:bodyPr>
            <a:normAutofit fontScale="85000" lnSpcReduction="20000"/>
          </a:bodyPr>
          <a:lstStyle/>
          <a:p>
            <a:pPr marL="0" indent="0">
              <a:buNone/>
            </a:pPr>
            <a:r>
              <a:rPr lang="en-IN" b="1" dirty="0" smtClean="0">
                <a:solidFill>
                  <a:srgbClr val="FF0000"/>
                </a:solidFill>
              </a:rPr>
              <a:t>7</a:t>
            </a:r>
            <a:r>
              <a:rPr lang="en-IN" b="1" dirty="0" smtClean="0"/>
              <a:t>. </a:t>
            </a:r>
            <a:r>
              <a:rPr lang="en-IN" b="1" dirty="0" smtClean="0">
                <a:solidFill>
                  <a:srgbClr val="FF0000"/>
                </a:solidFill>
              </a:rPr>
              <a:t>list </a:t>
            </a:r>
            <a:r>
              <a:rPr lang="en-IN" b="1" dirty="0">
                <a:solidFill>
                  <a:srgbClr val="FF0000"/>
                </a:solidFill>
              </a:rPr>
              <a:t>remove() </a:t>
            </a:r>
            <a:r>
              <a:rPr lang="en-IN" b="1" dirty="0" smtClean="0">
                <a:solidFill>
                  <a:srgbClr val="FF0000"/>
                </a:solidFill>
              </a:rPr>
              <a:t>Method</a:t>
            </a:r>
          </a:p>
          <a:p>
            <a:pPr marL="0" indent="0">
              <a:buNone/>
            </a:pPr>
            <a:r>
              <a:rPr lang="en-IN" dirty="0"/>
              <a:t/>
            </a:r>
            <a:br>
              <a:rPr lang="en-IN" dirty="0"/>
            </a:br>
            <a:r>
              <a:rPr lang="en-IN" b="1" dirty="0">
                <a:solidFill>
                  <a:srgbClr val="FF0000"/>
                </a:solidFill>
              </a:rPr>
              <a:t>Parameters</a:t>
            </a:r>
            <a:r>
              <a:rPr lang="en-IN" dirty="0"/>
              <a:t/>
            </a:r>
            <a:br>
              <a:rPr lang="en-IN" dirty="0"/>
            </a:br>
            <a:r>
              <a:rPr lang="en-IN" b="1" dirty="0"/>
              <a:t>obj </a:t>
            </a:r>
            <a:r>
              <a:rPr lang="en-IN" dirty="0"/>
              <a:t>- This is the object to be removed from the </a:t>
            </a:r>
            <a:r>
              <a:rPr lang="en-IN" dirty="0" smtClean="0"/>
              <a:t>list.</a:t>
            </a:r>
            <a:r>
              <a:rPr lang="en-IN" dirty="0"/>
              <a:t/>
            </a:r>
            <a:br>
              <a:rPr lang="en-IN" dirty="0"/>
            </a:br>
            <a:r>
              <a:rPr lang="en-IN" b="1" dirty="0">
                <a:solidFill>
                  <a:srgbClr val="FF0000"/>
                </a:solidFill>
              </a:rPr>
              <a:t>Return Value</a:t>
            </a:r>
            <a:r>
              <a:rPr lang="en-IN" dirty="0"/>
              <a:t/>
            </a:r>
            <a:br>
              <a:rPr lang="en-IN" dirty="0"/>
            </a:br>
            <a:r>
              <a:rPr lang="en-IN" dirty="0"/>
              <a:t>This method does not return any value but removes the given object from the </a:t>
            </a:r>
            <a:r>
              <a:rPr lang="en-IN" dirty="0" smtClean="0"/>
              <a:t>list.</a:t>
            </a:r>
            <a:r>
              <a:rPr lang="en-IN" dirty="0"/>
              <a:t/>
            </a:r>
            <a:br>
              <a:rPr lang="en-IN" dirty="0"/>
            </a:br>
            <a:r>
              <a:rPr lang="en-IN" b="1" dirty="0">
                <a:solidFill>
                  <a:srgbClr val="FF0000"/>
                </a:solidFill>
              </a:rPr>
              <a:t>Example</a:t>
            </a:r>
            <a:r>
              <a:rPr lang="en-IN" dirty="0"/>
              <a:t/>
            </a:r>
            <a:br>
              <a:rPr lang="en-IN" dirty="0"/>
            </a:br>
            <a:r>
              <a:rPr lang="en-IN" dirty="0"/>
              <a:t>The following example shows the usage of remove() method.</a:t>
            </a:r>
            <a:br>
              <a:rPr lang="en-IN" dirty="0"/>
            </a:br>
            <a:r>
              <a:rPr lang="en-IN" dirty="0"/>
              <a:t>#!/</a:t>
            </a:r>
            <a:r>
              <a:rPr lang="en-IN" dirty="0" err="1"/>
              <a:t>usr</a:t>
            </a:r>
            <a:r>
              <a:rPr lang="en-IN" dirty="0"/>
              <a:t>/bin/python3</a:t>
            </a:r>
            <a:br>
              <a:rPr lang="en-IN" dirty="0"/>
            </a:br>
            <a:r>
              <a:rPr lang="en-IN" dirty="0" smtClean="0"/>
              <a:t>list1 </a:t>
            </a:r>
            <a:r>
              <a:rPr lang="en-IN" dirty="0"/>
              <a:t>= ['physics', 'Biology', 'chemistry', 'maths']</a:t>
            </a:r>
            <a:br>
              <a:rPr lang="en-IN" dirty="0"/>
            </a:br>
            <a:r>
              <a:rPr lang="en-IN" dirty="0" smtClean="0"/>
              <a:t>list1.remove</a:t>
            </a:r>
            <a:r>
              <a:rPr lang="en-IN" dirty="0"/>
              <a:t>('Biology')</a:t>
            </a:r>
            <a:br>
              <a:rPr lang="en-IN" dirty="0"/>
            </a:br>
            <a:r>
              <a:rPr lang="en-IN" dirty="0"/>
              <a:t>print </a:t>
            </a:r>
            <a:r>
              <a:rPr lang="en-IN" dirty="0" smtClean="0"/>
              <a:t>("list </a:t>
            </a:r>
            <a:r>
              <a:rPr lang="en-IN" dirty="0"/>
              <a:t>now : ", </a:t>
            </a:r>
            <a:r>
              <a:rPr lang="en-IN" dirty="0" smtClean="0"/>
              <a:t>list1</a:t>
            </a:r>
            <a:r>
              <a:rPr lang="en-IN" dirty="0"/>
              <a:t>)</a:t>
            </a:r>
            <a:br>
              <a:rPr lang="en-IN" dirty="0"/>
            </a:br>
            <a:r>
              <a:rPr lang="en-IN" dirty="0" smtClean="0"/>
              <a:t>list1.remove</a:t>
            </a:r>
            <a:r>
              <a:rPr lang="en-IN" dirty="0"/>
              <a:t>('maths')</a:t>
            </a:r>
            <a:br>
              <a:rPr lang="en-IN" dirty="0"/>
            </a:br>
            <a:r>
              <a:rPr lang="en-IN" dirty="0"/>
              <a:t>print </a:t>
            </a:r>
            <a:r>
              <a:rPr lang="en-IN" dirty="0" smtClean="0"/>
              <a:t>("list </a:t>
            </a:r>
            <a:r>
              <a:rPr lang="en-IN" dirty="0"/>
              <a:t>now : ", </a:t>
            </a:r>
            <a:r>
              <a:rPr lang="en-IN" dirty="0" smtClean="0"/>
              <a:t>list1</a:t>
            </a:r>
            <a:r>
              <a:rPr lang="en-IN" dirty="0"/>
              <a:t>)</a:t>
            </a:r>
            <a:br>
              <a:rPr lang="en-IN" dirty="0"/>
            </a:br>
            <a:r>
              <a:rPr lang="en-IN" dirty="0"/>
              <a:t>When we run the above program, it produces the following </a:t>
            </a:r>
            <a:r>
              <a:rPr lang="en-IN" dirty="0" smtClean="0"/>
              <a:t>result list </a:t>
            </a:r>
            <a:r>
              <a:rPr lang="en-IN" dirty="0"/>
              <a:t>now : ['physics', 'chemistry', 'maths']</a:t>
            </a:r>
            <a:br>
              <a:rPr lang="en-IN" dirty="0"/>
            </a:br>
            <a:r>
              <a:rPr lang="en-IN" dirty="0" smtClean="0"/>
              <a:t>list </a:t>
            </a:r>
            <a:r>
              <a:rPr lang="en-IN" dirty="0"/>
              <a:t>now : ['physics', 'chemistry</a:t>
            </a:r>
            <a:r>
              <a:rPr lang="en-IN" dirty="0" smtClean="0"/>
              <a:t>']</a:t>
            </a:r>
          </a:p>
          <a:p>
            <a:pPr marL="0" indent="0">
              <a:buNone/>
            </a:pPr>
            <a:r>
              <a:rPr lang="en-IN" dirty="0"/>
              <a:t>&gt;&gt;&gt; </a:t>
            </a:r>
            <a:r>
              <a:rPr lang="en-IN" dirty="0" smtClean="0"/>
              <a:t>list1.remove</a:t>
            </a:r>
            <a:r>
              <a:rPr lang="en-IN" dirty="0"/>
              <a:t>('bio')</a:t>
            </a:r>
          </a:p>
          <a:p>
            <a:pPr marL="0" indent="0">
              <a:buNone/>
            </a:pPr>
            <a:r>
              <a:rPr lang="en-IN" dirty="0"/>
              <a:t>Traceback (most recent call last):</a:t>
            </a:r>
          </a:p>
          <a:p>
            <a:pPr marL="0" indent="0">
              <a:buNone/>
            </a:pPr>
            <a:r>
              <a:rPr lang="en-IN" dirty="0" smtClean="0"/>
              <a:t>list1.remove</a:t>
            </a:r>
            <a:r>
              <a:rPr lang="en-IN" dirty="0"/>
              <a:t>('bio')</a:t>
            </a:r>
          </a:p>
          <a:p>
            <a:pPr marL="0" indent="0">
              <a:buNone/>
            </a:pPr>
            <a:r>
              <a:rPr lang="en-IN" dirty="0"/>
              <a:t>ValueError: </a:t>
            </a:r>
            <a:r>
              <a:rPr lang="en-IN" dirty="0" smtClean="0"/>
              <a:t>list.remove(x</a:t>
            </a:r>
            <a:r>
              <a:rPr lang="en-IN" dirty="0"/>
              <a:t>): x not in </a:t>
            </a:r>
            <a:r>
              <a:rPr lang="en-IN" dirty="0" smtClean="0"/>
              <a:t>list</a:t>
            </a:r>
            <a:r>
              <a:rPr lang="en-IN" dirty="0"/>
              <a:t/>
            </a:r>
            <a:br>
              <a:rPr lang="en-IN" dirty="0"/>
            </a:br>
            <a:endParaRPr lang="en-IN" dirty="0"/>
          </a:p>
        </p:txBody>
      </p:sp>
    </p:spTree>
    <p:extLst>
      <p:ext uri="{BB962C8B-B14F-4D97-AF65-F5344CB8AC3E}">
        <p14:creationId xmlns:p14="http://schemas.microsoft.com/office/powerpoint/2010/main" val="2712964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578221"/>
          </a:xfrm>
        </p:spPr>
        <p:txBody>
          <a:bodyPr>
            <a:normAutofit fontScale="92500" lnSpcReduction="10000"/>
          </a:bodyPr>
          <a:lstStyle/>
          <a:p>
            <a:pPr marL="0" indent="0">
              <a:buNone/>
            </a:pPr>
            <a:r>
              <a:rPr lang="en-IN" b="1" dirty="0" smtClean="0">
                <a:solidFill>
                  <a:srgbClr val="FF0000"/>
                </a:solidFill>
              </a:rPr>
              <a:t>8. list </a:t>
            </a:r>
            <a:r>
              <a:rPr lang="en-IN" b="1" dirty="0">
                <a:solidFill>
                  <a:srgbClr val="FF0000"/>
                </a:solidFill>
              </a:rPr>
              <a:t>reverse() </a:t>
            </a:r>
            <a:r>
              <a:rPr lang="en-IN" b="1" dirty="0" smtClean="0">
                <a:solidFill>
                  <a:srgbClr val="FF0000"/>
                </a:solidFill>
              </a:rPr>
              <a:t>Method</a:t>
            </a:r>
          </a:p>
          <a:p>
            <a:pPr marL="0" indent="0">
              <a:buNone/>
            </a:pPr>
            <a:r>
              <a:rPr lang="en-IN" dirty="0"/>
              <a:t/>
            </a:r>
            <a:br>
              <a:rPr lang="en-IN" dirty="0"/>
            </a:br>
            <a:r>
              <a:rPr lang="en-IN" b="1" dirty="0">
                <a:solidFill>
                  <a:srgbClr val="FF0000"/>
                </a:solidFill>
              </a:rPr>
              <a:t>Description</a:t>
            </a:r>
            <a:r>
              <a:rPr lang="en-IN" dirty="0"/>
              <a:t/>
            </a:r>
            <a:br>
              <a:rPr lang="en-IN" dirty="0"/>
            </a:br>
            <a:r>
              <a:rPr lang="en-IN" dirty="0"/>
              <a:t>The </a:t>
            </a:r>
            <a:r>
              <a:rPr lang="en-IN" b="1" dirty="0"/>
              <a:t>reverse() </a:t>
            </a:r>
            <a:r>
              <a:rPr lang="en-IN" dirty="0"/>
              <a:t>method reverses objects of </a:t>
            </a:r>
            <a:r>
              <a:rPr lang="en-IN" dirty="0" smtClean="0"/>
              <a:t>list </a:t>
            </a:r>
            <a:r>
              <a:rPr lang="en-IN" dirty="0"/>
              <a:t>in place.</a:t>
            </a:r>
            <a:br>
              <a:rPr lang="en-IN" dirty="0"/>
            </a:br>
            <a:r>
              <a:rPr lang="en-IN" b="1" dirty="0">
                <a:solidFill>
                  <a:srgbClr val="FF0000"/>
                </a:solidFill>
              </a:rPr>
              <a:t>Syntax</a:t>
            </a:r>
            <a:r>
              <a:rPr lang="en-IN" dirty="0"/>
              <a:t/>
            </a:r>
            <a:br>
              <a:rPr lang="en-IN" dirty="0"/>
            </a:br>
            <a:r>
              <a:rPr lang="en-IN" dirty="0"/>
              <a:t>Following is the syntax for reverse() </a:t>
            </a:r>
            <a:r>
              <a:rPr lang="en-IN" dirty="0" smtClean="0"/>
              <a:t>method list.reverse</a:t>
            </a:r>
            <a:r>
              <a:rPr lang="en-IN" dirty="0"/>
              <a:t>()</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does not return any value but reverse the given object from the </a:t>
            </a:r>
            <a:r>
              <a:rPr lang="en-IN" dirty="0" smtClean="0"/>
              <a:t>list.</a:t>
            </a:r>
            <a:r>
              <a:rPr lang="en-IN" dirty="0"/>
              <a:t/>
            </a:r>
            <a:br>
              <a:rPr lang="en-IN" dirty="0"/>
            </a:br>
            <a:r>
              <a:rPr lang="en-IN" b="1" dirty="0">
                <a:solidFill>
                  <a:srgbClr val="FF0000"/>
                </a:solidFill>
              </a:rPr>
              <a:t>Example</a:t>
            </a:r>
            <a:r>
              <a:rPr lang="en-IN" dirty="0"/>
              <a:t/>
            </a:r>
            <a:br>
              <a:rPr lang="en-IN" dirty="0"/>
            </a:br>
            <a:r>
              <a:rPr lang="en-IN" dirty="0"/>
              <a:t>The following example shows the usage of reverse() method.</a:t>
            </a:r>
            <a:br>
              <a:rPr lang="en-IN" dirty="0"/>
            </a:br>
            <a:r>
              <a:rPr lang="en-IN" dirty="0"/>
              <a:t>#!/</a:t>
            </a:r>
            <a:r>
              <a:rPr lang="en-IN" dirty="0" err="1"/>
              <a:t>usr</a:t>
            </a:r>
            <a:r>
              <a:rPr lang="en-IN" dirty="0"/>
              <a:t>/bin/python3</a:t>
            </a:r>
            <a:br>
              <a:rPr lang="en-IN" dirty="0"/>
            </a:br>
            <a:r>
              <a:rPr lang="en-IN" dirty="0" smtClean="0"/>
              <a:t>list1 </a:t>
            </a:r>
            <a:r>
              <a:rPr lang="en-IN" dirty="0"/>
              <a:t>= ['physics', 'Biology', 'chemistry', 'maths']</a:t>
            </a:r>
            <a:br>
              <a:rPr lang="en-IN" dirty="0"/>
            </a:br>
            <a:r>
              <a:rPr lang="en-IN" dirty="0" smtClean="0"/>
              <a:t>list1.reverse</a:t>
            </a:r>
            <a:r>
              <a:rPr lang="en-IN" dirty="0"/>
              <a:t>()</a:t>
            </a:r>
            <a:br>
              <a:rPr lang="en-IN" dirty="0"/>
            </a:br>
            <a:r>
              <a:rPr lang="en-IN" dirty="0"/>
              <a:t>print </a:t>
            </a:r>
            <a:r>
              <a:rPr lang="en-IN" dirty="0" smtClean="0"/>
              <a:t>("list </a:t>
            </a:r>
            <a:r>
              <a:rPr lang="en-IN" dirty="0"/>
              <a:t>now : ", </a:t>
            </a:r>
            <a:r>
              <a:rPr lang="en-IN" dirty="0" smtClean="0"/>
              <a:t>list1</a:t>
            </a:r>
            <a:r>
              <a:rPr lang="en-IN" dirty="0"/>
              <a:t>)</a:t>
            </a:r>
            <a:br>
              <a:rPr lang="en-IN" dirty="0"/>
            </a:br>
            <a:r>
              <a:rPr lang="en-IN" dirty="0"/>
              <a:t>When we run above program, it produces following result-</a:t>
            </a:r>
            <a:br>
              <a:rPr lang="en-IN" dirty="0"/>
            </a:br>
            <a:r>
              <a:rPr lang="en-IN" dirty="0" smtClean="0"/>
              <a:t>list </a:t>
            </a:r>
            <a:r>
              <a:rPr lang="en-IN" dirty="0"/>
              <a:t>now : ['maths', 'chemistry', 'Biology', 'physics']</a:t>
            </a:r>
            <a:br>
              <a:rPr lang="en-IN" dirty="0"/>
            </a:br>
            <a:endParaRPr lang="en-IN" dirty="0"/>
          </a:p>
        </p:txBody>
      </p:sp>
    </p:spTree>
    <p:extLst>
      <p:ext uri="{BB962C8B-B14F-4D97-AF65-F5344CB8AC3E}">
        <p14:creationId xmlns:p14="http://schemas.microsoft.com/office/powerpoint/2010/main" val="5138585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50813"/>
            <a:ext cx="10515600" cy="6550025"/>
          </a:xfrm>
        </p:spPr>
        <p:txBody>
          <a:bodyPr>
            <a:normAutofit fontScale="92500" lnSpcReduction="10000"/>
          </a:bodyPr>
          <a:lstStyle/>
          <a:p>
            <a:pPr marL="0" indent="0">
              <a:buNone/>
            </a:pPr>
            <a:r>
              <a:rPr lang="en-IN" b="1" dirty="0" smtClean="0">
                <a:solidFill>
                  <a:srgbClr val="FF0000"/>
                </a:solidFill>
              </a:rPr>
              <a:t>9. </a:t>
            </a:r>
            <a:r>
              <a:rPr lang="en-IN" b="1" dirty="0">
                <a:solidFill>
                  <a:srgbClr val="FF0000"/>
                </a:solidFill>
              </a:rPr>
              <a:t>List sort() Method</a:t>
            </a:r>
            <a:r>
              <a:rPr lang="en-IN" dirty="0">
                <a:solidFill>
                  <a:srgbClr val="FF0000"/>
                </a:solidFill>
              </a:rPr>
              <a:t/>
            </a:r>
            <a:br>
              <a:rPr lang="en-IN" dirty="0">
                <a:solidFill>
                  <a:srgbClr val="FF0000"/>
                </a:solidFill>
              </a:rPr>
            </a:br>
            <a:r>
              <a:rPr lang="en-IN" b="1" dirty="0">
                <a:solidFill>
                  <a:srgbClr val="FF0000"/>
                </a:solidFill>
              </a:rPr>
              <a:t>Description</a:t>
            </a:r>
            <a:r>
              <a:rPr lang="en-IN" dirty="0"/>
              <a:t/>
            </a:r>
            <a:br>
              <a:rPr lang="en-IN" dirty="0"/>
            </a:br>
            <a:r>
              <a:rPr lang="en-IN" dirty="0"/>
              <a:t>The </a:t>
            </a:r>
            <a:r>
              <a:rPr lang="en-IN" b="1" dirty="0"/>
              <a:t>sort() </a:t>
            </a:r>
            <a:r>
              <a:rPr lang="en-IN" dirty="0"/>
              <a:t>method sorts objects of list, use compare function if given.</a:t>
            </a:r>
            <a:br>
              <a:rPr lang="en-IN" dirty="0"/>
            </a:br>
            <a:r>
              <a:rPr lang="en-IN" b="1" dirty="0">
                <a:solidFill>
                  <a:srgbClr val="FF0000"/>
                </a:solidFill>
              </a:rPr>
              <a:t>Syntax</a:t>
            </a:r>
            <a:r>
              <a:rPr lang="en-IN" dirty="0"/>
              <a:t/>
            </a:r>
            <a:br>
              <a:rPr lang="en-IN" dirty="0"/>
            </a:br>
            <a:r>
              <a:rPr lang="en-IN" dirty="0"/>
              <a:t>Following is the syntax for sort() </a:t>
            </a:r>
            <a:r>
              <a:rPr lang="en-IN" dirty="0" smtClean="0"/>
              <a:t>method list.sort</a:t>
            </a:r>
            <a:r>
              <a:rPr lang="en-IN" dirty="0"/>
              <a:t>([func])</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does not return any value but reverses the given object from the list.</a:t>
            </a:r>
            <a:br>
              <a:rPr lang="en-IN" dirty="0"/>
            </a:br>
            <a:r>
              <a:rPr lang="en-IN" b="1" dirty="0">
                <a:solidFill>
                  <a:srgbClr val="FF0000"/>
                </a:solidFill>
              </a:rPr>
              <a:t>Example</a:t>
            </a:r>
            <a:r>
              <a:rPr lang="en-IN" dirty="0"/>
              <a:t/>
            </a:r>
            <a:br>
              <a:rPr lang="en-IN" dirty="0"/>
            </a:br>
            <a:r>
              <a:rPr lang="en-IN" dirty="0"/>
              <a:t>The following example shows the usage of sort() method.</a:t>
            </a:r>
            <a:br>
              <a:rPr lang="en-IN" dirty="0"/>
            </a:br>
            <a:r>
              <a:rPr lang="en-IN" dirty="0"/>
              <a:t>#!/</a:t>
            </a:r>
            <a:r>
              <a:rPr lang="en-IN" dirty="0" err="1"/>
              <a:t>usr</a:t>
            </a:r>
            <a:r>
              <a:rPr lang="en-IN" dirty="0"/>
              <a:t>/bin/python3</a:t>
            </a:r>
            <a:br>
              <a:rPr lang="en-IN" dirty="0"/>
            </a:br>
            <a:r>
              <a:rPr lang="en-IN" dirty="0"/>
              <a:t>list1 = ['physics', 'Biology', 'chemistry', 'maths']</a:t>
            </a:r>
            <a:br>
              <a:rPr lang="en-IN" dirty="0"/>
            </a:br>
            <a:r>
              <a:rPr lang="en-IN" dirty="0"/>
              <a:t>list1.sort()</a:t>
            </a:r>
            <a:br>
              <a:rPr lang="en-IN" dirty="0"/>
            </a:br>
            <a:r>
              <a:rPr lang="en-IN" dirty="0"/>
              <a:t>print ("list now : ", list1)</a:t>
            </a:r>
            <a:br>
              <a:rPr lang="en-IN" dirty="0"/>
            </a:br>
            <a:r>
              <a:rPr lang="en-IN" dirty="0"/>
              <a:t>When we run the above program, it produces the following </a:t>
            </a:r>
            <a:r>
              <a:rPr lang="en-IN" dirty="0" smtClean="0"/>
              <a:t>result list </a:t>
            </a:r>
            <a:r>
              <a:rPr lang="en-IN" dirty="0"/>
              <a:t>now : ['Biology', 'chemistry', 'maths', 'physics']</a:t>
            </a:r>
            <a:br>
              <a:rPr lang="en-IN" dirty="0"/>
            </a:br>
            <a:endParaRPr lang="en-IN" dirty="0"/>
          </a:p>
        </p:txBody>
      </p:sp>
    </p:spTree>
    <p:extLst>
      <p:ext uri="{BB962C8B-B14F-4D97-AF65-F5344CB8AC3E}">
        <p14:creationId xmlns:p14="http://schemas.microsoft.com/office/powerpoint/2010/main" val="2094449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716"/>
            <a:ext cx="10515600" cy="6346209"/>
          </a:xfrm>
        </p:spPr>
        <p:txBody>
          <a:bodyPr>
            <a:normAutofit fontScale="92500" lnSpcReduction="10000"/>
          </a:bodyPr>
          <a:lstStyle/>
          <a:p>
            <a:pPr marL="0" indent="0">
              <a:buNone/>
            </a:pPr>
            <a:r>
              <a:rPr lang="en-IN" b="1" dirty="0" smtClean="0">
                <a:solidFill>
                  <a:srgbClr val="FF0000"/>
                </a:solidFill>
              </a:rPr>
              <a:t>10. list copy() Method</a:t>
            </a:r>
          </a:p>
          <a:p>
            <a:pPr marL="0" indent="0">
              <a:buNone/>
            </a:pPr>
            <a:r>
              <a:rPr lang="en-IN" b="1" dirty="0">
                <a:solidFill>
                  <a:srgbClr val="FF0000"/>
                </a:solidFill>
              </a:rPr>
              <a:t>Description</a:t>
            </a:r>
            <a:r>
              <a:rPr lang="en-IN" dirty="0"/>
              <a:t/>
            </a:r>
            <a:br>
              <a:rPr lang="en-IN" dirty="0"/>
            </a:br>
            <a:r>
              <a:rPr lang="en-IN" dirty="0"/>
              <a:t>The </a:t>
            </a:r>
            <a:r>
              <a:rPr lang="en-IN" b="1" dirty="0" smtClean="0"/>
              <a:t>clear() </a:t>
            </a:r>
            <a:r>
              <a:rPr lang="en-IN" dirty="0"/>
              <a:t>method </a:t>
            </a:r>
            <a:r>
              <a:rPr lang="en-IN" dirty="0" smtClean="0"/>
              <a:t>copy </a:t>
            </a:r>
            <a:r>
              <a:rPr lang="en-IN" dirty="0"/>
              <a:t>objects of </a:t>
            </a:r>
            <a:r>
              <a:rPr lang="en-IN" dirty="0" smtClean="0"/>
              <a:t>list.</a:t>
            </a:r>
            <a:r>
              <a:rPr lang="en-IN" dirty="0"/>
              <a:t/>
            </a:r>
            <a:br>
              <a:rPr lang="en-IN" dirty="0"/>
            </a:br>
            <a:r>
              <a:rPr lang="en-IN" b="1" dirty="0">
                <a:solidFill>
                  <a:srgbClr val="FF0000"/>
                </a:solidFill>
              </a:rPr>
              <a:t>Syntax</a:t>
            </a:r>
            <a:r>
              <a:rPr lang="en-IN" dirty="0"/>
              <a:t/>
            </a:r>
            <a:br>
              <a:rPr lang="en-IN" dirty="0"/>
            </a:br>
            <a:r>
              <a:rPr lang="en-IN" dirty="0"/>
              <a:t>Following is the syntax for </a:t>
            </a:r>
            <a:r>
              <a:rPr lang="en-IN" dirty="0" smtClean="0"/>
              <a:t>copy() </a:t>
            </a:r>
            <a:r>
              <a:rPr lang="en-IN" dirty="0"/>
              <a:t>method </a:t>
            </a:r>
            <a:r>
              <a:rPr lang="en-IN" dirty="0" smtClean="0"/>
              <a:t>list.clear()</a:t>
            </a:r>
            <a:r>
              <a:rPr lang="en-IN" dirty="0"/>
              <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a:t>
            </a:r>
            <a:r>
              <a:rPr lang="en-IN" dirty="0" smtClean="0"/>
              <a:t>return exact copy of the list.</a:t>
            </a:r>
            <a:r>
              <a:rPr lang="en-IN" dirty="0"/>
              <a:t/>
            </a:r>
            <a:br>
              <a:rPr lang="en-IN" dirty="0"/>
            </a:br>
            <a:r>
              <a:rPr lang="en-IN" b="1" dirty="0">
                <a:solidFill>
                  <a:srgbClr val="FF0000"/>
                </a:solidFill>
              </a:rPr>
              <a:t>Example</a:t>
            </a:r>
            <a:r>
              <a:rPr lang="en-IN" dirty="0"/>
              <a:t/>
            </a:r>
            <a:br>
              <a:rPr lang="en-IN" dirty="0"/>
            </a:br>
            <a:r>
              <a:rPr lang="en-IN" dirty="0"/>
              <a:t>The following example shows the usage of </a:t>
            </a:r>
            <a:r>
              <a:rPr lang="en-IN" dirty="0" smtClean="0"/>
              <a:t>clear() </a:t>
            </a:r>
            <a:r>
              <a:rPr lang="en-IN" dirty="0"/>
              <a:t>method.</a:t>
            </a:r>
            <a:br>
              <a:rPr lang="en-IN" dirty="0"/>
            </a:br>
            <a:r>
              <a:rPr lang="en-IN" dirty="0"/>
              <a:t>#!/</a:t>
            </a:r>
            <a:r>
              <a:rPr lang="en-IN" dirty="0" err="1"/>
              <a:t>usr</a:t>
            </a:r>
            <a:r>
              <a:rPr lang="en-IN" dirty="0"/>
              <a:t>/bin/python3</a:t>
            </a:r>
            <a:br>
              <a:rPr lang="en-IN" dirty="0"/>
            </a:br>
            <a:r>
              <a:rPr lang="en-IN" dirty="0" smtClean="0"/>
              <a:t>list1 </a:t>
            </a:r>
            <a:r>
              <a:rPr lang="en-IN" dirty="0"/>
              <a:t>= ['physics', 'Biology', 'chemistry', 'maths']</a:t>
            </a:r>
            <a:br>
              <a:rPr lang="en-IN" dirty="0"/>
            </a:br>
            <a:r>
              <a:rPr lang="en-IN" dirty="0" smtClean="0"/>
              <a:t>list2=list1.copy()</a:t>
            </a:r>
            <a:r>
              <a:rPr lang="en-IN" dirty="0"/>
              <a:t/>
            </a:r>
            <a:br>
              <a:rPr lang="en-IN" dirty="0"/>
            </a:br>
            <a:r>
              <a:rPr lang="en-IN" dirty="0"/>
              <a:t>print </a:t>
            </a:r>
            <a:r>
              <a:rPr lang="en-IN" dirty="0" smtClean="0"/>
              <a:t>("list </a:t>
            </a:r>
            <a:r>
              <a:rPr lang="en-IN" dirty="0"/>
              <a:t>now : ", </a:t>
            </a:r>
            <a:r>
              <a:rPr lang="en-IN" dirty="0" smtClean="0"/>
              <a:t>list2)</a:t>
            </a:r>
            <a:r>
              <a:rPr lang="en-IN" dirty="0"/>
              <a:t/>
            </a:r>
            <a:br>
              <a:rPr lang="en-IN" dirty="0"/>
            </a:br>
            <a:r>
              <a:rPr lang="en-IN" dirty="0"/>
              <a:t>When we run the above program, it produces the following result </a:t>
            </a:r>
            <a:r>
              <a:rPr lang="en-IN" dirty="0" smtClean="0"/>
              <a:t>list </a:t>
            </a:r>
            <a:r>
              <a:rPr lang="en-IN" dirty="0"/>
              <a:t>now : ['physics', 'Biology', 'chemistry', 'maths']</a:t>
            </a:r>
            <a:br>
              <a:rPr lang="en-IN" dirty="0"/>
            </a:br>
            <a:endParaRPr lang="en-IN" dirty="0" smtClean="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2951361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564573"/>
          </a:xfrm>
        </p:spPr>
        <p:txBody>
          <a:bodyPr>
            <a:normAutofit lnSpcReduction="10000"/>
          </a:bodyPr>
          <a:lstStyle/>
          <a:p>
            <a:pPr marL="0" indent="0">
              <a:buNone/>
            </a:pPr>
            <a:r>
              <a:rPr lang="en-IN" b="1" dirty="0" smtClean="0">
                <a:solidFill>
                  <a:srgbClr val="FF0000"/>
                </a:solidFill>
              </a:rPr>
              <a:t>11. list clear() </a:t>
            </a:r>
            <a:r>
              <a:rPr lang="en-IN" b="1" dirty="0">
                <a:solidFill>
                  <a:srgbClr val="FF0000"/>
                </a:solidFill>
              </a:rPr>
              <a:t>Method</a:t>
            </a:r>
          </a:p>
          <a:p>
            <a:pPr marL="0" indent="0">
              <a:buNone/>
            </a:pPr>
            <a:r>
              <a:rPr lang="en-IN" b="1" dirty="0">
                <a:solidFill>
                  <a:srgbClr val="FF0000"/>
                </a:solidFill>
              </a:rPr>
              <a:t>Description</a:t>
            </a:r>
            <a:r>
              <a:rPr lang="en-IN" dirty="0"/>
              <a:t/>
            </a:r>
            <a:br>
              <a:rPr lang="en-IN" dirty="0"/>
            </a:br>
            <a:r>
              <a:rPr lang="en-IN" dirty="0"/>
              <a:t>The </a:t>
            </a:r>
            <a:r>
              <a:rPr lang="en-IN" b="1" dirty="0" smtClean="0"/>
              <a:t>clear() </a:t>
            </a:r>
            <a:r>
              <a:rPr lang="en-IN" dirty="0"/>
              <a:t>method </a:t>
            </a:r>
            <a:r>
              <a:rPr lang="en-IN" dirty="0" smtClean="0"/>
              <a:t>remove all </a:t>
            </a:r>
            <a:r>
              <a:rPr lang="en-IN" dirty="0"/>
              <a:t>objects of </a:t>
            </a:r>
            <a:r>
              <a:rPr lang="en-IN" dirty="0" smtClean="0"/>
              <a:t>list.</a:t>
            </a:r>
            <a:r>
              <a:rPr lang="en-IN" dirty="0"/>
              <a:t/>
            </a:r>
            <a:br>
              <a:rPr lang="en-IN" dirty="0"/>
            </a:br>
            <a:r>
              <a:rPr lang="en-IN" b="1" dirty="0">
                <a:solidFill>
                  <a:srgbClr val="FF0000"/>
                </a:solidFill>
              </a:rPr>
              <a:t>Syntax</a:t>
            </a:r>
            <a:r>
              <a:rPr lang="en-IN" dirty="0"/>
              <a:t/>
            </a:r>
            <a:br>
              <a:rPr lang="en-IN" dirty="0"/>
            </a:br>
            <a:r>
              <a:rPr lang="en-IN" dirty="0"/>
              <a:t>Following is the syntax for </a:t>
            </a:r>
            <a:r>
              <a:rPr lang="en-IN" dirty="0" smtClean="0"/>
              <a:t>clear() </a:t>
            </a:r>
            <a:r>
              <a:rPr lang="en-IN" dirty="0"/>
              <a:t>method </a:t>
            </a:r>
            <a:r>
              <a:rPr lang="en-IN" dirty="0" smtClean="0"/>
              <a:t>list.clear()</a:t>
            </a:r>
            <a:r>
              <a:rPr lang="en-IN" dirty="0"/>
              <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return </a:t>
            </a:r>
            <a:r>
              <a:rPr lang="en-IN" dirty="0" smtClean="0"/>
              <a:t>empty list.</a:t>
            </a:r>
            <a:r>
              <a:rPr lang="en-IN" dirty="0"/>
              <a:t/>
            </a:r>
            <a:br>
              <a:rPr lang="en-IN" dirty="0"/>
            </a:br>
            <a:r>
              <a:rPr lang="en-IN" b="1" dirty="0">
                <a:solidFill>
                  <a:srgbClr val="FF0000"/>
                </a:solidFill>
              </a:rPr>
              <a:t>Example</a:t>
            </a:r>
            <a:r>
              <a:rPr lang="en-IN" dirty="0"/>
              <a:t/>
            </a:r>
            <a:br>
              <a:rPr lang="en-IN" dirty="0"/>
            </a:br>
            <a:r>
              <a:rPr lang="en-IN" dirty="0"/>
              <a:t>The following example shows the usage of </a:t>
            </a:r>
            <a:r>
              <a:rPr lang="en-IN" dirty="0" smtClean="0"/>
              <a:t>clear() </a:t>
            </a:r>
            <a:r>
              <a:rPr lang="en-IN" dirty="0"/>
              <a:t>method.</a:t>
            </a:r>
            <a:br>
              <a:rPr lang="en-IN" dirty="0"/>
            </a:br>
            <a:r>
              <a:rPr lang="en-IN" dirty="0"/>
              <a:t>#!/</a:t>
            </a:r>
            <a:r>
              <a:rPr lang="en-IN" dirty="0" err="1"/>
              <a:t>usr</a:t>
            </a:r>
            <a:r>
              <a:rPr lang="en-IN" dirty="0"/>
              <a:t>/bin/python3</a:t>
            </a:r>
            <a:br>
              <a:rPr lang="en-IN" dirty="0"/>
            </a:br>
            <a:r>
              <a:rPr lang="en-IN" dirty="0" smtClean="0"/>
              <a:t>list1 </a:t>
            </a:r>
            <a:r>
              <a:rPr lang="en-IN" dirty="0"/>
              <a:t>= ['physics', 'Biology', 'chemistry', 'maths']</a:t>
            </a:r>
            <a:br>
              <a:rPr lang="en-IN" dirty="0"/>
            </a:br>
            <a:r>
              <a:rPr lang="en-IN" dirty="0" smtClean="0"/>
              <a:t>list1.clear()</a:t>
            </a:r>
            <a:r>
              <a:rPr lang="en-IN" dirty="0"/>
              <a:t/>
            </a:r>
            <a:br>
              <a:rPr lang="en-IN" dirty="0"/>
            </a:br>
            <a:r>
              <a:rPr lang="en-IN" dirty="0"/>
              <a:t>print </a:t>
            </a:r>
            <a:r>
              <a:rPr lang="en-IN" dirty="0" smtClean="0"/>
              <a:t>("list </a:t>
            </a:r>
            <a:r>
              <a:rPr lang="en-IN" dirty="0"/>
              <a:t>now : ", </a:t>
            </a:r>
            <a:r>
              <a:rPr lang="en-IN" dirty="0" smtClean="0"/>
              <a:t>list1)</a:t>
            </a:r>
            <a:r>
              <a:rPr lang="en-IN" dirty="0"/>
              <a:t/>
            </a:r>
            <a:br>
              <a:rPr lang="en-IN" dirty="0"/>
            </a:br>
            <a:r>
              <a:rPr lang="en-IN" dirty="0"/>
              <a:t>When we run the above program, it produces the following result </a:t>
            </a:r>
            <a:r>
              <a:rPr lang="en-IN" dirty="0" smtClean="0"/>
              <a:t>list </a:t>
            </a:r>
            <a:r>
              <a:rPr lang="en-IN" dirty="0"/>
              <a:t>now </a:t>
            </a:r>
            <a:r>
              <a:rPr lang="en-IN" dirty="0" smtClean="0"/>
              <a:t>:[]</a:t>
            </a:r>
            <a:r>
              <a:rPr lang="en-IN" dirty="0"/>
              <a:t/>
            </a:r>
            <a:br>
              <a:rPr lang="en-IN" dirty="0"/>
            </a:br>
            <a:endParaRPr lang="en-IN" dirty="0">
              <a:solidFill>
                <a:srgbClr val="FF0000"/>
              </a:solidFill>
            </a:endParaRPr>
          </a:p>
          <a:p>
            <a:endParaRPr lang="en-IN" dirty="0"/>
          </a:p>
        </p:txBody>
      </p:sp>
    </p:spTree>
    <p:extLst>
      <p:ext uri="{BB962C8B-B14F-4D97-AF65-F5344CB8AC3E}">
        <p14:creationId xmlns:p14="http://schemas.microsoft.com/office/powerpoint/2010/main" val="25125307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fontScale="90000"/>
          </a:bodyPr>
          <a:lstStyle/>
          <a:p>
            <a:pPr algn="ctr"/>
            <a:r>
              <a:rPr lang="en-IN" b="1" dirty="0">
                <a:solidFill>
                  <a:srgbClr val="FF0000"/>
                </a:solidFill>
              </a:rPr>
              <a:t>Python Bytes, Bytearray</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050878"/>
            <a:ext cx="10515600" cy="5126085"/>
          </a:xfrm>
        </p:spPr>
        <p:txBody>
          <a:bodyPr/>
          <a:lstStyle/>
          <a:p>
            <a:r>
              <a:rPr lang="en-IN" dirty="0"/>
              <a:t>Python supports a range of types to store sequences. There are six sequence types: strings, byte sequences (bytes objects), byte arrays (bytearray objects), </a:t>
            </a:r>
            <a:r>
              <a:rPr lang="en-IN" dirty="0" smtClean="0"/>
              <a:t>lists</a:t>
            </a:r>
            <a:r>
              <a:rPr lang="en-IN" dirty="0"/>
              <a:t>, </a:t>
            </a:r>
            <a:r>
              <a:rPr lang="en-IN" dirty="0" smtClean="0"/>
              <a:t>lists</a:t>
            </a:r>
            <a:r>
              <a:rPr lang="en-IN" dirty="0"/>
              <a:t>, and range </a:t>
            </a:r>
            <a:r>
              <a:rPr lang="en-IN" dirty="0" smtClean="0"/>
              <a:t>objects.</a:t>
            </a:r>
          </a:p>
          <a:p>
            <a:r>
              <a:rPr lang="en-IN" dirty="0"/>
              <a:t>Bytes and bytearray objects contain single </a:t>
            </a:r>
            <a:r>
              <a:rPr lang="en-IN" dirty="0" smtClean="0"/>
              <a:t>bytes.</a:t>
            </a:r>
          </a:p>
          <a:p>
            <a:r>
              <a:rPr lang="en-IN" dirty="0"/>
              <a:t>Bytes objects can be constructed the constructor, bytes(), and from literals; use a b prefix with normal string syntax: </a:t>
            </a:r>
            <a:r>
              <a:rPr lang="en-IN" dirty="0" smtClean="0"/>
              <a:t>b'python‘.</a:t>
            </a:r>
          </a:p>
          <a:p>
            <a:r>
              <a:rPr lang="en-IN" dirty="0" smtClean="0"/>
              <a:t>To </a:t>
            </a:r>
            <a:r>
              <a:rPr lang="en-IN" dirty="0"/>
              <a:t>construct byte arrays, use the bytearray() function.</a:t>
            </a: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12832075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normAutofit fontScale="90000"/>
          </a:bodyPr>
          <a:lstStyle/>
          <a:p>
            <a:pPr algn="ctr"/>
            <a:r>
              <a:rPr lang="en-IN" b="1" dirty="0">
                <a:solidFill>
                  <a:srgbClr val="FF0000"/>
                </a:solidFill>
              </a:rPr>
              <a:t>Python 3 – </a:t>
            </a:r>
            <a:r>
              <a:rPr lang="en-IN" b="1" dirty="0" smtClean="0">
                <a:solidFill>
                  <a:srgbClr val="FF0000"/>
                </a:solidFill>
              </a:rPr>
              <a:t>Tuples</a:t>
            </a:r>
            <a:r>
              <a:rPr lang="en-IN" dirty="0"/>
              <a:t/>
            </a:r>
            <a:br>
              <a:rPr lang="en-IN" dirty="0"/>
            </a:br>
            <a:endParaRPr lang="en-IN" dirty="0"/>
          </a:p>
        </p:txBody>
      </p:sp>
      <p:sp>
        <p:nvSpPr>
          <p:cNvPr id="3" name="Content Placeholder 2"/>
          <p:cNvSpPr>
            <a:spLocks noGrp="1"/>
          </p:cNvSpPr>
          <p:nvPr>
            <p:ph idx="1"/>
          </p:nvPr>
        </p:nvSpPr>
        <p:spPr>
          <a:xfrm>
            <a:off x="838200" y="941696"/>
            <a:ext cx="10515600" cy="5704764"/>
          </a:xfrm>
        </p:spPr>
        <p:txBody>
          <a:bodyPr>
            <a:normAutofit fontScale="70000" lnSpcReduction="20000"/>
          </a:bodyPr>
          <a:lstStyle/>
          <a:p>
            <a:r>
              <a:rPr lang="en-IN" sz="3300" dirty="0" smtClean="0"/>
              <a:t>A Tuple is </a:t>
            </a:r>
            <a:r>
              <a:rPr lang="en-IN" sz="3300" dirty="0"/>
              <a:t>a sequence of immutable Python objects. </a:t>
            </a:r>
            <a:endParaRPr lang="en-IN" sz="3300" dirty="0" smtClean="0"/>
          </a:p>
          <a:p>
            <a:r>
              <a:rPr lang="en-IN" sz="3300" dirty="0" smtClean="0"/>
              <a:t>Tuple </a:t>
            </a:r>
            <a:r>
              <a:rPr lang="en-IN" sz="3300" dirty="0"/>
              <a:t>are sequences, just like </a:t>
            </a:r>
            <a:r>
              <a:rPr lang="en-IN" sz="3300" dirty="0" smtClean="0"/>
              <a:t>lists.</a:t>
            </a:r>
          </a:p>
          <a:p>
            <a:r>
              <a:rPr lang="en-IN" sz="3300" dirty="0" smtClean="0"/>
              <a:t>The </a:t>
            </a:r>
            <a:r>
              <a:rPr lang="en-IN" sz="3300" dirty="0"/>
              <a:t>main difference between the </a:t>
            </a:r>
            <a:r>
              <a:rPr lang="en-IN" sz="3300" dirty="0" smtClean="0"/>
              <a:t>sets </a:t>
            </a:r>
            <a:r>
              <a:rPr lang="en-IN" sz="3300" dirty="0"/>
              <a:t>and the </a:t>
            </a:r>
            <a:r>
              <a:rPr lang="en-IN" sz="3300" dirty="0" smtClean="0"/>
              <a:t>lists </a:t>
            </a:r>
            <a:r>
              <a:rPr lang="en-IN" sz="3300" dirty="0"/>
              <a:t>is that the </a:t>
            </a:r>
            <a:r>
              <a:rPr lang="en-IN" sz="3300" dirty="0" smtClean="0"/>
              <a:t>sets </a:t>
            </a:r>
            <a:r>
              <a:rPr lang="en-IN" sz="3300" dirty="0"/>
              <a:t>cannot be </a:t>
            </a:r>
            <a:r>
              <a:rPr lang="en-IN" sz="3300" dirty="0" smtClean="0"/>
              <a:t>changed unlike lists</a:t>
            </a:r>
            <a:r>
              <a:rPr lang="en-IN" sz="3300" dirty="0"/>
              <a:t>. </a:t>
            </a:r>
            <a:endParaRPr lang="en-IN" sz="3300" dirty="0" smtClean="0"/>
          </a:p>
          <a:p>
            <a:r>
              <a:rPr lang="en-IN" sz="3300" dirty="0" smtClean="0"/>
              <a:t>Tuple </a:t>
            </a:r>
            <a:r>
              <a:rPr lang="en-IN" sz="3300" dirty="0"/>
              <a:t>use </a:t>
            </a:r>
            <a:r>
              <a:rPr lang="en-IN" sz="3300" dirty="0" smtClean="0"/>
              <a:t>parentheses(), </a:t>
            </a:r>
            <a:r>
              <a:rPr lang="en-IN" sz="3300" dirty="0"/>
              <a:t>whereas </a:t>
            </a:r>
            <a:r>
              <a:rPr lang="en-IN" sz="3300" dirty="0" smtClean="0"/>
              <a:t>lists </a:t>
            </a:r>
            <a:r>
              <a:rPr lang="en-IN" sz="3300" dirty="0"/>
              <a:t>use square </a:t>
            </a:r>
            <a:r>
              <a:rPr lang="en-IN" sz="3300" dirty="0" smtClean="0"/>
              <a:t>brackets[].</a:t>
            </a:r>
          </a:p>
          <a:p>
            <a:r>
              <a:rPr lang="en-IN" sz="3300" dirty="0"/>
              <a:t>Creating a </a:t>
            </a:r>
            <a:r>
              <a:rPr lang="en-IN" sz="3300" dirty="0" smtClean="0"/>
              <a:t>list </a:t>
            </a:r>
            <a:r>
              <a:rPr lang="en-IN" sz="3300" dirty="0"/>
              <a:t>is as simple as putting different comma-separated values. Optionally, </a:t>
            </a:r>
            <a:r>
              <a:rPr lang="en-IN" sz="3300" dirty="0" smtClean="0"/>
              <a:t>you can </a:t>
            </a:r>
            <a:r>
              <a:rPr lang="en-IN" sz="3300" dirty="0"/>
              <a:t>put these comma-separated values between parentheses also. For </a:t>
            </a:r>
            <a:r>
              <a:rPr lang="en-IN" sz="3300" dirty="0" smtClean="0"/>
              <a:t>example</a:t>
            </a:r>
          </a:p>
          <a:p>
            <a:pPr marL="0" indent="0">
              <a:buNone/>
            </a:pPr>
            <a:r>
              <a:rPr lang="en-IN" sz="3300" dirty="0" smtClean="0"/>
              <a:t>tup1 </a:t>
            </a:r>
            <a:r>
              <a:rPr lang="en-IN" sz="3300" dirty="0"/>
              <a:t>= ('physics', 'chemistry', 1997, 2000)</a:t>
            </a:r>
            <a:br>
              <a:rPr lang="en-IN" sz="3300" dirty="0"/>
            </a:br>
            <a:r>
              <a:rPr lang="en-IN" sz="3300" dirty="0"/>
              <a:t>tup2 = (1, 2, 3, 4, 5 )</a:t>
            </a:r>
            <a:br>
              <a:rPr lang="en-IN" sz="3300" dirty="0"/>
            </a:br>
            <a:r>
              <a:rPr lang="en-IN" sz="3300" dirty="0"/>
              <a:t>tup3 = "a", "b", "c", "</a:t>
            </a:r>
            <a:r>
              <a:rPr lang="en-IN" sz="3300" dirty="0" smtClean="0"/>
              <a:t>d“</a:t>
            </a:r>
          </a:p>
          <a:p>
            <a:pPr marL="0" indent="0">
              <a:buNone/>
            </a:pPr>
            <a:r>
              <a:rPr lang="en-IN" sz="3300" dirty="0"/>
              <a:t>The empty </a:t>
            </a:r>
            <a:r>
              <a:rPr lang="en-IN" sz="3300" dirty="0" smtClean="0"/>
              <a:t>list </a:t>
            </a:r>
            <a:r>
              <a:rPr lang="en-IN" sz="3300" dirty="0"/>
              <a:t>is written as two parentheses containing nothing.</a:t>
            </a:r>
            <a:br>
              <a:rPr lang="en-IN" sz="3300" dirty="0"/>
            </a:br>
            <a:r>
              <a:rPr lang="en-IN" sz="3300" dirty="0"/>
              <a:t>tup1 = </a:t>
            </a:r>
            <a:r>
              <a:rPr lang="en-IN" sz="3300" dirty="0" smtClean="0"/>
              <a:t>();</a:t>
            </a:r>
          </a:p>
          <a:p>
            <a:pPr marL="0" indent="0">
              <a:buNone/>
            </a:pPr>
            <a:r>
              <a:rPr lang="en-IN" sz="3200" dirty="0"/>
              <a:t>To write a </a:t>
            </a:r>
            <a:r>
              <a:rPr lang="en-IN" sz="3200" dirty="0" smtClean="0"/>
              <a:t>list </a:t>
            </a:r>
            <a:r>
              <a:rPr lang="en-IN" sz="3200" dirty="0"/>
              <a:t>containing a single value you have to include a comma, even though there</a:t>
            </a:r>
            <a:br>
              <a:rPr lang="en-IN" sz="3200" dirty="0"/>
            </a:br>
            <a:r>
              <a:rPr lang="en-IN" sz="3200" dirty="0"/>
              <a:t>is only one value.</a:t>
            </a:r>
            <a:br>
              <a:rPr lang="en-IN" sz="3200" dirty="0"/>
            </a:br>
            <a:r>
              <a:rPr lang="en-IN" sz="3200" dirty="0"/>
              <a:t>tup1 = (50,)</a:t>
            </a:r>
            <a:br>
              <a:rPr lang="en-IN" sz="3200" dirty="0"/>
            </a:br>
            <a:r>
              <a:rPr lang="en-IN" sz="3200" dirty="0"/>
              <a:t>Like string indices, </a:t>
            </a:r>
            <a:r>
              <a:rPr lang="en-IN" sz="3200" dirty="0" smtClean="0"/>
              <a:t>list </a:t>
            </a:r>
            <a:r>
              <a:rPr lang="en-IN" sz="3200" dirty="0"/>
              <a:t>indices start at 0, and they can be sliced, concatenated, and so</a:t>
            </a:r>
            <a:br>
              <a:rPr lang="en-IN" sz="3200" dirty="0"/>
            </a:br>
            <a:r>
              <a:rPr lang="en-IN" sz="3200" dirty="0"/>
              <a:t>on.</a:t>
            </a:r>
            <a:br>
              <a:rPr lang="en-IN" sz="3200" dirty="0"/>
            </a:br>
            <a:endParaRPr lang="en-IN" dirty="0"/>
          </a:p>
        </p:txBody>
      </p:sp>
    </p:spTree>
    <p:extLst>
      <p:ext uri="{BB962C8B-B14F-4D97-AF65-F5344CB8AC3E}">
        <p14:creationId xmlns:p14="http://schemas.microsoft.com/office/powerpoint/2010/main" val="888643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2" y="255944"/>
            <a:ext cx="10515600" cy="617514"/>
          </a:xfrm>
        </p:spPr>
        <p:txBody>
          <a:bodyPr>
            <a:normAutofit fontScale="90000"/>
          </a:bodyPr>
          <a:lstStyle/>
          <a:p>
            <a:pPr algn="ctr"/>
            <a:r>
              <a:rPr lang="en-IN" b="1" dirty="0">
                <a:solidFill>
                  <a:srgbClr val="FF0000"/>
                </a:solidFill>
              </a:rPr>
              <a:t>Accessing Values in </a:t>
            </a:r>
            <a:r>
              <a:rPr lang="en-IN" b="1" dirty="0" smtClean="0">
                <a:solidFill>
                  <a:srgbClr val="FF0000"/>
                </a:solidFill>
              </a:rPr>
              <a:t>Tuple</a:t>
            </a:r>
            <a:endParaRPr lang="en-IN" dirty="0"/>
          </a:p>
        </p:txBody>
      </p:sp>
      <p:sp>
        <p:nvSpPr>
          <p:cNvPr id="3" name="Content Placeholder 2"/>
          <p:cNvSpPr>
            <a:spLocks noGrp="1"/>
          </p:cNvSpPr>
          <p:nvPr>
            <p:ph idx="1"/>
          </p:nvPr>
        </p:nvSpPr>
        <p:spPr>
          <a:xfrm>
            <a:off x="838200" y="873458"/>
            <a:ext cx="10515600" cy="5786649"/>
          </a:xfrm>
        </p:spPr>
        <p:txBody>
          <a:bodyPr>
            <a:normAutofit fontScale="92500" lnSpcReduction="20000"/>
          </a:bodyPr>
          <a:lstStyle/>
          <a:p>
            <a:r>
              <a:rPr lang="en-IN" dirty="0"/>
              <a:t>To access values in </a:t>
            </a:r>
            <a:r>
              <a:rPr lang="en-IN" dirty="0" smtClean="0"/>
              <a:t>tuple, </a:t>
            </a:r>
            <a:r>
              <a:rPr lang="en-IN" dirty="0"/>
              <a:t>use the square brackets for slicing along with the index or </a:t>
            </a:r>
            <a:r>
              <a:rPr lang="en-IN" dirty="0" smtClean="0"/>
              <a:t>indices to </a:t>
            </a:r>
            <a:r>
              <a:rPr lang="en-IN" dirty="0"/>
              <a:t>obtain the value available at that index. For example-</a:t>
            </a:r>
            <a:br>
              <a:rPr lang="en-IN" dirty="0"/>
            </a:br>
            <a:r>
              <a:rPr lang="en-IN" dirty="0"/>
              <a:t>#!/</a:t>
            </a:r>
            <a:r>
              <a:rPr lang="en-IN" dirty="0" err="1"/>
              <a:t>usr</a:t>
            </a:r>
            <a:r>
              <a:rPr lang="en-IN" dirty="0"/>
              <a:t>/bin/python3</a:t>
            </a:r>
            <a:br>
              <a:rPr lang="en-IN" dirty="0"/>
            </a:br>
            <a:r>
              <a:rPr lang="en-IN" dirty="0"/>
              <a:t>tup1 = ('physics', 'chemistry', 1997, 2000)</a:t>
            </a:r>
            <a:br>
              <a:rPr lang="en-IN" dirty="0"/>
            </a:br>
            <a:r>
              <a:rPr lang="en-IN" dirty="0"/>
              <a:t>tup2 = (1, 2, 3, 4, 5, 6, 7 )</a:t>
            </a:r>
            <a:br>
              <a:rPr lang="en-IN" dirty="0"/>
            </a:br>
            <a:r>
              <a:rPr lang="en-IN" dirty="0"/>
              <a:t>print ("tup1[0]: ", tup1[0])</a:t>
            </a:r>
            <a:br>
              <a:rPr lang="en-IN" dirty="0"/>
            </a:br>
            <a:r>
              <a:rPr lang="en-IN" dirty="0"/>
              <a:t>print ("tup2[1:5]: ", tup2[1:5])</a:t>
            </a:r>
            <a:br>
              <a:rPr lang="en-IN" dirty="0"/>
            </a:br>
            <a:r>
              <a:rPr lang="en-IN" dirty="0"/>
              <a:t>When the above code is executed, it produces the following </a:t>
            </a:r>
            <a:r>
              <a:rPr lang="en-IN" dirty="0" smtClean="0"/>
              <a:t>result tup1[0</a:t>
            </a:r>
            <a:r>
              <a:rPr lang="en-IN" dirty="0"/>
              <a:t>]: physics</a:t>
            </a:r>
            <a:br>
              <a:rPr lang="en-IN" dirty="0"/>
            </a:br>
            <a:r>
              <a:rPr lang="en-IN" dirty="0"/>
              <a:t>tup2[1:5]: [2, 3, 4, 5</a:t>
            </a:r>
            <a:r>
              <a:rPr lang="en-IN" dirty="0" smtClean="0"/>
              <a:t>]</a:t>
            </a:r>
          </a:p>
          <a:p>
            <a:r>
              <a:rPr lang="en-IN" dirty="0"/>
              <a:t>&gt;&gt;&gt; tup1[4]</a:t>
            </a:r>
          </a:p>
          <a:p>
            <a:r>
              <a:rPr lang="en-IN" dirty="0"/>
              <a:t>Traceback (most recent call last):</a:t>
            </a:r>
          </a:p>
          <a:p>
            <a:r>
              <a:rPr lang="en-IN" dirty="0"/>
              <a:t>  File "&lt;pyshell#21&gt;", line 1, in &lt;module&gt;</a:t>
            </a:r>
          </a:p>
          <a:p>
            <a:r>
              <a:rPr lang="en-IN" dirty="0"/>
              <a:t>    tup1[4]</a:t>
            </a:r>
          </a:p>
          <a:p>
            <a:r>
              <a:rPr lang="en-IN" dirty="0"/>
              <a:t>IndexError: </a:t>
            </a:r>
            <a:r>
              <a:rPr lang="en-IN" dirty="0" smtClean="0"/>
              <a:t>tuple </a:t>
            </a:r>
            <a:r>
              <a:rPr lang="en-IN" dirty="0"/>
              <a:t>index out of range</a:t>
            </a:r>
            <a:br>
              <a:rPr lang="en-IN" dirty="0"/>
            </a:br>
            <a:endParaRPr lang="en-IN" dirty="0"/>
          </a:p>
        </p:txBody>
      </p:sp>
    </p:spTree>
    <p:extLst>
      <p:ext uri="{BB962C8B-B14F-4D97-AF65-F5344CB8AC3E}">
        <p14:creationId xmlns:p14="http://schemas.microsoft.com/office/powerpoint/2010/main" val="2484882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fontScale="90000"/>
          </a:bodyPr>
          <a:lstStyle/>
          <a:p>
            <a:pPr algn="ctr"/>
            <a:r>
              <a:rPr lang="en-IN" b="1" dirty="0">
                <a:solidFill>
                  <a:srgbClr val="FF0000"/>
                </a:solidFill>
              </a:rPr>
              <a:t>Updating </a:t>
            </a:r>
            <a:r>
              <a:rPr lang="en-IN" b="1" dirty="0" smtClean="0">
                <a:solidFill>
                  <a:srgbClr val="FF0000"/>
                </a:solidFill>
              </a:rPr>
              <a:t>Tuple</a:t>
            </a:r>
            <a:r>
              <a:rPr lang="en-IN" dirty="0"/>
              <a:t/>
            </a:r>
            <a:br>
              <a:rPr lang="en-IN" dirty="0"/>
            </a:br>
            <a:endParaRPr lang="en-IN" dirty="0"/>
          </a:p>
        </p:txBody>
      </p:sp>
      <p:sp>
        <p:nvSpPr>
          <p:cNvPr id="3" name="Content Placeholder 2"/>
          <p:cNvSpPr>
            <a:spLocks noGrp="1"/>
          </p:cNvSpPr>
          <p:nvPr>
            <p:ph idx="1"/>
          </p:nvPr>
        </p:nvSpPr>
        <p:spPr>
          <a:xfrm>
            <a:off x="838200" y="832513"/>
            <a:ext cx="10515600" cy="5745708"/>
          </a:xfrm>
        </p:spPr>
        <p:txBody>
          <a:bodyPr>
            <a:normAutofit/>
          </a:bodyPr>
          <a:lstStyle/>
          <a:p>
            <a:r>
              <a:rPr lang="en-IN" dirty="0" smtClean="0"/>
              <a:t>Tuple </a:t>
            </a:r>
            <a:r>
              <a:rPr lang="en-IN" dirty="0"/>
              <a:t>are immutable, which means you cannot update or change the values of </a:t>
            </a:r>
            <a:r>
              <a:rPr lang="en-IN" dirty="0" smtClean="0"/>
              <a:t>list elements</a:t>
            </a:r>
            <a:r>
              <a:rPr lang="en-IN" dirty="0"/>
              <a:t>. You are able to take portions of the existing </a:t>
            </a:r>
            <a:r>
              <a:rPr lang="en-IN" dirty="0" smtClean="0"/>
              <a:t>tuples </a:t>
            </a:r>
            <a:r>
              <a:rPr lang="en-IN" dirty="0"/>
              <a:t>to create new </a:t>
            </a:r>
            <a:r>
              <a:rPr lang="en-IN" dirty="0" smtClean="0"/>
              <a:t>tuples </a:t>
            </a:r>
            <a:r>
              <a:rPr lang="en-IN" dirty="0"/>
              <a:t>as </a:t>
            </a:r>
            <a:r>
              <a:rPr lang="en-IN" dirty="0" smtClean="0"/>
              <a:t>the following </a:t>
            </a:r>
            <a:r>
              <a:rPr lang="en-IN" dirty="0"/>
              <a:t>example demonstrates.</a:t>
            </a:r>
            <a:br>
              <a:rPr lang="en-IN" dirty="0"/>
            </a:br>
            <a:r>
              <a:rPr lang="en-IN" dirty="0"/>
              <a:t>#!/</a:t>
            </a:r>
            <a:r>
              <a:rPr lang="en-IN" dirty="0" err="1"/>
              <a:t>usr</a:t>
            </a:r>
            <a:r>
              <a:rPr lang="en-IN" dirty="0"/>
              <a:t>/bin/python3</a:t>
            </a:r>
            <a:br>
              <a:rPr lang="en-IN" dirty="0"/>
            </a:br>
            <a:r>
              <a:rPr lang="en-IN" dirty="0"/>
              <a:t>tup1 = (12, 34.56)</a:t>
            </a:r>
            <a:br>
              <a:rPr lang="en-IN" dirty="0"/>
            </a:br>
            <a:r>
              <a:rPr lang="en-IN" dirty="0"/>
              <a:t>tup2 = ('</a:t>
            </a:r>
            <a:r>
              <a:rPr lang="en-IN" dirty="0" err="1"/>
              <a:t>abc</a:t>
            </a:r>
            <a:r>
              <a:rPr lang="en-IN" dirty="0"/>
              <a:t>', 'xyz')</a:t>
            </a:r>
            <a:br>
              <a:rPr lang="en-IN" dirty="0"/>
            </a:br>
            <a:r>
              <a:rPr lang="en-IN" dirty="0"/>
              <a:t># Following action is not valid for </a:t>
            </a:r>
            <a:r>
              <a:rPr lang="en-IN" dirty="0" smtClean="0"/>
              <a:t>lists</a:t>
            </a:r>
            <a:r>
              <a:rPr lang="en-IN" dirty="0"/>
              <a:t/>
            </a:r>
            <a:br>
              <a:rPr lang="en-IN" dirty="0"/>
            </a:br>
            <a:r>
              <a:rPr lang="en-IN" dirty="0"/>
              <a:t># tup1[0] = 100;</a:t>
            </a:r>
            <a:br>
              <a:rPr lang="en-IN" dirty="0"/>
            </a:br>
            <a:r>
              <a:rPr lang="en-IN" dirty="0"/>
              <a:t># So let's create a new </a:t>
            </a:r>
            <a:r>
              <a:rPr lang="en-IN" dirty="0" smtClean="0"/>
              <a:t>list </a:t>
            </a:r>
            <a:r>
              <a:rPr lang="en-IN" dirty="0"/>
              <a:t>as follows</a:t>
            </a:r>
            <a:br>
              <a:rPr lang="en-IN" dirty="0"/>
            </a:br>
            <a:r>
              <a:rPr lang="en-IN" dirty="0"/>
              <a:t>tup3 = tup1 + tup2</a:t>
            </a:r>
            <a:br>
              <a:rPr lang="en-IN" dirty="0"/>
            </a:br>
            <a:r>
              <a:rPr lang="en-IN" dirty="0"/>
              <a:t>print (tup3)</a:t>
            </a:r>
            <a:br>
              <a:rPr lang="en-IN" dirty="0"/>
            </a:br>
            <a:r>
              <a:rPr lang="en-IN" dirty="0"/>
              <a:t>When the above code is executed, it produces the following result-</a:t>
            </a:r>
            <a:br>
              <a:rPr lang="en-IN" dirty="0"/>
            </a:br>
            <a:r>
              <a:rPr lang="en-IN" dirty="0"/>
              <a:t>(12, 34.56, '</a:t>
            </a:r>
            <a:r>
              <a:rPr lang="en-IN" dirty="0" err="1"/>
              <a:t>abc</a:t>
            </a:r>
            <a:r>
              <a:rPr lang="en-IN" dirty="0"/>
              <a:t>', 'xyz')</a:t>
            </a:r>
            <a:br>
              <a:rPr lang="en-IN" dirty="0"/>
            </a:br>
            <a:endParaRPr lang="en-IN" dirty="0"/>
          </a:p>
        </p:txBody>
      </p:sp>
    </p:spTree>
    <p:extLst>
      <p:ext uri="{BB962C8B-B14F-4D97-AF65-F5344CB8AC3E}">
        <p14:creationId xmlns:p14="http://schemas.microsoft.com/office/powerpoint/2010/main" val="91314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 </a:t>
            </a:r>
            <a:r>
              <a:rPr lang="en-IN" sz="4900" b="1" dirty="0" smtClean="0">
                <a:solidFill>
                  <a:srgbClr val="FF0000"/>
                </a:solidFill>
              </a:rPr>
              <a:t>Data </a:t>
            </a:r>
            <a:r>
              <a:rPr lang="en-IN" sz="4900" b="1" dirty="0">
                <a:solidFill>
                  <a:srgbClr val="FF0000"/>
                </a:solidFill>
              </a:rPr>
              <a:t>Type Conversion</a:t>
            </a:r>
            <a:r>
              <a:rPr lang="en-IN" dirty="0"/>
              <a:t/>
            </a:r>
            <a:br>
              <a:rPr lang="en-IN" dirty="0"/>
            </a:br>
            <a:endParaRPr lang="en-IN" dirty="0"/>
          </a:p>
        </p:txBody>
      </p:sp>
      <p:sp>
        <p:nvSpPr>
          <p:cNvPr id="3" name="Content Placeholder 2"/>
          <p:cNvSpPr>
            <a:spLocks noGrp="1"/>
          </p:cNvSpPr>
          <p:nvPr>
            <p:ph idx="1"/>
          </p:nvPr>
        </p:nvSpPr>
        <p:spPr>
          <a:xfrm>
            <a:off x="0" y="1214652"/>
            <a:ext cx="12192000" cy="5643348"/>
          </a:xfrm>
        </p:spPr>
        <p:txBody>
          <a:bodyPr>
            <a:normAutofit fontScale="85000" lnSpcReduction="10000"/>
          </a:bodyPr>
          <a:lstStyle/>
          <a:p>
            <a:r>
              <a:rPr lang="en-IN" sz="3200" dirty="0"/>
              <a:t>Sometimes, you may need to perform conversions between the built-in types. To </a:t>
            </a:r>
            <a:r>
              <a:rPr lang="en-IN" sz="3200" dirty="0" smtClean="0"/>
              <a:t>convert between </a:t>
            </a:r>
            <a:r>
              <a:rPr lang="en-IN" sz="3200" dirty="0"/>
              <a:t>types, you simply use the type-name as a function</a:t>
            </a:r>
            <a:r>
              <a:rPr lang="en-IN" sz="3200" dirty="0" smtClean="0"/>
              <a:t>.</a:t>
            </a:r>
          </a:p>
          <a:p>
            <a:r>
              <a:rPr lang="en-IN" sz="3200" dirty="0"/>
              <a:t>There are several built-in functions to perform conversion from one data type to </a:t>
            </a:r>
            <a:r>
              <a:rPr lang="en-IN" sz="3200" dirty="0" smtClean="0"/>
              <a:t>another . These </a:t>
            </a:r>
            <a:r>
              <a:rPr lang="en-IN" sz="3200" dirty="0"/>
              <a:t>functions return a new </a:t>
            </a:r>
            <a:r>
              <a:rPr lang="en-IN" sz="3200" dirty="0" smtClean="0"/>
              <a:t>object representing </a:t>
            </a:r>
            <a:r>
              <a:rPr lang="en-IN" sz="3200" dirty="0"/>
              <a:t>the converted value</a:t>
            </a:r>
            <a:r>
              <a:rPr lang="en-IN" sz="3200" dirty="0" smtClean="0"/>
              <a:t>.</a:t>
            </a:r>
          </a:p>
          <a:p>
            <a:pPr marL="0" indent="0">
              <a:buNone/>
            </a:pPr>
            <a:endParaRPr lang="en-IN" b="1" dirty="0" smtClean="0"/>
          </a:p>
          <a:p>
            <a:r>
              <a:rPr lang="en-IN" b="1" dirty="0" smtClean="0"/>
              <a:t>  Function                                                Description</a:t>
            </a:r>
            <a:endParaRPr lang="en-IN" dirty="0"/>
          </a:p>
          <a:p>
            <a:pPr marL="0" indent="0">
              <a:buNone/>
            </a:pPr>
            <a:r>
              <a:rPr lang="en-IN" dirty="0" err="1" smtClean="0"/>
              <a:t>int</a:t>
            </a:r>
            <a:r>
              <a:rPr lang="en-IN" dirty="0" smtClean="0"/>
              <a:t>(x </a:t>
            </a:r>
            <a:r>
              <a:rPr lang="en-IN" dirty="0"/>
              <a:t>[,base</a:t>
            </a:r>
            <a:r>
              <a:rPr lang="en-IN" dirty="0" smtClean="0"/>
              <a:t>])   		 Converts </a:t>
            </a:r>
            <a:r>
              <a:rPr lang="en-IN" dirty="0"/>
              <a:t>x to an integer. The base specifies the base if x is </a:t>
            </a:r>
            <a:r>
              <a:rPr lang="en-IN" dirty="0" smtClean="0"/>
              <a:t>a string.</a:t>
            </a:r>
          </a:p>
          <a:p>
            <a:pPr marL="0" indent="0">
              <a:buNone/>
            </a:pPr>
            <a:r>
              <a:rPr lang="en-IN" dirty="0"/>
              <a:t/>
            </a:r>
            <a:br>
              <a:rPr lang="en-IN" dirty="0"/>
            </a:br>
            <a:r>
              <a:rPr lang="en-IN" dirty="0"/>
              <a:t>float(x) </a:t>
            </a:r>
            <a:r>
              <a:rPr lang="en-IN" dirty="0" smtClean="0"/>
              <a:t>                                  Converts </a:t>
            </a:r>
            <a:r>
              <a:rPr lang="en-IN" dirty="0"/>
              <a:t>x to a floating-point number</a:t>
            </a:r>
            <a:r>
              <a:rPr lang="en-IN" dirty="0" smtClean="0"/>
              <a:t>.</a:t>
            </a:r>
          </a:p>
          <a:p>
            <a:pPr marL="0" indent="0">
              <a:buNone/>
            </a:pPr>
            <a:r>
              <a:rPr lang="en-IN" dirty="0"/>
              <a:t/>
            </a:r>
            <a:br>
              <a:rPr lang="en-IN" dirty="0"/>
            </a:br>
            <a:r>
              <a:rPr lang="en-IN" dirty="0" smtClean="0"/>
              <a:t>complex(real[,</a:t>
            </a:r>
            <a:r>
              <a:rPr lang="en-IN" dirty="0" err="1"/>
              <a:t>imag</a:t>
            </a:r>
            <a:r>
              <a:rPr lang="en-IN" dirty="0" smtClean="0"/>
              <a:t>])            Creates </a:t>
            </a:r>
            <a:r>
              <a:rPr lang="en-IN" dirty="0"/>
              <a:t>a complex number</a:t>
            </a:r>
            <a:r>
              <a:rPr lang="en-IN" dirty="0" smtClean="0"/>
              <a:t>.</a:t>
            </a:r>
          </a:p>
          <a:p>
            <a:pPr marL="0" indent="0">
              <a:buNone/>
            </a:pPr>
            <a:r>
              <a:rPr lang="en-IN" dirty="0" err="1" smtClean="0"/>
              <a:t>oct</a:t>
            </a:r>
            <a:r>
              <a:rPr lang="en-IN" dirty="0" smtClean="0"/>
              <a:t>(number)                            Coverts into octal form</a:t>
            </a:r>
          </a:p>
          <a:p>
            <a:pPr marL="0" indent="0">
              <a:buNone/>
            </a:pPr>
            <a:r>
              <a:rPr lang="en-IN" dirty="0"/>
              <a:t>b</a:t>
            </a:r>
            <a:r>
              <a:rPr lang="en-IN" dirty="0" smtClean="0"/>
              <a:t>in(number)                            Converts into binary form   </a:t>
            </a:r>
            <a:r>
              <a:rPr lang="en-IN" dirty="0"/>
              <a:t/>
            </a:r>
            <a:br>
              <a:rPr lang="en-IN" dirty="0"/>
            </a:br>
            <a:r>
              <a:rPr lang="en-IN" dirty="0" smtClean="0"/>
              <a:t>hex(number)		           Converts into hexadecimal form	</a:t>
            </a:r>
            <a:r>
              <a:rPr lang="en-IN" dirty="0"/>
              <a:t/>
            </a:r>
            <a:br>
              <a:rPr lang="en-IN" dirty="0"/>
            </a:br>
            <a:endParaRPr lang="en-IN" dirty="0"/>
          </a:p>
        </p:txBody>
      </p:sp>
    </p:spTree>
    <p:extLst>
      <p:ext uri="{BB962C8B-B14F-4D97-AF65-F5344CB8AC3E}">
        <p14:creationId xmlns:p14="http://schemas.microsoft.com/office/powerpoint/2010/main" val="35921828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pPr algn="ctr"/>
            <a:r>
              <a:rPr lang="en-IN" b="1" dirty="0">
                <a:solidFill>
                  <a:srgbClr val="FF0000"/>
                </a:solidFill>
              </a:rPr>
              <a:t>Delete </a:t>
            </a:r>
            <a:r>
              <a:rPr lang="en-IN" b="1" dirty="0" smtClean="0">
                <a:solidFill>
                  <a:srgbClr val="FF0000"/>
                </a:solidFill>
              </a:rPr>
              <a:t>Tuple </a:t>
            </a:r>
            <a:r>
              <a:rPr lang="en-IN" b="1" dirty="0">
                <a:solidFill>
                  <a:srgbClr val="FF0000"/>
                </a:solidFill>
              </a:rPr>
              <a:t>Elements</a:t>
            </a:r>
            <a:r>
              <a:rPr lang="en-IN" dirty="0"/>
              <a:t/>
            </a:r>
            <a:br>
              <a:rPr lang="en-IN" dirty="0"/>
            </a:br>
            <a:endParaRPr lang="en-IN" dirty="0"/>
          </a:p>
        </p:txBody>
      </p:sp>
      <p:sp>
        <p:nvSpPr>
          <p:cNvPr id="3" name="Content Placeholder 2"/>
          <p:cNvSpPr>
            <a:spLocks noGrp="1"/>
          </p:cNvSpPr>
          <p:nvPr>
            <p:ph idx="1"/>
          </p:nvPr>
        </p:nvSpPr>
        <p:spPr>
          <a:xfrm>
            <a:off x="838200" y="723330"/>
            <a:ext cx="10515600" cy="5923129"/>
          </a:xfrm>
        </p:spPr>
        <p:txBody>
          <a:bodyPr>
            <a:normAutofit fontScale="92500" lnSpcReduction="20000"/>
          </a:bodyPr>
          <a:lstStyle/>
          <a:p>
            <a:r>
              <a:rPr lang="en-IN" dirty="0"/>
              <a:t>Removing individual </a:t>
            </a:r>
            <a:r>
              <a:rPr lang="en-IN" dirty="0" smtClean="0"/>
              <a:t>tuple </a:t>
            </a:r>
            <a:r>
              <a:rPr lang="en-IN" dirty="0"/>
              <a:t>elements is not possible. There is, of course, nothing wrong </a:t>
            </a:r>
            <a:r>
              <a:rPr lang="en-IN" dirty="0" smtClean="0"/>
              <a:t>with putting </a:t>
            </a:r>
            <a:r>
              <a:rPr lang="en-IN" dirty="0"/>
              <a:t>together another </a:t>
            </a:r>
            <a:r>
              <a:rPr lang="en-IN" dirty="0" smtClean="0"/>
              <a:t>tuple </a:t>
            </a:r>
            <a:r>
              <a:rPr lang="en-IN" dirty="0"/>
              <a:t>with the undesired elements discarded.</a:t>
            </a:r>
            <a:br>
              <a:rPr lang="en-IN" dirty="0"/>
            </a:br>
            <a:r>
              <a:rPr lang="en-IN" dirty="0"/>
              <a:t>To explicitly remove an entire </a:t>
            </a:r>
            <a:r>
              <a:rPr lang="en-IN" dirty="0" smtClean="0"/>
              <a:t>tuple, </a:t>
            </a:r>
            <a:r>
              <a:rPr lang="en-IN" dirty="0"/>
              <a:t>just use the </a:t>
            </a:r>
            <a:r>
              <a:rPr lang="en-IN" b="1" dirty="0"/>
              <a:t>del </a:t>
            </a:r>
            <a:r>
              <a:rPr lang="en-IN" dirty="0"/>
              <a:t>statement. For example-</a:t>
            </a:r>
            <a:br>
              <a:rPr lang="en-IN" dirty="0"/>
            </a:br>
            <a:r>
              <a:rPr lang="en-IN" dirty="0"/>
              <a:t>#!/</a:t>
            </a:r>
            <a:r>
              <a:rPr lang="en-IN" dirty="0" err="1"/>
              <a:t>usr</a:t>
            </a:r>
            <a:r>
              <a:rPr lang="en-IN" dirty="0"/>
              <a:t>/bin/python3</a:t>
            </a:r>
            <a:br>
              <a:rPr lang="en-IN" dirty="0"/>
            </a:br>
            <a:r>
              <a:rPr lang="en-IN" dirty="0" err="1"/>
              <a:t>tup</a:t>
            </a:r>
            <a:r>
              <a:rPr lang="en-IN" dirty="0"/>
              <a:t> = ('physics', 'chemistry', 1997, 2000);</a:t>
            </a:r>
            <a:br>
              <a:rPr lang="en-IN" dirty="0"/>
            </a:br>
            <a:r>
              <a:rPr lang="en-IN" dirty="0"/>
              <a:t>print (</a:t>
            </a:r>
            <a:r>
              <a:rPr lang="en-IN" dirty="0" err="1"/>
              <a:t>tup</a:t>
            </a:r>
            <a:r>
              <a:rPr lang="en-IN" dirty="0"/>
              <a:t>)</a:t>
            </a:r>
            <a:br>
              <a:rPr lang="en-IN" dirty="0"/>
            </a:br>
            <a:r>
              <a:rPr lang="en-IN" dirty="0"/>
              <a:t>del </a:t>
            </a:r>
            <a:r>
              <a:rPr lang="en-IN" dirty="0" err="1"/>
              <a:t>tup</a:t>
            </a:r>
            <a:r>
              <a:rPr lang="en-IN" dirty="0"/>
              <a:t>;</a:t>
            </a:r>
            <a:br>
              <a:rPr lang="en-IN" dirty="0"/>
            </a:br>
            <a:r>
              <a:rPr lang="en-IN" dirty="0"/>
              <a:t>print "After deleting </a:t>
            </a:r>
            <a:r>
              <a:rPr lang="en-IN" dirty="0" err="1"/>
              <a:t>tup</a:t>
            </a:r>
            <a:r>
              <a:rPr lang="en-IN" dirty="0"/>
              <a:t> : "</a:t>
            </a:r>
            <a:br>
              <a:rPr lang="en-IN" dirty="0"/>
            </a:br>
            <a:r>
              <a:rPr lang="en-IN" dirty="0"/>
              <a:t>print </a:t>
            </a:r>
            <a:r>
              <a:rPr lang="en-IN" dirty="0" err="1"/>
              <a:t>tup</a:t>
            </a:r>
            <a:r>
              <a:rPr lang="en-IN" dirty="0"/>
              <a:t/>
            </a:r>
            <a:br>
              <a:rPr lang="en-IN" dirty="0"/>
            </a:br>
            <a:r>
              <a:rPr lang="en-IN" dirty="0"/>
              <a:t>This produces the following result.</a:t>
            </a:r>
            <a:br>
              <a:rPr lang="en-IN" dirty="0"/>
            </a:br>
            <a:r>
              <a:rPr lang="en-IN" b="1" dirty="0"/>
              <a:t>Note: </a:t>
            </a:r>
            <a:r>
              <a:rPr lang="en-IN" dirty="0"/>
              <a:t>An exception is raised. This is because after </a:t>
            </a:r>
            <a:r>
              <a:rPr lang="en-IN" b="1" dirty="0"/>
              <a:t>del </a:t>
            </a:r>
            <a:r>
              <a:rPr lang="en-IN" b="1" dirty="0" err="1"/>
              <a:t>tup</a:t>
            </a:r>
            <a:r>
              <a:rPr lang="en-IN" b="1" dirty="0"/>
              <a:t>, </a:t>
            </a:r>
            <a:r>
              <a:rPr lang="en-IN" dirty="0" smtClean="0"/>
              <a:t>tuple </a:t>
            </a:r>
            <a:r>
              <a:rPr lang="en-IN" dirty="0"/>
              <a:t>does not exist any more.</a:t>
            </a:r>
            <a:br>
              <a:rPr lang="en-IN" dirty="0"/>
            </a:br>
            <a:r>
              <a:rPr lang="en-IN" dirty="0"/>
              <a:t>('physics', 'chemistry', 1997, 2000)</a:t>
            </a:r>
            <a:br>
              <a:rPr lang="en-IN" dirty="0"/>
            </a:br>
            <a:r>
              <a:rPr lang="en-IN" dirty="0"/>
              <a:t>After deleting </a:t>
            </a:r>
            <a:r>
              <a:rPr lang="en-IN" dirty="0" err="1"/>
              <a:t>tup</a:t>
            </a:r>
            <a:r>
              <a:rPr lang="en-IN" dirty="0"/>
              <a:t> :</a:t>
            </a:r>
            <a:br>
              <a:rPr lang="en-IN" dirty="0"/>
            </a:br>
            <a:r>
              <a:rPr lang="en-IN" dirty="0"/>
              <a:t>Traceback (most recent call last):</a:t>
            </a:r>
            <a:br>
              <a:rPr lang="en-IN" dirty="0"/>
            </a:br>
            <a:r>
              <a:rPr lang="en-IN" dirty="0" smtClean="0"/>
              <a:t>print </a:t>
            </a:r>
            <a:r>
              <a:rPr lang="en-IN" dirty="0" err="1"/>
              <a:t>tup</a:t>
            </a:r>
            <a:r>
              <a:rPr lang="en-IN" dirty="0" smtClean="0"/>
              <a:t>;</a:t>
            </a:r>
          </a:p>
          <a:p>
            <a:pPr marL="0" indent="0">
              <a:buNone/>
            </a:pPr>
            <a:r>
              <a:rPr lang="en-IN" dirty="0"/>
              <a:t>NameError: name '</a:t>
            </a:r>
            <a:r>
              <a:rPr lang="en-IN" dirty="0" err="1"/>
              <a:t>tup</a:t>
            </a:r>
            <a:r>
              <a:rPr lang="en-IN" dirty="0"/>
              <a:t>' is not defined</a:t>
            </a:r>
            <a:br>
              <a:rPr lang="en-IN" dirty="0"/>
            </a:br>
            <a:endParaRPr lang="en-IN" dirty="0"/>
          </a:p>
        </p:txBody>
      </p:sp>
    </p:spTree>
    <p:extLst>
      <p:ext uri="{BB962C8B-B14F-4D97-AF65-F5344CB8AC3E}">
        <p14:creationId xmlns:p14="http://schemas.microsoft.com/office/powerpoint/2010/main" val="3881649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rPr>
              <a:t>Basic Tuple Operations</a:t>
            </a:r>
            <a:r>
              <a:rPr lang="en-IN" dirty="0"/>
              <a:t/>
            </a:r>
            <a:br>
              <a:rPr lang="en-IN" dirty="0"/>
            </a:br>
            <a:endParaRPr lang="en-IN" dirty="0"/>
          </a:p>
        </p:txBody>
      </p:sp>
      <p:sp>
        <p:nvSpPr>
          <p:cNvPr id="3" name="Content Placeholder 2"/>
          <p:cNvSpPr>
            <a:spLocks noGrp="1"/>
          </p:cNvSpPr>
          <p:nvPr>
            <p:ph idx="1"/>
          </p:nvPr>
        </p:nvSpPr>
        <p:spPr>
          <a:xfrm>
            <a:off x="838200" y="1119116"/>
            <a:ext cx="10515600" cy="5527344"/>
          </a:xfrm>
        </p:spPr>
        <p:txBody>
          <a:bodyPr>
            <a:normAutofit/>
          </a:bodyPr>
          <a:lstStyle/>
          <a:p>
            <a:r>
              <a:rPr lang="en-IN" b="1" dirty="0">
                <a:solidFill>
                  <a:srgbClr val="FF0000"/>
                </a:solidFill>
              </a:rPr>
              <a:t>Python Expression </a:t>
            </a:r>
            <a:r>
              <a:rPr lang="en-IN" b="1" dirty="0" smtClean="0">
                <a:solidFill>
                  <a:srgbClr val="FF0000"/>
                </a:solidFill>
              </a:rPr>
              <a:t>                        Results                      Description</a:t>
            </a:r>
          </a:p>
          <a:p>
            <a:pPr marL="0" indent="0">
              <a:buNone/>
            </a:pPr>
            <a:r>
              <a:rPr lang="en-IN" dirty="0"/>
              <a:t/>
            </a:r>
            <a:br>
              <a:rPr lang="en-IN" dirty="0"/>
            </a:br>
            <a:r>
              <a:rPr lang="en-IN" dirty="0"/>
              <a:t>len((1, 2, 3)) </a:t>
            </a:r>
            <a:r>
              <a:rPr lang="en-IN" dirty="0" smtClean="0"/>
              <a:t>                                              3                               Length</a:t>
            </a:r>
          </a:p>
          <a:p>
            <a:pPr marL="0" indent="0">
              <a:buNone/>
            </a:pPr>
            <a:r>
              <a:rPr lang="en-IN" dirty="0"/>
              <a:t/>
            </a:r>
            <a:br>
              <a:rPr lang="en-IN" dirty="0"/>
            </a:br>
            <a:r>
              <a:rPr lang="en-IN" dirty="0"/>
              <a:t>(1, 2, 3) + (4, 5, 6) </a:t>
            </a:r>
            <a:r>
              <a:rPr lang="en-IN" dirty="0" smtClean="0"/>
              <a:t>                        (</a:t>
            </a:r>
            <a:r>
              <a:rPr lang="en-IN" dirty="0"/>
              <a:t>1, 2, 3, 4, 5, 6) </a:t>
            </a:r>
            <a:r>
              <a:rPr lang="en-IN" dirty="0" smtClean="0"/>
              <a:t>               Concatenation</a:t>
            </a:r>
          </a:p>
          <a:p>
            <a:pPr marL="0" indent="0">
              <a:buNone/>
            </a:pPr>
            <a:r>
              <a:rPr lang="en-IN" dirty="0"/>
              <a:t/>
            </a:r>
            <a:br>
              <a:rPr lang="en-IN" dirty="0"/>
            </a:br>
            <a:r>
              <a:rPr lang="en-IN" dirty="0"/>
              <a:t>('Hi!',) * 4 </a:t>
            </a:r>
            <a:r>
              <a:rPr lang="en-IN" dirty="0" smtClean="0"/>
              <a:t>                                 (</a:t>
            </a:r>
            <a:r>
              <a:rPr lang="en-IN" dirty="0"/>
              <a:t>'Hi!', 'Hi!', 'Hi!', 'Hi!') </a:t>
            </a:r>
            <a:r>
              <a:rPr lang="en-IN" dirty="0" smtClean="0"/>
              <a:t>            Repetition</a:t>
            </a:r>
          </a:p>
          <a:p>
            <a:pPr marL="0" indent="0">
              <a:buNone/>
            </a:pPr>
            <a:r>
              <a:rPr lang="en-IN" dirty="0"/>
              <a:t/>
            </a:r>
            <a:br>
              <a:rPr lang="en-IN" dirty="0"/>
            </a:br>
            <a:r>
              <a:rPr lang="en-IN" dirty="0"/>
              <a:t>3 in (1, 2, 3) </a:t>
            </a:r>
            <a:r>
              <a:rPr lang="en-IN" dirty="0" smtClean="0"/>
              <a:t>                                          True                               Membership</a:t>
            </a:r>
          </a:p>
          <a:p>
            <a:pPr marL="0" indent="0">
              <a:buNone/>
            </a:pPr>
            <a:r>
              <a:rPr lang="en-IN" dirty="0"/>
              <a:t/>
            </a:r>
            <a:br>
              <a:rPr lang="en-IN" dirty="0"/>
            </a:br>
            <a:r>
              <a:rPr lang="en-IN" dirty="0"/>
              <a:t>for x in (1,2,3) : print (x, end</a:t>
            </a:r>
            <a:r>
              <a:rPr lang="en-IN" dirty="0" smtClean="0"/>
              <a:t>='')           1 </a:t>
            </a:r>
            <a:r>
              <a:rPr lang="en-IN" dirty="0"/>
              <a:t>2 3 </a:t>
            </a:r>
            <a:r>
              <a:rPr lang="en-IN" dirty="0" smtClean="0"/>
              <a:t>                             Iteration</a:t>
            </a:r>
            <a:r>
              <a:rPr lang="en-IN" dirty="0"/>
              <a:t/>
            </a:r>
            <a:br>
              <a:rPr lang="en-IN" dirty="0"/>
            </a:br>
            <a:endParaRPr lang="en-IN" dirty="0"/>
          </a:p>
        </p:txBody>
      </p:sp>
    </p:spTree>
    <p:extLst>
      <p:ext uri="{BB962C8B-B14F-4D97-AF65-F5344CB8AC3E}">
        <p14:creationId xmlns:p14="http://schemas.microsoft.com/office/powerpoint/2010/main" val="1264713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pPr algn="ctr"/>
            <a:r>
              <a:rPr lang="en-IN" b="1" dirty="0">
                <a:solidFill>
                  <a:srgbClr val="FF0000"/>
                </a:solidFill>
              </a:rPr>
              <a:t>Built-in </a:t>
            </a:r>
            <a:r>
              <a:rPr lang="en-IN" b="1" dirty="0" smtClean="0">
                <a:solidFill>
                  <a:srgbClr val="FF0000"/>
                </a:solidFill>
              </a:rPr>
              <a:t>Tuple Functions</a:t>
            </a:r>
            <a:r>
              <a:rPr lang="en-IN" dirty="0"/>
              <a:t/>
            </a:r>
            <a:br>
              <a:rPr lang="en-IN" dirty="0"/>
            </a:br>
            <a:endParaRPr lang="en-IN" dirty="0"/>
          </a:p>
        </p:txBody>
      </p:sp>
      <p:sp>
        <p:nvSpPr>
          <p:cNvPr id="3" name="Content Placeholder 2"/>
          <p:cNvSpPr>
            <a:spLocks noGrp="1"/>
          </p:cNvSpPr>
          <p:nvPr>
            <p:ph idx="1"/>
          </p:nvPr>
        </p:nvSpPr>
        <p:spPr>
          <a:xfrm>
            <a:off x="838200" y="887104"/>
            <a:ext cx="10515600" cy="5732060"/>
          </a:xfrm>
        </p:spPr>
        <p:txBody>
          <a:bodyPr/>
          <a:lstStyle/>
          <a:p>
            <a:pPr marL="514350" indent="-514350">
              <a:buFont typeface="+mj-lt"/>
              <a:buAutoNum type="arabicPeriod"/>
            </a:pPr>
            <a:r>
              <a:rPr lang="en-IN" dirty="0" smtClean="0">
                <a:solidFill>
                  <a:srgbClr val="FF0000"/>
                </a:solidFill>
              </a:rPr>
              <a:t>cmp(tuple1</a:t>
            </a:r>
            <a:r>
              <a:rPr lang="en-IN" dirty="0">
                <a:solidFill>
                  <a:srgbClr val="FF0000"/>
                </a:solidFill>
              </a:rPr>
              <a:t>, </a:t>
            </a:r>
            <a:r>
              <a:rPr lang="en-IN" dirty="0" smtClean="0">
                <a:solidFill>
                  <a:srgbClr val="FF0000"/>
                </a:solidFill>
              </a:rPr>
              <a:t>tuple2</a:t>
            </a:r>
            <a:r>
              <a:rPr lang="en-IN" dirty="0">
                <a:solidFill>
                  <a:srgbClr val="FF0000"/>
                </a:solidFill>
              </a:rPr>
              <a:t>)</a:t>
            </a:r>
            <a:br>
              <a:rPr lang="en-IN" dirty="0">
                <a:solidFill>
                  <a:srgbClr val="FF0000"/>
                </a:solidFill>
              </a:rPr>
            </a:br>
            <a:r>
              <a:rPr lang="en-IN" dirty="0"/>
              <a:t>No longer available in Python 3</a:t>
            </a:r>
            <a:r>
              <a:rPr lang="en-IN" dirty="0" smtClean="0"/>
              <a:t>.</a:t>
            </a:r>
          </a:p>
          <a:p>
            <a:pPr marL="514350" indent="-514350">
              <a:buFont typeface="+mj-lt"/>
              <a:buAutoNum type="arabicPeriod"/>
            </a:pPr>
            <a:r>
              <a:rPr lang="en-IN" dirty="0" smtClean="0">
                <a:solidFill>
                  <a:srgbClr val="FF0000"/>
                </a:solidFill>
              </a:rPr>
              <a:t>len(tuple)</a:t>
            </a:r>
            <a:r>
              <a:rPr lang="en-IN" dirty="0"/>
              <a:t/>
            </a:r>
            <a:br>
              <a:rPr lang="en-IN" dirty="0"/>
            </a:br>
            <a:r>
              <a:rPr lang="en-IN" dirty="0"/>
              <a:t>Gives the total length of the </a:t>
            </a:r>
            <a:r>
              <a:rPr lang="en-IN" dirty="0" smtClean="0"/>
              <a:t>tuple.</a:t>
            </a:r>
          </a:p>
          <a:p>
            <a:pPr marL="514350" indent="-514350">
              <a:buFont typeface="+mj-lt"/>
              <a:buAutoNum type="arabicPeriod"/>
            </a:pPr>
            <a:r>
              <a:rPr lang="en-IN" dirty="0" smtClean="0">
                <a:solidFill>
                  <a:srgbClr val="FF0000"/>
                </a:solidFill>
              </a:rPr>
              <a:t>max(tuple)</a:t>
            </a:r>
            <a:r>
              <a:rPr lang="en-IN" dirty="0"/>
              <a:t/>
            </a:r>
            <a:br>
              <a:rPr lang="en-IN" dirty="0"/>
            </a:br>
            <a:r>
              <a:rPr lang="en-IN" dirty="0"/>
              <a:t>Returns item from the </a:t>
            </a:r>
            <a:r>
              <a:rPr lang="en-IN" dirty="0" smtClean="0"/>
              <a:t>tuple </a:t>
            </a:r>
            <a:r>
              <a:rPr lang="en-IN" dirty="0"/>
              <a:t>with max value</a:t>
            </a:r>
            <a:r>
              <a:rPr lang="en-IN" dirty="0" smtClean="0"/>
              <a:t>.</a:t>
            </a:r>
          </a:p>
          <a:p>
            <a:pPr marL="514350" indent="-514350">
              <a:buFont typeface="+mj-lt"/>
              <a:buAutoNum type="arabicPeriod"/>
            </a:pPr>
            <a:r>
              <a:rPr lang="en-IN" dirty="0" smtClean="0">
                <a:solidFill>
                  <a:srgbClr val="FF0000"/>
                </a:solidFill>
              </a:rPr>
              <a:t>min(tuple)</a:t>
            </a:r>
            <a:r>
              <a:rPr lang="en-IN" dirty="0"/>
              <a:t/>
            </a:r>
            <a:br>
              <a:rPr lang="en-IN" dirty="0"/>
            </a:br>
            <a:r>
              <a:rPr lang="en-IN" dirty="0"/>
              <a:t>Returns item from the </a:t>
            </a:r>
            <a:r>
              <a:rPr lang="en-IN" dirty="0" smtClean="0"/>
              <a:t>tuple </a:t>
            </a:r>
            <a:r>
              <a:rPr lang="en-IN" dirty="0"/>
              <a:t>with min value</a:t>
            </a:r>
            <a:r>
              <a:rPr lang="en-IN" dirty="0" smtClean="0"/>
              <a:t>.</a:t>
            </a:r>
          </a:p>
          <a:p>
            <a:pPr marL="514350" indent="-514350">
              <a:buFont typeface="+mj-lt"/>
              <a:buAutoNum type="arabicPeriod"/>
            </a:pPr>
            <a:r>
              <a:rPr lang="en-IN" dirty="0" smtClean="0">
                <a:solidFill>
                  <a:srgbClr val="FF0000"/>
                </a:solidFill>
              </a:rPr>
              <a:t>tuple(</a:t>
            </a:r>
            <a:r>
              <a:rPr lang="en-IN" dirty="0" err="1" smtClean="0">
                <a:solidFill>
                  <a:srgbClr val="FF0000"/>
                </a:solidFill>
              </a:rPr>
              <a:t>seq</a:t>
            </a:r>
            <a:r>
              <a:rPr lang="en-IN" dirty="0">
                <a:solidFill>
                  <a:srgbClr val="FF0000"/>
                </a:solidFill>
              </a:rPr>
              <a:t>)</a:t>
            </a:r>
            <a:r>
              <a:rPr lang="en-IN" dirty="0"/>
              <a:t/>
            </a:r>
            <a:br>
              <a:rPr lang="en-IN" dirty="0"/>
            </a:br>
            <a:r>
              <a:rPr lang="en-IN" dirty="0"/>
              <a:t>Converts a </a:t>
            </a:r>
            <a:r>
              <a:rPr lang="en-IN" dirty="0" smtClean="0"/>
              <a:t>list </a:t>
            </a:r>
            <a:r>
              <a:rPr lang="en-IN" dirty="0"/>
              <a:t>into </a:t>
            </a:r>
            <a:r>
              <a:rPr lang="en-IN" dirty="0" smtClean="0"/>
              <a:t>tuple.</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3103893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pPr algn="ctr"/>
            <a:r>
              <a:rPr lang="en-IN" b="1" dirty="0">
                <a:solidFill>
                  <a:srgbClr val="FF0000"/>
                </a:solidFill>
              </a:rPr>
              <a:t>Built-in </a:t>
            </a:r>
            <a:r>
              <a:rPr lang="en-IN" b="1" dirty="0" smtClean="0">
                <a:solidFill>
                  <a:srgbClr val="FF0000"/>
                </a:solidFill>
              </a:rPr>
              <a:t>Tuple Methods</a:t>
            </a:r>
            <a:endParaRPr lang="en-IN" dirty="0"/>
          </a:p>
        </p:txBody>
      </p:sp>
      <p:sp>
        <p:nvSpPr>
          <p:cNvPr id="3" name="Content Placeholder 2"/>
          <p:cNvSpPr>
            <a:spLocks noGrp="1"/>
          </p:cNvSpPr>
          <p:nvPr>
            <p:ph idx="1"/>
          </p:nvPr>
        </p:nvSpPr>
        <p:spPr>
          <a:xfrm>
            <a:off x="838200" y="1173708"/>
            <a:ext cx="10515600" cy="5568286"/>
          </a:xfrm>
        </p:spPr>
        <p:txBody>
          <a:bodyPr>
            <a:normAutofit fontScale="70000" lnSpcReduction="20000"/>
          </a:bodyPr>
          <a:lstStyle/>
          <a:p>
            <a:pPr marL="0" indent="0">
              <a:buNone/>
            </a:pPr>
            <a:r>
              <a:rPr lang="en-IN" b="1" dirty="0" smtClean="0">
                <a:solidFill>
                  <a:srgbClr val="FF0000"/>
                </a:solidFill>
              </a:rPr>
              <a:t>1. Tuple </a:t>
            </a:r>
            <a:r>
              <a:rPr lang="en-IN" b="1" dirty="0">
                <a:solidFill>
                  <a:srgbClr val="FF0000"/>
                </a:solidFill>
              </a:rPr>
              <a:t>index() Method</a:t>
            </a:r>
          </a:p>
          <a:p>
            <a:pPr marL="0" indent="0">
              <a:buNone/>
            </a:pPr>
            <a:r>
              <a:rPr lang="en-IN" dirty="0"/>
              <a:t/>
            </a:r>
            <a:br>
              <a:rPr lang="en-IN" dirty="0"/>
            </a:br>
            <a:r>
              <a:rPr lang="en-IN" b="1" dirty="0">
                <a:solidFill>
                  <a:srgbClr val="FF0000"/>
                </a:solidFill>
              </a:rPr>
              <a:t>Description</a:t>
            </a:r>
            <a:r>
              <a:rPr lang="en-IN" dirty="0"/>
              <a:t/>
            </a:r>
            <a:br>
              <a:rPr lang="en-IN" dirty="0"/>
            </a:br>
            <a:r>
              <a:rPr lang="en-IN" dirty="0"/>
              <a:t>The </a:t>
            </a:r>
            <a:r>
              <a:rPr lang="en-IN" b="1" dirty="0"/>
              <a:t>index() </a:t>
            </a:r>
            <a:r>
              <a:rPr lang="en-IN" dirty="0"/>
              <a:t>method returns the lowest index in </a:t>
            </a:r>
            <a:r>
              <a:rPr lang="en-IN" dirty="0" smtClean="0"/>
              <a:t>tuple </a:t>
            </a:r>
            <a:r>
              <a:rPr lang="en-IN" dirty="0"/>
              <a:t>that obj appears.</a:t>
            </a:r>
            <a:br>
              <a:rPr lang="en-IN" dirty="0"/>
            </a:br>
            <a:r>
              <a:rPr lang="en-IN" b="1" dirty="0">
                <a:solidFill>
                  <a:srgbClr val="FF0000"/>
                </a:solidFill>
              </a:rPr>
              <a:t>Syntax</a:t>
            </a:r>
            <a:r>
              <a:rPr lang="en-IN" dirty="0"/>
              <a:t/>
            </a:r>
            <a:br>
              <a:rPr lang="en-IN" dirty="0"/>
            </a:br>
            <a:r>
              <a:rPr lang="en-IN" dirty="0"/>
              <a:t>Following is the syntax for index() method </a:t>
            </a:r>
            <a:r>
              <a:rPr lang="en-IN" dirty="0" smtClean="0"/>
              <a:t>tuple.index(obj</a:t>
            </a:r>
            <a:r>
              <a:rPr lang="en-IN" dirty="0"/>
              <a:t>)</a:t>
            </a:r>
            <a:br>
              <a:rPr lang="en-IN" dirty="0"/>
            </a:br>
            <a:r>
              <a:rPr lang="en-IN" b="1" dirty="0">
                <a:solidFill>
                  <a:srgbClr val="FF0000"/>
                </a:solidFill>
              </a:rPr>
              <a:t>Parameters</a:t>
            </a:r>
            <a:r>
              <a:rPr lang="en-IN" dirty="0"/>
              <a:t/>
            </a:r>
            <a:br>
              <a:rPr lang="en-IN" dirty="0"/>
            </a:br>
            <a:r>
              <a:rPr lang="en-IN" b="1" dirty="0"/>
              <a:t>obj </a:t>
            </a:r>
            <a:r>
              <a:rPr lang="en-IN" dirty="0"/>
              <a:t>- This is the object to be find out.</a:t>
            </a:r>
            <a:br>
              <a:rPr lang="en-IN" dirty="0"/>
            </a:br>
            <a:r>
              <a:rPr lang="en-IN" b="1" dirty="0">
                <a:solidFill>
                  <a:srgbClr val="FF0000"/>
                </a:solidFill>
              </a:rPr>
              <a:t>Return Value</a:t>
            </a:r>
            <a:r>
              <a:rPr lang="en-IN" dirty="0"/>
              <a:t/>
            </a:r>
            <a:br>
              <a:rPr lang="en-IN" dirty="0"/>
            </a:br>
            <a:r>
              <a:rPr lang="en-IN" dirty="0"/>
              <a:t>This method returns index of the found object otherwise raises an exception indicating</a:t>
            </a:r>
            <a:br>
              <a:rPr lang="en-IN" dirty="0"/>
            </a:br>
            <a:r>
              <a:rPr lang="en-IN" dirty="0"/>
              <a:t>that the value is not found.</a:t>
            </a:r>
            <a:br>
              <a:rPr lang="en-IN" dirty="0"/>
            </a:br>
            <a:r>
              <a:rPr lang="en-IN" b="1" dirty="0">
                <a:solidFill>
                  <a:srgbClr val="FF0000"/>
                </a:solidFill>
              </a:rPr>
              <a:t>Example</a:t>
            </a:r>
          </a:p>
          <a:p>
            <a:pPr marL="0" indent="0">
              <a:buNone/>
            </a:pPr>
            <a:r>
              <a:rPr lang="en-IN" dirty="0"/>
              <a:t/>
            </a:r>
            <a:br>
              <a:rPr lang="en-IN" dirty="0"/>
            </a:br>
            <a:r>
              <a:rPr lang="en-IN" dirty="0"/>
              <a:t>The following example shows the usage of index() method.</a:t>
            </a:r>
            <a:br>
              <a:rPr lang="en-IN" dirty="0"/>
            </a:br>
            <a:r>
              <a:rPr lang="en-IN" dirty="0"/>
              <a:t>#!/usr/bin/python3</a:t>
            </a:r>
            <a:br>
              <a:rPr lang="en-IN" dirty="0"/>
            </a:br>
            <a:r>
              <a:rPr lang="en-IN" dirty="0" smtClean="0"/>
              <a:t>tuple1 </a:t>
            </a:r>
            <a:r>
              <a:rPr lang="en-IN" dirty="0"/>
              <a:t>= </a:t>
            </a:r>
            <a:r>
              <a:rPr lang="en-IN" dirty="0" smtClean="0"/>
              <a:t>('physics</a:t>
            </a:r>
            <a:r>
              <a:rPr lang="en-IN" dirty="0"/>
              <a:t>', 'chemistry', </a:t>
            </a:r>
            <a:r>
              <a:rPr lang="en-IN" dirty="0" smtClean="0"/>
              <a:t>'maths‘)</a:t>
            </a:r>
            <a:r>
              <a:rPr lang="en-IN" dirty="0"/>
              <a:t/>
            </a:r>
            <a:br>
              <a:rPr lang="en-IN" dirty="0"/>
            </a:br>
            <a:r>
              <a:rPr lang="en-IN" dirty="0"/>
              <a:t>print ('Index of chemistry', </a:t>
            </a:r>
            <a:r>
              <a:rPr lang="en-IN" dirty="0" smtClean="0"/>
              <a:t>tuple1.index</a:t>
            </a:r>
            <a:r>
              <a:rPr lang="en-IN" dirty="0"/>
              <a:t>('chemistry'))</a:t>
            </a:r>
            <a:br>
              <a:rPr lang="en-IN" dirty="0"/>
            </a:br>
            <a:r>
              <a:rPr lang="en-IN" dirty="0"/>
              <a:t>print ('Index of C#', </a:t>
            </a:r>
            <a:r>
              <a:rPr lang="en-IN" dirty="0" smtClean="0"/>
              <a:t>tuple.index</a:t>
            </a:r>
            <a:r>
              <a:rPr lang="en-IN" dirty="0"/>
              <a:t>('C#'))</a:t>
            </a:r>
            <a:br>
              <a:rPr lang="en-IN" dirty="0"/>
            </a:br>
            <a:r>
              <a:rPr lang="en-IN" dirty="0"/>
              <a:t>When we run the above program, it produces the following result Index of chemistry 1</a:t>
            </a:r>
            <a:br>
              <a:rPr lang="en-IN" dirty="0"/>
            </a:br>
            <a:r>
              <a:rPr lang="en-IN" dirty="0"/>
              <a:t>Traceback (most recent call last):</a:t>
            </a:r>
            <a:br>
              <a:rPr lang="en-IN" dirty="0"/>
            </a:br>
            <a:r>
              <a:rPr lang="en-IN" dirty="0" smtClean="0"/>
              <a:t>print </a:t>
            </a:r>
            <a:r>
              <a:rPr lang="en-IN" dirty="0"/>
              <a:t>('Index of C#', </a:t>
            </a:r>
            <a:r>
              <a:rPr lang="en-IN" dirty="0" smtClean="0"/>
              <a:t>tuple1.index</a:t>
            </a:r>
            <a:r>
              <a:rPr lang="en-IN" dirty="0"/>
              <a:t>('C#'))</a:t>
            </a:r>
            <a:br>
              <a:rPr lang="en-IN" dirty="0"/>
            </a:br>
            <a:r>
              <a:rPr lang="en-IN" dirty="0"/>
              <a:t>ValueError: 'C#' is not in </a:t>
            </a:r>
            <a:r>
              <a:rPr lang="en-IN" dirty="0" smtClean="0"/>
              <a:t>list</a:t>
            </a:r>
            <a:r>
              <a:rPr lang="en-IN" dirty="0"/>
              <a:t/>
            </a:r>
            <a:br>
              <a:rPr lang="en-IN" dirty="0"/>
            </a:br>
            <a:endParaRPr lang="en-IN" dirty="0"/>
          </a:p>
          <a:p>
            <a:endParaRPr lang="en-IN" dirty="0"/>
          </a:p>
        </p:txBody>
      </p:sp>
    </p:spTree>
    <p:extLst>
      <p:ext uri="{BB962C8B-B14F-4D97-AF65-F5344CB8AC3E}">
        <p14:creationId xmlns:p14="http://schemas.microsoft.com/office/powerpoint/2010/main" val="14364929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0"/>
            <a:ext cx="10515600" cy="6441743"/>
          </a:xfrm>
        </p:spPr>
        <p:txBody>
          <a:bodyPr>
            <a:normAutofit fontScale="92500" lnSpcReduction="20000"/>
          </a:bodyPr>
          <a:lstStyle/>
          <a:p>
            <a:pPr marL="0" indent="0">
              <a:buNone/>
            </a:pPr>
            <a:r>
              <a:rPr lang="en-IN" b="1" dirty="0">
                <a:solidFill>
                  <a:srgbClr val="FF0000"/>
                </a:solidFill>
              </a:rPr>
              <a:t>2</a:t>
            </a:r>
            <a:r>
              <a:rPr lang="en-IN" b="1" dirty="0" smtClean="0">
                <a:solidFill>
                  <a:srgbClr val="FF0000"/>
                </a:solidFill>
              </a:rPr>
              <a:t>. Tuple </a:t>
            </a:r>
            <a:r>
              <a:rPr lang="en-IN" b="1" dirty="0">
                <a:solidFill>
                  <a:srgbClr val="FF0000"/>
                </a:solidFill>
              </a:rPr>
              <a:t>count() Method</a:t>
            </a:r>
          </a:p>
          <a:p>
            <a:pPr marL="0" indent="0">
              <a:buNone/>
            </a:pPr>
            <a:r>
              <a:rPr lang="en-IN" dirty="0"/>
              <a:t/>
            </a:r>
            <a:br>
              <a:rPr lang="en-IN" dirty="0"/>
            </a:br>
            <a:r>
              <a:rPr lang="en-IN" b="1" dirty="0">
                <a:solidFill>
                  <a:srgbClr val="FF0000"/>
                </a:solidFill>
              </a:rPr>
              <a:t>Description</a:t>
            </a:r>
            <a:r>
              <a:rPr lang="en-IN" dirty="0"/>
              <a:t/>
            </a:r>
            <a:br>
              <a:rPr lang="en-IN" dirty="0"/>
            </a:br>
            <a:r>
              <a:rPr lang="en-IN" dirty="0"/>
              <a:t>The </a:t>
            </a:r>
            <a:r>
              <a:rPr lang="en-IN" b="1" dirty="0"/>
              <a:t>count() </a:t>
            </a:r>
            <a:r>
              <a:rPr lang="en-IN" dirty="0"/>
              <a:t>method returns count of how many times obj occurs in </a:t>
            </a:r>
            <a:r>
              <a:rPr lang="en-IN" dirty="0" smtClean="0"/>
              <a:t>tuple.</a:t>
            </a:r>
            <a:r>
              <a:rPr lang="en-IN" dirty="0"/>
              <a:t/>
            </a:r>
            <a:br>
              <a:rPr lang="en-IN" dirty="0"/>
            </a:br>
            <a:r>
              <a:rPr lang="en-IN" b="1" dirty="0">
                <a:solidFill>
                  <a:srgbClr val="FF0000"/>
                </a:solidFill>
              </a:rPr>
              <a:t>Syntax</a:t>
            </a:r>
            <a:r>
              <a:rPr lang="en-IN" dirty="0"/>
              <a:t/>
            </a:r>
            <a:br>
              <a:rPr lang="en-IN" dirty="0"/>
            </a:br>
            <a:r>
              <a:rPr lang="en-IN" dirty="0"/>
              <a:t>Following is the syntax for count() method </a:t>
            </a:r>
            <a:r>
              <a:rPr lang="en-IN" dirty="0" smtClean="0"/>
              <a:t>tuple.count(obj</a:t>
            </a:r>
            <a:r>
              <a:rPr lang="en-IN" dirty="0"/>
              <a:t>)</a:t>
            </a:r>
            <a:br>
              <a:rPr lang="en-IN" dirty="0"/>
            </a:br>
            <a:r>
              <a:rPr lang="en-IN" b="1" dirty="0">
                <a:solidFill>
                  <a:srgbClr val="FF0000"/>
                </a:solidFill>
              </a:rPr>
              <a:t>Parameters</a:t>
            </a:r>
            <a:r>
              <a:rPr lang="en-IN" dirty="0"/>
              <a:t/>
            </a:r>
            <a:br>
              <a:rPr lang="en-IN" dirty="0"/>
            </a:br>
            <a:r>
              <a:rPr lang="en-IN" b="1" dirty="0"/>
              <a:t>obj </a:t>
            </a:r>
            <a:r>
              <a:rPr lang="en-IN" dirty="0"/>
              <a:t>- This is the object to be counted in the </a:t>
            </a:r>
            <a:r>
              <a:rPr lang="en-IN" dirty="0" smtClean="0"/>
              <a:t>tuple.</a:t>
            </a:r>
            <a:r>
              <a:rPr lang="en-IN" dirty="0"/>
              <a:t/>
            </a:r>
            <a:br>
              <a:rPr lang="en-IN" dirty="0"/>
            </a:br>
            <a:r>
              <a:rPr lang="en-IN" b="1" dirty="0">
                <a:solidFill>
                  <a:srgbClr val="FF0000"/>
                </a:solidFill>
              </a:rPr>
              <a:t>Return Value</a:t>
            </a:r>
            <a:r>
              <a:rPr lang="en-IN" dirty="0"/>
              <a:t/>
            </a:r>
            <a:br>
              <a:rPr lang="en-IN" dirty="0"/>
            </a:br>
            <a:r>
              <a:rPr lang="en-IN" dirty="0"/>
              <a:t>This method returns count of how many times obj occurs in </a:t>
            </a:r>
            <a:r>
              <a:rPr lang="en-IN" dirty="0" smtClean="0"/>
              <a:t>tuple.</a:t>
            </a:r>
            <a:r>
              <a:rPr lang="en-IN" dirty="0"/>
              <a:t/>
            </a:r>
            <a:br>
              <a:rPr lang="en-IN" dirty="0"/>
            </a:br>
            <a:r>
              <a:rPr lang="en-IN" b="1" dirty="0">
                <a:solidFill>
                  <a:srgbClr val="FF0000"/>
                </a:solidFill>
              </a:rPr>
              <a:t>Example</a:t>
            </a:r>
            <a:r>
              <a:rPr lang="en-IN" dirty="0"/>
              <a:t/>
            </a:r>
            <a:br>
              <a:rPr lang="en-IN" dirty="0"/>
            </a:br>
            <a:r>
              <a:rPr lang="en-IN" dirty="0"/>
              <a:t>The following example shows the usage of count() method.</a:t>
            </a:r>
            <a:br>
              <a:rPr lang="en-IN" dirty="0"/>
            </a:br>
            <a:r>
              <a:rPr lang="en-IN" dirty="0"/>
              <a:t>#!/</a:t>
            </a:r>
            <a:r>
              <a:rPr lang="en-IN" dirty="0" err="1"/>
              <a:t>usr</a:t>
            </a:r>
            <a:r>
              <a:rPr lang="en-IN" dirty="0"/>
              <a:t>/bin/python3</a:t>
            </a:r>
            <a:br>
              <a:rPr lang="en-IN" dirty="0"/>
            </a:br>
            <a:r>
              <a:rPr lang="en-IN" dirty="0" smtClean="0"/>
              <a:t>tuple </a:t>
            </a:r>
            <a:r>
              <a:rPr lang="en-IN" dirty="0"/>
              <a:t>= [123, 'xyz', 'kpr', '</a:t>
            </a:r>
            <a:r>
              <a:rPr lang="en-IN" dirty="0" err="1"/>
              <a:t>abc</a:t>
            </a:r>
            <a:r>
              <a:rPr lang="en-IN" dirty="0"/>
              <a:t>', 123];</a:t>
            </a:r>
            <a:br>
              <a:rPr lang="en-IN" dirty="0"/>
            </a:br>
            <a:r>
              <a:rPr lang="en-IN" dirty="0"/>
              <a:t>print ("Count for 123 : ", </a:t>
            </a:r>
            <a:r>
              <a:rPr lang="en-IN" dirty="0" smtClean="0"/>
              <a:t>tuple.count(123</a:t>
            </a:r>
            <a:r>
              <a:rPr lang="en-IN" dirty="0"/>
              <a:t>))</a:t>
            </a:r>
            <a:br>
              <a:rPr lang="en-IN" dirty="0"/>
            </a:br>
            <a:r>
              <a:rPr lang="en-IN" dirty="0"/>
              <a:t>print ("Count for </a:t>
            </a:r>
            <a:r>
              <a:rPr lang="en-IN" dirty="0" err="1"/>
              <a:t>kpr</a:t>
            </a:r>
            <a:r>
              <a:rPr lang="en-IN" dirty="0"/>
              <a:t> : ", </a:t>
            </a:r>
            <a:r>
              <a:rPr lang="en-IN" dirty="0" smtClean="0"/>
              <a:t>tuple.count</a:t>
            </a:r>
            <a:r>
              <a:rPr lang="en-IN" dirty="0"/>
              <a:t>('kpr'))</a:t>
            </a:r>
            <a:br>
              <a:rPr lang="en-IN" dirty="0"/>
            </a:br>
            <a:r>
              <a:rPr lang="en-IN" dirty="0"/>
              <a:t>When we run the above program, it produces the following result </a:t>
            </a:r>
          </a:p>
          <a:p>
            <a:pPr marL="0" indent="0">
              <a:buNone/>
            </a:pPr>
            <a:r>
              <a:rPr lang="en-IN" dirty="0"/>
              <a:t>Count for 123 : 2</a:t>
            </a:r>
            <a:br>
              <a:rPr lang="en-IN" dirty="0"/>
            </a:br>
            <a:r>
              <a:rPr lang="en-IN" dirty="0"/>
              <a:t>Count for </a:t>
            </a:r>
            <a:r>
              <a:rPr lang="en-IN" dirty="0" err="1"/>
              <a:t>kpr</a:t>
            </a:r>
            <a:r>
              <a:rPr lang="en-IN" dirty="0"/>
              <a:t> : 1</a:t>
            </a:r>
            <a:br>
              <a:rPr lang="en-IN" dirty="0"/>
            </a:br>
            <a:endParaRPr lang="en-IN" dirty="0"/>
          </a:p>
          <a:p>
            <a:endParaRPr lang="en-IN" dirty="0"/>
          </a:p>
        </p:txBody>
      </p:sp>
    </p:spTree>
    <p:extLst>
      <p:ext uri="{BB962C8B-B14F-4D97-AF65-F5344CB8AC3E}">
        <p14:creationId xmlns:p14="http://schemas.microsoft.com/office/powerpoint/2010/main" val="23746987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fontScale="90000"/>
          </a:bodyPr>
          <a:lstStyle/>
          <a:p>
            <a:pPr algn="ctr"/>
            <a:r>
              <a:rPr lang="en-IN" b="1" dirty="0">
                <a:solidFill>
                  <a:srgbClr val="FF0000"/>
                </a:solidFill>
              </a:rPr>
              <a:t>Python 3 – Dictionary</a:t>
            </a:r>
            <a:r>
              <a:rPr lang="en-IN" dirty="0"/>
              <a:t/>
            </a:r>
            <a:br>
              <a:rPr lang="en-IN" dirty="0"/>
            </a:br>
            <a:endParaRPr lang="en-IN" dirty="0"/>
          </a:p>
        </p:txBody>
      </p:sp>
      <p:sp>
        <p:nvSpPr>
          <p:cNvPr id="3" name="Content Placeholder 2"/>
          <p:cNvSpPr>
            <a:spLocks noGrp="1"/>
          </p:cNvSpPr>
          <p:nvPr>
            <p:ph idx="1"/>
          </p:nvPr>
        </p:nvSpPr>
        <p:spPr>
          <a:xfrm>
            <a:off x="838200" y="791570"/>
            <a:ext cx="10515600" cy="5895833"/>
          </a:xfrm>
        </p:spPr>
        <p:txBody>
          <a:bodyPr/>
          <a:lstStyle/>
          <a:p>
            <a:r>
              <a:rPr lang="en-IN" dirty="0"/>
              <a:t>Each key is separated from its value by a colon (:), the items are separated by </a:t>
            </a:r>
            <a:r>
              <a:rPr lang="en-IN" dirty="0" smtClean="0"/>
              <a:t>commas, and </a:t>
            </a:r>
            <a:r>
              <a:rPr lang="en-IN" dirty="0"/>
              <a:t>the whole thing is enclosed in curly braces. </a:t>
            </a:r>
            <a:endParaRPr lang="en-IN" dirty="0" smtClean="0"/>
          </a:p>
          <a:p>
            <a:r>
              <a:rPr lang="en-IN" dirty="0" smtClean="0"/>
              <a:t>An </a:t>
            </a:r>
            <a:r>
              <a:rPr lang="en-IN" dirty="0"/>
              <a:t>empty dictionary without any items </a:t>
            </a:r>
            <a:r>
              <a:rPr lang="en-IN" dirty="0" smtClean="0"/>
              <a:t>is written </a:t>
            </a:r>
            <a:r>
              <a:rPr lang="en-IN" dirty="0"/>
              <a:t>with just two curly braces, like this: </a:t>
            </a:r>
            <a:r>
              <a:rPr lang="en-IN" dirty="0" smtClean="0"/>
              <a:t>{}.</a:t>
            </a:r>
          </a:p>
          <a:p>
            <a:r>
              <a:rPr lang="en-IN" dirty="0" smtClean="0"/>
              <a:t>In Dictionary insertion order is not preserved.</a:t>
            </a:r>
          </a:p>
          <a:p>
            <a:r>
              <a:rPr lang="en-IN" dirty="0" smtClean="0"/>
              <a:t>In Dictionary key doesn’t allow duplicates.</a:t>
            </a:r>
            <a:endParaRPr lang="en-IN" dirty="0"/>
          </a:p>
          <a:p>
            <a:r>
              <a:rPr lang="en-IN" dirty="0" smtClean="0"/>
              <a:t>Keys </a:t>
            </a:r>
            <a:r>
              <a:rPr lang="en-IN" dirty="0"/>
              <a:t>are unique within a dictionary while values may not be. The values of a </a:t>
            </a:r>
            <a:r>
              <a:rPr lang="en-IN" dirty="0" smtClean="0"/>
              <a:t>dictionary can </a:t>
            </a:r>
            <a:r>
              <a:rPr lang="en-IN" dirty="0"/>
              <a:t>be of any type, but the keys must be of an immutable data type such as </a:t>
            </a:r>
            <a:r>
              <a:rPr lang="en-IN" dirty="0" smtClean="0"/>
              <a:t>strings, numbers</a:t>
            </a:r>
            <a:r>
              <a:rPr lang="en-IN" dirty="0"/>
              <a:t>, or tuples.</a:t>
            </a:r>
            <a:br>
              <a:rPr lang="en-IN" dirty="0"/>
            </a:br>
            <a:endParaRPr lang="en-IN" dirty="0"/>
          </a:p>
        </p:txBody>
      </p:sp>
    </p:spTree>
    <p:extLst>
      <p:ext uri="{BB962C8B-B14F-4D97-AF65-F5344CB8AC3E}">
        <p14:creationId xmlns:p14="http://schemas.microsoft.com/office/powerpoint/2010/main" val="2960308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normAutofit fontScale="90000"/>
          </a:bodyPr>
          <a:lstStyle/>
          <a:p>
            <a:pPr algn="ctr"/>
            <a:r>
              <a:rPr lang="en-IN" b="1" dirty="0">
                <a:solidFill>
                  <a:srgbClr val="FF0000"/>
                </a:solidFill>
              </a:rPr>
              <a:t>Properties of Dictionary Keys</a:t>
            </a:r>
            <a:r>
              <a:rPr lang="en-IN" dirty="0"/>
              <a:t/>
            </a:r>
            <a:br>
              <a:rPr lang="en-IN" dirty="0"/>
            </a:br>
            <a:endParaRPr lang="en-IN" dirty="0"/>
          </a:p>
        </p:txBody>
      </p:sp>
      <p:sp>
        <p:nvSpPr>
          <p:cNvPr id="3" name="Content Placeholder 2"/>
          <p:cNvSpPr>
            <a:spLocks noGrp="1"/>
          </p:cNvSpPr>
          <p:nvPr>
            <p:ph idx="1"/>
          </p:nvPr>
        </p:nvSpPr>
        <p:spPr>
          <a:xfrm>
            <a:off x="838200" y="968990"/>
            <a:ext cx="10515600" cy="5650173"/>
          </a:xfrm>
        </p:spPr>
        <p:txBody>
          <a:bodyPr/>
          <a:lstStyle/>
          <a:p>
            <a:r>
              <a:rPr lang="en-IN" dirty="0"/>
              <a:t>Dictionary values have no restrictions. They can be any arbitrary Python object, </a:t>
            </a:r>
            <a:r>
              <a:rPr lang="en-IN" dirty="0" smtClean="0"/>
              <a:t>either standard </a:t>
            </a:r>
            <a:r>
              <a:rPr lang="en-IN" dirty="0"/>
              <a:t>objects or user-defined objects. However, same is not true for the keys.</a:t>
            </a:r>
            <a:br>
              <a:rPr lang="en-IN" dirty="0"/>
            </a:br>
            <a:r>
              <a:rPr lang="en-IN" dirty="0"/>
              <a:t>There are two important points to remember about dictionary keys-</a:t>
            </a:r>
            <a:br>
              <a:rPr lang="en-IN" dirty="0"/>
            </a:br>
            <a:r>
              <a:rPr lang="en-IN" b="1" dirty="0"/>
              <a:t>(a) </a:t>
            </a:r>
            <a:r>
              <a:rPr lang="en-IN" dirty="0"/>
              <a:t>More than one entry per key is not allowed. This means no duplicate key is </a:t>
            </a:r>
            <a:r>
              <a:rPr lang="en-IN" dirty="0" smtClean="0"/>
              <a:t>allowed. When </a:t>
            </a:r>
            <a:r>
              <a:rPr lang="en-IN" dirty="0"/>
              <a:t>duplicate keys are encountered during assignment, the last assignment wins. </a:t>
            </a:r>
            <a:r>
              <a:rPr lang="en-IN" dirty="0" smtClean="0"/>
              <a:t>For example-</a:t>
            </a:r>
          </a:p>
          <a:p>
            <a:r>
              <a:rPr lang="en-IN" dirty="0"/>
              <a:t>dict = {'Name': ‘kpr', 'Age': 26, </a:t>
            </a:r>
            <a:r>
              <a:rPr lang="en-IN" dirty="0" smtClean="0"/>
              <a:t>‘Name': ‘Srinu'} </a:t>
            </a:r>
          </a:p>
          <a:p>
            <a:r>
              <a:rPr lang="en-IN" dirty="0" smtClean="0"/>
              <a:t>print </a:t>
            </a:r>
            <a:r>
              <a:rPr lang="en-IN" dirty="0"/>
              <a:t>("dict['Name']: ", dict['Name'])</a:t>
            </a:r>
            <a:br>
              <a:rPr lang="en-IN" dirty="0"/>
            </a:br>
            <a:r>
              <a:rPr lang="en-IN" dirty="0"/>
              <a:t>When the above code is executed, it produces the following </a:t>
            </a:r>
            <a:r>
              <a:rPr lang="en-IN" dirty="0" smtClean="0"/>
              <a:t>result dict</a:t>
            </a:r>
            <a:r>
              <a:rPr lang="en-IN" dirty="0"/>
              <a:t>['Name']: </a:t>
            </a:r>
            <a:r>
              <a:rPr lang="en-IN" dirty="0" smtClean="0"/>
              <a:t>Srinu</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009719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4"/>
            <a:ext cx="10515600" cy="6591869"/>
          </a:xfrm>
        </p:spPr>
        <p:txBody>
          <a:bodyPr/>
          <a:lstStyle/>
          <a:p>
            <a:r>
              <a:rPr lang="en-IN" b="1" dirty="0"/>
              <a:t>(b) </a:t>
            </a:r>
            <a:r>
              <a:rPr lang="en-IN" dirty="0"/>
              <a:t>Keys must be immutable. This means you can use strings, numbers or tuples </a:t>
            </a:r>
            <a:r>
              <a:rPr lang="en-IN" dirty="0" smtClean="0"/>
              <a:t>as dictionary </a:t>
            </a:r>
            <a:r>
              <a:rPr lang="en-IN" dirty="0"/>
              <a:t>keys but something like ['key'] is not allowed. Following is a simple example-</a:t>
            </a:r>
            <a:br>
              <a:rPr lang="en-IN" dirty="0"/>
            </a:br>
            <a:r>
              <a:rPr lang="en-IN" dirty="0"/>
              <a:t>#!/</a:t>
            </a:r>
            <a:r>
              <a:rPr lang="en-IN" dirty="0" smtClean="0"/>
              <a:t>usr/bin/python3</a:t>
            </a:r>
          </a:p>
          <a:p>
            <a:pPr marL="0" indent="0">
              <a:buNone/>
            </a:pPr>
            <a:r>
              <a:rPr lang="en-IN" dirty="0" smtClean="0"/>
              <a:t>&gt;&gt;&gt;dict </a:t>
            </a:r>
            <a:r>
              <a:rPr lang="en-IN" dirty="0"/>
              <a:t>= {['Name']: </a:t>
            </a:r>
            <a:r>
              <a:rPr lang="en-IN" dirty="0" smtClean="0"/>
              <a:t>‘Kpr', </a:t>
            </a:r>
            <a:r>
              <a:rPr lang="en-IN" dirty="0"/>
              <a:t>'Age': 7}</a:t>
            </a:r>
          </a:p>
          <a:p>
            <a:pPr marL="0" indent="0">
              <a:buNone/>
            </a:pPr>
            <a:r>
              <a:rPr lang="en-IN" dirty="0"/>
              <a:t>Traceback (most recent call last</a:t>
            </a:r>
            <a:r>
              <a:rPr lang="en-IN" dirty="0" smtClean="0"/>
              <a:t>):</a:t>
            </a:r>
          </a:p>
          <a:p>
            <a:pPr marL="0" indent="0">
              <a:buNone/>
            </a:pPr>
            <a:r>
              <a:rPr lang="en-IN" dirty="0" smtClean="0"/>
              <a:t>File </a:t>
            </a:r>
            <a:r>
              <a:rPr lang="en-IN" dirty="0"/>
              <a:t>"&lt;pyshell#22&gt;", line 1, in &lt;module&gt;</a:t>
            </a:r>
          </a:p>
          <a:p>
            <a:pPr marL="0" indent="0">
              <a:buNone/>
            </a:pPr>
            <a:r>
              <a:rPr lang="en-IN" dirty="0" smtClean="0"/>
              <a:t>dict </a:t>
            </a:r>
            <a:r>
              <a:rPr lang="en-IN" dirty="0"/>
              <a:t>= {['Name']: </a:t>
            </a:r>
            <a:r>
              <a:rPr lang="en-IN" dirty="0" smtClean="0"/>
              <a:t>‘Kpr', </a:t>
            </a:r>
            <a:r>
              <a:rPr lang="en-IN" dirty="0"/>
              <a:t>'Age': </a:t>
            </a:r>
            <a:r>
              <a:rPr lang="en-IN" dirty="0" smtClean="0"/>
              <a:t>7}</a:t>
            </a:r>
          </a:p>
          <a:p>
            <a:pPr marL="0" indent="0">
              <a:buNone/>
            </a:pPr>
            <a:r>
              <a:rPr lang="en-IN" dirty="0" smtClean="0"/>
              <a:t>TypeError</a:t>
            </a:r>
            <a:r>
              <a:rPr lang="en-IN" dirty="0"/>
              <a:t>: unhashable type: 'list'</a:t>
            </a:r>
            <a:br>
              <a:rPr lang="en-IN" dirty="0"/>
            </a:br>
            <a:endParaRPr lang="en-IN" dirty="0"/>
          </a:p>
        </p:txBody>
      </p:sp>
    </p:spTree>
    <p:extLst>
      <p:ext uri="{BB962C8B-B14F-4D97-AF65-F5344CB8AC3E}">
        <p14:creationId xmlns:p14="http://schemas.microsoft.com/office/powerpoint/2010/main" val="538729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rmAutofit fontScale="90000"/>
          </a:bodyPr>
          <a:lstStyle/>
          <a:p>
            <a:pPr algn="ctr"/>
            <a:r>
              <a:rPr lang="en-IN" b="1" dirty="0">
                <a:solidFill>
                  <a:srgbClr val="FF0000"/>
                </a:solidFill>
              </a:rPr>
              <a:t>Accessing Values in Dictionary</a:t>
            </a:r>
            <a:r>
              <a:rPr lang="en-IN" dirty="0"/>
              <a:t/>
            </a:r>
            <a:br>
              <a:rPr lang="en-IN" dirty="0"/>
            </a:br>
            <a:endParaRPr lang="en-IN" dirty="0"/>
          </a:p>
        </p:txBody>
      </p:sp>
      <p:sp>
        <p:nvSpPr>
          <p:cNvPr id="3" name="Content Placeholder 2"/>
          <p:cNvSpPr>
            <a:spLocks noGrp="1"/>
          </p:cNvSpPr>
          <p:nvPr>
            <p:ph idx="1"/>
          </p:nvPr>
        </p:nvSpPr>
        <p:spPr>
          <a:xfrm>
            <a:off x="838200" y="873457"/>
            <a:ext cx="10515600" cy="5718412"/>
          </a:xfrm>
        </p:spPr>
        <p:txBody>
          <a:bodyPr>
            <a:noAutofit/>
          </a:bodyPr>
          <a:lstStyle/>
          <a:p>
            <a:r>
              <a:rPr lang="en-IN" sz="2300" dirty="0"/>
              <a:t>To access dictionary elements, you can use the familiar square brackets along with </a:t>
            </a:r>
            <a:r>
              <a:rPr lang="en-IN" sz="2300" dirty="0" smtClean="0"/>
              <a:t>the key </a:t>
            </a:r>
            <a:r>
              <a:rPr lang="en-IN" sz="2300" dirty="0"/>
              <a:t>to obtain its value. Following is a simple example.</a:t>
            </a:r>
            <a:br>
              <a:rPr lang="en-IN" sz="2300" dirty="0"/>
            </a:br>
            <a:r>
              <a:rPr lang="en-IN" sz="2300" dirty="0"/>
              <a:t>#!/usr/bin/python3</a:t>
            </a:r>
            <a:br>
              <a:rPr lang="en-IN" sz="2300" dirty="0"/>
            </a:br>
            <a:r>
              <a:rPr lang="en-IN" sz="2300" dirty="0"/>
              <a:t>dict = {'Name': </a:t>
            </a:r>
            <a:r>
              <a:rPr lang="en-IN" sz="2300" dirty="0" smtClean="0"/>
              <a:t>‘kpr', </a:t>
            </a:r>
            <a:r>
              <a:rPr lang="en-IN" sz="2300" dirty="0"/>
              <a:t>'Age': </a:t>
            </a:r>
            <a:r>
              <a:rPr lang="en-IN" sz="2300" dirty="0" smtClean="0"/>
              <a:t>26, ‘Job': ‘Python Developer'}</a:t>
            </a:r>
            <a:r>
              <a:rPr lang="en-IN" sz="2300" dirty="0"/>
              <a:t/>
            </a:r>
            <a:br>
              <a:rPr lang="en-IN" sz="2300" dirty="0"/>
            </a:br>
            <a:r>
              <a:rPr lang="en-IN" sz="2300" dirty="0"/>
              <a:t>print ("dict['Name']: ", dict['Name'])</a:t>
            </a:r>
            <a:br>
              <a:rPr lang="en-IN" sz="2300" dirty="0"/>
            </a:br>
            <a:r>
              <a:rPr lang="en-IN" sz="2300" dirty="0"/>
              <a:t>print ("dict['Age']: ", dict['Age'])</a:t>
            </a:r>
            <a:br>
              <a:rPr lang="en-IN" sz="2300" dirty="0"/>
            </a:br>
            <a:r>
              <a:rPr lang="en-IN" sz="2300" dirty="0"/>
              <a:t>When the above code is executed, it produces the following </a:t>
            </a:r>
            <a:r>
              <a:rPr lang="en-IN" sz="2300" dirty="0" smtClean="0"/>
              <a:t>result dict</a:t>
            </a:r>
            <a:r>
              <a:rPr lang="en-IN" sz="2300" dirty="0"/>
              <a:t>['Name']: </a:t>
            </a:r>
            <a:r>
              <a:rPr lang="en-IN" sz="2300" dirty="0" err="1" smtClean="0"/>
              <a:t>kpr</a:t>
            </a:r>
            <a:r>
              <a:rPr lang="en-IN" sz="2300" dirty="0"/>
              <a:t/>
            </a:r>
            <a:br>
              <a:rPr lang="en-IN" sz="2300" dirty="0"/>
            </a:br>
            <a:r>
              <a:rPr lang="en-IN" sz="2300" dirty="0"/>
              <a:t>dict['Age']: </a:t>
            </a:r>
            <a:r>
              <a:rPr lang="en-IN" sz="2300" dirty="0" smtClean="0"/>
              <a:t>26</a:t>
            </a:r>
            <a:r>
              <a:rPr lang="en-IN" sz="2300" dirty="0"/>
              <a:t/>
            </a:r>
            <a:br>
              <a:rPr lang="en-IN" sz="2300" dirty="0"/>
            </a:br>
            <a:r>
              <a:rPr lang="en-IN" sz="2300" dirty="0"/>
              <a:t>If we attempt to access a data item with a key, which is not a part of </a:t>
            </a:r>
            <a:r>
              <a:rPr lang="en-IN" sz="2300" dirty="0" smtClean="0"/>
              <a:t>the dictionary</a:t>
            </a:r>
            <a:r>
              <a:rPr lang="en-IN" sz="2300" dirty="0"/>
              <a:t>, </a:t>
            </a:r>
            <a:r>
              <a:rPr lang="en-IN" sz="2300" dirty="0" smtClean="0"/>
              <a:t>we get </a:t>
            </a:r>
            <a:r>
              <a:rPr lang="en-IN" sz="2300" dirty="0"/>
              <a:t>an error as follows-</a:t>
            </a:r>
            <a:br>
              <a:rPr lang="en-IN" sz="2300" dirty="0"/>
            </a:br>
            <a:r>
              <a:rPr lang="en-IN" sz="2300" dirty="0"/>
              <a:t>#!/usr/bin/python3</a:t>
            </a:r>
            <a:br>
              <a:rPr lang="en-IN" sz="2300" dirty="0"/>
            </a:br>
            <a:r>
              <a:rPr lang="en-IN" sz="2300" dirty="0"/>
              <a:t>dict = {'Name': ‘kpr', 'Age': 26, ‘Job': ‘Python Developer</a:t>
            </a:r>
            <a:r>
              <a:rPr lang="en-IN" sz="2300" dirty="0" smtClean="0"/>
              <a:t>'};</a:t>
            </a:r>
            <a:r>
              <a:rPr lang="en-IN" sz="2300" dirty="0"/>
              <a:t/>
            </a:r>
            <a:br>
              <a:rPr lang="en-IN" sz="2300" dirty="0"/>
            </a:br>
            <a:r>
              <a:rPr lang="en-IN" sz="2300" dirty="0"/>
              <a:t>print "dict</a:t>
            </a:r>
            <a:r>
              <a:rPr lang="en-IN" sz="2300" dirty="0" smtClean="0"/>
              <a:t>[‘pavana']: </a:t>
            </a:r>
            <a:r>
              <a:rPr lang="en-IN" sz="2300" dirty="0"/>
              <a:t>", dict['Alice']</a:t>
            </a:r>
            <a:br>
              <a:rPr lang="en-IN" sz="2300" dirty="0"/>
            </a:br>
            <a:r>
              <a:rPr lang="en-IN" sz="2300" dirty="0"/>
              <a:t>When the above code is executed, it produces the following </a:t>
            </a:r>
            <a:r>
              <a:rPr lang="en-IN" sz="2300" dirty="0" smtClean="0"/>
              <a:t>result dict[‘pavana']:</a:t>
            </a:r>
            <a:r>
              <a:rPr lang="en-IN" sz="2300" dirty="0"/>
              <a:t/>
            </a:r>
            <a:br>
              <a:rPr lang="en-IN" sz="2300" dirty="0"/>
            </a:br>
            <a:r>
              <a:rPr lang="en-IN" sz="2300" dirty="0"/>
              <a:t>Traceback (most recent call last):</a:t>
            </a:r>
            <a:br>
              <a:rPr lang="en-IN" sz="2300" dirty="0"/>
            </a:br>
            <a:r>
              <a:rPr lang="en-IN" sz="2300" dirty="0" smtClean="0"/>
              <a:t>print </a:t>
            </a:r>
            <a:r>
              <a:rPr lang="en-IN" sz="2300" dirty="0"/>
              <a:t>"dict</a:t>
            </a:r>
            <a:r>
              <a:rPr lang="en-IN" sz="2300" dirty="0" smtClean="0"/>
              <a:t>[‘pavana']: </a:t>
            </a:r>
            <a:r>
              <a:rPr lang="en-IN" sz="2300" dirty="0"/>
              <a:t>", dict</a:t>
            </a:r>
            <a:r>
              <a:rPr lang="en-IN" sz="2300" dirty="0" smtClean="0"/>
              <a:t>[‘pavana'];</a:t>
            </a:r>
            <a:r>
              <a:rPr lang="en-IN" sz="2300" dirty="0"/>
              <a:t/>
            </a:r>
            <a:br>
              <a:rPr lang="en-IN" sz="2300" dirty="0"/>
            </a:br>
            <a:r>
              <a:rPr lang="en-IN" sz="2300" dirty="0"/>
              <a:t>KeyError: </a:t>
            </a:r>
            <a:r>
              <a:rPr lang="en-IN" sz="2300" dirty="0" smtClean="0"/>
              <a:t>‘pavana'</a:t>
            </a:r>
            <a:r>
              <a:rPr lang="en-IN" sz="2300" dirty="0"/>
              <a:t/>
            </a:r>
            <a:br>
              <a:rPr lang="en-IN" sz="2300" dirty="0"/>
            </a:br>
            <a:endParaRPr lang="en-IN" sz="2300" dirty="0"/>
          </a:p>
        </p:txBody>
      </p:sp>
    </p:spTree>
    <p:extLst>
      <p:ext uri="{BB962C8B-B14F-4D97-AF65-F5344CB8AC3E}">
        <p14:creationId xmlns:p14="http://schemas.microsoft.com/office/powerpoint/2010/main" val="1355991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normAutofit fontScale="90000"/>
          </a:bodyPr>
          <a:lstStyle/>
          <a:p>
            <a:pPr algn="ctr"/>
            <a:r>
              <a:rPr lang="en-IN" b="1" dirty="0">
                <a:solidFill>
                  <a:srgbClr val="FF0000"/>
                </a:solidFill>
              </a:rPr>
              <a:t>Updating Dictionary</a:t>
            </a:r>
            <a:r>
              <a:rPr lang="en-IN" dirty="0"/>
              <a:t/>
            </a:r>
            <a:br>
              <a:rPr lang="en-IN" dirty="0"/>
            </a:br>
            <a:endParaRPr lang="en-IN" dirty="0"/>
          </a:p>
        </p:txBody>
      </p:sp>
      <p:sp>
        <p:nvSpPr>
          <p:cNvPr id="3" name="Content Placeholder 2"/>
          <p:cNvSpPr>
            <a:spLocks noGrp="1"/>
          </p:cNvSpPr>
          <p:nvPr>
            <p:ph idx="1"/>
          </p:nvPr>
        </p:nvSpPr>
        <p:spPr>
          <a:xfrm>
            <a:off x="838200" y="900752"/>
            <a:ext cx="10515600" cy="5745708"/>
          </a:xfrm>
        </p:spPr>
        <p:txBody>
          <a:bodyPr/>
          <a:lstStyle/>
          <a:p>
            <a:r>
              <a:rPr lang="en-IN" dirty="0"/>
              <a:t>You can update a dictionary by adding a new entry or a key-value pair, modifying </a:t>
            </a:r>
            <a:r>
              <a:rPr lang="en-IN" dirty="0" smtClean="0"/>
              <a:t>an existing </a:t>
            </a:r>
            <a:r>
              <a:rPr lang="en-IN" dirty="0"/>
              <a:t>entry, or deleting an existing entry as shown in a simple example given below.</a:t>
            </a:r>
            <a:br>
              <a:rPr lang="en-IN" dirty="0"/>
            </a:br>
            <a:r>
              <a:rPr lang="en-IN" dirty="0"/>
              <a:t>#!/usr/bin/python3</a:t>
            </a:r>
            <a:br>
              <a:rPr lang="en-IN" dirty="0"/>
            </a:br>
            <a:r>
              <a:rPr lang="en-IN" dirty="0"/>
              <a:t>dict = {'Name': ‘kpr', 'Age': 26, ‘Job': ‘Python Developer'}</a:t>
            </a:r>
            <a:br>
              <a:rPr lang="en-IN" dirty="0"/>
            </a:br>
            <a:r>
              <a:rPr lang="en-IN" dirty="0"/>
              <a:t>dict['Age'] = </a:t>
            </a:r>
            <a:r>
              <a:rPr lang="en-IN" dirty="0" smtClean="0"/>
              <a:t>20; </a:t>
            </a:r>
            <a:r>
              <a:rPr lang="en-IN" dirty="0"/>
              <a:t># update existing entry</a:t>
            </a:r>
            <a:br>
              <a:rPr lang="en-IN" dirty="0"/>
            </a:br>
            <a:r>
              <a:rPr lang="en-IN" dirty="0"/>
              <a:t>dict</a:t>
            </a:r>
            <a:r>
              <a:rPr lang="en-IN" dirty="0" smtClean="0"/>
              <a:t>[‘Job'] </a:t>
            </a:r>
            <a:r>
              <a:rPr lang="en-IN" dirty="0"/>
              <a:t>= </a:t>
            </a:r>
            <a:r>
              <a:rPr lang="en-IN" dirty="0" smtClean="0"/>
              <a:t>“Java Developer" </a:t>
            </a:r>
            <a:r>
              <a:rPr lang="en-IN" dirty="0"/>
              <a:t># Add new entry</a:t>
            </a:r>
            <a:br>
              <a:rPr lang="en-IN" dirty="0"/>
            </a:br>
            <a:r>
              <a:rPr lang="en-IN" dirty="0"/>
              <a:t>print ("dict['Age']: ", dict['Age'])</a:t>
            </a:r>
            <a:br>
              <a:rPr lang="en-IN" dirty="0"/>
            </a:br>
            <a:r>
              <a:rPr lang="en-IN" dirty="0"/>
              <a:t>print ("dict</a:t>
            </a:r>
            <a:r>
              <a:rPr lang="en-IN" dirty="0" smtClean="0"/>
              <a:t>[‘Job']: </a:t>
            </a:r>
            <a:r>
              <a:rPr lang="en-IN" dirty="0"/>
              <a:t>", dict</a:t>
            </a:r>
            <a:r>
              <a:rPr lang="en-IN" dirty="0" smtClean="0"/>
              <a:t>[‘Job'])</a:t>
            </a:r>
            <a:r>
              <a:rPr lang="en-IN" dirty="0"/>
              <a:t/>
            </a:r>
            <a:br>
              <a:rPr lang="en-IN" dirty="0"/>
            </a:br>
            <a:r>
              <a:rPr lang="en-IN" dirty="0"/>
              <a:t>When the above code is executed, it produces the following </a:t>
            </a:r>
            <a:r>
              <a:rPr lang="en-IN" dirty="0" smtClean="0"/>
              <a:t>result dict</a:t>
            </a:r>
            <a:r>
              <a:rPr lang="en-IN" dirty="0"/>
              <a:t>['Age']: </a:t>
            </a:r>
            <a:r>
              <a:rPr lang="en-IN" dirty="0" smtClean="0"/>
              <a:t>20</a:t>
            </a:r>
            <a:r>
              <a:rPr lang="en-IN" dirty="0"/>
              <a:t/>
            </a:r>
            <a:br>
              <a:rPr lang="en-IN" dirty="0"/>
            </a:br>
            <a:r>
              <a:rPr lang="en-IN" dirty="0"/>
              <a:t>dict[‘Job'] </a:t>
            </a:r>
            <a:r>
              <a:rPr lang="en-IN" dirty="0" smtClean="0"/>
              <a:t>: “Java </a:t>
            </a:r>
            <a:r>
              <a:rPr lang="en-IN" dirty="0"/>
              <a:t>Developer" </a:t>
            </a:r>
            <a:br>
              <a:rPr lang="en-IN" dirty="0"/>
            </a:br>
            <a:endParaRPr lang="en-IN" dirty="0"/>
          </a:p>
        </p:txBody>
      </p:sp>
    </p:spTree>
    <p:extLst>
      <p:ext uri="{BB962C8B-B14F-4D97-AF65-F5344CB8AC3E}">
        <p14:creationId xmlns:p14="http://schemas.microsoft.com/office/powerpoint/2010/main" val="429413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noAutofit/>
          </a:bodyPr>
          <a:lstStyle/>
          <a:p>
            <a:pPr algn="ctr"/>
            <a:r>
              <a:rPr lang="en-IN" sz="4800" b="1" dirty="0" smtClean="0">
                <a:solidFill>
                  <a:srgbClr val="FF0000"/>
                </a:solidFill>
              </a:rPr>
              <a:t>Python Strings</a:t>
            </a:r>
            <a:r>
              <a:rPr lang="en-IN" sz="4800" dirty="0">
                <a:solidFill>
                  <a:srgbClr val="FF0000"/>
                </a:solidFill>
              </a:rPr>
              <a:t/>
            </a:r>
            <a:br>
              <a:rPr lang="en-IN" sz="4800" dirty="0">
                <a:solidFill>
                  <a:srgbClr val="FF0000"/>
                </a:solidFill>
              </a:rPr>
            </a:br>
            <a:endParaRPr lang="en-IN" sz="4800" dirty="0">
              <a:solidFill>
                <a:srgbClr val="FF0000"/>
              </a:solidFill>
            </a:endParaRPr>
          </a:p>
        </p:txBody>
      </p:sp>
      <p:sp>
        <p:nvSpPr>
          <p:cNvPr id="3" name="Content Placeholder 2"/>
          <p:cNvSpPr>
            <a:spLocks noGrp="1"/>
          </p:cNvSpPr>
          <p:nvPr>
            <p:ph idx="1"/>
          </p:nvPr>
        </p:nvSpPr>
        <p:spPr>
          <a:xfrm>
            <a:off x="838200" y="1378423"/>
            <a:ext cx="10515600" cy="5063319"/>
          </a:xfrm>
        </p:spPr>
        <p:txBody>
          <a:bodyPr>
            <a:normAutofit fontScale="77500" lnSpcReduction="20000"/>
          </a:bodyPr>
          <a:lstStyle/>
          <a:p>
            <a:r>
              <a:rPr lang="en-IN" sz="3900" dirty="0" smtClean="0"/>
              <a:t>Strings are immutable data types.</a:t>
            </a:r>
          </a:p>
          <a:p>
            <a:r>
              <a:rPr lang="en-IN" sz="3900" dirty="0" smtClean="0"/>
              <a:t>Strings </a:t>
            </a:r>
            <a:r>
              <a:rPr lang="en-IN" sz="3900" dirty="0"/>
              <a:t>in Python are identified as a contiguous set of characters represented in </a:t>
            </a:r>
            <a:r>
              <a:rPr lang="en-IN" sz="3900" dirty="0" smtClean="0"/>
              <a:t>the quotation </a:t>
            </a:r>
            <a:r>
              <a:rPr lang="en-IN" sz="3900" dirty="0"/>
              <a:t>marks</a:t>
            </a:r>
            <a:r>
              <a:rPr lang="en-IN" sz="3900" dirty="0" smtClean="0"/>
              <a:t>.</a:t>
            </a:r>
          </a:p>
          <a:p>
            <a:r>
              <a:rPr lang="en-IN" sz="3900" dirty="0"/>
              <a:t>Python allows either pair of single or double quotes. </a:t>
            </a:r>
            <a:endParaRPr lang="en-IN" sz="3900" dirty="0" smtClean="0"/>
          </a:p>
          <a:p>
            <a:r>
              <a:rPr lang="en-IN" sz="3900" dirty="0"/>
              <a:t>Subsets of </a:t>
            </a:r>
            <a:r>
              <a:rPr lang="en-IN" sz="3900" dirty="0" smtClean="0"/>
              <a:t>strings can </a:t>
            </a:r>
            <a:r>
              <a:rPr lang="en-IN" sz="3900" dirty="0"/>
              <a:t>be taken using the slice operator ([ ] and [:] ) with indexes starting at 0 in </a:t>
            </a:r>
            <a:r>
              <a:rPr lang="en-IN" sz="3900" dirty="0" smtClean="0"/>
              <a:t>the beginning </a:t>
            </a:r>
            <a:r>
              <a:rPr lang="en-IN" sz="3900" dirty="0"/>
              <a:t>of the string and working their way from -1 to the end</a:t>
            </a:r>
            <a:r>
              <a:rPr lang="en-IN" sz="3900" dirty="0" smtClean="0"/>
              <a:t>.</a:t>
            </a:r>
          </a:p>
          <a:p>
            <a:r>
              <a:rPr lang="en-IN" sz="3900" dirty="0"/>
              <a:t>The plus (+) sign is the string concatenation operator and the asterisk (*) is the </a:t>
            </a:r>
            <a:r>
              <a:rPr lang="en-IN" sz="3900" dirty="0" smtClean="0"/>
              <a:t>repetition operator</a:t>
            </a:r>
            <a:r>
              <a:rPr lang="en-IN" sz="3900" dirty="0"/>
              <a:t>. For </a:t>
            </a:r>
            <a:r>
              <a:rPr lang="en-IN" sz="3900" dirty="0" smtClean="0"/>
              <a:t>example-</a:t>
            </a:r>
          </a:p>
          <a:p>
            <a:pPr marL="0" indent="0">
              <a:buNone/>
            </a:pP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8756220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fontScale="90000"/>
          </a:bodyPr>
          <a:lstStyle/>
          <a:p>
            <a:pPr algn="ctr"/>
            <a:r>
              <a:rPr lang="en-IN" b="1" dirty="0">
                <a:solidFill>
                  <a:srgbClr val="FF0000"/>
                </a:solidFill>
              </a:rPr>
              <a:t>Delete Dictionary Elements</a:t>
            </a:r>
            <a:r>
              <a:rPr lang="en-IN" dirty="0"/>
              <a:t/>
            </a:r>
            <a:br>
              <a:rPr lang="en-IN" dirty="0"/>
            </a:br>
            <a:endParaRPr lang="en-IN" dirty="0"/>
          </a:p>
        </p:txBody>
      </p:sp>
      <p:sp>
        <p:nvSpPr>
          <p:cNvPr id="3" name="Content Placeholder 2"/>
          <p:cNvSpPr>
            <a:spLocks noGrp="1"/>
          </p:cNvSpPr>
          <p:nvPr>
            <p:ph idx="1"/>
          </p:nvPr>
        </p:nvSpPr>
        <p:spPr>
          <a:xfrm>
            <a:off x="838200" y="764275"/>
            <a:ext cx="10515600" cy="5923128"/>
          </a:xfrm>
        </p:spPr>
        <p:txBody>
          <a:bodyPr>
            <a:normAutofit fontScale="85000" lnSpcReduction="20000"/>
          </a:bodyPr>
          <a:lstStyle/>
          <a:p>
            <a:r>
              <a:rPr lang="en-IN" dirty="0"/>
              <a:t>You can either remove individual dictionary elements or clear the entire contents of </a:t>
            </a:r>
            <a:r>
              <a:rPr lang="en-IN" dirty="0" smtClean="0"/>
              <a:t>a dictionary</a:t>
            </a:r>
            <a:r>
              <a:rPr lang="en-IN" dirty="0"/>
              <a:t>. You can also delete entire dictionary in a single operation.</a:t>
            </a:r>
            <a:br>
              <a:rPr lang="en-IN" dirty="0"/>
            </a:br>
            <a:r>
              <a:rPr lang="en-IN" dirty="0"/>
              <a:t>To explicitly remove an entire dictionary, just use the </a:t>
            </a:r>
            <a:r>
              <a:rPr lang="en-IN" b="1" dirty="0"/>
              <a:t>del </a:t>
            </a:r>
            <a:r>
              <a:rPr lang="en-IN" dirty="0"/>
              <a:t>statement. Following is a simple</a:t>
            </a:r>
            <a:br>
              <a:rPr lang="en-IN" dirty="0"/>
            </a:br>
            <a:r>
              <a:rPr lang="en-IN" dirty="0" smtClean="0"/>
              <a:t>example-</a:t>
            </a:r>
          </a:p>
          <a:p>
            <a:r>
              <a:rPr lang="en-IN" dirty="0"/>
              <a:t>dict = {'Name': ‘kpr', 'Age': 26, ‘Job': ‘Python Developer'}</a:t>
            </a:r>
            <a:br>
              <a:rPr lang="en-IN" dirty="0"/>
            </a:br>
            <a:r>
              <a:rPr lang="en-IN" dirty="0"/>
              <a:t>del dict['Name'] # remove entry with key 'Name'</a:t>
            </a:r>
            <a:br>
              <a:rPr lang="en-IN" dirty="0"/>
            </a:br>
            <a:r>
              <a:rPr lang="en-IN" dirty="0"/>
              <a:t>dict.clear() # remove all entries in dict</a:t>
            </a:r>
            <a:br>
              <a:rPr lang="en-IN" dirty="0"/>
            </a:br>
            <a:r>
              <a:rPr lang="en-IN" dirty="0"/>
              <a:t>del dict # delete entire dictionary</a:t>
            </a:r>
            <a:br>
              <a:rPr lang="en-IN" dirty="0"/>
            </a:br>
            <a:r>
              <a:rPr lang="en-IN" dirty="0"/>
              <a:t>print ("dict['Age']: ", dict['Age'])</a:t>
            </a:r>
            <a:br>
              <a:rPr lang="en-IN" dirty="0"/>
            </a:br>
            <a:r>
              <a:rPr lang="en-IN" dirty="0"/>
              <a:t>print ("</a:t>
            </a:r>
            <a:r>
              <a:rPr lang="en-IN" dirty="0" smtClean="0"/>
              <a:t>dict[‘Job']: </a:t>
            </a:r>
            <a:r>
              <a:rPr lang="en-IN" dirty="0"/>
              <a:t>", dict</a:t>
            </a:r>
            <a:r>
              <a:rPr lang="en-IN" dirty="0" smtClean="0"/>
              <a:t>[‘Job'])</a:t>
            </a:r>
            <a:r>
              <a:rPr lang="en-IN" dirty="0"/>
              <a:t/>
            </a:r>
            <a:br>
              <a:rPr lang="en-IN" dirty="0"/>
            </a:br>
            <a:r>
              <a:rPr lang="en-IN" dirty="0"/>
              <a:t>This produces the following result.</a:t>
            </a:r>
            <a:br>
              <a:rPr lang="en-IN" dirty="0"/>
            </a:br>
            <a:r>
              <a:rPr lang="en-IN" b="1" dirty="0"/>
              <a:t>Note</a:t>
            </a:r>
            <a:r>
              <a:rPr lang="en-IN" dirty="0"/>
              <a:t>: An exception is raised because after </a:t>
            </a:r>
            <a:r>
              <a:rPr lang="en-IN" b="1" dirty="0"/>
              <a:t>del dict, </a:t>
            </a:r>
            <a:r>
              <a:rPr lang="en-IN" dirty="0"/>
              <a:t>the dictionary does not exist</a:t>
            </a:r>
            <a:br>
              <a:rPr lang="en-IN" dirty="0"/>
            </a:br>
            <a:r>
              <a:rPr lang="en-IN" dirty="0"/>
              <a:t>anymore.</a:t>
            </a:r>
            <a:br>
              <a:rPr lang="en-IN" dirty="0"/>
            </a:br>
            <a:r>
              <a:rPr lang="en-IN" dirty="0"/>
              <a:t>dict['Age']:</a:t>
            </a:r>
            <a:br>
              <a:rPr lang="en-IN" dirty="0"/>
            </a:br>
            <a:r>
              <a:rPr lang="en-IN" dirty="0"/>
              <a:t>Traceback (most recent call last</a:t>
            </a:r>
            <a:r>
              <a:rPr lang="en-IN" dirty="0" smtClean="0"/>
              <a:t>):</a:t>
            </a:r>
          </a:p>
          <a:p>
            <a:pPr marL="0" indent="0">
              <a:buNone/>
            </a:pPr>
            <a:r>
              <a:rPr lang="en-IN" dirty="0"/>
              <a:t>print "dict['Age']: ", dict['Age'];</a:t>
            </a:r>
            <a:br>
              <a:rPr lang="en-IN" dirty="0"/>
            </a:br>
            <a:r>
              <a:rPr lang="en-IN" dirty="0"/>
              <a:t>TypeError: 'type' object is unsubscriptable</a:t>
            </a:r>
            <a:br>
              <a:rPr lang="en-IN" dirty="0"/>
            </a:br>
            <a:r>
              <a:rPr lang="en-IN" dirty="0"/>
              <a:t/>
            </a:r>
            <a:br>
              <a:rPr lang="en-IN" dirty="0"/>
            </a:br>
            <a:endParaRPr lang="en-IN" dirty="0"/>
          </a:p>
        </p:txBody>
      </p:sp>
    </p:spTree>
    <p:extLst>
      <p:ext uri="{BB962C8B-B14F-4D97-AF65-F5344CB8AC3E}">
        <p14:creationId xmlns:p14="http://schemas.microsoft.com/office/powerpoint/2010/main" val="14226236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pPr algn="ctr"/>
            <a:r>
              <a:rPr lang="en-IN" b="1" dirty="0">
                <a:solidFill>
                  <a:srgbClr val="FF0000"/>
                </a:solidFill>
              </a:rPr>
              <a:t>Built-in Dictionary Functions</a:t>
            </a:r>
            <a:r>
              <a:rPr lang="en-IN" dirty="0"/>
              <a:t/>
            </a:r>
            <a:br>
              <a:rPr lang="en-IN" dirty="0"/>
            </a:br>
            <a:endParaRPr lang="en-IN" dirty="0"/>
          </a:p>
        </p:txBody>
      </p:sp>
      <p:sp>
        <p:nvSpPr>
          <p:cNvPr id="3" name="Content Placeholder 2"/>
          <p:cNvSpPr>
            <a:spLocks noGrp="1"/>
          </p:cNvSpPr>
          <p:nvPr>
            <p:ph idx="1"/>
          </p:nvPr>
        </p:nvSpPr>
        <p:spPr>
          <a:xfrm>
            <a:off x="838200" y="846160"/>
            <a:ext cx="10515600" cy="5800299"/>
          </a:xfrm>
        </p:spPr>
        <p:txBody>
          <a:bodyPr/>
          <a:lstStyle/>
          <a:p>
            <a:pPr marL="514350" indent="-514350">
              <a:buFont typeface="+mj-lt"/>
              <a:buAutoNum type="arabicPeriod"/>
            </a:pPr>
            <a:r>
              <a:rPr lang="en-IN" b="1" dirty="0" err="1" smtClean="0"/>
              <a:t>cmp</a:t>
            </a:r>
            <a:r>
              <a:rPr lang="en-IN" b="1" dirty="0" smtClean="0"/>
              <a:t>(dict1, dict2)</a:t>
            </a:r>
            <a:r>
              <a:rPr lang="en-IN" dirty="0" smtClean="0"/>
              <a:t/>
            </a:r>
            <a:br>
              <a:rPr lang="en-IN" dirty="0" smtClean="0"/>
            </a:br>
            <a:r>
              <a:rPr lang="en-IN" dirty="0" smtClean="0"/>
              <a:t>No longer available in Python 3.</a:t>
            </a:r>
          </a:p>
          <a:p>
            <a:pPr marL="514350" indent="-514350">
              <a:buFont typeface="+mj-lt"/>
              <a:buAutoNum type="arabicPeriod"/>
            </a:pPr>
            <a:r>
              <a:rPr lang="en-IN" b="1" dirty="0" err="1" smtClean="0"/>
              <a:t>len</a:t>
            </a:r>
            <a:r>
              <a:rPr lang="en-IN" b="1" dirty="0" smtClean="0"/>
              <a:t>(</a:t>
            </a:r>
            <a:r>
              <a:rPr lang="en-IN" b="1" dirty="0" err="1" smtClean="0"/>
              <a:t>dict</a:t>
            </a:r>
            <a:r>
              <a:rPr lang="en-IN" b="1" dirty="0" smtClean="0"/>
              <a:t>)</a:t>
            </a:r>
            <a:r>
              <a:rPr lang="en-IN" dirty="0" smtClean="0"/>
              <a:t/>
            </a:r>
            <a:br>
              <a:rPr lang="en-IN" dirty="0" smtClean="0"/>
            </a:br>
            <a:r>
              <a:rPr lang="en-IN" dirty="0" smtClean="0"/>
              <a:t>Gives the total length of the dictionary. This would be equal to the number of items in the dictionary.</a:t>
            </a:r>
          </a:p>
          <a:p>
            <a:pPr marL="514350" indent="-514350">
              <a:buFont typeface="+mj-lt"/>
              <a:buAutoNum type="arabicPeriod"/>
            </a:pPr>
            <a:r>
              <a:rPr lang="en-IN" b="1" dirty="0" err="1" smtClean="0"/>
              <a:t>str</a:t>
            </a:r>
            <a:r>
              <a:rPr lang="en-IN" b="1" dirty="0" smtClean="0"/>
              <a:t>(</a:t>
            </a:r>
            <a:r>
              <a:rPr lang="en-IN" b="1" dirty="0" err="1" smtClean="0"/>
              <a:t>dict</a:t>
            </a:r>
            <a:r>
              <a:rPr lang="en-IN" b="1" dirty="0"/>
              <a:t>)</a:t>
            </a:r>
            <a:r>
              <a:rPr lang="en-IN" dirty="0"/>
              <a:t/>
            </a:r>
            <a:br>
              <a:rPr lang="en-IN" dirty="0"/>
            </a:br>
            <a:r>
              <a:rPr lang="en-IN" dirty="0"/>
              <a:t>Produces a printable string representation of a dictionary</a:t>
            </a:r>
            <a:r>
              <a:rPr lang="en-IN" dirty="0" smtClean="0"/>
              <a:t>.</a:t>
            </a:r>
          </a:p>
          <a:p>
            <a:pPr marL="514350" indent="-514350">
              <a:buFont typeface="+mj-lt"/>
              <a:buAutoNum type="arabicPeriod"/>
            </a:pPr>
            <a:endParaRPr lang="en-IN" dirty="0"/>
          </a:p>
        </p:txBody>
      </p:sp>
    </p:spTree>
    <p:extLst>
      <p:ext uri="{BB962C8B-B14F-4D97-AF65-F5344CB8AC3E}">
        <p14:creationId xmlns:p14="http://schemas.microsoft.com/office/powerpoint/2010/main" val="91828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pPr algn="ctr"/>
            <a:r>
              <a:rPr lang="en-IN" b="1" dirty="0">
                <a:solidFill>
                  <a:srgbClr val="FF0000"/>
                </a:solidFill>
              </a:rPr>
              <a:t>Built-in Dictionary </a:t>
            </a:r>
            <a:r>
              <a:rPr lang="en-IN" b="1" dirty="0" smtClean="0">
                <a:solidFill>
                  <a:srgbClr val="FF0000"/>
                </a:solidFill>
              </a:rPr>
              <a:t>Methods</a:t>
            </a:r>
            <a:endParaRPr lang="en-IN" dirty="0"/>
          </a:p>
        </p:txBody>
      </p:sp>
      <p:sp>
        <p:nvSpPr>
          <p:cNvPr id="3" name="Content Placeholder 2"/>
          <p:cNvSpPr>
            <a:spLocks noGrp="1"/>
          </p:cNvSpPr>
          <p:nvPr>
            <p:ph idx="1"/>
          </p:nvPr>
        </p:nvSpPr>
        <p:spPr>
          <a:xfrm>
            <a:off x="838200" y="1187356"/>
            <a:ext cx="10515600" cy="5540990"/>
          </a:xfrm>
        </p:spPr>
        <p:txBody>
          <a:bodyPr>
            <a:normAutofit fontScale="85000" lnSpcReduction="20000"/>
          </a:bodyPr>
          <a:lstStyle/>
          <a:p>
            <a:pPr marL="0" indent="0">
              <a:buNone/>
            </a:pPr>
            <a:r>
              <a:rPr lang="en-IN" b="1" dirty="0" smtClean="0">
                <a:solidFill>
                  <a:srgbClr val="FF0000"/>
                </a:solidFill>
              </a:rPr>
              <a:t>1.Dictionary clear</a:t>
            </a:r>
            <a:r>
              <a:rPr lang="en-IN" b="1" dirty="0">
                <a:solidFill>
                  <a:srgbClr val="FF0000"/>
                </a:solidFill>
              </a:rPr>
              <a:t>()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clear() </a:t>
            </a:r>
            <a:r>
              <a:rPr lang="en-IN" dirty="0"/>
              <a:t>removes all items from the dictionary.</a:t>
            </a:r>
            <a:br>
              <a:rPr lang="en-IN" dirty="0"/>
            </a:br>
            <a:r>
              <a:rPr lang="en-IN" b="1" dirty="0">
                <a:solidFill>
                  <a:srgbClr val="FF0000"/>
                </a:solidFill>
              </a:rPr>
              <a:t>Syntax</a:t>
            </a:r>
            <a:r>
              <a:rPr lang="en-IN" dirty="0"/>
              <a:t/>
            </a:r>
            <a:br>
              <a:rPr lang="en-IN" dirty="0"/>
            </a:br>
            <a:r>
              <a:rPr lang="en-IN" dirty="0"/>
              <a:t>Following is the syntax for clear() </a:t>
            </a:r>
            <a:r>
              <a:rPr lang="en-IN" dirty="0" smtClean="0"/>
              <a:t>method dict.clear</a:t>
            </a:r>
            <a:r>
              <a:rPr lang="en-IN" dirty="0"/>
              <a:t>()</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does not return any value.</a:t>
            </a:r>
            <a:br>
              <a:rPr lang="en-IN" dirty="0"/>
            </a:br>
            <a:r>
              <a:rPr lang="en-IN" b="1" dirty="0" smtClean="0">
                <a:solidFill>
                  <a:srgbClr val="FF0000"/>
                </a:solidFill>
              </a:rPr>
              <a:t> </a:t>
            </a:r>
            <a:r>
              <a:rPr lang="en-IN" dirty="0"/>
              <a:t/>
            </a:r>
            <a:br>
              <a:rPr lang="en-IN" dirty="0"/>
            </a:br>
            <a:r>
              <a:rPr lang="en-IN" dirty="0"/>
              <a:t>The following example shows the usage of clear() method.</a:t>
            </a:r>
            <a:br>
              <a:rPr lang="en-IN" dirty="0"/>
            </a:br>
            <a:r>
              <a:rPr lang="en-IN" dirty="0"/>
              <a:t>#!/</a:t>
            </a:r>
            <a:r>
              <a:rPr lang="en-IN" dirty="0" smtClean="0"/>
              <a:t>usr/bin/python3</a:t>
            </a:r>
          </a:p>
          <a:p>
            <a:pPr marL="0" indent="0">
              <a:buNone/>
            </a:pPr>
            <a:r>
              <a:rPr lang="en-IN" dirty="0"/>
              <a:t>dict = {'Name': </a:t>
            </a:r>
            <a:r>
              <a:rPr lang="en-IN" dirty="0" smtClean="0"/>
              <a:t>‘Kpr', </a:t>
            </a:r>
            <a:r>
              <a:rPr lang="en-IN" dirty="0"/>
              <a:t>'Age': </a:t>
            </a:r>
            <a:r>
              <a:rPr lang="en-IN" dirty="0" smtClean="0"/>
              <a:t>26}</a:t>
            </a:r>
            <a:r>
              <a:rPr lang="en-IN" dirty="0"/>
              <a:t/>
            </a:r>
            <a:br>
              <a:rPr lang="en-IN" dirty="0"/>
            </a:br>
            <a:r>
              <a:rPr lang="en-IN" dirty="0"/>
              <a:t>print ("Start Len : %d" % len(dict))</a:t>
            </a:r>
            <a:br>
              <a:rPr lang="en-IN" dirty="0"/>
            </a:br>
            <a:r>
              <a:rPr lang="en-IN" dirty="0"/>
              <a:t>dict.clear()</a:t>
            </a:r>
            <a:br>
              <a:rPr lang="en-IN" dirty="0"/>
            </a:br>
            <a:r>
              <a:rPr lang="en-IN" dirty="0"/>
              <a:t>print ("End Len : %d" % len(dict))</a:t>
            </a:r>
            <a:br>
              <a:rPr lang="en-IN" dirty="0"/>
            </a:br>
            <a:r>
              <a:rPr lang="en-IN" dirty="0"/>
              <a:t>When we run the above program, it produces the following </a:t>
            </a:r>
            <a:r>
              <a:rPr lang="en-IN" dirty="0" smtClean="0"/>
              <a:t>result Start </a:t>
            </a:r>
            <a:r>
              <a:rPr lang="en-IN" dirty="0"/>
              <a:t>Len : 2</a:t>
            </a:r>
            <a:br>
              <a:rPr lang="en-IN" dirty="0"/>
            </a:br>
            <a:r>
              <a:rPr lang="en-IN" dirty="0"/>
              <a:t>End Len : 0</a:t>
            </a:r>
            <a:br>
              <a:rPr lang="en-IN" dirty="0"/>
            </a:br>
            <a:r>
              <a:rPr lang="en-IN" dirty="0"/>
              <a:t/>
            </a:r>
            <a:br>
              <a:rPr lang="en-IN" dirty="0"/>
            </a:br>
            <a:endParaRPr lang="en-IN" dirty="0"/>
          </a:p>
        </p:txBody>
      </p:sp>
    </p:spTree>
    <p:extLst>
      <p:ext uri="{BB962C8B-B14F-4D97-AF65-F5344CB8AC3E}">
        <p14:creationId xmlns:p14="http://schemas.microsoft.com/office/powerpoint/2010/main" val="25228292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63513"/>
            <a:ext cx="10515600" cy="6415087"/>
          </a:xfrm>
        </p:spPr>
        <p:txBody>
          <a:bodyPr>
            <a:normAutofit lnSpcReduction="10000"/>
          </a:bodyPr>
          <a:lstStyle/>
          <a:p>
            <a:pPr marL="0" indent="0">
              <a:buNone/>
            </a:pPr>
            <a:r>
              <a:rPr lang="en-IN" b="1" dirty="0" smtClean="0">
                <a:solidFill>
                  <a:srgbClr val="FF0000"/>
                </a:solidFill>
              </a:rPr>
              <a:t>2. Dictionary copy</a:t>
            </a:r>
            <a:r>
              <a:rPr lang="en-IN" b="1" dirty="0">
                <a:solidFill>
                  <a:srgbClr val="FF0000"/>
                </a:solidFill>
              </a:rPr>
              <a:t>() Method</a:t>
            </a:r>
            <a:r>
              <a:rPr lang="en-IN" dirty="0">
                <a:solidFill>
                  <a:srgbClr val="FF0000"/>
                </a:solidFill>
              </a:rPr>
              <a:t/>
            </a:r>
            <a:br>
              <a:rPr lang="en-IN" dirty="0">
                <a:solidFill>
                  <a:srgbClr val="FF0000"/>
                </a:solidFill>
              </a:rPr>
            </a:br>
            <a:r>
              <a:rPr lang="en-IN" b="1" dirty="0">
                <a:solidFill>
                  <a:srgbClr val="FF0000"/>
                </a:solidFill>
              </a:rPr>
              <a:t>Description</a:t>
            </a:r>
            <a:r>
              <a:rPr lang="en-IN" dirty="0"/>
              <a:t/>
            </a:r>
            <a:br>
              <a:rPr lang="en-IN" dirty="0"/>
            </a:br>
            <a:r>
              <a:rPr lang="en-IN" dirty="0"/>
              <a:t>The method </a:t>
            </a:r>
            <a:r>
              <a:rPr lang="en-IN" b="1" dirty="0"/>
              <a:t>copy() </a:t>
            </a:r>
            <a:r>
              <a:rPr lang="en-IN" dirty="0"/>
              <a:t>returns a shallow copy of the dictionary.</a:t>
            </a:r>
            <a:br>
              <a:rPr lang="en-IN" dirty="0"/>
            </a:br>
            <a:r>
              <a:rPr lang="en-IN" b="1" dirty="0">
                <a:solidFill>
                  <a:srgbClr val="FF0000"/>
                </a:solidFill>
              </a:rPr>
              <a:t>Syntax</a:t>
            </a:r>
            <a:r>
              <a:rPr lang="en-IN" dirty="0"/>
              <a:t/>
            </a:r>
            <a:br>
              <a:rPr lang="en-IN" dirty="0"/>
            </a:br>
            <a:r>
              <a:rPr lang="en-IN" dirty="0"/>
              <a:t>Following is the syntax for copy() </a:t>
            </a:r>
            <a:r>
              <a:rPr lang="en-IN" dirty="0" smtClean="0"/>
              <a:t>method dict.copy</a:t>
            </a:r>
            <a:r>
              <a:rPr lang="en-IN" dirty="0"/>
              <a:t>()</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returns a shallow copy of the dictionary.</a:t>
            </a:r>
            <a:br>
              <a:rPr lang="en-IN" dirty="0"/>
            </a:br>
            <a:r>
              <a:rPr lang="en-IN" b="1" dirty="0">
                <a:solidFill>
                  <a:srgbClr val="FF0000"/>
                </a:solidFill>
              </a:rPr>
              <a:t>Example</a:t>
            </a:r>
            <a:r>
              <a:rPr lang="en-IN" dirty="0"/>
              <a:t/>
            </a:r>
            <a:br>
              <a:rPr lang="en-IN" dirty="0"/>
            </a:br>
            <a:r>
              <a:rPr lang="en-IN" dirty="0"/>
              <a:t>The following example shows the usage of copy() method.</a:t>
            </a:r>
            <a:br>
              <a:rPr lang="en-IN" dirty="0"/>
            </a:br>
            <a:r>
              <a:rPr lang="en-IN" dirty="0"/>
              <a:t>#!/</a:t>
            </a:r>
            <a:r>
              <a:rPr lang="en-IN" dirty="0" err="1"/>
              <a:t>usr</a:t>
            </a:r>
            <a:r>
              <a:rPr lang="en-IN" dirty="0"/>
              <a:t>/bin/python3</a:t>
            </a:r>
            <a:br>
              <a:rPr lang="en-IN" dirty="0"/>
            </a:br>
            <a:r>
              <a:rPr lang="en-IN" dirty="0"/>
              <a:t>dict1 = {'Name': ‘</a:t>
            </a:r>
            <a:r>
              <a:rPr lang="en-IN" dirty="0" err="1"/>
              <a:t>kpr</a:t>
            </a:r>
            <a:r>
              <a:rPr lang="en-IN" dirty="0"/>
              <a:t>', 'Age': 26, ‘Job': ‘Python Developer'}</a:t>
            </a:r>
            <a:br>
              <a:rPr lang="en-IN" dirty="0"/>
            </a:br>
            <a:r>
              <a:rPr lang="en-IN" dirty="0" smtClean="0"/>
              <a:t>dict2 </a:t>
            </a:r>
            <a:r>
              <a:rPr lang="en-IN" dirty="0"/>
              <a:t>= dict1.copy()</a:t>
            </a:r>
            <a:br>
              <a:rPr lang="en-IN" dirty="0"/>
            </a:br>
            <a:r>
              <a:rPr lang="en-IN" dirty="0"/>
              <a:t>print ("New Dictionary : ",dict2)</a:t>
            </a:r>
            <a:br>
              <a:rPr lang="en-IN" dirty="0"/>
            </a:br>
            <a:r>
              <a:rPr lang="en-IN" dirty="0"/>
              <a:t>When we run the above program, it produces following </a:t>
            </a:r>
            <a:r>
              <a:rPr lang="en-IN" dirty="0" smtClean="0"/>
              <a:t>result New </a:t>
            </a:r>
            <a:r>
              <a:rPr lang="en-IN" dirty="0"/>
              <a:t>dictionary : {'Name': ‘</a:t>
            </a:r>
            <a:r>
              <a:rPr lang="en-IN" dirty="0" err="1"/>
              <a:t>kpr</a:t>
            </a:r>
            <a:r>
              <a:rPr lang="en-IN" dirty="0"/>
              <a:t>', 'Age': 26, ‘Job': ‘Python Developer'}</a:t>
            </a:r>
            <a:br>
              <a:rPr lang="en-IN" dirty="0"/>
            </a:br>
            <a:endParaRPr lang="en-IN" dirty="0"/>
          </a:p>
        </p:txBody>
      </p:sp>
    </p:spTree>
    <p:extLst>
      <p:ext uri="{BB962C8B-B14F-4D97-AF65-F5344CB8AC3E}">
        <p14:creationId xmlns:p14="http://schemas.microsoft.com/office/powerpoint/2010/main" val="33122561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0376" y="109229"/>
            <a:ext cx="11313994" cy="6442075"/>
          </a:xfrm>
        </p:spPr>
        <p:txBody>
          <a:bodyPr>
            <a:normAutofit fontScale="77500" lnSpcReduction="20000"/>
          </a:bodyPr>
          <a:lstStyle/>
          <a:p>
            <a:pPr marL="0" indent="0">
              <a:buNone/>
            </a:pPr>
            <a:r>
              <a:rPr lang="en-IN" b="1" dirty="0" smtClean="0">
                <a:solidFill>
                  <a:srgbClr val="FF0000"/>
                </a:solidFill>
              </a:rPr>
              <a:t>3. Dictionary fromkeys</a:t>
            </a:r>
            <a:r>
              <a:rPr lang="en-IN" b="1" dirty="0">
                <a:solidFill>
                  <a:srgbClr val="FF0000"/>
                </a:solidFill>
              </a:rPr>
              <a:t>() </a:t>
            </a:r>
            <a:r>
              <a:rPr lang="en-IN" b="1" dirty="0" smtClean="0">
                <a:solidFill>
                  <a:srgbClr val="FF0000"/>
                </a:solidFill>
              </a:rPr>
              <a:t>Method</a:t>
            </a:r>
          </a:p>
          <a:p>
            <a:pPr marL="0" indent="0">
              <a:buNone/>
            </a:pPr>
            <a:r>
              <a:rPr lang="en-IN" dirty="0"/>
              <a:t/>
            </a:r>
            <a:br>
              <a:rPr lang="en-IN" dirty="0"/>
            </a:br>
            <a:r>
              <a:rPr lang="en-IN" b="1" dirty="0">
                <a:solidFill>
                  <a:srgbClr val="FF0000"/>
                </a:solidFill>
              </a:rPr>
              <a:t>Description</a:t>
            </a:r>
            <a:r>
              <a:rPr lang="en-IN" dirty="0"/>
              <a:t/>
            </a:r>
            <a:br>
              <a:rPr lang="en-IN" dirty="0"/>
            </a:br>
            <a:r>
              <a:rPr lang="en-IN" dirty="0"/>
              <a:t>The method fromkeys() creates a new dictionary with keys from seq and values set </a:t>
            </a:r>
            <a:r>
              <a:rPr lang="en-IN" dirty="0" smtClean="0"/>
              <a:t>to value</a:t>
            </a:r>
            <a:r>
              <a:rPr lang="en-IN" dirty="0"/>
              <a:t>.</a:t>
            </a:r>
            <a:br>
              <a:rPr lang="en-IN" dirty="0"/>
            </a:br>
            <a:r>
              <a:rPr lang="en-IN" b="1" dirty="0">
                <a:solidFill>
                  <a:srgbClr val="FF0000"/>
                </a:solidFill>
              </a:rPr>
              <a:t>Syntax</a:t>
            </a:r>
            <a:r>
              <a:rPr lang="en-IN" dirty="0"/>
              <a:t/>
            </a:r>
            <a:br>
              <a:rPr lang="en-IN" dirty="0"/>
            </a:br>
            <a:r>
              <a:rPr lang="en-IN" dirty="0"/>
              <a:t>Following is the syntax for fromkeys() </a:t>
            </a:r>
            <a:r>
              <a:rPr lang="en-IN" dirty="0" smtClean="0"/>
              <a:t>method dict.fromkeys(seq</a:t>
            </a:r>
            <a:r>
              <a:rPr lang="en-IN" dirty="0"/>
              <a:t>[, value]))</a:t>
            </a:r>
            <a:br>
              <a:rPr lang="en-IN" dirty="0"/>
            </a:br>
            <a:r>
              <a:rPr lang="en-IN" b="1" dirty="0">
                <a:solidFill>
                  <a:srgbClr val="FF0000"/>
                </a:solidFill>
              </a:rPr>
              <a:t>Parameters</a:t>
            </a:r>
            <a:r>
              <a:rPr lang="en-IN" dirty="0"/>
              <a:t/>
            </a:r>
            <a:br>
              <a:rPr lang="en-IN" dirty="0"/>
            </a:br>
            <a:r>
              <a:rPr lang="en-IN" dirty="0"/>
              <a:t> </a:t>
            </a:r>
            <a:r>
              <a:rPr lang="en-IN" b="1" dirty="0"/>
              <a:t>seq </a:t>
            </a:r>
            <a:r>
              <a:rPr lang="en-IN" dirty="0"/>
              <a:t>- This is the list of values which would be used for dictionary keys preparation.</a:t>
            </a:r>
            <a:br>
              <a:rPr lang="en-IN" dirty="0"/>
            </a:br>
            <a:r>
              <a:rPr lang="en-IN" dirty="0"/>
              <a:t> </a:t>
            </a:r>
            <a:r>
              <a:rPr lang="en-IN" b="1" dirty="0"/>
              <a:t>value </a:t>
            </a:r>
            <a:r>
              <a:rPr lang="en-IN" dirty="0"/>
              <a:t>- This is optional, if provided then value would be set to this value</a:t>
            </a:r>
            <a:br>
              <a:rPr lang="en-IN" dirty="0"/>
            </a:br>
            <a:r>
              <a:rPr lang="en-IN" b="1" dirty="0">
                <a:solidFill>
                  <a:srgbClr val="FF0000"/>
                </a:solidFill>
              </a:rPr>
              <a:t>Return Value</a:t>
            </a:r>
            <a:r>
              <a:rPr lang="en-IN" dirty="0"/>
              <a:t/>
            </a:r>
            <a:br>
              <a:rPr lang="en-IN" dirty="0"/>
            </a:br>
            <a:r>
              <a:rPr lang="en-IN" dirty="0"/>
              <a:t>This method returns the list.</a:t>
            </a:r>
            <a:br>
              <a:rPr lang="en-IN" dirty="0"/>
            </a:br>
            <a:r>
              <a:rPr lang="en-IN" b="1" dirty="0" smtClean="0">
                <a:solidFill>
                  <a:srgbClr val="FF0000"/>
                </a:solidFill>
              </a:rPr>
              <a:t> </a:t>
            </a:r>
            <a:r>
              <a:rPr lang="en-IN" dirty="0"/>
              <a:t/>
            </a:r>
            <a:br>
              <a:rPr lang="en-IN" dirty="0"/>
            </a:br>
            <a:r>
              <a:rPr lang="en-IN" dirty="0"/>
              <a:t>The following example shows the usage of fromkeys() method.</a:t>
            </a:r>
            <a:br>
              <a:rPr lang="en-IN" dirty="0"/>
            </a:br>
            <a:r>
              <a:rPr lang="en-IN" dirty="0"/>
              <a:t>#!/</a:t>
            </a:r>
            <a:r>
              <a:rPr lang="en-IN" dirty="0" err="1"/>
              <a:t>usr</a:t>
            </a:r>
            <a:r>
              <a:rPr lang="en-IN" dirty="0"/>
              <a:t>/bin/python3</a:t>
            </a:r>
            <a:br>
              <a:rPr lang="en-IN" dirty="0"/>
            </a:br>
            <a:r>
              <a:rPr lang="en-IN" dirty="0"/>
              <a:t>seq = ('name', 'age', 'sex')</a:t>
            </a:r>
            <a:br>
              <a:rPr lang="en-IN" dirty="0"/>
            </a:br>
            <a:r>
              <a:rPr lang="en-IN" dirty="0"/>
              <a:t>dict = dict.fromkeys(seq)</a:t>
            </a:r>
            <a:br>
              <a:rPr lang="en-IN" dirty="0"/>
            </a:br>
            <a:r>
              <a:rPr lang="en-IN" dirty="0"/>
              <a:t>print ("New Dictionary : %s" % str(dict))</a:t>
            </a:r>
            <a:br>
              <a:rPr lang="en-IN" dirty="0"/>
            </a:br>
            <a:r>
              <a:rPr lang="en-IN" dirty="0"/>
              <a:t>dict = dict.fromkeys(seq, 10)</a:t>
            </a:r>
            <a:br>
              <a:rPr lang="en-IN" dirty="0"/>
            </a:br>
            <a:r>
              <a:rPr lang="en-IN" dirty="0"/>
              <a:t>print ("New Dictionary : %s" % str(dict))</a:t>
            </a:r>
            <a:br>
              <a:rPr lang="en-IN" dirty="0"/>
            </a:br>
            <a:r>
              <a:rPr lang="en-IN" dirty="0"/>
              <a:t>When we run the above program, it produces the following </a:t>
            </a:r>
            <a:r>
              <a:rPr lang="en-IN" dirty="0" smtClean="0"/>
              <a:t>result </a:t>
            </a:r>
          </a:p>
          <a:p>
            <a:pPr marL="0" indent="0">
              <a:buNone/>
            </a:pPr>
            <a:r>
              <a:rPr lang="en-IN" dirty="0" smtClean="0"/>
              <a:t>New </a:t>
            </a:r>
            <a:r>
              <a:rPr lang="en-IN" dirty="0"/>
              <a:t>Dictionary : {'age': None, 'name': None, 'sex': None}</a:t>
            </a:r>
            <a:br>
              <a:rPr lang="en-IN" dirty="0"/>
            </a:br>
            <a:r>
              <a:rPr lang="en-IN" dirty="0"/>
              <a:t>New Dictionary : {'age': 10, 'name': 10, 'sex': 10}</a:t>
            </a:r>
            <a:br>
              <a:rPr lang="en-IN" dirty="0"/>
            </a:br>
            <a:endParaRPr lang="en-IN" dirty="0"/>
          </a:p>
        </p:txBody>
      </p:sp>
    </p:spTree>
    <p:extLst>
      <p:ext uri="{BB962C8B-B14F-4D97-AF65-F5344CB8AC3E}">
        <p14:creationId xmlns:p14="http://schemas.microsoft.com/office/powerpoint/2010/main" val="3169138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6318914"/>
          </a:xfrm>
        </p:spPr>
        <p:txBody>
          <a:bodyPr>
            <a:normAutofit fontScale="85000" lnSpcReduction="20000"/>
          </a:bodyPr>
          <a:lstStyle/>
          <a:p>
            <a:pPr marL="0" indent="0">
              <a:buNone/>
            </a:pPr>
            <a:r>
              <a:rPr lang="en-IN" b="1" dirty="0" smtClean="0">
                <a:solidFill>
                  <a:srgbClr val="FF0000"/>
                </a:solidFill>
              </a:rPr>
              <a:t>4. Dictionary get</a:t>
            </a:r>
            <a:r>
              <a:rPr lang="en-IN" b="1" dirty="0">
                <a:solidFill>
                  <a:srgbClr val="FF0000"/>
                </a:solidFill>
              </a:rPr>
              <a:t>()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get() </a:t>
            </a:r>
            <a:r>
              <a:rPr lang="en-IN" dirty="0"/>
              <a:t>returns a value for the given key. If the key is not available then </a:t>
            </a:r>
            <a:r>
              <a:rPr lang="en-IN" dirty="0" smtClean="0"/>
              <a:t>returns default </a:t>
            </a:r>
            <a:r>
              <a:rPr lang="en-IN" dirty="0"/>
              <a:t>value None.</a:t>
            </a:r>
            <a:br>
              <a:rPr lang="en-IN" dirty="0"/>
            </a:br>
            <a:r>
              <a:rPr lang="en-IN" b="1" dirty="0" smtClean="0">
                <a:solidFill>
                  <a:srgbClr val="FF0000"/>
                </a:solidFill>
              </a:rPr>
              <a:t>Syntax</a:t>
            </a:r>
          </a:p>
          <a:p>
            <a:pPr marL="0" indent="0">
              <a:buNone/>
            </a:pPr>
            <a:r>
              <a:rPr lang="en-IN" dirty="0"/>
              <a:t>Following is the syntax for get() </a:t>
            </a:r>
            <a:r>
              <a:rPr lang="en-IN" dirty="0" smtClean="0"/>
              <a:t>method dict.get(key</a:t>
            </a:r>
            <a:r>
              <a:rPr lang="en-IN" dirty="0"/>
              <a:t>, default=None)</a:t>
            </a:r>
            <a:br>
              <a:rPr lang="en-IN" dirty="0"/>
            </a:br>
            <a:r>
              <a:rPr lang="en-IN" b="1" dirty="0">
                <a:solidFill>
                  <a:srgbClr val="FF0000"/>
                </a:solidFill>
              </a:rPr>
              <a:t>Parameters</a:t>
            </a:r>
            <a:r>
              <a:rPr lang="en-IN" dirty="0"/>
              <a:t/>
            </a:r>
            <a:br>
              <a:rPr lang="en-IN" dirty="0"/>
            </a:br>
            <a:r>
              <a:rPr lang="en-IN" dirty="0"/>
              <a:t> </a:t>
            </a:r>
            <a:r>
              <a:rPr lang="en-IN" b="1" dirty="0"/>
              <a:t>key </a:t>
            </a:r>
            <a:r>
              <a:rPr lang="en-IN" dirty="0"/>
              <a:t>- This is the Key to be searched in the dictionary.</a:t>
            </a:r>
            <a:br>
              <a:rPr lang="en-IN" dirty="0"/>
            </a:br>
            <a:r>
              <a:rPr lang="en-IN" dirty="0"/>
              <a:t> </a:t>
            </a:r>
            <a:r>
              <a:rPr lang="en-IN" b="1" dirty="0"/>
              <a:t>default </a:t>
            </a:r>
            <a:r>
              <a:rPr lang="en-IN" dirty="0"/>
              <a:t>- This is the Value to be returned in case key does not exist.</a:t>
            </a:r>
            <a:br>
              <a:rPr lang="en-IN" dirty="0"/>
            </a:br>
            <a:r>
              <a:rPr lang="en-IN" b="1" dirty="0">
                <a:solidFill>
                  <a:srgbClr val="FF0000"/>
                </a:solidFill>
              </a:rPr>
              <a:t>Return Value</a:t>
            </a:r>
            <a:r>
              <a:rPr lang="en-IN" dirty="0"/>
              <a:t/>
            </a:r>
            <a:br>
              <a:rPr lang="en-IN" dirty="0"/>
            </a:br>
            <a:r>
              <a:rPr lang="en-IN" dirty="0"/>
              <a:t>This method returns a value for the given key. If the key is not available, then </a:t>
            </a:r>
            <a:r>
              <a:rPr lang="en-IN" dirty="0" smtClean="0"/>
              <a:t>returns default </a:t>
            </a:r>
            <a:r>
              <a:rPr lang="en-IN" dirty="0"/>
              <a:t>value as None.</a:t>
            </a:r>
            <a:br>
              <a:rPr lang="en-IN" dirty="0"/>
            </a:br>
            <a:r>
              <a:rPr lang="en-IN" b="1" dirty="0"/>
              <a:t>Example</a:t>
            </a:r>
            <a:r>
              <a:rPr lang="en-IN" dirty="0"/>
              <a:t/>
            </a:r>
            <a:br>
              <a:rPr lang="en-IN" dirty="0"/>
            </a:br>
            <a:r>
              <a:rPr lang="en-IN" dirty="0"/>
              <a:t>The following example shows the usage of get() method.</a:t>
            </a:r>
            <a:br>
              <a:rPr lang="en-IN" dirty="0"/>
            </a:br>
            <a:r>
              <a:rPr lang="en-IN" dirty="0"/>
              <a:t>#!/</a:t>
            </a:r>
            <a:r>
              <a:rPr lang="en-IN" dirty="0" err="1"/>
              <a:t>usr</a:t>
            </a:r>
            <a:r>
              <a:rPr lang="en-IN" dirty="0"/>
              <a:t>/bin/python3</a:t>
            </a:r>
            <a:br>
              <a:rPr lang="en-IN" dirty="0"/>
            </a:br>
            <a:r>
              <a:rPr lang="en-IN" dirty="0"/>
              <a:t>dict = {'Name': </a:t>
            </a:r>
            <a:r>
              <a:rPr lang="en-IN" dirty="0" smtClean="0"/>
              <a:t>‘Kpr', </a:t>
            </a:r>
            <a:r>
              <a:rPr lang="en-IN" dirty="0"/>
              <a:t>'Age': </a:t>
            </a:r>
            <a:r>
              <a:rPr lang="en-IN" dirty="0" smtClean="0"/>
              <a:t>26}</a:t>
            </a:r>
            <a:r>
              <a:rPr lang="en-IN" dirty="0"/>
              <a:t/>
            </a:r>
            <a:br>
              <a:rPr lang="en-IN" dirty="0"/>
            </a:br>
            <a:r>
              <a:rPr lang="en-IN" dirty="0"/>
              <a:t>print ("Value : %s" % dict.get('Age'))</a:t>
            </a:r>
            <a:br>
              <a:rPr lang="en-IN" dirty="0"/>
            </a:br>
            <a:r>
              <a:rPr lang="en-IN" dirty="0"/>
              <a:t>print ("Value : %s" % dict.get('Sex', "NA"))</a:t>
            </a:r>
            <a:br>
              <a:rPr lang="en-IN" dirty="0"/>
            </a:br>
            <a:r>
              <a:rPr lang="en-IN" dirty="0"/>
              <a:t>When we run the above program, it produces the following </a:t>
            </a:r>
            <a:r>
              <a:rPr lang="en-IN" dirty="0" smtClean="0"/>
              <a:t>result </a:t>
            </a:r>
          </a:p>
          <a:p>
            <a:pPr marL="0" indent="0">
              <a:buNone/>
            </a:pPr>
            <a:r>
              <a:rPr lang="en-IN" dirty="0" smtClean="0"/>
              <a:t>Value </a:t>
            </a:r>
            <a:r>
              <a:rPr lang="en-IN" dirty="0"/>
              <a:t>: 27</a:t>
            </a:r>
            <a:br>
              <a:rPr lang="en-IN" dirty="0"/>
            </a:br>
            <a:r>
              <a:rPr lang="en-IN" dirty="0"/>
              <a:t>Value : NA</a:t>
            </a:r>
            <a:br>
              <a:rPr lang="en-IN" dirty="0"/>
            </a:br>
            <a:r>
              <a:rPr lang="en-IN" dirty="0"/>
              <a:t/>
            </a:r>
            <a:br>
              <a:rPr lang="en-IN" dirty="0"/>
            </a:br>
            <a:endParaRPr lang="en-IN" dirty="0"/>
          </a:p>
        </p:txBody>
      </p:sp>
    </p:spTree>
    <p:extLst>
      <p:ext uri="{BB962C8B-B14F-4D97-AF65-F5344CB8AC3E}">
        <p14:creationId xmlns:p14="http://schemas.microsoft.com/office/powerpoint/2010/main" val="44883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63513"/>
            <a:ext cx="10515600" cy="6442075"/>
          </a:xfrm>
        </p:spPr>
        <p:txBody>
          <a:bodyPr>
            <a:normAutofit fontScale="92500" lnSpcReduction="10000"/>
          </a:bodyPr>
          <a:lstStyle/>
          <a:p>
            <a:pPr marL="0" indent="0">
              <a:buNone/>
            </a:pPr>
            <a:r>
              <a:rPr lang="en-IN" b="1" dirty="0" smtClean="0">
                <a:solidFill>
                  <a:srgbClr val="FF0000"/>
                </a:solidFill>
              </a:rPr>
              <a:t>5. Dictionary items</a:t>
            </a:r>
            <a:r>
              <a:rPr lang="en-IN" b="1" dirty="0">
                <a:solidFill>
                  <a:srgbClr val="FF0000"/>
                </a:solidFill>
              </a:rPr>
              <a:t>() Method</a:t>
            </a:r>
            <a:r>
              <a:rPr lang="en-IN" dirty="0">
                <a:solidFill>
                  <a:srgbClr val="FF0000"/>
                </a:solidFill>
              </a:rPr>
              <a:t/>
            </a:r>
            <a:br>
              <a:rPr lang="en-IN" dirty="0">
                <a:solidFill>
                  <a:srgbClr val="FF0000"/>
                </a:solidFill>
              </a:rPr>
            </a:br>
            <a:r>
              <a:rPr lang="en-IN" b="1" dirty="0">
                <a:solidFill>
                  <a:srgbClr val="FF0000"/>
                </a:solidFill>
              </a:rPr>
              <a:t>Description</a:t>
            </a:r>
            <a:r>
              <a:rPr lang="en-IN" dirty="0"/>
              <a:t/>
            </a:r>
            <a:br>
              <a:rPr lang="en-IN" dirty="0"/>
            </a:br>
            <a:r>
              <a:rPr lang="en-IN" dirty="0"/>
              <a:t>The method items() returns a list of dict's (key, value) tuple pairs.</a:t>
            </a:r>
            <a:br>
              <a:rPr lang="en-IN" dirty="0"/>
            </a:br>
            <a:r>
              <a:rPr lang="en-IN" b="1" dirty="0">
                <a:solidFill>
                  <a:srgbClr val="FF0000"/>
                </a:solidFill>
              </a:rPr>
              <a:t>Syntax</a:t>
            </a:r>
            <a:r>
              <a:rPr lang="en-IN" dirty="0"/>
              <a:t/>
            </a:r>
            <a:br>
              <a:rPr lang="en-IN" dirty="0"/>
            </a:br>
            <a:r>
              <a:rPr lang="en-IN" dirty="0"/>
              <a:t>Following is the syntax for items() </a:t>
            </a:r>
            <a:r>
              <a:rPr lang="en-IN" dirty="0" smtClean="0"/>
              <a:t>method dict.items</a:t>
            </a:r>
            <a:r>
              <a:rPr lang="en-IN" dirty="0"/>
              <a:t>()</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returns a list of tuple pairs</a:t>
            </a:r>
            <a:r>
              <a:rPr lang="en-IN" dirty="0" smtClean="0"/>
              <a:t>.</a:t>
            </a:r>
          </a:p>
          <a:p>
            <a:pPr marL="0" indent="0">
              <a:buNone/>
            </a:pPr>
            <a:r>
              <a:rPr lang="en-IN" b="1" dirty="0">
                <a:solidFill>
                  <a:srgbClr val="FF0000"/>
                </a:solidFill>
              </a:rPr>
              <a:t>Example</a:t>
            </a:r>
            <a:r>
              <a:rPr lang="en-IN" dirty="0"/>
              <a:t/>
            </a:r>
            <a:br>
              <a:rPr lang="en-IN" dirty="0"/>
            </a:br>
            <a:r>
              <a:rPr lang="en-IN" dirty="0"/>
              <a:t>The following example shows the usage of items() method.</a:t>
            </a:r>
            <a:br>
              <a:rPr lang="en-IN" dirty="0"/>
            </a:br>
            <a:r>
              <a:rPr lang="en-IN" dirty="0"/>
              <a:t>#!/</a:t>
            </a:r>
            <a:r>
              <a:rPr lang="en-IN" dirty="0" err="1"/>
              <a:t>usr</a:t>
            </a:r>
            <a:r>
              <a:rPr lang="en-IN" dirty="0"/>
              <a:t>/bin/python</a:t>
            </a:r>
            <a:br>
              <a:rPr lang="en-IN" dirty="0"/>
            </a:br>
            <a:r>
              <a:rPr lang="en-IN" dirty="0"/>
              <a:t>dict = {'Name': </a:t>
            </a:r>
            <a:r>
              <a:rPr lang="en-IN" dirty="0" smtClean="0"/>
              <a:t>‘Kpr', </a:t>
            </a:r>
            <a:r>
              <a:rPr lang="en-IN" dirty="0"/>
              <a:t>'Age': </a:t>
            </a:r>
            <a:r>
              <a:rPr lang="en-IN" dirty="0" smtClean="0"/>
              <a:t>26}</a:t>
            </a:r>
            <a:r>
              <a:rPr lang="en-IN" dirty="0"/>
              <a:t/>
            </a:r>
            <a:br>
              <a:rPr lang="en-IN" dirty="0"/>
            </a:br>
            <a:r>
              <a:rPr lang="en-IN" dirty="0"/>
              <a:t>print ("Value : %s" % dict.items())</a:t>
            </a:r>
            <a:br>
              <a:rPr lang="en-IN" dirty="0"/>
            </a:br>
            <a:r>
              <a:rPr lang="en-IN" dirty="0"/>
              <a:t>When we run the above program, it produces the following </a:t>
            </a:r>
            <a:r>
              <a:rPr lang="en-IN" dirty="0" smtClean="0"/>
              <a:t>result</a:t>
            </a:r>
          </a:p>
          <a:p>
            <a:pPr marL="0" indent="0">
              <a:buNone/>
            </a:pPr>
            <a:r>
              <a:rPr lang="en-IN" dirty="0" smtClean="0"/>
              <a:t>Value </a:t>
            </a:r>
            <a:r>
              <a:rPr lang="en-IN" dirty="0"/>
              <a:t>: [('Age', </a:t>
            </a:r>
            <a:r>
              <a:rPr lang="en-IN" dirty="0" smtClean="0"/>
              <a:t>26), </a:t>
            </a:r>
            <a:r>
              <a:rPr lang="en-IN" dirty="0"/>
              <a:t>('Name', </a:t>
            </a:r>
            <a:r>
              <a:rPr lang="en-IN" dirty="0" smtClean="0"/>
              <a:t>‘</a:t>
            </a:r>
            <a:r>
              <a:rPr lang="en-IN" dirty="0" err="1" smtClean="0"/>
              <a:t>Kpr</a:t>
            </a:r>
            <a:r>
              <a:rPr lang="en-IN" dirty="0" smtClean="0"/>
              <a:t>')]</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5534855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22238"/>
            <a:ext cx="10515600" cy="6415087"/>
          </a:xfrm>
        </p:spPr>
        <p:txBody>
          <a:bodyPr>
            <a:normAutofit lnSpcReduction="10000"/>
          </a:bodyPr>
          <a:lstStyle/>
          <a:p>
            <a:pPr marL="0" indent="0">
              <a:buNone/>
            </a:pPr>
            <a:r>
              <a:rPr lang="en-IN" b="1" dirty="0" smtClean="0">
                <a:solidFill>
                  <a:srgbClr val="FF0000"/>
                </a:solidFill>
              </a:rPr>
              <a:t>6.Dictionary keys</a:t>
            </a:r>
            <a:r>
              <a:rPr lang="en-IN" b="1" dirty="0">
                <a:solidFill>
                  <a:srgbClr val="FF0000"/>
                </a:solidFill>
              </a:rPr>
              <a:t>()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keys() </a:t>
            </a:r>
            <a:r>
              <a:rPr lang="en-IN" dirty="0"/>
              <a:t>returns a list of all the available keys in the dictionary.</a:t>
            </a:r>
            <a:br>
              <a:rPr lang="en-IN" dirty="0"/>
            </a:br>
            <a:r>
              <a:rPr lang="en-IN" b="1" dirty="0">
                <a:solidFill>
                  <a:srgbClr val="FF0000"/>
                </a:solidFill>
              </a:rPr>
              <a:t>Syntax</a:t>
            </a:r>
            <a:r>
              <a:rPr lang="en-IN" dirty="0"/>
              <a:t/>
            </a:r>
            <a:br>
              <a:rPr lang="en-IN" dirty="0"/>
            </a:br>
            <a:r>
              <a:rPr lang="en-IN" dirty="0"/>
              <a:t>Following is the syntax for keys() </a:t>
            </a:r>
            <a:r>
              <a:rPr lang="en-IN" dirty="0" smtClean="0"/>
              <a:t>method dict.keys</a:t>
            </a:r>
            <a:r>
              <a:rPr lang="en-IN" dirty="0"/>
              <a:t>()</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returns a list of all the available keys in the dictionary.</a:t>
            </a:r>
            <a:br>
              <a:rPr lang="en-IN" dirty="0"/>
            </a:br>
            <a:r>
              <a:rPr lang="en-IN" b="1" dirty="0">
                <a:solidFill>
                  <a:srgbClr val="FF0000"/>
                </a:solidFill>
              </a:rPr>
              <a:t>Example</a:t>
            </a:r>
            <a:r>
              <a:rPr lang="en-IN" dirty="0"/>
              <a:t/>
            </a:r>
            <a:br>
              <a:rPr lang="en-IN" dirty="0"/>
            </a:br>
            <a:r>
              <a:rPr lang="en-IN" dirty="0"/>
              <a:t>The following example shows the usage of keys() method.</a:t>
            </a:r>
            <a:br>
              <a:rPr lang="en-IN" dirty="0"/>
            </a:br>
            <a:r>
              <a:rPr lang="en-IN" dirty="0"/>
              <a:t>#!/</a:t>
            </a:r>
            <a:r>
              <a:rPr lang="en-IN" dirty="0" err="1"/>
              <a:t>usr</a:t>
            </a:r>
            <a:r>
              <a:rPr lang="en-IN" dirty="0"/>
              <a:t>/bin/python3</a:t>
            </a:r>
            <a:br>
              <a:rPr lang="en-IN" dirty="0"/>
            </a:br>
            <a:r>
              <a:rPr lang="en-IN" dirty="0"/>
              <a:t>dict = {'Name': </a:t>
            </a:r>
            <a:r>
              <a:rPr lang="en-IN" dirty="0" smtClean="0"/>
              <a:t>‘Kpr', </a:t>
            </a:r>
            <a:r>
              <a:rPr lang="en-IN" dirty="0"/>
              <a:t>'Age': </a:t>
            </a:r>
            <a:r>
              <a:rPr lang="en-IN" dirty="0" smtClean="0"/>
              <a:t>26}</a:t>
            </a:r>
            <a:r>
              <a:rPr lang="en-IN" dirty="0"/>
              <a:t/>
            </a:r>
            <a:br>
              <a:rPr lang="en-IN" dirty="0"/>
            </a:br>
            <a:r>
              <a:rPr lang="en-IN" dirty="0"/>
              <a:t>print ("Value : %s" % dict.keys())</a:t>
            </a:r>
            <a:br>
              <a:rPr lang="en-IN" dirty="0"/>
            </a:br>
            <a:r>
              <a:rPr lang="en-IN" dirty="0"/>
              <a:t>When we run the above program, it produces the following </a:t>
            </a:r>
            <a:r>
              <a:rPr lang="en-IN" dirty="0" smtClean="0"/>
              <a:t>result</a:t>
            </a:r>
          </a:p>
          <a:p>
            <a:pPr marL="0" indent="0">
              <a:buNone/>
            </a:pPr>
            <a:r>
              <a:rPr lang="en-IN" dirty="0" smtClean="0"/>
              <a:t>Value </a:t>
            </a:r>
            <a:r>
              <a:rPr lang="en-IN" dirty="0"/>
              <a:t>: ['Age', 'Name']</a:t>
            </a:r>
            <a:br>
              <a:rPr lang="en-IN" dirty="0"/>
            </a:br>
            <a:endParaRPr lang="en-IN" dirty="0"/>
          </a:p>
        </p:txBody>
      </p:sp>
    </p:spTree>
    <p:extLst>
      <p:ext uri="{BB962C8B-B14F-4D97-AF65-F5344CB8AC3E}">
        <p14:creationId xmlns:p14="http://schemas.microsoft.com/office/powerpoint/2010/main" val="3654074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469039"/>
          </a:xfrm>
        </p:spPr>
        <p:txBody>
          <a:bodyPr>
            <a:normAutofit fontScale="77500" lnSpcReduction="20000"/>
          </a:bodyPr>
          <a:lstStyle/>
          <a:p>
            <a:pPr marL="0" indent="0">
              <a:buNone/>
            </a:pPr>
            <a:r>
              <a:rPr lang="en-IN" b="1" dirty="0" smtClean="0">
                <a:solidFill>
                  <a:srgbClr val="FF0000"/>
                </a:solidFill>
              </a:rPr>
              <a:t>7. Dictionary </a:t>
            </a:r>
            <a:r>
              <a:rPr lang="en-IN" b="1" dirty="0" err="1" smtClean="0">
                <a:solidFill>
                  <a:srgbClr val="FF0000"/>
                </a:solidFill>
              </a:rPr>
              <a:t>setdefault</a:t>
            </a:r>
            <a:r>
              <a:rPr lang="en-IN" b="1" dirty="0">
                <a:solidFill>
                  <a:srgbClr val="FF0000"/>
                </a:solidFill>
              </a:rPr>
              <a:t>() Method</a:t>
            </a:r>
            <a:r>
              <a:rPr lang="en-IN" dirty="0">
                <a:solidFill>
                  <a:srgbClr val="FF0000"/>
                </a:solidFill>
              </a:rPr>
              <a:t/>
            </a:r>
            <a:br>
              <a:rPr lang="en-IN" dirty="0">
                <a:solidFill>
                  <a:srgbClr val="FF0000"/>
                </a:solidFill>
              </a:rPr>
            </a:br>
            <a:r>
              <a:rPr lang="en-IN" b="1" dirty="0" smtClean="0">
                <a:solidFill>
                  <a:srgbClr val="FF0000"/>
                </a:solidFill>
              </a:rPr>
              <a:t>Description</a:t>
            </a:r>
          </a:p>
          <a:p>
            <a:pPr marL="0" indent="0">
              <a:buNone/>
            </a:pPr>
            <a:r>
              <a:rPr lang="en-IN" dirty="0"/>
              <a:t>The method </a:t>
            </a:r>
            <a:r>
              <a:rPr lang="en-IN" dirty="0" err="1"/>
              <a:t>setdefault</a:t>
            </a:r>
            <a:r>
              <a:rPr lang="en-IN" dirty="0"/>
              <a:t>() is similar to get(), but will set dict[key]=default if the key is not</a:t>
            </a:r>
            <a:br>
              <a:rPr lang="en-IN" dirty="0"/>
            </a:br>
            <a:r>
              <a:rPr lang="en-IN" dirty="0"/>
              <a:t>already in dict.</a:t>
            </a:r>
            <a:br>
              <a:rPr lang="en-IN" dirty="0"/>
            </a:br>
            <a:r>
              <a:rPr lang="en-IN" b="1" dirty="0">
                <a:solidFill>
                  <a:srgbClr val="FF0000"/>
                </a:solidFill>
              </a:rPr>
              <a:t>Syntax</a:t>
            </a:r>
            <a:r>
              <a:rPr lang="en-IN" dirty="0"/>
              <a:t/>
            </a:r>
            <a:br>
              <a:rPr lang="en-IN" dirty="0"/>
            </a:br>
            <a:r>
              <a:rPr lang="en-IN" dirty="0"/>
              <a:t>Following is the syntax for </a:t>
            </a:r>
            <a:r>
              <a:rPr lang="en-IN" dirty="0" err="1"/>
              <a:t>setdefault</a:t>
            </a:r>
            <a:r>
              <a:rPr lang="en-IN" dirty="0"/>
              <a:t>() </a:t>
            </a:r>
            <a:r>
              <a:rPr lang="en-IN" dirty="0" smtClean="0"/>
              <a:t>method </a:t>
            </a:r>
            <a:r>
              <a:rPr lang="en-IN" dirty="0" err="1" smtClean="0"/>
              <a:t>dict.setdefault</a:t>
            </a:r>
            <a:r>
              <a:rPr lang="en-IN" dirty="0" smtClean="0"/>
              <a:t>(key</a:t>
            </a:r>
            <a:r>
              <a:rPr lang="en-IN" dirty="0"/>
              <a:t>, default=None)</a:t>
            </a:r>
            <a:br>
              <a:rPr lang="en-IN" dirty="0"/>
            </a:br>
            <a:r>
              <a:rPr lang="en-IN" b="1" dirty="0">
                <a:solidFill>
                  <a:srgbClr val="FF0000"/>
                </a:solidFill>
              </a:rPr>
              <a:t>Parameters</a:t>
            </a:r>
            <a:r>
              <a:rPr lang="en-IN" dirty="0"/>
              <a:t/>
            </a:r>
            <a:br>
              <a:rPr lang="en-IN" dirty="0"/>
            </a:br>
            <a:r>
              <a:rPr lang="en-IN" dirty="0"/>
              <a:t> </a:t>
            </a:r>
            <a:r>
              <a:rPr lang="en-IN" b="1" dirty="0"/>
              <a:t>key </a:t>
            </a:r>
            <a:r>
              <a:rPr lang="en-IN" dirty="0"/>
              <a:t>- This is the key to be searched.</a:t>
            </a:r>
            <a:br>
              <a:rPr lang="en-IN" dirty="0"/>
            </a:br>
            <a:r>
              <a:rPr lang="en-IN" dirty="0"/>
              <a:t> </a:t>
            </a:r>
            <a:r>
              <a:rPr lang="en-IN" b="1" dirty="0"/>
              <a:t>default </a:t>
            </a:r>
            <a:r>
              <a:rPr lang="en-IN" dirty="0"/>
              <a:t>- This is the Value to be returned in case key is not found.</a:t>
            </a:r>
            <a:br>
              <a:rPr lang="en-IN" dirty="0"/>
            </a:br>
            <a:r>
              <a:rPr lang="en-IN" b="1" dirty="0">
                <a:solidFill>
                  <a:srgbClr val="FF0000"/>
                </a:solidFill>
              </a:rPr>
              <a:t>Return Value</a:t>
            </a:r>
            <a:r>
              <a:rPr lang="en-IN" dirty="0"/>
              <a:t/>
            </a:r>
            <a:br>
              <a:rPr lang="en-IN" dirty="0"/>
            </a:br>
            <a:r>
              <a:rPr lang="en-IN" dirty="0"/>
              <a:t>This method returns the key value available in the dictionary and if given key is not</a:t>
            </a:r>
            <a:br>
              <a:rPr lang="en-IN" dirty="0"/>
            </a:br>
            <a:r>
              <a:rPr lang="en-IN" dirty="0"/>
              <a:t>available then it will return provided default value.</a:t>
            </a:r>
            <a:br>
              <a:rPr lang="en-IN" dirty="0"/>
            </a:br>
            <a:r>
              <a:rPr lang="en-IN" b="1" dirty="0">
                <a:solidFill>
                  <a:srgbClr val="FF0000"/>
                </a:solidFill>
              </a:rPr>
              <a:t>Example</a:t>
            </a:r>
            <a:r>
              <a:rPr lang="en-IN" dirty="0"/>
              <a:t/>
            </a:r>
            <a:br>
              <a:rPr lang="en-IN" dirty="0"/>
            </a:br>
            <a:r>
              <a:rPr lang="en-IN" dirty="0"/>
              <a:t>The following example shows the usage of </a:t>
            </a:r>
            <a:r>
              <a:rPr lang="en-IN" dirty="0" err="1"/>
              <a:t>setdefault</a:t>
            </a:r>
            <a:r>
              <a:rPr lang="en-IN" dirty="0"/>
              <a:t>() method.</a:t>
            </a:r>
            <a:br>
              <a:rPr lang="en-IN" dirty="0"/>
            </a:br>
            <a:r>
              <a:rPr lang="en-IN" dirty="0"/>
              <a:t>#!/</a:t>
            </a:r>
            <a:r>
              <a:rPr lang="en-IN" dirty="0" err="1"/>
              <a:t>usr</a:t>
            </a:r>
            <a:r>
              <a:rPr lang="en-IN" dirty="0"/>
              <a:t>/bin/python3</a:t>
            </a:r>
            <a:br>
              <a:rPr lang="en-IN" dirty="0"/>
            </a:br>
            <a:r>
              <a:rPr lang="en-IN" dirty="0"/>
              <a:t>dict = {'Name': </a:t>
            </a:r>
            <a:r>
              <a:rPr lang="en-IN" dirty="0" smtClean="0"/>
              <a:t>‘Kpr', </a:t>
            </a:r>
            <a:r>
              <a:rPr lang="en-IN" dirty="0"/>
              <a:t>'Age': </a:t>
            </a:r>
            <a:r>
              <a:rPr lang="en-IN" dirty="0" smtClean="0"/>
              <a:t>26}</a:t>
            </a:r>
            <a:r>
              <a:rPr lang="en-IN" dirty="0"/>
              <a:t/>
            </a:r>
            <a:br>
              <a:rPr lang="en-IN" dirty="0"/>
            </a:br>
            <a:r>
              <a:rPr lang="en-IN" dirty="0"/>
              <a:t>print ("Value : %s" % dict.setdefault('Age', None))</a:t>
            </a:r>
            <a:br>
              <a:rPr lang="en-IN" dirty="0"/>
            </a:br>
            <a:r>
              <a:rPr lang="en-IN" dirty="0"/>
              <a:t>print ("Value : %s" % dict.setdefault('Sex', None))</a:t>
            </a:r>
            <a:br>
              <a:rPr lang="en-IN" dirty="0"/>
            </a:br>
            <a:r>
              <a:rPr lang="en-IN" dirty="0"/>
              <a:t>print (dict)</a:t>
            </a:r>
            <a:br>
              <a:rPr lang="en-IN" dirty="0"/>
            </a:br>
            <a:r>
              <a:rPr lang="en-IN" dirty="0"/>
              <a:t>When we run the above program, it produces the following </a:t>
            </a:r>
            <a:r>
              <a:rPr lang="en-IN" dirty="0" smtClean="0"/>
              <a:t>result</a:t>
            </a:r>
          </a:p>
          <a:p>
            <a:pPr marL="0" indent="0">
              <a:buNone/>
            </a:pPr>
            <a:r>
              <a:rPr lang="en-IN" dirty="0" smtClean="0"/>
              <a:t>Value </a:t>
            </a:r>
            <a:r>
              <a:rPr lang="en-IN" dirty="0"/>
              <a:t>: </a:t>
            </a:r>
            <a:r>
              <a:rPr lang="en-IN" dirty="0" smtClean="0"/>
              <a:t>26</a:t>
            </a:r>
            <a:r>
              <a:rPr lang="en-IN" dirty="0"/>
              <a:t/>
            </a:r>
            <a:br>
              <a:rPr lang="en-IN" dirty="0"/>
            </a:br>
            <a:r>
              <a:rPr lang="en-IN" dirty="0"/>
              <a:t>Value : None</a:t>
            </a:r>
            <a:br>
              <a:rPr lang="en-IN" dirty="0"/>
            </a:br>
            <a:r>
              <a:rPr lang="en-IN" dirty="0"/>
              <a:t>{'Name': </a:t>
            </a:r>
            <a:r>
              <a:rPr lang="en-IN" dirty="0" smtClean="0"/>
              <a:t>‘</a:t>
            </a:r>
            <a:r>
              <a:rPr lang="en-IN" dirty="0" err="1" smtClean="0"/>
              <a:t>Kpr</a:t>
            </a:r>
            <a:r>
              <a:rPr lang="en-IN" dirty="0" smtClean="0"/>
              <a:t>', </a:t>
            </a:r>
            <a:r>
              <a:rPr lang="en-IN" dirty="0"/>
              <a:t>'Sex': None, 'Age': </a:t>
            </a:r>
            <a:r>
              <a:rPr lang="en-IN" dirty="0" smtClean="0"/>
              <a:t>26}</a:t>
            </a:r>
            <a:r>
              <a:rPr lang="en-IN" dirty="0"/>
              <a:t/>
            </a:r>
            <a:br>
              <a:rPr lang="en-IN" dirty="0"/>
            </a:br>
            <a:endParaRPr lang="en-IN" dirty="0"/>
          </a:p>
        </p:txBody>
      </p:sp>
    </p:spTree>
    <p:extLst>
      <p:ext uri="{BB962C8B-B14F-4D97-AF65-F5344CB8AC3E}">
        <p14:creationId xmlns:p14="http://schemas.microsoft.com/office/powerpoint/2010/main" val="14999520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36525"/>
            <a:ext cx="10515600" cy="6721475"/>
          </a:xfrm>
        </p:spPr>
        <p:txBody>
          <a:bodyPr>
            <a:normAutofit fontScale="92500" lnSpcReduction="20000"/>
          </a:bodyPr>
          <a:lstStyle/>
          <a:p>
            <a:pPr marL="0" indent="0">
              <a:buNone/>
            </a:pPr>
            <a:r>
              <a:rPr lang="en-IN" b="1" dirty="0" smtClean="0">
                <a:solidFill>
                  <a:srgbClr val="FF0000"/>
                </a:solidFill>
              </a:rPr>
              <a:t>8. Dictionary update</a:t>
            </a:r>
            <a:r>
              <a:rPr lang="en-IN" b="1" dirty="0">
                <a:solidFill>
                  <a:srgbClr val="FF0000"/>
                </a:solidFill>
              </a:rPr>
              <a:t>() Method</a:t>
            </a:r>
            <a:r>
              <a:rPr lang="en-IN" dirty="0">
                <a:solidFill>
                  <a:srgbClr val="FF0000"/>
                </a:solidFill>
              </a:rPr>
              <a:t/>
            </a:r>
            <a:br>
              <a:rPr lang="en-IN" dirty="0">
                <a:solidFill>
                  <a:srgbClr val="FF0000"/>
                </a:solidFill>
              </a:rPr>
            </a:br>
            <a:r>
              <a:rPr lang="en-IN" b="1" dirty="0">
                <a:solidFill>
                  <a:srgbClr val="FF0000"/>
                </a:solidFill>
              </a:rPr>
              <a:t>Description</a:t>
            </a:r>
            <a:r>
              <a:rPr lang="en-IN" dirty="0"/>
              <a:t/>
            </a:r>
            <a:br>
              <a:rPr lang="en-IN" dirty="0"/>
            </a:br>
            <a:r>
              <a:rPr lang="en-IN" dirty="0"/>
              <a:t>The method </a:t>
            </a:r>
            <a:r>
              <a:rPr lang="en-IN" b="1" dirty="0"/>
              <a:t>update() </a:t>
            </a:r>
            <a:r>
              <a:rPr lang="en-IN" dirty="0"/>
              <a:t>adds dictionary dict2's key-values pairs in to dict. This function</a:t>
            </a:r>
            <a:br>
              <a:rPr lang="en-IN" dirty="0"/>
            </a:br>
            <a:r>
              <a:rPr lang="en-IN" dirty="0"/>
              <a:t>does not return anything.</a:t>
            </a:r>
            <a:br>
              <a:rPr lang="en-IN" dirty="0"/>
            </a:br>
            <a:r>
              <a:rPr lang="en-IN" b="1" dirty="0">
                <a:solidFill>
                  <a:srgbClr val="FF0000"/>
                </a:solidFill>
              </a:rPr>
              <a:t>Syntax</a:t>
            </a:r>
            <a:r>
              <a:rPr lang="en-IN" dirty="0"/>
              <a:t/>
            </a:r>
            <a:br>
              <a:rPr lang="en-IN" dirty="0"/>
            </a:br>
            <a:r>
              <a:rPr lang="en-IN" dirty="0"/>
              <a:t>Following is the syntax for update() </a:t>
            </a:r>
            <a:r>
              <a:rPr lang="en-IN" dirty="0" smtClean="0"/>
              <a:t>method dict.update(dict2)</a:t>
            </a:r>
          </a:p>
          <a:p>
            <a:pPr marL="0" indent="0">
              <a:buNone/>
            </a:pPr>
            <a:r>
              <a:rPr lang="en-IN" b="1" dirty="0">
                <a:solidFill>
                  <a:srgbClr val="FF0000"/>
                </a:solidFill>
              </a:rPr>
              <a:t>Parameters</a:t>
            </a:r>
            <a:r>
              <a:rPr lang="en-IN" dirty="0"/>
              <a:t/>
            </a:r>
            <a:br>
              <a:rPr lang="en-IN" dirty="0"/>
            </a:br>
            <a:r>
              <a:rPr lang="en-IN" b="1" dirty="0"/>
              <a:t>dict2 </a:t>
            </a:r>
            <a:r>
              <a:rPr lang="en-IN" dirty="0"/>
              <a:t>- This is the dictionary to be added into dict.</a:t>
            </a:r>
            <a:br>
              <a:rPr lang="en-IN" dirty="0"/>
            </a:br>
            <a:r>
              <a:rPr lang="en-IN" b="1" dirty="0">
                <a:solidFill>
                  <a:srgbClr val="FF0000"/>
                </a:solidFill>
              </a:rPr>
              <a:t>Return Value</a:t>
            </a:r>
            <a:r>
              <a:rPr lang="en-IN" dirty="0"/>
              <a:t/>
            </a:r>
            <a:br>
              <a:rPr lang="en-IN" dirty="0"/>
            </a:br>
            <a:r>
              <a:rPr lang="en-IN" dirty="0"/>
              <a:t>This method does not return any value.</a:t>
            </a:r>
            <a:br>
              <a:rPr lang="en-IN" dirty="0"/>
            </a:br>
            <a:r>
              <a:rPr lang="en-IN" b="1" dirty="0">
                <a:solidFill>
                  <a:srgbClr val="FF0000"/>
                </a:solidFill>
              </a:rPr>
              <a:t>Example</a:t>
            </a:r>
            <a:r>
              <a:rPr lang="en-IN" dirty="0"/>
              <a:t/>
            </a:r>
            <a:br>
              <a:rPr lang="en-IN" dirty="0"/>
            </a:br>
            <a:r>
              <a:rPr lang="en-IN" dirty="0"/>
              <a:t>The following example shows the usage of update() method.</a:t>
            </a:r>
            <a:br>
              <a:rPr lang="en-IN" dirty="0"/>
            </a:br>
            <a:r>
              <a:rPr lang="en-IN" dirty="0"/>
              <a:t>#!/</a:t>
            </a:r>
            <a:r>
              <a:rPr lang="en-IN" dirty="0" err="1"/>
              <a:t>usr</a:t>
            </a:r>
            <a:r>
              <a:rPr lang="en-IN" dirty="0"/>
              <a:t>/bin/python3</a:t>
            </a:r>
            <a:br>
              <a:rPr lang="en-IN" dirty="0"/>
            </a:br>
            <a:r>
              <a:rPr lang="en-IN" dirty="0" err="1" smtClean="0"/>
              <a:t>dict</a:t>
            </a:r>
            <a:r>
              <a:rPr lang="en-IN" dirty="0" smtClean="0"/>
              <a:t> = {'Name': ‘</a:t>
            </a:r>
            <a:r>
              <a:rPr lang="en-IN" dirty="0" err="1" smtClean="0"/>
              <a:t>Kpr</a:t>
            </a:r>
            <a:r>
              <a:rPr lang="en-IN" dirty="0" smtClean="0"/>
              <a:t>', 'Age': 26}</a:t>
            </a:r>
            <a:br>
              <a:rPr lang="en-IN" dirty="0" smtClean="0"/>
            </a:br>
            <a:r>
              <a:rPr lang="en-IN" dirty="0" smtClean="0"/>
              <a:t>dict2 </a:t>
            </a:r>
            <a:r>
              <a:rPr lang="en-IN" dirty="0"/>
              <a:t>= {'Sex': </a:t>
            </a:r>
            <a:r>
              <a:rPr lang="en-IN" dirty="0" smtClean="0"/>
              <a:t>'male</a:t>
            </a:r>
            <a:r>
              <a:rPr lang="en-IN" dirty="0"/>
              <a:t>' </a:t>
            </a:r>
            <a:r>
              <a:rPr lang="en-IN" dirty="0" smtClean="0"/>
              <a:t>}</a:t>
            </a:r>
            <a:r>
              <a:rPr lang="en-IN" dirty="0"/>
              <a:t/>
            </a:r>
            <a:br>
              <a:rPr lang="en-IN" dirty="0"/>
            </a:br>
            <a:r>
              <a:rPr lang="en-IN" dirty="0"/>
              <a:t>dict.update(dict2)</a:t>
            </a:r>
            <a:br>
              <a:rPr lang="en-IN" dirty="0"/>
            </a:br>
            <a:r>
              <a:rPr lang="en-IN" dirty="0"/>
              <a:t>print ("updated dict : ", dict)</a:t>
            </a:r>
            <a:br>
              <a:rPr lang="en-IN" dirty="0"/>
            </a:br>
            <a:r>
              <a:rPr lang="en-IN" dirty="0"/>
              <a:t>When we run the above program, it produces the following </a:t>
            </a:r>
            <a:r>
              <a:rPr lang="en-IN" dirty="0" smtClean="0"/>
              <a:t>result</a:t>
            </a:r>
          </a:p>
          <a:p>
            <a:pPr marL="0" indent="0">
              <a:buNone/>
            </a:pPr>
            <a:r>
              <a:rPr lang="en-IN" dirty="0" smtClean="0"/>
              <a:t>updated </a:t>
            </a:r>
            <a:r>
              <a:rPr lang="en-IN" dirty="0"/>
              <a:t>dict : {'Sex': </a:t>
            </a:r>
            <a:r>
              <a:rPr lang="en-IN" dirty="0" smtClean="0"/>
              <a:t>'male</a:t>
            </a:r>
            <a:r>
              <a:rPr lang="en-IN" dirty="0"/>
              <a:t>', 'Age': </a:t>
            </a:r>
            <a:r>
              <a:rPr lang="en-IN" dirty="0" smtClean="0"/>
              <a:t>26, </a:t>
            </a:r>
            <a:r>
              <a:rPr lang="en-IN" dirty="0"/>
              <a:t>'Name': </a:t>
            </a:r>
            <a:r>
              <a:rPr lang="en-IN" dirty="0" smtClean="0"/>
              <a:t>‘Kpr'}</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7539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pPr algn="ctr"/>
            <a:r>
              <a:rPr lang="en-IN" dirty="0" smtClean="0">
                <a:solidFill>
                  <a:srgbClr val="FF0000"/>
                </a:solidFill>
              </a:rPr>
              <a:t>Python String Slicing</a:t>
            </a:r>
            <a:endParaRPr lang="en-IN" dirty="0">
              <a:solidFill>
                <a:srgbClr val="FF0000"/>
              </a:solidFill>
            </a:endParaRPr>
          </a:p>
        </p:txBody>
      </p:sp>
      <p:sp>
        <p:nvSpPr>
          <p:cNvPr id="3" name="Content Placeholder 2"/>
          <p:cNvSpPr>
            <a:spLocks noGrp="1"/>
          </p:cNvSpPr>
          <p:nvPr>
            <p:ph idx="1"/>
          </p:nvPr>
        </p:nvSpPr>
        <p:spPr>
          <a:xfrm>
            <a:off x="682625" y="1378424"/>
            <a:ext cx="10515600" cy="5349922"/>
          </a:xfrm>
        </p:spPr>
        <p:txBody>
          <a:bodyPr>
            <a:normAutofit/>
          </a:bodyPr>
          <a:lstStyle/>
          <a:p>
            <a:r>
              <a:rPr lang="en-IN" sz="2200" dirty="0"/>
              <a:t>The "slice" syntax is a handy way to refer to sub-parts of sequences -- typically strings and </a:t>
            </a:r>
            <a:r>
              <a:rPr lang="en-IN" sz="2200" dirty="0" smtClean="0"/>
              <a:t>lists</a:t>
            </a:r>
            <a:r>
              <a:rPr lang="en-IN" sz="2200" dirty="0"/>
              <a:t>. The slice </a:t>
            </a:r>
            <a:r>
              <a:rPr lang="en-IN" sz="2200" dirty="0" smtClean="0">
                <a:solidFill>
                  <a:srgbClr val="FF0000"/>
                </a:solidFill>
              </a:rPr>
              <a:t>s[start:end:step]</a:t>
            </a:r>
            <a:r>
              <a:rPr lang="en-IN" sz="2200" dirty="0" smtClean="0"/>
              <a:t> </a:t>
            </a:r>
            <a:r>
              <a:rPr lang="en-IN" sz="2200" dirty="0"/>
              <a:t>is the elements beginning at start and extending up to but not including end. Suppose we have s = "</a:t>
            </a:r>
            <a:r>
              <a:rPr lang="en-IN" sz="2200" dirty="0" smtClean="0"/>
              <a:t>Hello“</a:t>
            </a:r>
          </a:p>
          <a:p>
            <a:r>
              <a:rPr lang="en-IN" sz="2200" dirty="0"/>
              <a:t>s[1:4] is 'ell' -- chars starting at index 1 and extending up to but not including index 4</a:t>
            </a:r>
          </a:p>
          <a:p>
            <a:r>
              <a:rPr lang="en-IN" sz="2200" dirty="0"/>
              <a:t>s[1:] is '</a:t>
            </a:r>
            <a:r>
              <a:rPr lang="en-IN" sz="2200" dirty="0" err="1"/>
              <a:t>ello</a:t>
            </a:r>
            <a:r>
              <a:rPr lang="en-IN" sz="2200" dirty="0"/>
              <a:t>' -- omitting either index defaults to the start or end of the string</a:t>
            </a:r>
          </a:p>
          <a:p>
            <a:r>
              <a:rPr lang="en-IN" sz="2200" dirty="0"/>
              <a:t>s[:] is 'Hello' -- omitting both always gives us a copy of the whole thing (this is the pythonic way to copy a sequence like a string or </a:t>
            </a:r>
            <a:r>
              <a:rPr lang="en-IN" sz="2200" dirty="0" smtClean="0"/>
              <a:t>list)</a:t>
            </a:r>
            <a:endParaRPr lang="en-IN" sz="2200" dirty="0"/>
          </a:p>
          <a:p>
            <a:r>
              <a:rPr lang="en-IN" sz="2200" dirty="0"/>
              <a:t>s[1:100] is '</a:t>
            </a:r>
            <a:r>
              <a:rPr lang="en-IN" sz="2200" dirty="0" err="1"/>
              <a:t>ello</a:t>
            </a:r>
            <a:r>
              <a:rPr lang="en-IN" sz="2200" dirty="0"/>
              <a:t>' -- an index that is too big is truncated down to the string </a:t>
            </a:r>
            <a:r>
              <a:rPr lang="en-IN" sz="2200" dirty="0" smtClean="0"/>
              <a:t>length</a:t>
            </a:r>
          </a:p>
          <a:p>
            <a:r>
              <a:rPr lang="en-IN" sz="2000" dirty="0"/>
              <a:t>s[-1] is 'o' -- last char (1st from the end)</a:t>
            </a:r>
          </a:p>
          <a:p>
            <a:r>
              <a:rPr lang="en-IN" sz="2000" dirty="0"/>
              <a:t>s[-4] is 'e' -- 4th from the end</a:t>
            </a:r>
          </a:p>
          <a:p>
            <a:r>
              <a:rPr lang="en-IN" sz="2000" dirty="0"/>
              <a:t>s[:-3] is 'He' -- going up to but not including the last 3 chars.</a:t>
            </a:r>
          </a:p>
          <a:p>
            <a:r>
              <a:rPr lang="en-IN" sz="2000" dirty="0"/>
              <a:t>s[-3:] is '</a:t>
            </a:r>
            <a:r>
              <a:rPr lang="en-IN" sz="2000" dirty="0" err="1"/>
              <a:t>llo</a:t>
            </a:r>
            <a:r>
              <a:rPr lang="en-IN" sz="2000" dirty="0"/>
              <a:t>' -- starting with the 3rd char from the end and extending to the end of the string</a:t>
            </a:r>
          </a:p>
          <a:p>
            <a:endParaRPr lang="en-IN" sz="2200" dirty="0"/>
          </a:p>
          <a:p>
            <a:endParaRPr lang="en-IN" dirty="0" smtClean="0"/>
          </a:p>
          <a:p>
            <a:endParaRPr lang="en-IN" dirty="0" smtClean="0"/>
          </a:p>
          <a:p>
            <a:endParaRPr lang="en-IN" dirty="0"/>
          </a:p>
        </p:txBody>
      </p:sp>
      <p:pic>
        <p:nvPicPr>
          <p:cNvPr id="4100" name="Picture 4" descr="the string 'hello' with letter indexes 0 1 2 3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4375"/>
            <a:ext cx="25622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337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523630"/>
          </a:xfrm>
        </p:spPr>
        <p:txBody>
          <a:bodyPr>
            <a:normAutofit fontScale="92500" lnSpcReduction="10000"/>
          </a:bodyPr>
          <a:lstStyle/>
          <a:p>
            <a:pPr marL="0" indent="0">
              <a:buNone/>
            </a:pPr>
            <a:r>
              <a:rPr lang="en-IN" b="1" dirty="0" smtClean="0">
                <a:solidFill>
                  <a:srgbClr val="FF0000"/>
                </a:solidFill>
              </a:rPr>
              <a:t>9.Dictionary values</a:t>
            </a:r>
            <a:r>
              <a:rPr lang="en-IN" b="1" dirty="0">
                <a:solidFill>
                  <a:srgbClr val="FF0000"/>
                </a:solidFill>
              </a:rPr>
              <a:t>() Method</a:t>
            </a:r>
            <a:r>
              <a:rPr lang="en-IN" dirty="0"/>
              <a:t/>
            </a:r>
            <a:br>
              <a:rPr lang="en-IN" dirty="0"/>
            </a:br>
            <a:r>
              <a:rPr lang="en-IN" b="1" dirty="0">
                <a:solidFill>
                  <a:srgbClr val="FF0000"/>
                </a:solidFill>
              </a:rPr>
              <a:t>Description</a:t>
            </a:r>
            <a:r>
              <a:rPr lang="en-IN" dirty="0"/>
              <a:t/>
            </a:r>
            <a:br>
              <a:rPr lang="en-IN" dirty="0"/>
            </a:br>
            <a:r>
              <a:rPr lang="en-IN" dirty="0"/>
              <a:t>The method </a:t>
            </a:r>
            <a:r>
              <a:rPr lang="en-IN" b="1" dirty="0"/>
              <a:t>values() </a:t>
            </a:r>
            <a:r>
              <a:rPr lang="en-IN" dirty="0"/>
              <a:t>returns a list of all the values available in a given dictionary.</a:t>
            </a:r>
            <a:br>
              <a:rPr lang="en-IN" dirty="0"/>
            </a:br>
            <a:r>
              <a:rPr lang="en-IN" b="1" dirty="0">
                <a:solidFill>
                  <a:srgbClr val="FF0000"/>
                </a:solidFill>
              </a:rPr>
              <a:t>Syntax</a:t>
            </a:r>
            <a:r>
              <a:rPr lang="en-IN" dirty="0"/>
              <a:t/>
            </a:r>
            <a:br>
              <a:rPr lang="en-IN" dirty="0"/>
            </a:br>
            <a:r>
              <a:rPr lang="en-IN" dirty="0"/>
              <a:t>Following is the syntax for values() </a:t>
            </a:r>
            <a:r>
              <a:rPr lang="en-IN" dirty="0" smtClean="0"/>
              <a:t>method dict.values</a:t>
            </a:r>
            <a:r>
              <a:rPr lang="en-IN" dirty="0"/>
              <a:t>()</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returns a list of all the values available in a given dictionary.</a:t>
            </a:r>
            <a:br>
              <a:rPr lang="en-IN" dirty="0"/>
            </a:br>
            <a:r>
              <a:rPr lang="en-IN" b="1" dirty="0">
                <a:solidFill>
                  <a:srgbClr val="FF0000"/>
                </a:solidFill>
              </a:rPr>
              <a:t>Example</a:t>
            </a:r>
            <a:r>
              <a:rPr lang="en-IN" dirty="0"/>
              <a:t/>
            </a:r>
            <a:br>
              <a:rPr lang="en-IN" dirty="0"/>
            </a:br>
            <a:r>
              <a:rPr lang="en-IN" dirty="0"/>
              <a:t>The following example shows the usage of values() method.</a:t>
            </a:r>
            <a:br>
              <a:rPr lang="en-IN" dirty="0"/>
            </a:br>
            <a:r>
              <a:rPr lang="en-IN" dirty="0"/>
              <a:t>#!/</a:t>
            </a:r>
            <a:r>
              <a:rPr lang="en-IN" dirty="0" err="1"/>
              <a:t>usr</a:t>
            </a:r>
            <a:r>
              <a:rPr lang="en-IN" dirty="0"/>
              <a:t>/bin/python3</a:t>
            </a:r>
            <a:br>
              <a:rPr lang="en-IN" dirty="0"/>
            </a:br>
            <a:r>
              <a:rPr lang="en-IN" dirty="0"/>
              <a:t>dict = {'Sex': </a:t>
            </a:r>
            <a:r>
              <a:rPr lang="en-IN" dirty="0" smtClean="0"/>
              <a:t>'male</a:t>
            </a:r>
            <a:r>
              <a:rPr lang="en-IN" dirty="0"/>
              <a:t>', 'Age': </a:t>
            </a:r>
            <a:r>
              <a:rPr lang="en-IN" dirty="0" smtClean="0"/>
              <a:t>26, </a:t>
            </a:r>
            <a:r>
              <a:rPr lang="en-IN" dirty="0"/>
              <a:t>'Name': </a:t>
            </a:r>
            <a:r>
              <a:rPr lang="en-IN" dirty="0" smtClean="0"/>
              <a:t>‘Kpr'}</a:t>
            </a:r>
          </a:p>
          <a:p>
            <a:pPr marL="0" indent="0">
              <a:buNone/>
            </a:pPr>
            <a:r>
              <a:rPr lang="en-IN" dirty="0"/>
              <a:t>print ("Values : ", list(dict.values()))</a:t>
            </a:r>
            <a:br>
              <a:rPr lang="en-IN" dirty="0"/>
            </a:br>
            <a:r>
              <a:rPr lang="en-IN" dirty="0"/>
              <a:t>When we run above program, it produces following result</a:t>
            </a:r>
            <a:br>
              <a:rPr lang="en-IN" dirty="0"/>
            </a:br>
            <a:r>
              <a:rPr lang="en-IN" dirty="0"/>
              <a:t>Values : [</a:t>
            </a:r>
            <a:r>
              <a:rPr lang="en-IN" dirty="0" smtClean="0"/>
              <a:t>'male</a:t>
            </a:r>
            <a:r>
              <a:rPr lang="en-IN" dirty="0"/>
              <a:t>', 7, </a:t>
            </a:r>
            <a:r>
              <a:rPr lang="en-IN" dirty="0" smtClean="0"/>
              <a:t>‘Kpr']</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4128174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318914"/>
          </a:xfrm>
        </p:spPr>
        <p:txBody>
          <a:bodyPr>
            <a:normAutofit fontScale="77500" lnSpcReduction="20000"/>
          </a:bodyPr>
          <a:lstStyle/>
          <a:p>
            <a:pPr marL="0" indent="0">
              <a:buNone/>
            </a:pPr>
            <a:r>
              <a:rPr lang="en-IN" b="1" dirty="0" smtClean="0">
                <a:solidFill>
                  <a:srgbClr val="FF0000"/>
                </a:solidFill>
              </a:rPr>
              <a:t>10. pop() and popitem() Method</a:t>
            </a:r>
          </a:p>
          <a:p>
            <a:pPr marL="0" indent="0">
              <a:buNone/>
            </a:pPr>
            <a:r>
              <a:rPr lang="en-IN" b="1" dirty="0">
                <a:solidFill>
                  <a:srgbClr val="FF0000"/>
                </a:solidFill>
              </a:rPr>
              <a:t>Description</a:t>
            </a:r>
            <a:r>
              <a:rPr lang="en-IN" dirty="0"/>
              <a:t/>
            </a:r>
            <a:br>
              <a:rPr lang="en-IN" dirty="0"/>
            </a:br>
            <a:r>
              <a:rPr lang="en-IN" dirty="0"/>
              <a:t>The method </a:t>
            </a:r>
            <a:r>
              <a:rPr lang="en-IN" b="1" dirty="0" smtClean="0"/>
              <a:t>pop() </a:t>
            </a:r>
            <a:r>
              <a:rPr lang="en-IN" dirty="0"/>
              <a:t>returns </a:t>
            </a:r>
            <a:r>
              <a:rPr lang="en-IN" dirty="0" smtClean="0"/>
              <a:t>key value and remove from the dictionary. If key is not available it throws key error. But if you mention default value it will the default value.  </a:t>
            </a:r>
            <a:r>
              <a:rPr lang="en-IN" dirty="0"/>
              <a:t/>
            </a:r>
            <a:br>
              <a:rPr lang="en-IN" dirty="0"/>
            </a:br>
            <a:r>
              <a:rPr lang="en-IN" b="1" dirty="0">
                <a:solidFill>
                  <a:srgbClr val="FF0000"/>
                </a:solidFill>
              </a:rPr>
              <a:t>Syntax</a:t>
            </a:r>
            <a:r>
              <a:rPr lang="en-IN" dirty="0"/>
              <a:t/>
            </a:r>
            <a:br>
              <a:rPr lang="en-IN" dirty="0"/>
            </a:br>
            <a:r>
              <a:rPr lang="en-IN" dirty="0"/>
              <a:t>Following is the syntax for </a:t>
            </a:r>
            <a:r>
              <a:rPr lang="en-IN" dirty="0" smtClean="0"/>
              <a:t>pop() </a:t>
            </a:r>
            <a:r>
              <a:rPr lang="en-IN" dirty="0"/>
              <a:t>method </a:t>
            </a:r>
            <a:r>
              <a:rPr lang="en-IN" dirty="0" smtClean="0"/>
              <a:t>dict.pop(k,[d])</a:t>
            </a:r>
            <a:r>
              <a:rPr lang="en-IN" dirty="0"/>
              <a:t/>
            </a:r>
            <a:br>
              <a:rPr lang="en-IN" dirty="0"/>
            </a:br>
            <a:r>
              <a:rPr lang="en-IN" b="1" dirty="0">
                <a:solidFill>
                  <a:srgbClr val="FF0000"/>
                </a:solidFill>
              </a:rPr>
              <a:t>Parameters</a:t>
            </a:r>
            <a:r>
              <a:rPr lang="en-IN" dirty="0"/>
              <a:t/>
            </a:r>
            <a:br>
              <a:rPr lang="en-IN" dirty="0"/>
            </a:br>
            <a:r>
              <a:rPr lang="en-IN" dirty="0"/>
              <a:t>NA</a:t>
            </a:r>
            <a:br>
              <a:rPr lang="en-IN" dirty="0"/>
            </a:br>
            <a:r>
              <a:rPr lang="en-IN" b="1" dirty="0">
                <a:solidFill>
                  <a:srgbClr val="FF0000"/>
                </a:solidFill>
              </a:rPr>
              <a:t>Return Value</a:t>
            </a:r>
            <a:r>
              <a:rPr lang="en-IN" dirty="0"/>
              <a:t/>
            </a:r>
            <a:br>
              <a:rPr lang="en-IN" dirty="0"/>
            </a:br>
            <a:r>
              <a:rPr lang="en-IN" dirty="0"/>
              <a:t>This method returns </a:t>
            </a:r>
            <a:r>
              <a:rPr lang="en-IN" dirty="0" smtClean="0"/>
              <a:t>a key in </a:t>
            </a:r>
            <a:r>
              <a:rPr lang="en-IN" dirty="0"/>
              <a:t>a given dictionary.</a:t>
            </a:r>
            <a:br>
              <a:rPr lang="en-IN" dirty="0"/>
            </a:br>
            <a:r>
              <a:rPr lang="en-IN" b="1" dirty="0">
                <a:solidFill>
                  <a:srgbClr val="FF0000"/>
                </a:solidFill>
              </a:rPr>
              <a:t>Example</a:t>
            </a:r>
            <a:r>
              <a:rPr lang="en-IN" dirty="0"/>
              <a:t/>
            </a:r>
            <a:br>
              <a:rPr lang="en-IN" dirty="0"/>
            </a:br>
            <a:r>
              <a:rPr lang="en-IN" dirty="0"/>
              <a:t>&gt;&gt;&gt; dict={'name':'Kpr','age':26}</a:t>
            </a:r>
          </a:p>
          <a:p>
            <a:pPr marL="0" indent="0">
              <a:buNone/>
            </a:pPr>
            <a:r>
              <a:rPr lang="en-IN" dirty="0"/>
              <a:t>&gt;&gt;&gt; dict.pop('age')</a:t>
            </a:r>
          </a:p>
          <a:p>
            <a:pPr marL="0" indent="0">
              <a:buNone/>
            </a:pPr>
            <a:r>
              <a:rPr lang="en-IN" dirty="0"/>
              <a:t>26</a:t>
            </a:r>
          </a:p>
          <a:p>
            <a:pPr marL="0" indent="0">
              <a:buNone/>
            </a:pPr>
            <a:r>
              <a:rPr lang="en-IN" dirty="0"/>
              <a:t>&gt;&gt;&gt; dict</a:t>
            </a:r>
          </a:p>
          <a:p>
            <a:pPr marL="0" indent="0">
              <a:buNone/>
            </a:pPr>
            <a:r>
              <a:rPr lang="en-IN" dirty="0"/>
              <a:t>{'name': 'Kpr'}</a:t>
            </a:r>
          </a:p>
          <a:p>
            <a:pPr marL="0" indent="0">
              <a:buNone/>
            </a:pPr>
            <a:r>
              <a:rPr lang="en-IN" dirty="0"/>
              <a:t>&gt;&gt;&gt; dict.pop('</a:t>
            </a:r>
            <a:r>
              <a:rPr lang="en-IN" dirty="0" err="1"/>
              <a:t>sex','NA</a:t>
            </a:r>
            <a:r>
              <a:rPr lang="en-IN" dirty="0"/>
              <a:t>')</a:t>
            </a:r>
          </a:p>
          <a:p>
            <a:pPr marL="0" indent="0">
              <a:buNone/>
            </a:pPr>
            <a:r>
              <a:rPr lang="en-IN" dirty="0"/>
              <a:t>'NA'</a:t>
            </a:r>
          </a:p>
          <a:p>
            <a:pPr marL="0" indent="0">
              <a:buNone/>
            </a:pPr>
            <a:r>
              <a:rPr lang="en-IN" dirty="0"/>
              <a:t>&gt;&gt;&gt; dict</a:t>
            </a:r>
          </a:p>
          <a:p>
            <a:pPr marL="0" indent="0">
              <a:buNone/>
            </a:pPr>
            <a:r>
              <a:rPr lang="en-IN" dirty="0"/>
              <a:t>{'name': 'Kpr'}</a:t>
            </a:r>
            <a:br>
              <a:rPr lang="en-IN" dirty="0"/>
            </a:br>
            <a:endParaRPr lang="en-IN" dirty="0"/>
          </a:p>
          <a:p>
            <a:pPr marL="0" indent="0">
              <a:buNone/>
            </a:pPr>
            <a:endParaRPr lang="en-IN" dirty="0" smtClean="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30457089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pPr algn="ctr"/>
            <a:r>
              <a:rPr lang="en-IN" b="1" dirty="0" smtClean="0">
                <a:solidFill>
                  <a:srgbClr val="FF0000"/>
                </a:solidFill>
              </a:rPr>
              <a:t>Python3 Set Data type</a:t>
            </a:r>
            <a:endParaRPr lang="en-IN" b="1" dirty="0">
              <a:solidFill>
                <a:srgbClr val="FF0000"/>
              </a:solidFill>
            </a:endParaRPr>
          </a:p>
        </p:txBody>
      </p:sp>
      <p:sp>
        <p:nvSpPr>
          <p:cNvPr id="3" name="Content Placeholder 2"/>
          <p:cNvSpPr>
            <a:spLocks noGrp="1"/>
          </p:cNvSpPr>
          <p:nvPr>
            <p:ph idx="1"/>
          </p:nvPr>
        </p:nvSpPr>
        <p:spPr>
          <a:xfrm>
            <a:off x="838200" y="1214652"/>
            <a:ext cx="10515600" cy="5404512"/>
          </a:xfrm>
        </p:spPr>
        <p:txBody>
          <a:bodyPr>
            <a:normAutofit fontScale="92500" lnSpcReduction="20000"/>
          </a:bodyPr>
          <a:lstStyle/>
          <a:p>
            <a:r>
              <a:rPr lang="en-IN" dirty="0" smtClean="0"/>
              <a:t>Python Set data type mutable just like </a:t>
            </a:r>
            <a:r>
              <a:rPr lang="en-IN" dirty="0"/>
              <a:t>L</a:t>
            </a:r>
            <a:r>
              <a:rPr lang="en-IN" dirty="0" smtClean="0"/>
              <a:t>ist data type.</a:t>
            </a:r>
          </a:p>
          <a:p>
            <a:r>
              <a:rPr lang="en-IN" dirty="0" smtClean="0"/>
              <a:t>In Set duplicates are not allowed, but in List duplicates are allowed.</a:t>
            </a:r>
          </a:p>
          <a:p>
            <a:r>
              <a:rPr lang="en-IN" dirty="0" smtClean="0"/>
              <a:t>In Set insertion order is not preserved, but in List preserved. </a:t>
            </a:r>
          </a:p>
          <a:p>
            <a:r>
              <a:rPr lang="en-IN" dirty="0" smtClean="0"/>
              <a:t>Set represent with {} braces. It allows heterogeneous objects.</a:t>
            </a:r>
          </a:p>
          <a:p>
            <a:r>
              <a:rPr lang="en-IN" dirty="0" smtClean="0"/>
              <a:t>S=set() is the syntax to create the empty set , here set() is function.</a:t>
            </a:r>
          </a:p>
          <a:p>
            <a:r>
              <a:rPr lang="en-IN" dirty="0" smtClean="0"/>
              <a:t>In set there is no index and slice operator concept. i.e. we can’t retrieve values by using slice and index because here order is not preserved. If you trying use index it will throws TypeError.  For Example – </a:t>
            </a:r>
          </a:p>
          <a:p>
            <a:r>
              <a:rPr lang="en-IN" dirty="0"/>
              <a:t>&gt;&gt;&gt; s={10,20,30}</a:t>
            </a:r>
          </a:p>
          <a:p>
            <a:r>
              <a:rPr lang="en-IN" dirty="0"/>
              <a:t>&gt;&gt;&gt; s[0]</a:t>
            </a:r>
          </a:p>
          <a:p>
            <a:r>
              <a:rPr lang="en-IN" dirty="0"/>
              <a:t>Traceback (most recent call last):</a:t>
            </a:r>
          </a:p>
          <a:p>
            <a:r>
              <a:rPr lang="en-IN" dirty="0"/>
              <a:t>  File "&lt;pyshell#9&gt;", line 1, in &lt;module&gt;</a:t>
            </a:r>
          </a:p>
          <a:p>
            <a:r>
              <a:rPr lang="en-IN" dirty="0"/>
              <a:t>    s[0]</a:t>
            </a:r>
          </a:p>
          <a:p>
            <a:r>
              <a:rPr lang="en-IN" dirty="0"/>
              <a:t>TypeError: 'set' object does not support indexing</a:t>
            </a:r>
          </a:p>
        </p:txBody>
      </p:sp>
    </p:spTree>
    <p:extLst>
      <p:ext uri="{BB962C8B-B14F-4D97-AF65-F5344CB8AC3E}">
        <p14:creationId xmlns:p14="http://schemas.microsoft.com/office/powerpoint/2010/main" val="17165304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036"/>
          </a:xfrm>
        </p:spPr>
        <p:txBody>
          <a:bodyPr>
            <a:normAutofit fontScale="90000"/>
          </a:bodyPr>
          <a:lstStyle/>
          <a:p>
            <a:pPr algn="ctr"/>
            <a:r>
              <a:rPr lang="en-IN" b="1" dirty="0">
                <a:solidFill>
                  <a:srgbClr val="FF0000"/>
                </a:solidFill>
              </a:rPr>
              <a:t>Set Operations</a:t>
            </a:r>
            <a:r>
              <a:rPr lang="en-IN" dirty="0"/>
              <a:t/>
            </a:r>
            <a:br>
              <a:rPr lang="en-IN" dirty="0"/>
            </a:br>
            <a:endParaRPr lang="en-IN" dirty="0"/>
          </a:p>
        </p:txBody>
      </p:sp>
      <p:sp>
        <p:nvSpPr>
          <p:cNvPr id="3" name="Content Placeholder 2"/>
          <p:cNvSpPr>
            <a:spLocks noGrp="1"/>
          </p:cNvSpPr>
          <p:nvPr>
            <p:ph idx="1"/>
          </p:nvPr>
        </p:nvSpPr>
        <p:spPr>
          <a:xfrm>
            <a:off x="838200" y="641445"/>
            <a:ext cx="10515600" cy="5936776"/>
          </a:xfrm>
        </p:spPr>
        <p:txBody>
          <a:bodyPr/>
          <a:lstStyle/>
          <a:p>
            <a:r>
              <a:rPr lang="en-IN" dirty="0"/>
              <a:t>The sets in python are typically used for mathematical operations like union, intersection, difference and complement etc. We can create a set, access it’s elements and carry out these mathematical </a:t>
            </a:r>
            <a:r>
              <a:rPr lang="en-IN" dirty="0" smtClean="0"/>
              <a:t>operations.</a:t>
            </a:r>
          </a:p>
          <a:p>
            <a:r>
              <a:rPr lang="en-IN" dirty="0"/>
              <a:t>Mathematically a set is a collection of items not in any particular order. A Python set is similar to this mathematical definition with below additional conditions.</a:t>
            </a:r>
          </a:p>
          <a:p>
            <a:r>
              <a:rPr lang="en-IN" dirty="0"/>
              <a:t>The elements in the set cannot be duplicates.</a:t>
            </a:r>
          </a:p>
          <a:p>
            <a:r>
              <a:rPr lang="en-IN" dirty="0"/>
              <a:t>The elements in the set are immutable(cannot be modified) but the set as a whole is mutable.</a:t>
            </a:r>
          </a:p>
          <a:p>
            <a:r>
              <a:rPr lang="en-IN" dirty="0"/>
              <a:t>There is no index attached to any element in a python set. So they do not support any indexing or slicing operation.</a:t>
            </a:r>
          </a:p>
          <a:p>
            <a:endParaRPr lang="en-IN" dirty="0" smtClean="0"/>
          </a:p>
          <a:p>
            <a:endParaRPr lang="en-IN" dirty="0"/>
          </a:p>
        </p:txBody>
      </p:sp>
    </p:spTree>
    <p:extLst>
      <p:ext uri="{BB962C8B-B14F-4D97-AF65-F5344CB8AC3E}">
        <p14:creationId xmlns:p14="http://schemas.microsoft.com/office/powerpoint/2010/main" val="6458111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fontScale="90000"/>
          </a:bodyPr>
          <a:lstStyle/>
          <a:p>
            <a:pPr algn="ctr"/>
            <a:r>
              <a:rPr lang="en-IN" b="1" dirty="0">
                <a:solidFill>
                  <a:srgbClr val="FF0000"/>
                </a:solidFill>
              </a:rPr>
              <a:t>Creating a set</a:t>
            </a:r>
            <a:r>
              <a:rPr lang="en-IN" dirty="0"/>
              <a:t/>
            </a:r>
            <a:br>
              <a:rPr lang="en-IN" dirty="0"/>
            </a:br>
            <a:endParaRPr lang="en-IN" dirty="0"/>
          </a:p>
        </p:txBody>
      </p:sp>
      <p:sp>
        <p:nvSpPr>
          <p:cNvPr id="3" name="Content Placeholder 2"/>
          <p:cNvSpPr>
            <a:spLocks noGrp="1"/>
          </p:cNvSpPr>
          <p:nvPr>
            <p:ph idx="1"/>
          </p:nvPr>
        </p:nvSpPr>
        <p:spPr>
          <a:xfrm>
            <a:off x="838200" y="791570"/>
            <a:ext cx="10515600" cy="5800299"/>
          </a:xfrm>
        </p:spPr>
        <p:txBody>
          <a:bodyPr>
            <a:normAutofit lnSpcReduction="10000"/>
          </a:bodyPr>
          <a:lstStyle/>
          <a:p>
            <a:r>
              <a:rPr lang="en-IN" dirty="0"/>
              <a:t>A set is created by using the set() function or placing all the elements within a pair of curly braces</a:t>
            </a:r>
            <a:r>
              <a:rPr lang="en-IN" dirty="0" smtClean="0"/>
              <a:t>.</a:t>
            </a:r>
          </a:p>
          <a:p>
            <a:pPr>
              <a:lnSpc>
                <a:spcPct val="100000"/>
              </a:lnSpc>
            </a:pPr>
            <a:r>
              <a:rPr lang="en-US" altLang="en-US" sz="2400" dirty="0">
                <a:latin typeface="Menlo"/>
              </a:rPr>
              <a:t>Days=set(["Mon","Tue","Wed","Thu","Fri","Sat","Sun</a:t>
            </a:r>
            <a:r>
              <a:rPr lang="en-US" altLang="en-US" sz="2400" dirty="0" smtClean="0">
                <a:latin typeface="Menlo"/>
              </a:rPr>
              <a:t>"])</a:t>
            </a:r>
          </a:p>
          <a:p>
            <a:pPr>
              <a:lnSpc>
                <a:spcPct val="100000"/>
              </a:lnSpc>
            </a:pPr>
            <a:r>
              <a:rPr lang="en-US" altLang="en-US" sz="2400" dirty="0" smtClean="0">
                <a:latin typeface="Menlo"/>
              </a:rPr>
              <a:t>Months</a:t>
            </a:r>
            <a:r>
              <a:rPr lang="en-US" altLang="en-US" sz="2400" dirty="0">
                <a:latin typeface="Menlo"/>
              </a:rPr>
              <a:t>={"Jan","Feb","Mar</a:t>
            </a:r>
            <a:r>
              <a:rPr lang="en-US" altLang="en-US" sz="2400" dirty="0" smtClean="0">
                <a:latin typeface="Menlo"/>
              </a:rPr>
              <a:t>"}</a:t>
            </a:r>
          </a:p>
          <a:p>
            <a:pPr>
              <a:lnSpc>
                <a:spcPct val="100000"/>
              </a:lnSpc>
            </a:pPr>
            <a:r>
              <a:rPr lang="en-US" altLang="en-US" sz="2400" dirty="0" smtClean="0">
                <a:latin typeface="Menlo"/>
              </a:rPr>
              <a:t> </a:t>
            </a:r>
            <a:r>
              <a:rPr lang="en-US" altLang="en-US" sz="2400" dirty="0">
                <a:latin typeface="Menlo"/>
              </a:rPr>
              <a:t>Dates={21,22,17} print(Days) </a:t>
            </a:r>
            <a:endParaRPr lang="en-US" altLang="en-US" sz="2400" dirty="0" smtClean="0">
              <a:latin typeface="Menlo"/>
            </a:endParaRPr>
          </a:p>
          <a:p>
            <a:pPr>
              <a:lnSpc>
                <a:spcPct val="100000"/>
              </a:lnSpc>
            </a:pPr>
            <a:r>
              <a:rPr lang="en-US" altLang="en-US" sz="2400" dirty="0" smtClean="0">
                <a:latin typeface="Menlo"/>
              </a:rPr>
              <a:t>print(Months)</a:t>
            </a:r>
          </a:p>
          <a:p>
            <a:pPr>
              <a:lnSpc>
                <a:spcPct val="100000"/>
              </a:lnSpc>
            </a:pPr>
            <a:r>
              <a:rPr lang="en-US" altLang="en-US" sz="2400" dirty="0" smtClean="0">
                <a:latin typeface="Menlo"/>
              </a:rPr>
              <a:t> </a:t>
            </a:r>
            <a:r>
              <a:rPr lang="en-US" altLang="en-US" sz="2400" dirty="0">
                <a:latin typeface="Menlo"/>
              </a:rPr>
              <a:t>print(Dates)</a:t>
            </a:r>
            <a:r>
              <a:rPr lang="en-US" altLang="en-US" sz="3600" dirty="0"/>
              <a:t> </a:t>
            </a:r>
            <a:endParaRPr lang="en-US" altLang="en-US" sz="3600" dirty="0" smtClean="0"/>
          </a:p>
          <a:p>
            <a:pPr>
              <a:lnSpc>
                <a:spcPct val="100000"/>
              </a:lnSpc>
            </a:pPr>
            <a:r>
              <a:rPr lang="en-IN" sz="2400" dirty="0"/>
              <a:t>When the above code is executed, it produces the following result. Please note how the order of the elements has changed in the result</a:t>
            </a:r>
            <a:r>
              <a:rPr lang="en-IN" sz="2400" dirty="0" smtClean="0"/>
              <a:t>.</a:t>
            </a:r>
          </a:p>
          <a:p>
            <a:pPr>
              <a:lnSpc>
                <a:spcPct val="100000"/>
              </a:lnSpc>
            </a:pPr>
            <a:r>
              <a:rPr lang="en-US" altLang="en-US" sz="2400" dirty="0">
                <a:latin typeface="Menlo"/>
              </a:rPr>
              <a:t>set(['Wed', 'Sun', 'Fri', 'Tue', 'Mon', 'Thu', 'Sat']) </a:t>
            </a:r>
            <a:endParaRPr lang="en-US" altLang="en-US" sz="2400" dirty="0" smtClean="0">
              <a:latin typeface="Menlo"/>
            </a:endParaRPr>
          </a:p>
          <a:p>
            <a:pPr>
              <a:lnSpc>
                <a:spcPct val="100000"/>
              </a:lnSpc>
            </a:pPr>
            <a:r>
              <a:rPr lang="en-US" altLang="en-US" sz="2400" dirty="0" smtClean="0">
                <a:latin typeface="Menlo"/>
              </a:rPr>
              <a:t>set</a:t>
            </a:r>
            <a:r>
              <a:rPr lang="en-US" altLang="en-US" sz="2400" dirty="0">
                <a:latin typeface="Menlo"/>
              </a:rPr>
              <a:t>(['Jan', 'Mar', 'Feb']) </a:t>
            </a:r>
            <a:endParaRPr lang="en-US" altLang="en-US" sz="2400" dirty="0" smtClean="0">
              <a:latin typeface="Menlo"/>
            </a:endParaRPr>
          </a:p>
          <a:p>
            <a:pPr>
              <a:lnSpc>
                <a:spcPct val="100000"/>
              </a:lnSpc>
            </a:pPr>
            <a:r>
              <a:rPr lang="en-US" altLang="en-US" sz="2400" dirty="0" smtClean="0">
                <a:latin typeface="Menlo"/>
              </a:rPr>
              <a:t>set</a:t>
            </a:r>
            <a:r>
              <a:rPr lang="en-US" altLang="en-US" sz="2400" dirty="0">
                <a:latin typeface="Menlo"/>
              </a:rPr>
              <a:t>([17, 21, 22])</a:t>
            </a:r>
            <a:r>
              <a:rPr lang="en-US" altLang="en-US" sz="3600" dirty="0"/>
              <a:t> </a:t>
            </a:r>
            <a:endParaRPr lang="en-US" altLang="en-US" sz="5400" dirty="0">
              <a:latin typeface="Arial" panose="020B0604020202020204" pitchFamily="34" charset="0"/>
            </a:endParaRPr>
          </a:p>
          <a:p>
            <a:pPr>
              <a:lnSpc>
                <a:spcPct val="100000"/>
              </a:lnSpc>
            </a:pPr>
            <a:endParaRPr lang="en-US" altLang="en-US" sz="2400" dirty="0">
              <a:latin typeface="Arial" panose="020B0604020202020204" pitchFamily="34" charset="0"/>
            </a:endParaRPr>
          </a:p>
          <a:p>
            <a:endParaRPr lang="en-IN" dirty="0"/>
          </a:p>
        </p:txBody>
      </p:sp>
    </p:spTree>
    <p:extLst>
      <p:ext uri="{BB962C8B-B14F-4D97-AF65-F5344CB8AC3E}">
        <p14:creationId xmlns:p14="http://schemas.microsoft.com/office/powerpoint/2010/main" val="1463127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fontScale="90000"/>
          </a:bodyPr>
          <a:lstStyle/>
          <a:p>
            <a:pPr algn="ctr"/>
            <a:r>
              <a:rPr lang="en-IN" b="1" dirty="0">
                <a:solidFill>
                  <a:srgbClr val="FF0000"/>
                </a:solidFill>
              </a:rPr>
              <a:t>Accessing Values in a Set</a:t>
            </a:r>
            <a:r>
              <a:rPr lang="en-IN" dirty="0"/>
              <a:t/>
            </a:r>
            <a:br>
              <a:rPr lang="en-IN" dirty="0"/>
            </a:br>
            <a:endParaRPr lang="en-IN" dirty="0"/>
          </a:p>
        </p:txBody>
      </p:sp>
      <p:sp>
        <p:nvSpPr>
          <p:cNvPr id="3" name="Content Placeholder 2"/>
          <p:cNvSpPr>
            <a:spLocks noGrp="1"/>
          </p:cNvSpPr>
          <p:nvPr>
            <p:ph idx="1"/>
          </p:nvPr>
        </p:nvSpPr>
        <p:spPr>
          <a:xfrm>
            <a:off x="838200" y="818866"/>
            <a:ext cx="10515600" cy="5786650"/>
          </a:xfrm>
        </p:spPr>
        <p:txBody>
          <a:bodyPr>
            <a:normAutofit fontScale="92500" lnSpcReduction="20000"/>
          </a:bodyPr>
          <a:lstStyle/>
          <a:p>
            <a:r>
              <a:rPr lang="en-IN" dirty="0"/>
              <a:t>We cannot access individual values in a set. We can only access all the elements together as shown above. But we can also get a list of </a:t>
            </a:r>
            <a:r>
              <a:rPr lang="en-IN" dirty="0" smtClean="0"/>
              <a:t>individual </a:t>
            </a:r>
            <a:r>
              <a:rPr lang="en-IN" dirty="0"/>
              <a:t>elements by looping through the set</a:t>
            </a:r>
            <a:r>
              <a:rPr lang="en-IN" dirty="0" smtClean="0"/>
              <a:t>.</a:t>
            </a:r>
          </a:p>
          <a:p>
            <a:r>
              <a:rPr lang="en-US" altLang="en-US" sz="1800" dirty="0"/>
              <a:t>Days=set(["Mon","Tue","Wed","Thu","Fri","Sat","Sun"])</a:t>
            </a:r>
            <a:r>
              <a:rPr lang="en-US" altLang="en-US" dirty="0"/>
              <a:t> </a:t>
            </a:r>
            <a:endParaRPr lang="en-US" altLang="en-US" dirty="0" smtClean="0"/>
          </a:p>
          <a:p>
            <a:pPr>
              <a:lnSpc>
                <a:spcPct val="100000"/>
              </a:lnSpc>
            </a:pPr>
            <a:r>
              <a:rPr lang="en-US" altLang="en-US" sz="2400" dirty="0"/>
              <a:t>for d in Days: </a:t>
            </a:r>
          </a:p>
          <a:p>
            <a:pPr marL="0" indent="0">
              <a:lnSpc>
                <a:spcPct val="100000"/>
              </a:lnSpc>
              <a:buNone/>
            </a:pPr>
            <a:r>
              <a:rPr lang="en-US" altLang="en-US" sz="2400" dirty="0" smtClean="0"/>
              <a:t>          print(d</a:t>
            </a:r>
            <a:r>
              <a:rPr lang="en-US" altLang="en-US" sz="2400" dirty="0"/>
              <a:t>)</a:t>
            </a:r>
            <a:r>
              <a:rPr lang="en-US" altLang="en-US" sz="3600" dirty="0"/>
              <a:t> </a:t>
            </a:r>
            <a:endParaRPr lang="en-US" altLang="en-US" sz="3600" dirty="0" smtClean="0"/>
          </a:p>
          <a:p>
            <a:pPr marL="0" indent="0">
              <a:lnSpc>
                <a:spcPct val="100000"/>
              </a:lnSpc>
              <a:buNone/>
            </a:pPr>
            <a:r>
              <a:rPr lang="en-IN" sz="2400" dirty="0"/>
              <a:t>When the above code is executed, it produces the following result.</a:t>
            </a:r>
            <a:endParaRPr lang="en-US" altLang="en-US" sz="2400" dirty="0"/>
          </a:p>
          <a:p>
            <a:r>
              <a:rPr lang="en-US" altLang="en-US" sz="2400" dirty="0">
                <a:latin typeface="Menlo"/>
              </a:rPr>
              <a:t>Wed </a:t>
            </a:r>
            <a:endParaRPr lang="en-US" altLang="en-US" sz="2400" dirty="0" smtClean="0">
              <a:latin typeface="Menlo"/>
            </a:endParaRPr>
          </a:p>
          <a:p>
            <a:r>
              <a:rPr lang="en-US" altLang="en-US" sz="2400" dirty="0" smtClean="0">
                <a:latin typeface="Menlo"/>
              </a:rPr>
              <a:t>Sun </a:t>
            </a:r>
          </a:p>
          <a:p>
            <a:r>
              <a:rPr lang="en-US" altLang="en-US" sz="2400" dirty="0" smtClean="0">
                <a:latin typeface="Menlo"/>
              </a:rPr>
              <a:t>Fri </a:t>
            </a:r>
          </a:p>
          <a:p>
            <a:r>
              <a:rPr lang="en-US" altLang="en-US" sz="2400" dirty="0" smtClean="0">
                <a:latin typeface="Menlo"/>
              </a:rPr>
              <a:t>Tue </a:t>
            </a:r>
          </a:p>
          <a:p>
            <a:r>
              <a:rPr lang="en-US" altLang="en-US" sz="2400" dirty="0" smtClean="0">
                <a:latin typeface="Menlo"/>
              </a:rPr>
              <a:t>Mon </a:t>
            </a:r>
          </a:p>
          <a:p>
            <a:r>
              <a:rPr lang="en-US" altLang="en-US" sz="2400" dirty="0" smtClean="0">
                <a:latin typeface="Menlo"/>
              </a:rPr>
              <a:t>Thu </a:t>
            </a:r>
          </a:p>
          <a:p>
            <a:r>
              <a:rPr lang="en-US" altLang="en-US" sz="2400" dirty="0" smtClean="0">
                <a:latin typeface="Menlo"/>
              </a:rPr>
              <a:t>Sat</a:t>
            </a:r>
            <a:r>
              <a:rPr lang="en-US" altLang="en-US" sz="3800" dirty="0" smtClean="0"/>
              <a:t> </a:t>
            </a:r>
            <a:endParaRPr lang="en-US" altLang="en-US" sz="5600" dirty="0">
              <a:latin typeface="Arial" panose="020B0604020202020204" pitchFamily="34" charset="0"/>
            </a:endParaRPr>
          </a:p>
          <a:p>
            <a:endParaRPr lang="en-US" altLang="en-US" sz="3600" dirty="0">
              <a:latin typeface="Arial" panose="020B0604020202020204" pitchFamily="34" charset="0"/>
            </a:endParaRPr>
          </a:p>
        </p:txBody>
      </p:sp>
    </p:spTree>
    <p:extLst>
      <p:ext uri="{BB962C8B-B14F-4D97-AF65-F5344CB8AC3E}">
        <p14:creationId xmlns:p14="http://schemas.microsoft.com/office/powerpoint/2010/main" val="3955512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6728"/>
            <a:ext cx="10515600" cy="996288"/>
          </a:xfrm>
        </p:spPr>
        <p:txBody>
          <a:bodyPr>
            <a:normAutofit fontScale="90000"/>
          </a:bodyPr>
          <a:lstStyle/>
          <a:p>
            <a:pPr algn="ctr"/>
            <a:r>
              <a:rPr lang="en-IN" b="1" dirty="0" smtClean="0">
                <a:solidFill>
                  <a:srgbClr val="FF0000"/>
                </a:solidFill>
              </a:rPr>
              <a:t>Set Methods </a:t>
            </a:r>
            <a:br>
              <a:rPr lang="en-IN" b="1" dirty="0" smtClean="0">
                <a:solidFill>
                  <a:srgbClr val="FF0000"/>
                </a:solidFill>
              </a:rPr>
            </a:br>
            <a:r>
              <a:rPr lang="en-IN" b="1" dirty="0" smtClean="0">
                <a:solidFill>
                  <a:srgbClr val="FF0000"/>
                </a:solidFill>
              </a:rPr>
              <a:t>Adding </a:t>
            </a:r>
            <a:r>
              <a:rPr lang="en-IN" b="1" dirty="0">
                <a:solidFill>
                  <a:srgbClr val="FF0000"/>
                </a:solidFill>
              </a:rPr>
              <a:t>Items to a Set</a:t>
            </a:r>
            <a:r>
              <a:rPr lang="en-IN" dirty="0"/>
              <a:t/>
            </a:r>
            <a:br>
              <a:rPr lang="en-IN" dirty="0"/>
            </a:br>
            <a:endParaRPr lang="en-IN" dirty="0"/>
          </a:p>
        </p:txBody>
      </p:sp>
      <p:sp>
        <p:nvSpPr>
          <p:cNvPr id="3" name="Content Placeholder 2"/>
          <p:cNvSpPr>
            <a:spLocks noGrp="1"/>
          </p:cNvSpPr>
          <p:nvPr>
            <p:ph idx="1"/>
          </p:nvPr>
        </p:nvSpPr>
        <p:spPr>
          <a:xfrm>
            <a:off x="838200" y="1214651"/>
            <a:ext cx="10515600" cy="5349921"/>
          </a:xfrm>
        </p:spPr>
        <p:txBody>
          <a:bodyPr>
            <a:normAutofit/>
          </a:bodyPr>
          <a:lstStyle/>
          <a:p>
            <a:pPr marL="0" indent="0">
              <a:buNone/>
            </a:pPr>
            <a:r>
              <a:rPr lang="en-IN" sz="3600" b="1" dirty="0" smtClean="0">
                <a:solidFill>
                  <a:srgbClr val="FF0000"/>
                </a:solidFill>
              </a:rPr>
              <a:t>1.add() </a:t>
            </a:r>
          </a:p>
          <a:p>
            <a:r>
              <a:rPr lang="en-IN" dirty="0" smtClean="0"/>
              <a:t>We </a:t>
            </a:r>
            <a:r>
              <a:rPr lang="en-IN" dirty="0"/>
              <a:t>can add elements to a set by using add() method. Again as discussed there is no specific index attached to the newly added element</a:t>
            </a:r>
            <a:r>
              <a:rPr lang="en-IN" dirty="0" smtClean="0"/>
              <a:t>.</a:t>
            </a:r>
          </a:p>
          <a:p>
            <a:pPr marL="0" indent="0">
              <a:buNone/>
            </a:pPr>
            <a:r>
              <a:rPr lang="en-IN" dirty="0" smtClean="0"/>
              <a:t>&gt;&gt;&gt;Days=set</a:t>
            </a:r>
            <a:r>
              <a:rPr lang="en-IN" dirty="0"/>
              <a:t>(["Mon","Tue","Wed","Thu","Fri","Sat</a:t>
            </a:r>
            <a:r>
              <a:rPr lang="en-IN" dirty="0" smtClean="0"/>
              <a:t>"])</a:t>
            </a:r>
            <a:endParaRPr lang="en-IN" dirty="0"/>
          </a:p>
          <a:p>
            <a:pPr marL="0" indent="0">
              <a:buNone/>
            </a:pPr>
            <a:r>
              <a:rPr lang="en-IN" dirty="0" smtClean="0"/>
              <a:t>&gt;&gt;&gt;Days.add</a:t>
            </a:r>
            <a:r>
              <a:rPr lang="en-IN" dirty="0"/>
              <a:t>("Sun")</a:t>
            </a:r>
          </a:p>
          <a:p>
            <a:pPr marL="0" indent="0">
              <a:buNone/>
            </a:pPr>
            <a:r>
              <a:rPr lang="en-IN" dirty="0" smtClean="0"/>
              <a:t>&gt;&gt;&gt;print(Days)</a:t>
            </a:r>
          </a:p>
          <a:p>
            <a:pPr marL="0" indent="0">
              <a:buNone/>
            </a:pPr>
            <a:r>
              <a:rPr lang="en-IN" dirty="0"/>
              <a:t>When the above code is executed, it produces the following result</a:t>
            </a:r>
            <a:r>
              <a:rPr lang="en-IN" dirty="0" smtClean="0"/>
              <a:t>.</a:t>
            </a:r>
          </a:p>
          <a:p>
            <a:pPr marL="0" indent="0">
              <a:buNone/>
            </a:pPr>
            <a:r>
              <a:rPr lang="en-IN" dirty="0"/>
              <a:t>set(['Wed', 'Sun', 'Fri', 'Tue', 'Mon', 'Thu', 'Sat</a:t>
            </a:r>
            <a:r>
              <a:rPr lang="en-IN" dirty="0" smtClean="0"/>
              <a:t>'])</a:t>
            </a:r>
          </a:p>
          <a:p>
            <a:pPr marL="0" indent="0">
              <a:buNone/>
            </a:pPr>
            <a:endParaRPr lang="en-IN" sz="2400" b="1" dirty="0" smtClean="0">
              <a:solidFill>
                <a:srgbClr val="FF0000"/>
              </a:solidFill>
            </a:endParaRPr>
          </a:p>
          <a:p>
            <a:pPr marL="0" indent="0">
              <a:buNone/>
            </a:pPr>
            <a:endParaRPr lang="en-IN" sz="2400" dirty="0"/>
          </a:p>
        </p:txBody>
      </p:sp>
    </p:spTree>
    <p:extLst>
      <p:ext uri="{BB962C8B-B14F-4D97-AF65-F5344CB8AC3E}">
        <p14:creationId xmlns:p14="http://schemas.microsoft.com/office/powerpoint/2010/main" val="11950204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428096"/>
          </a:xfrm>
        </p:spPr>
        <p:txBody>
          <a:bodyPr/>
          <a:lstStyle/>
          <a:p>
            <a:pPr marL="0" indent="0">
              <a:buNone/>
            </a:pPr>
            <a:r>
              <a:rPr lang="en-IN" sz="3200" b="1" dirty="0">
                <a:solidFill>
                  <a:srgbClr val="FF0000"/>
                </a:solidFill>
              </a:rPr>
              <a:t>2.update()</a:t>
            </a:r>
          </a:p>
          <a:p>
            <a:pPr marL="0" indent="0">
              <a:buNone/>
            </a:pPr>
            <a:r>
              <a:rPr lang="en-IN" dirty="0"/>
              <a:t>The update() method can take tuples, lists, strings or other sets as its argument. In all cases, duplicates are avoided</a:t>
            </a:r>
            <a:r>
              <a:rPr lang="en-IN" sz="3200" b="1" dirty="0"/>
              <a:t>.</a:t>
            </a:r>
          </a:p>
          <a:p>
            <a:pPr marL="0" indent="0">
              <a:buNone/>
            </a:pPr>
            <a:r>
              <a:rPr lang="en-IN" sz="3200" dirty="0"/>
              <a:t>&gt;&gt;&gt; Days=set(["Mon","Tue","Wed","Thu","Fri","Sat"])</a:t>
            </a:r>
          </a:p>
          <a:p>
            <a:pPr marL="0" indent="0">
              <a:buNone/>
            </a:pPr>
            <a:r>
              <a:rPr lang="en-IN" sz="3200" dirty="0"/>
              <a:t>&gt;&gt;&gt; day={"Sun"}</a:t>
            </a:r>
          </a:p>
          <a:p>
            <a:pPr marL="0" indent="0">
              <a:buNone/>
            </a:pPr>
            <a:r>
              <a:rPr lang="en-IN" sz="3200" dirty="0"/>
              <a:t>&gt;&gt;&gt; Days.update(day)</a:t>
            </a:r>
          </a:p>
          <a:p>
            <a:pPr marL="0" indent="0">
              <a:buNone/>
            </a:pPr>
            <a:r>
              <a:rPr lang="en-IN" sz="3200" dirty="0"/>
              <a:t>&gt;&gt;&gt; Days</a:t>
            </a:r>
          </a:p>
          <a:p>
            <a:pPr marL="0" indent="0">
              <a:buNone/>
            </a:pPr>
            <a:r>
              <a:rPr lang="en-IN" sz="3200" dirty="0"/>
              <a:t>{'Fri', 'Tue', 'Wed', 'Mon', 'Sun', 'Sat', 'Thu'}</a:t>
            </a:r>
          </a:p>
          <a:p>
            <a:pPr marL="0" indent="0">
              <a:buNone/>
            </a:pPr>
            <a:r>
              <a:rPr lang="en-IN" sz="3200" dirty="0"/>
              <a:t>&gt;&gt;&gt; Days.update([1,2,3])</a:t>
            </a:r>
          </a:p>
          <a:p>
            <a:pPr marL="0" indent="0">
              <a:buNone/>
            </a:pPr>
            <a:r>
              <a:rPr lang="en-IN" sz="3200" dirty="0"/>
              <a:t>&gt;&gt;&gt; Days</a:t>
            </a:r>
          </a:p>
          <a:p>
            <a:pPr marL="0" indent="0">
              <a:buNone/>
            </a:pPr>
            <a:r>
              <a:rPr lang="en-IN" sz="3200" dirty="0"/>
              <a:t>{'Fri', 1, 'Tue', 'Wed', 2, 3, 'Mon', 'Sun', 'Sat', 'Thu'}</a:t>
            </a:r>
          </a:p>
          <a:p>
            <a:endParaRPr lang="en-IN" dirty="0"/>
          </a:p>
        </p:txBody>
      </p:sp>
    </p:spTree>
    <p:extLst>
      <p:ext uri="{BB962C8B-B14F-4D97-AF65-F5344CB8AC3E}">
        <p14:creationId xmlns:p14="http://schemas.microsoft.com/office/powerpoint/2010/main" val="27071044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normAutofit fontScale="90000"/>
          </a:bodyPr>
          <a:lstStyle/>
          <a:p>
            <a:pPr algn="ctr"/>
            <a:r>
              <a:rPr lang="en-IN" b="1" dirty="0" smtClean="0">
                <a:solidFill>
                  <a:srgbClr val="FF0000"/>
                </a:solidFill>
              </a:rPr>
              <a:t>Removing </a:t>
            </a:r>
            <a:r>
              <a:rPr lang="en-IN" b="1" dirty="0">
                <a:solidFill>
                  <a:srgbClr val="FF0000"/>
                </a:solidFill>
              </a:rPr>
              <a:t>Item from a Set</a:t>
            </a:r>
            <a:r>
              <a:rPr lang="en-IN" dirty="0"/>
              <a:t/>
            </a:r>
            <a:br>
              <a:rPr lang="en-IN" dirty="0"/>
            </a:br>
            <a:endParaRPr lang="en-IN" dirty="0"/>
          </a:p>
        </p:txBody>
      </p:sp>
      <p:sp>
        <p:nvSpPr>
          <p:cNvPr id="3" name="Content Placeholder 2"/>
          <p:cNvSpPr>
            <a:spLocks noGrp="1"/>
          </p:cNvSpPr>
          <p:nvPr>
            <p:ph idx="1"/>
          </p:nvPr>
        </p:nvSpPr>
        <p:spPr>
          <a:xfrm>
            <a:off x="838200" y="805218"/>
            <a:ext cx="10515600" cy="5923128"/>
          </a:xfrm>
        </p:spPr>
        <p:txBody>
          <a:bodyPr>
            <a:noAutofit/>
          </a:bodyPr>
          <a:lstStyle/>
          <a:p>
            <a:pPr marL="0" indent="0">
              <a:buNone/>
            </a:pPr>
            <a:r>
              <a:rPr lang="en-IN" sz="3600" b="1" dirty="0" smtClean="0">
                <a:solidFill>
                  <a:srgbClr val="FF0000"/>
                </a:solidFill>
              </a:rPr>
              <a:t>3.discard()</a:t>
            </a:r>
          </a:p>
          <a:p>
            <a:r>
              <a:rPr lang="en-IN" dirty="0" smtClean="0"/>
              <a:t>We </a:t>
            </a:r>
            <a:r>
              <a:rPr lang="en-IN" dirty="0"/>
              <a:t>can remove elements from a set by using discard() method. Again as discussed there is no </a:t>
            </a:r>
            <a:r>
              <a:rPr lang="en-IN" dirty="0" smtClean="0"/>
              <a:t>specific </a:t>
            </a:r>
            <a:r>
              <a:rPr lang="en-IN" dirty="0"/>
              <a:t>index attached to the newly added element</a:t>
            </a:r>
            <a:r>
              <a:rPr lang="en-IN" dirty="0" smtClean="0"/>
              <a:t>.</a:t>
            </a:r>
          </a:p>
          <a:p>
            <a:pPr marL="0" indent="0">
              <a:buNone/>
            </a:pPr>
            <a:r>
              <a:rPr lang="en-IN" dirty="0" smtClean="0"/>
              <a:t>&gt;&gt;&gt;Days=set</a:t>
            </a:r>
            <a:r>
              <a:rPr lang="en-IN" dirty="0"/>
              <a:t>(["Mon","Tue","Wed","Thu","Fri","Sat</a:t>
            </a:r>
            <a:r>
              <a:rPr lang="en-IN" dirty="0" smtClean="0"/>
              <a:t>"])</a:t>
            </a:r>
            <a:endParaRPr lang="en-IN" dirty="0"/>
          </a:p>
          <a:p>
            <a:pPr marL="0" indent="0">
              <a:buNone/>
            </a:pPr>
            <a:r>
              <a:rPr lang="en-IN" dirty="0" smtClean="0"/>
              <a:t>&gt;&gt;&gt;Days.discard</a:t>
            </a:r>
            <a:r>
              <a:rPr lang="en-IN" dirty="0"/>
              <a:t>("Sun")</a:t>
            </a:r>
          </a:p>
          <a:p>
            <a:pPr marL="0" indent="0">
              <a:buNone/>
            </a:pPr>
            <a:r>
              <a:rPr lang="en-IN" dirty="0" smtClean="0"/>
              <a:t>&gt;&gt;&gt;print(Days)</a:t>
            </a:r>
          </a:p>
          <a:p>
            <a:pPr marL="0" indent="0">
              <a:buNone/>
            </a:pPr>
            <a:r>
              <a:rPr lang="en-IN" dirty="0"/>
              <a:t>When the above code is executed, it produces the following result</a:t>
            </a:r>
            <a:r>
              <a:rPr lang="en-IN" dirty="0" smtClean="0"/>
              <a:t>.</a:t>
            </a:r>
          </a:p>
          <a:p>
            <a:pPr marL="0" indent="0">
              <a:buNone/>
            </a:pPr>
            <a:r>
              <a:rPr lang="en-IN" dirty="0"/>
              <a:t>set(['Wed', 'Fri', 'Tue', 'Mon', 'Thu', 'Sat</a:t>
            </a:r>
            <a:r>
              <a:rPr lang="en-IN" dirty="0" smtClean="0"/>
              <a:t>'])</a:t>
            </a:r>
          </a:p>
          <a:p>
            <a:pPr marL="0" indent="0">
              <a:buNone/>
            </a:pPr>
            <a:r>
              <a:rPr lang="en-IN" dirty="0"/>
              <a:t>&gt;&gt;&gt; Days.discard("mon")</a:t>
            </a:r>
          </a:p>
          <a:p>
            <a:pPr marL="0" indent="0">
              <a:buNone/>
            </a:pPr>
            <a:r>
              <a:rPr lang="en-IN" dirty="0"/>
              <a:t>&gt;&gt;&gt; Days</a:t>
            </a:r>
          </a:p>
          <a:p>
            <a:pPr marL="0" indent="0">
              <a:buNone/>
            </a:pPr>
            <a:r>
              <a:rPr lang="en-IN" dirty="0"/>
              <a:t>{'Fri', 'Tue', 'Wed', 'Mon', 'Sat', 'Thu</a:t>
            </a:r>
            <a:r>
              <a:rPr lang="en-IN" dirty="0" smtClean="0"/>
              <a:t>'}</a:t>
            </a:r>
          </a:p>
        </p:txBody>
      </p:sp>
    </p:spTree>
    <p:extLst>
      <p:ext uri="{BB962C8B-B14F-4D97-AF65-F5344CB8AC3E}">
        <p14:creationId xmlns:p14="http://schemas.microsoft.com/office/powerpoint/2010/main" val="239215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6277970"/>
          </a:xfrm>
        </p:spPr>
        <p:txBody>
          <a:bodyPr>
            <a:normAutofit lnSpcReduction="10000"/>
          </a:bodyPr>
          <a:lstStyle/>
          <a:p>
            <a:pPr marL="0" indent="0">
              <a:buNone/>
            </a:pPr>
            <a:r>
              <a:rPr lang="en-IN" sz="3200" b="1" dirty="0">
                <a:solidFill>
                  <a:srgbClr val="FF0000"/>
                </a:solidFill>
              </a:rPr>
              <a:t>4.remove()</a:t>
            </a:r>
          </a:p>
          <a:p>
            <a:pPr marL="0" indent="0">
              <a:buNone/>
            </a:pPr>
            <a:r>
              <a:rPr lang="en-IN" sz="3200" dirty="0"/>
              <a:t>While using discard() If the item does not exist in the set, it remains unchanged. But remove() will raise an error in such condition.</a:t>
            </a:r>
          </a:p>
          <a:p>
            <a:pPr marL="0" indent="0">
              <a:buNone/>
            </a:pPr>
            <a:r>
              <a:rPr lang="en-IN" sz="3200" dirty="0"/>
              <a:t>&gt;&gt;&gt; Days.remove("mon")</a:t>
            </a:r>
          </a:p>
          <a:p>
            <a:pPr marL="0" indent="0">
              <a:buNone/>
            </a:pPr>
            <a:r>
              <a:rPr lang="en-IN" sz="3200" dirty="0"/>
              <a:t>Traceback (most recent call last):</a:t>
            </a:r>
          </a:p>
          <a:p>
            <a:pPr marL="0" indent="0">
              <a:buNone/>
            </a:pPr>
            <a:r>
              <a:rPr lang="en-IN" sz="3200" dirty="0"/>
              <a:t>  File "&lt;pyshell#9&gt;", line 1, in &lt;module&gt;</a:t>
            </a:r>
          </a:p>
          <a:p>
            <a:pPr marL="0" indent="0">
              <a:buNone/>
            </a:pPr>
            <a:r>
              <a:rPr lang="en-IN" sz="3200" dirty="0"/>
              <a:t>    Days.remove("mon")</a:t>
            </a:r>
          </a:p>
          <a:p>
            <a:pPr marL="0" indent="0">
              <a:buNone/>
            </a:pPr>
            <a:r>
              <a:rPr lang="en-IN" sz="3200" dirty="0"/>
              <a:t>KeyError: 'mon‘</a:t>
            </a:r>
          </a:p>
          <a:p>
            <a:pPr marL="0" indent="0">
              <a:buNone/>
            </a:pPr>
            <a:r>
              <a:rPr lang="en-IN" sz="3200" dirty="0"/>
              <a:t>&gt;&gt;&gt; Days.remove("Mon")</a:t>
            </a:r>
          </a:p>
          <a:p>
            <a:pPr marL="0" indent="0">
              <a:buNone/>
            </a:pPr>
            <a:r>
              <a:rPr lang="en-IN" sz="3200" dirty="0"/>
              <a:t>&gt;&gt;&gt; Days</a:t>
            </a:r>
          </a:p>
          <a:p>
            <a:pPr marL="0" indent="0">
              <a:buNone/>
            </a:pPr>
            <a:r>
              <a:rPr lang="en-IN" sz="3200" dirty="0"/>
              <a:t>{'Fri', 'Tue', 'Wed', 'Sat', 'Thu'}</a:t>
            </a:r>
          </a:p>
          <a:p>
            <a:endParaRPr lang="en-IN" dirty="0"/>
          </a:p>
        </p:txBody>
      </p:sp>
    </p:spTree>
    <p:extLst>
      <p:ext uri="{BB962C8B-B14F-4D97-AF65-F5344CB8AC3E}">
        <p14:creationId xmlns:p14="http://schemas.microsoft.com/office/powerpoint/2010/main" val="191569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4397</TotalTime>
  <Words>4574</Words>
  <Application>Microsoft Office PowerPoint</Application>
  <PresentationFormat>Widescreen</PresentationFormat>
  <Paragraphs>802</Paragraphs>
  <Slides>115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115</vt:i4>
      </vt:variant>
    </vt:vector>
  </HeadingPairs>
  <TitlesOfParts>
    <vt:vector size="123" baseType="lpstr">
      <vt:lpstr>Arial</vt:lpstr>
      <vt:lpstr>Calibri</vt:lpstr>
      <vt:lpstr>Calibri Light</vt:lpstr>
      <vt:lpstr>Consolas</vt:lpstr>
      <vt:lpstr>Menlo</vt:lpstr>
      <vt:lpstr>Open Sans</vt:lpstr>
      <vt:lpstr>Wingdings</vt:lpstr>
      <vt:lpstr>Office Theme</vt:lpstr>
      <vt:lpstr>Standard Data Types </vt:lpstr>
      <vt:lpstr>Python Numbers </vt:lpstr>
      <vt:lpstr>PowerPoint Presentation</vt:lpstr>
      <vt:lpstr>Different forms of integers</vt:lpstr>
      <vt:lpstr>Boolean data type</vt:lpstr>
      <vt:lpstr>PowerPoint Presentation</vt:lpstr>
      <vt:lpstr> Data Type Conversion </vt:lpstr>
      <vt:lpstr>Python Strings </vt:lpstr>
      <vt:lpstr>Python String Slicing</vt:lpstr>
      <vt:lpstr>PowerPoint Presentation</vt:lpstr>
      <vt:lpstr>PowerPoint Presentation</vt:lpstr>
      <vt:lpstr>Single-Quoted Strings and Escaping Quotes </vt:lpstr>
      <vt:lpstr>String Representations, str and repr </vt:lpstr>
      <vt:lpstr>PowerPoint Presentation</vt:lpstr>
      <vt:lpstr>Long Strings, Raw Strings </vt:lpstr>
      <vt:lpstr>PowerPoint Presentation</vt:lpstr>
      <vt:lpstr>Determining String Length </vt:lpstr>
      <vt:lpstr>String Formatting Operator (%) </vt:lpstr>
      <vt:lpstr>PowerPoint Presentation</vt:lpstr>
      <vt:lpstr>string format and f string</vt:lpstr>
      <vt:lpstr>PowerPoint Presentation</vt:lpstr>
      <vt:lpstr>PowerPoint Presentation</vt:lpstr>
      <vt:lpstr>Boolean Methods </vt:lpstr>
      <vt:lpstr>join(), split(), and replace() Methods </vt:lpstr>
      <vt:lpstr>PowerPoint Presentation</vt:lpstr>
      <vt:lpstr>Python String Change Case methods</vt:lpstr>
      <vt:lpstr>PowerPoint Presentation</vt:lpstr>
      <vt:lpstr>find() vs index()</vt:lpstr>
      <vt:lpstr>PowerPoint Presentation</vt:lpstr>
      <vt:lpstr>PowerPoint Presentation</vt:lpstr>
      <vt:lpstr>PowerPoint Presentation</vt:lpstr>
      <vt:lpstr>decode vs encode</vt:lpstr>
      <vt:lpstr>PowerPoint Presentation</vt:lpstr>
      <vt:lpstr>strip the characters</vt:lpstr>
      <vt:lpstr>PowerPoint Presentation</vt:lpstr>
      <vt:lpstr>PowerPoint Presentation</vt:lpstr>
      <vt:lpstr>PowerPoint Presentation</vt:lpstr>
      <vt:lpstr>fill the characters</vt:lpstr>
      <vt:lpstr>PowerPoint Presentation</vt:lpstr>
      <vt:lpstr>PowerPoint Presentation</vt:lpstr>
      <vt:lpstr>PowerPoint Presentation</vt:lpstr>
      <vt:lpstr>startswith() vs endswith()</vt:lpstr>
      <vt:lpstr>PowerPoint Presentation</vt:lpstr>
      <vt:lpstr>PowerPoint Presentation</vt:lpstr>
      <vt:lpstr>Other methods</vt:lpstr>
      <vt:lpstr>PowerPoint Presentation</vt:lpstr>
      <vt:lpstr>PowerPoint Presentation</vt:lpstr>
      <vt:lpstr>Python lists </vt:lpstr>
      <vt:lpstr>PowerPoint Presentation</vt:lpstr>
      <vt:lpstr>Accessing Values in lists </vt:lpstr>
      <vt:lpstr>Updating lists </vt:lpstr>
      <vt:lpstr>Delete list Elements </vt:lpstr>
      <vt:lpstr>Basic list Operations </vt:lpstr>
      <vt:lpstr>Built-in list Functions </vt:lpstr>
      <vt:lpstr>Built-in list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Bytes, Bytearray </vt:lpstr>
      <vt:lpstr>Python 3 – Tuples </vt:lpstr>
      <vt:lpstr>Accessing Values in Tuple</vt:lpstr>
      <vt:lpstr>Updating Tuple </vt:lpstr>
      <vt:lpstr>Delete Tuple Elements </vt:lpstr>
      <vt:lpstr>Basic Tuple Operations </vt:lpstr>
      <vt:lpstr>Built-in Tuple Functions </vt:lpstr>
      <vt:lpstr>Built-in Tuple Methods</vt:lpstr>
      <vt:lpstr>PowerPoint Presentation</vt:lpstr>
      <vt:lpstr>Python 3 – Dictionary </vt:lpstr>
      <vt:lpstr>Properties of Dictionary Keys </vt:lpstr>
      <vt:lpstr>PowerPoint Presentation</vt:lpstr>
      <vt:lpstr>Accessing Values in Dictionary </vt:lpstr>
      <vt:lpstr>Updating Dictionary </vt:lpstr>
      <vt:lpstr>Delete Dictionary Elements </vt:lpstr>
      <vt:lpstr>Built-in Dictionary Functions </vt:lpstr>
      <vt:lpstr>Built-in Dictionary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Python3 Set Data type</vt:lpstr>
      <vt:lpstr>Set Operations </vt:lpstr>
      <vt:lpstr>Creating a set </vt:lpstr>
      <vt:lpstr>Accessing Values in a Set </vt:lpstr>
      <vt:lpstr>Set Methods  Adding Items to a Set </vt:lpstr>
      <vt:lpstr>PowerPoint Presentation</vt:lpstr>
      <vt:lpstr>Removing Item from a Set </vt:lpstr>
      <vt:lpstr>PowerPoint Presentation</vt:lpstr>
      <vt:lpstr>PowerPoint Presentation</vt:lpstr>
      <vt:lpstr>Union of Sets </vt:lpstr>
      <vt:lpstr>PowerPoint Presentation</vt:lpstr>
      <vt:lpstr>Intersection of Sets </vt:lpstr>
      <vt:lpstr>PowerPoint Presentation</vt:lpstr>
      <vt:lpstr>Difference of Sets </vt:lpstr>
      <vt:lpstr>PowerPoint Presentation</vt:lpstr>
      <vt:lpstr>PowerPoint Presentation</vt:lpstr>
      <vt:lpstr>Compare Sets </vt:lpstr>
      <vt:lpstr>Built-in Functions </vt:lpstr>
      <vt:lpstr>PowerPoint Presentation</vt:lpstr>
      <vt:lpstr>PowerPoint Presentation</vt:lpstr>
      <vt:lpstr>PowerPoint Presentation</vt:lpstr>
      <vt:lpstr>Set Boolean Methods</vt:lpstr>
      <vt:lpstr>Python Frozenset </vt:lpstr>
      <vt:lpstr>bytes() and bytearray() functions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is an interpreted object-oriented  scripting language functional oriented   high-level programming language with dynamic semantics.  built in data structures dynamic typing and dynamic binding</dc:title>
  <dc:creator>SUPRIYAA</dc:creator>
  <cp:lastModifiedBy>SUPRIYAA</cp:lastModifiedBy>
  <cp:revision>1895</cp:revision>
  <dcterms:created xsi:type="dcterms:W3CDTF">2018-06-15T03:05:46Z</dcterms:created>
  <dcterms:modified xsi:type="dcterms:W3CDTF">2018-09-22T04:48:06Z</dcterms:modified>
</cp:coreProperties>
</file>