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01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6" r:id="rId33"/>
    <p:sldId id="437" r:id="rId34"/>
    <p:sldId id="438" r:id="rId35"/>
    <p:sldId id="432" r:id="rId36"/>
    <p:sldId id="434" r:id="rId37"/>
    <p:sldId id="433" r:id="rId38"/>
    <p:sldId id="435" r:id="rId39"/>
    <p:sldId id="439" r:id="rId40"/>
    <p:sldId id="440" r:id="rId41"/>
    <p:sldId id="44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47FF3-16DE-417F-B08B-5E5F38FD8E4D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C1324-67A8-4C31-A644-0B44A1BB5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6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2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6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61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6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5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1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6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3D5D-A1C7-4C08-B1AB-43F2FB782E27}" type="datetimeFigureOut">
              <a:rPr lang="en-IN" smtClean="0"/>
              <a:t>22-09-2018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9B3C-5C8C-48C1-A4FE-2E1EF72F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Python 3 – Basic Operators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97771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Types of Operator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/>
              <a:t>Python language supports the following types of operators-</a:t>
            </a:r>
            <a:br>
              <a:rPr lang="en-IN" dirty="0"/>
            </a:br>
            <a:r>
              <a:rPr lang="en-IN" dirty="0" smtClean="0"/>
              <a:t>Arithmetic </a:t>
            </a:r>
            <a:r>
              <a:rPr lang="en-IN" dirty="0"/>
              <a:t>Operators</a:t>
            </a:r>
            <a:br>
              <a:rPr lang="en-IN" dirty="0"/>
            </a:br>
            <a:r>
              <a:rPr lang="en-IN" dirty="0" smtClean="0"/>
              <a:t>Comparison </a:t>
            </a:r>
            <a:r>
              <a:rPr lang="en-IN" dirty="0"/>
              <a:t>(Relational) Operators</a:t>
            </a:r>
            <a:br>
              <a:rPr lang="en-IN" dirty="0"/>
            </a:br>
            <a:r>
              <a:rPr lang="en-IN" dirty="0" smtClean="0"/>
              <a:t>Assignment </a:t>
            </a:r>
            <a:r>
              <a:rPr lang="en-IN" dirty="0"/>
              <a:t>Operators</a:t>
            </a:r>
            <a:br>
              <a:rPr lang="en-IN" dirty="0"/>
            </a:br>
            <a:r>
              <a:rPr lang="en-IN" dirty="0" smtClean="0"/>
              <a:t>Logical </a:t>
            </a:r>
            <a:r>
              <a:rPr lang="en-IN" dirty="0"/>
              <a:t>Operators</a:t>
            </a:r>
            <a:br>
              <a:rPr lang="en-IN" dirty="0"/>
            </a:br>
            <a:r>
              <a:rPr lang="en-IN" dirty="0" smtClean="0"/>
              <a:t>Bitwise </a:t>
            </a:r>
            <a:r>
              <a:rPr lang="en-IN" dirty="0"/>
              <a:t>Operators</a:t>
            </a:r>
            <a:br>
              <a:rPr lang="en-IN" dirty="0"/>
            </a:br>
            <a:r>
              <a:rPr lang="en-IN" dirty="0" smtClean="0"/>
              <a:t>Membership </a:t>
            </a:r>
            <a:r>
              <a:rPr lang="en-IN" dirty="0"/>
              <a:t>Operators</a:t>
            </a:r>
            <a:br>
              <a:rPr lang="en-IN" dirty="0"/>
            </a:br>
            <a:r>
              <a:rPr lang="en-IN" dirty="0" smtClean="0"/>
              <a:t>Identity </a:t>
            </a:r>
            <a:r>
              <a:rPr lang="en-IN" dirty="0"/>
              <a:t>Operators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27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36478"/>
            <a:ext cx="11682484" cy="648268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IF Statement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 IF statement is similar to that of other languages. The </a:t>
            </a:r>
            <a:r>
              <a:rPr lang="en-IN" b="1" dirty="0"/>
              <a:t>if </a:t>
            </a:r>
            <a:r>
              <a:rPr lang="en-IN" dirty="0"/>
              <a:t>statement contains a </a:t>
            </a:r>
            <a:r>
              <a:rPr lang="en-IN" dirty="0" smtClean="0"/>
              <a:t>logical expression </a:t>
            </a:r>
            <a:r>
              <a:rPr lang="en-IN" dirty="0"/>
              <a:t>using which the data is compared and a decision is made based on the </a:t>
            </a:r>
            <a:r>
              <a:rPr lang="en-IN" dirty="0" smtClean="0"/>
              <a:t>result of </a:t>
            </a:r>
            <a:r>
              <a:rPr lang="en-IN" dirty="0"/>
              <a:t>the comparison.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if expression:</a:t>
            </a:r>
            <a:br>
              <a:rPr lang="en-IN" dirty="0"/>
            </a:br>
            <a:r>
              <a:rPr lang="en-IN" dirty="0" smtClean="0"/>
              <a:t>	statement(s)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If the boolean expression evaluates to TRUE, then the block of statement(s) inside the </a:t>
            </a:r>
            <a:r>
              <a:rPr lang="en-IN" dirty="0" smtClean="0"/>
              <a:t>if statement </a:t>
            </a:r>
            <a:r>
              <a:rPr lang="en-IN" dirty="0"/>
              <a:t>is executed. In Python, statements in a block are uniformly indented after </a:t>
            </a:r>
            <a:r>
              <a:rPr lang="en-IN" dirty="0" smtClean="0"/>
              <a:t>the : </a:t>
            </a:r>
            <a:r>
              <a:rPr lang="en-IN" dirty="0"/>
              <a:t>symbol. If boolean expression evaluates to FALSE, then the first set of code after </a:t>
            </a:r>
            <a:r>
              <a:rPr lang="en-IN" dirty="0" smtClean="0"/>
              <a:t>the end </a:t>
            </a:r>
            <a:r>
              <a:rPr lang="en-IN" dirty="0"/>
              <a:t>of block is executed.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5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496050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 smtClean="0"/>
              <a:t>var1 </a:t>
            </a:r>
            <a:r>
              <a:rPr lang="en-IN" dirty="0"/>
              <a:t>= </a:t>
            </a:r>
            <a:r>
              <a:rPr lang="en-IN" dirty="0" smtClean="0"/>
              <a:t>10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if var1: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("1 - Got a true expression value")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(var1)</a:t>
            </a:r>
            <a:br>
              <a:rPr lang="en-IN" dirty="0"/>
            </a:br>
            <a:r>
              <a:rPr lang="en-IN" dirty="0"/>
              <a:t>var2 = 0</a:t>
            </a:r>
            <a:br>
              <a:rPr lang="en-IN" dirty="0"/>
            </a:br>
            <a:r>
              <a:rPr lang="en-IN" dirty="0"/>
              <a:t>if var2: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("2 - Got a true expression value")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(var2)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("Good bye</a:t>
            </a:r>
            <a:r>
              <a:rPr lang="en-IN" dirty="0" smtClean="0"/>
              <a:t>!")</a:t>
            </a:r>
          </a:p>
          <a:p>
            <a:endParaRPr lang="en-IN" dirty="0"/>
          </a:p>
          <a:p>
            <a:r>
              <a:rPr lang="en-IN" dirty="0"/>
              <a:t>When the above code is executed, it produces the following result −</a:t>
            </a:r>
            <a:br>
              <a:rPr lang="en-IN" dirty="0"/>
            </a:br>
            <a:r>
              <a:rPr lang="en-IN" dirty="0"/>
              <a:t>1 - Got a true expression value</a:t>
            </a:r>
            <a:br>
              <a:rPr lang="en-IN" dirty="0"/>
            </a:br>
            <a:r>
              <a:rPr lang="en-IN" dirty="0" smtClean="0"/>
              <a:t>10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Good bye!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86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64008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IF...ELIF...ELSE Statements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An </a:t>
            </a:r>
            <a:r>
              <a:rPr lang="en-IN" b="1" dirty="0"/>
              <a:t>else </a:t>
            </a:r>
            <a:r>
              <a:rPr lang="en-IN" dirty="0"/>
              <a:t>statement can be combined with an </a:t>
            </a:r>
            <a:r>
              <a:rPr lang="en-IN" b="1" dirty="0"/>
              <a:t>if </a:t>
            </a:r>
            <a:r>
              <a:rPr lang="en-IN" dirty="0"/>
              <a:t>statement. An </a:t>
            </a:r>
            <a:r>
              <a:rPr lang="en-IN" b="1" dirty="0"/>
              <a:t>else </a:t>
            </a:r>
            <a:r>
              <a:rPr lang="en-IN" dirty="0"/>
              <a:t>statement contains </a:t>
            </a:r>
            <a:r>
              <a:rPr lang="en-IN" dirty="0" smtClean="0"/>
              <a:t>a block </a:t>
            </a:r>
            <a:r>
              <a:rPr lang="en-IN" dirty="0"/>
              <a:t>of code that executes if the conditional expression in the if statement resolves to </a:t>
            </a:r>
            <a:r>
              <a:rPr lang="en-IN" dirty="0" smtClean="0"/>
              <a:t>0 or </a:t>
            </a:r>
            <a:r>
              <a:rPr lang="en-IN" dirty="0"/>
              <a:t>a FALSE </a:t>
            </a:r>
            <a:r>
              <a:rPr lang="en-IN" dirty="0" smtClean="0"/>
              <a:t>value.</a:t>
            </a:r>
          </a:p>
          <a:p>
            <a:r>
              <a:rPr lang="en-IN" dirty="0" smtClean="0"/>
              <a:t>The </a:t>
            </a:r>
            <a:r>
              <a:rPr lang="en-IN" dirty="0"/>
              <a:t>else statement is an optional statement and there could be at the most </a:t>
            </a:r>
            <a:r>
              <a:rPr lang="en-IN" dirty="0" smtClean="0"/>
              <a:t>only one </a:t>
            </a:r>
            <a:r>
              <a:rPr lang="en-IN" b="1" dirty="0"/>
              <a:t>else </a:t>
            </a:r>
            <a:r>
              <a:rPr lang="en-IN" dirty="0"/>
              <a:t>statement following </a:t>
            </a:r>
            <a:r>
              <a:rPr lang="en-IN" b="1" dirty="0"/>
              <a:t>if</a:t>
            </a:r>
            <a:r>
              <a:rPr lang="en-IN" dirty="0"/>
              <a:t>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 syntax of the </a:t>
            </a:r>
            <a:r>
              <a:rPr lang="en-IN" b="1" dirty="0"/>
              <a:t>if...else </a:t>
            </a:r>
            <a:r>
              <a:rPr lang="en-IN" dirty="0"/>
              <a:t>statement </a:t>
            </a:r>
            <a:r>
              <a:rPr lang="en-IN" dirty="0" smtClean="0"/>
              <a:t>is </a:t>
            </a:r>
          </a:p>
          <a:p>
            <a:r>
              <a:rPr lang="en-IN" dirty="0" smtClean="0"/>
              <a:t>if </a:t>
            </a:r>
            <a:r>
              <a:rPr lang="en-IN" dirty="0"/>
              <a:t>expression:</a:t>
            </a:r>
            <a:br>
              <a:rPr lang="en-IN" dirty="0"/>
            </a:br>
            <a:r>
              <a:rPr lang="en-IN" dirty="0" smtClean="0"/>
              <a:t>	statement(s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statement(s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87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09182"/>
            <a:ext cx="11627892" cy="6441743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 smtClean="0"/>
              <a:t>amount=</a:t>
            </a:r>
            <a:r>
              <a:rPr lang="en-IN" dirty="0" err="1" smtClean="0"/>
              <a:t>int</a:t>
            </a:r>
            <a:r>
              <a:rPr lang="en-IN" dirty="0" smtClean="0"/>
              <a:t>(input</a:t>
            </a:r>
            <a:r>
              <a:rPr lang="en-IN" dirty="0"/>
              <a:t>("Enter amount: "))</a:t>
            </a:r>
            <a:br>
              <a:rPr lang="en-IN" dirty="0"/>
            </a:br>
            <a:r>
              <a:rPr lang="en-IN" dirty="0" smtClean="0"/>
              <a:t>if </a:t>
            </a:r>
            <a:r>
              <a:rPr lang="en-IN" dirty="0"/>
              <a:t>amount&lt;1000:</a:t>
            </a:r>
            <a:br>
              <a:rPr lang="en-IN" dirty="0"/>
            </a:br>
            <a:r>
              <a:rPr lang="en-IN" dirty="0" smtClean="0"/>
              <a:t>	discount=amount*0.05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("Discount",discount)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discount=amount*0.10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("Discount",discount)</a:t>
            </a:r>
            <a:br>
              <a:rPr lang="en-IN" dirty="0"/>
            </a:br>
            <a:r>
              <a:rPr lang="en-IN" dirty="0" smtClean="0"/>
              <a:t>print </a:t>
            </a:r>
            <a:r>
              <a:rPr lang="en-IN" dirty="0"/>
              <a:t>("Net payable:",amount-discount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When the above code </a:t>
            </a:r>
            <a:r>
              <a:rPr lang="en-IN" dirty="0" smtClean="0"/>
              <a:t>is executed</a:t>
            </a:r>
            <a:r>
              <a:rPr lang="en-IN" dirty="0"/>
              <a:t>, it produces the following </a:t>
            </a:r>
            <a:r>
              <a:rPr lang="en-IN" dirty="0" smtClean="0"/>
              <a:t>result Enter </a:t>
            </a:r>
            <a:r>
              <a:rPr lang="en-IN" dirty="0"/>
              <a:t>amount: 600</a:t>
            </a:r>
            <a:br>
              <a:rPr lang="en-IN" dirty="0"/>
            </a:br>
            <a:r>
              <a:rPr lang="en-IN" dirty="0"/>
              <a:t>Discount 30.0</a:t>
            </a:r>
            <a:br>
              <a:rPr lang="en-IN" dirty="0"/>
            </a:br>
            <a:r>
              <a:rPr lang="en-IN" dirty="0"/>
              <a:t>Net payable: 570.0</a:t>
            </a:r>
            <a:br>
              <a:rPr lang="en-IN" dirty="0"/>
            </a:br>
            <a:r>
              <a:rPr lang="en-IN" dirty="0"/>
              <a:t>Enter amount: 1200</a:t>
            </a:r>
            <a:br>
              <a:rPr lang="en-IN" dirty="0"/>
            </a:br>
            <a:r>
              <a:rPr lang="en-IN" dirty="0"/>
              <a:t>Discount </a:t>
            </a:r>
            <a:r>
              <a:rPr lang="en-IN" dirty="0" smtClean="0"/>
              <a:t>120.0</a:t>
            </a:r>
          </a:p>
          <a:p>
            <a:pPr marL="0" indent="0">
              <a:buNone/>
            </a:pPr>
            <a:r>
              <a:rPr lang="en-IN" dirty="0"/>
              <a:t>Net payable: 1080.0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53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218364"/>
            <a:ext cx="11080845" cy="640080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The elif Statement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/>
              <a:t>The </a:t>
            </a:r>
            <a:r>
              <a:rPr lang="en-IN" b="1" dirty="0"/>
              <a:t>elif </a:t>
            </a:r>
            <a:r>
              <a:rPr lang="en-IN" dirty="0"/>
              <a:t>statement allows you to check multiple expressions for TRUE and execute a </a:t>
            </a:r>
            <a:r>
              <a:rPr lang="en-IN" dirty="0" smtClean="0"/>
              <a:t>block of </a:t>
            </a:r>
            <a:r>
              <a:rPr lang="en-IN" dirty="0"/>
              <a:t>code as soon as one of the conditions evaluates to </a:t>
            </a:r>
            <a:r>
              <a:rPr lang="en-IN" dirty="0" smtClean="0"/>
              <a:t>TRUE.</a:t>
            </a:r>
          </a:p>
          <a:p>
            <a:r>
              <a:rPr lang="en-IN" dirty="0" smtClean="0"/>
              <a:t>Similar </a:t>
            </a:r>
            <a:r>
              <a:rPr lang="en-IN" dirty="0"/>
              <a:t>to the </a:t>
            </a:r>
            <a:r>
              <a:rPr lang="en-IN" b="1" dirty="0"/>
              <a:t>else</a:t>
            </a:r>
            <a:r>
              <a:rPr lang="en-IN" dirty="0"/>
              <a:t>, the </a:t>
            </a:r>
            <a:r>
              <a:rPr lang="en-IN" b="1" dirty="0"/>
              <a:t>elif </a:t>
            </a:r>
            <a:r>
              <a:rPr lang="en-IN" dirty="0"/>
              <a:t>statement is optional. However, unlike </a:t>
            </a:r>
            <a:r>
              <a:rPr lang="en-IN" b="1" dirty="0"/>
              <a:t>else</a:t>
            </a:r>
            <a:r>
              <a:rPr lang="en-IN" dirty="0"/>
              <a:t>, for which </a:t>
            </a:r>
            <a:r>
              <a:rPr lang="en-IN" dirty="0" smtClean="0"/>
              <a:t>there  can </a:t>
            </a:r>
            <a:r>
              <a:rPr lang="en-IN" dirty="0"/>
              <a:t>be at the most one statement, there can be an arbitrary number of </a:t>
            </a:r>
            <a:r>
              <a:rPr lang="en-IN" b="1" dirty="0"/>
              <a:t>elif </a:t>
            </a:r>
            <a:r>
              <a:rPr lang="en-IN" dirty="0" smtClean="0"/>
              <a:t>statements following </a:t>
            </a:r>
            <a:r>
              <a:rPr lang="en-IN" dirty="0"/>
              <a:t>an </a:t>
            </a:r>
            <a:r>
              <a:rPr lang="en-IN" b="1" dirty="0"/>
              <a:t>if</a:t>
            </a:r>
            <a:r>
              <a:rPr lang="en-IN" dirty="0"/>
              <a:t>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if expression1:</a:t>
            </a:r>
            <a:br>
              <a:rPr lang="en-IN" dirty="0"/>
            </a:br>
            <a:r>
              <a:rPr lang="en-IN" dirty="0" smtClean="0"/>
              <a:t>	statement(s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elif expression2:</a:t>
            </a:r>
            <a:br>
              <a:rPr lang="en-IN" dirty="0"/>
            </a:br>
            <a:r>
              <a:rPr lang="en-IN" dirty="0" smtClean="0"/>
              <a:t>	statement(s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elif expression3:</a:t>
            </a:r>
            <a:br>
              <a:rPr lang="en-IN" dirty="0"/>
            </a:br>
            <a:r>
              <a:rPr lang="en-IN" dirty="0" smtClean="0"/>
              <a:t>	statement(s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statement(s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671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36478"/>
            <a:ext cx="11791666" cy="650998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Core Python does not provide switch or case statements as in other languages, but we </a:t>
            </a:r>
            <a:r>
              <a:rPr lang="en-IN" dirty="0" smtClean="0"/>
              <a:t>can use </a:t>
            </a:r>
            <a:r>
              <a:rPr lang="en-IN" dirty="0" err="1"/>
              <a:t>if..elif</a:t>
            </a:r>
            <a:r>
              <a:rPr lang="en-IN" dirty="0"/>
              <a:t>...statements to simulate switch case as </a:t>
            </a:r>
            <a:r>
              <a:rPr lang="en-IN" dirty="0" smtClean="0"/>
              <a:t>follows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 smtClean="0"/>
              <a:t>if </a:t>
            </a:r>
            <a:r>
              <a:rPr lang="en-IN" dirty="0"/>
              <a:t>amount&lt;1000:</a:t>
            </a:r>
            <a:br>
              <a:rPr lang="en-IN" dirty="0"/>
            </a:br>
            <a:r>
              <a:rPr lang="en-IN" dirty="0" smtClean="0"/>
              <a:t>	discount=amount*0.05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("Discount",discount)</a:t>
            </a:r>
            <a:br>
              <a:rPr lang="en-IN" dirty="0"/>
            </a:br>
            <a:r>
              <a:rPr lang="en-IN" dirty="0"/>
              <a:t>elif amount&lt;5000:</a:t>
            </a:r>
            <a:br>
              <a:rPr lang="en-IN" dirty="0"/>
            </a:br>
            <a:r>
              <a:rPr lang="en-IN" dirty="0" smtClean="0"/>
              <a:t>	discount=amount*0.10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("Discount",discount)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discount=amount*0.15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("Discount",discount)</a:t>
            </a:r>
            <a:br>
              <a:rPr lang="en-IN" dirty="0"/>
            </a:br>
            <a:r>
              <a:rPr lang="en-IN" dirty="0" smtClean="0"/>
              <a:t>print </a:t>
            </a:r>
            <a:r>
              <a:rPr lang="en-IN" dirty="0"/>
              <a:t>("Net payable:",amount-discount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When the above code is executed, it produces the following </a:t>
            </a:r>
            <a:r>
              <a:rPr lang="en-IN" dirty="0" smtClean="0"/>
              <a:t>result-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Enter amount: 600</a:t>
            </a:r>
            <a:br>
              <a:rPr lang="en-IN" dirty="0"/>
            </a:br>
            <a:r>
              <a:rPr lang="en-IN" dirty="0"/>
              <a:t>Discount 30.0</a:t>
            </a:r>
            <a:br>
              <a:rPr lang="en-IN" dirty="0"/>
            </a:br>
            <a:r>
              <a:rPr lang="en-IN" dirty="0"/>
              <a:t>Net payable: 570.0</a:t>
            </a:r>
            <a:br>
              <a:rPr lang="en-IN" dirty="0"/>
            </a:br>
            <a:r>
              <a:rPr lang="en-IN" dirty="0"/>
              <a:t>Enter amount: 3000</a:t>
            </a:r>
            <a:br>
              <a:rPr lang="en-IN" dirty="0"/>
            </a:br>
            <a:r>
              <a:rPr lang="en-IN" dirty="0"/>
              <a:t>Discount 300.0</a:t>
            </a:r>
            <a:br>
              <a:rPr lang="en-IN" dirty="0"/>
            </a:br>
            <a:r>
              <a:rPr lang="en-IN" dirty="0"/>
              <a:t>Net payable: 2700.0</a:t>
            </a:r>
            <a:br>
              <a:rPr lang="en-IN" dirty="0"/>
            </a:br>
            <a:r>
              <a:rPr lang="en-IN" dirty="0"/>
              <a:t>Enter amount: 6000</a:t>
            </a:r>
            <a:br>
              <a:rPr lang="en-IN" dirty="0"/>
            </a:br>
            <a:r>
              <a:rPr lang="en-IN" dirty="0"/>
              <a:t>Discount 900.0</a:t>
            </a:r>
            <a:br>
              <a:rPr lang="en-IN" dirty="0"/>
            </a:br>
            <a:r>
              <a:rPr lang="en-IN" dirty="0"/>
              <a:t>Net payable: 5100.0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80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90500"/>
            <a:ext cx="10515600" cy="6524625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Nested </a:t>
            </a:r>
            <a:r>
              <a:rPr lang="en-IN" b="1" dirty="0" smtClean="0">
                <a:solidFill>
                  <a:srgbClr val="FF0000"/>
                </a:solidFill>
              </a:rPr>
              <a:t>IF Statements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There may be a situation when you want to check for another condition after a </a:t>
            </a:r>
            <a:r>
              <a:rPr lang="en-IN" dirty="0" smtClean="0"/>
              <a:t>condition resolves </a:t>
            </a:r>
            <a:r>
              <a:rPr lang="en-IN" dirty="0"/>
              <a:t>to true. In such a situation, you can use the nested </a:t>
            </a:r>
            <a:r>
              <a:rPr lang="en-IN" b="1" dirty="0"/>
              <a:t>if </a:t>
            </a:r>
            <a:r>
              <a:rPr lang="en-IN" dirty="0" smtClean="0"/>
              <a:t>construct.</a:t>
            </a:r>
          </a:p>
          <a:p>
            <a:r>
              <a:rPr lang="en-IN" dirty="0" smtClean="0"/>
              <a:t>In </a:t>
            </a:r>
            <a:r>
              <a:rPr lang="en-IN" dirty="0"/>
              <a:t>a nested </a:t>
            </a:r>
            <a:r>
              <a:rPr lang="en-IN" b="1" dirty="0"/>
              <a:t>if </a:t>
            </a:r>
            <a:r>
              <a:rPr lang="en-IN" dirty="0"/>
              <a:t>construct, you can have an </a:t>
            </a:r>
            <a:r>
              <a:rPr lang="en-IN" b="1" dirty="0"/>
              <a:t>if...elif...else </a:t>
            </a:r>
            <a:r>
              <a:rPr lang="en-IN" dirty="0"/>
              <a:t>construct inside </a:t>
            </a:r>
            <a:r>
              <a:rPr lang="en-IN" dirty="0" smtClean="0"/>
              <a:t>another </a:t>
            </a:r>
            <a:r>
              <a:rPr lang="en-IN" b="1" dirty="0" smtClean="0"/>
              <a:t>if</a:t>
            </a:r>
            <a:r>
              <a:rPr lang="en-IN" b="1" dirty="0"/>
              <a:t>...elif...else </a:t>
            </a:r>
            <a:r>
              <a:rPr lang="en-IN" dirty="0"/>
              <a:t>construct.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 syntax of the nested if...elif...else construct may </a:t>
            </a:r>
            <a:r>
              <a:rPr lang="en-IN" dirty="0" smtClean="0"/>
              <a:t>be </a:t>
            </a:r>
          </a:p>
          <a:p>
            <a:r>
              <a:rPr lang="en-IN" dirty="0" smtClean="0"/>
              <a:t>if </a:t>
            </a:r>
            <a:r>
              <a:rPr lang="en-IN" dirty="0"/>
              <a:t>expression1:</a:t>
            </a:r>
            <a:br>
              <a:rPr lang="en-IN" dirty="0"/>
            </a:br>
            <a:r>
              <a:rPr lang="en-IN" dirty="0" smtClean="0"/>
              <a:t>	statement(s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expression2:</a:t>
            </a:r>
            <a:br>
              <a:rPr lang="en-IN" dirty="0"/>
            </a:br>
            <a:r>
              <a:rPr lang="en-IN" dirty="0" smtClean="0"/>
              <a:t>		statement(s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smtClean="0"/>
              <a:t>	elif </a:t>
            </a:r>
            <a:r>
              <a:rPr lang="en-IN" dirty="0"/>
              <a:t>expression3:</a:t>
            </a:r>
            <a:br>
              <a:rPr lang="en-IN" dirty="0"/>
            </a:br>
            <a:r>
              <a:rPr lang="en-IN" dirty="0" smtClean="0"/>
              <a:t>		statement(s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smtClean="0"/>
              <a:t>	else: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	statement(s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elif expression4:</a:t>
            </a:r>
            <a:br>
              <a:rPr lang="en-IN" dirty="0"/>
            </a:br>
            <a:r>
              <a:rPr lang="en-IN" dirty="0" smtClean="0"/>
              <a:t>	statement(s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statement(s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29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122830"/>
            <a:ext cx="11464119" cy="6414448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IN" dirty="0" err="1" smtClean="0"/>
              <a:t>num</a:t>
            </a:r>
            <a:r>
              <a:rPr lang="en-IN" dirty="0" smtClean="0"/>
              <a:t>=</a:t>
            </a:r>
            <a:r>
              <a:rPr lang="en-IN" dirty="0" err="1" smtClean="0"/>
              <a:t>int</a:t>
            </a:r>
            <a:r>
              <a:rPr lang="en-IN" dirty="0" smtClean="0"/>
              <a:t>(input</a:t>
            </a:r>
            <a:r>
              <a:rPr lang="en-IN" dirty="0"/>
              <a:t>("enter number"))</a:t>
            </a:r>
            <a:br>
              <a:rPr lang="en-IN" dirty="0"/>
            </a:br>
            <a:r>
              <a:rPr lang="en-IN" dirty="0" smtClean="0"/>
              <a:t>if </a:t>
            </a:r>
            <a:r>
              <a:rPr lang="en-IN" dirty="0"/>
              <a:t>num%2==0: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num%3==0:</a:t>
            </a:r>
            <a:br>
              <a:rPr lang="en-IN" dirty="0"/>
            </a:br>
            <a:r>
              <a:rPr lang="en-IN" dirty="0" smtClean="0"/>
              <a:t>		print </a:t>
            </a:r>
            <a:r>
              <a:rPr lang="en-IN" dirty="0"/>
              <a:t>("Divisible by 3 and 2")</a:t>
            </a:r>
            <a:br>
              <a:rPr lang="en-IN" dirty="0"/>
            </a:br>
            <a:r>
              <a:rPr lang="en-IN" dirty="0" smtClean="0"/>
              <a:t>	else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	print </a:t>
            </a:r>
            <a:r>
              <a:rPr lang="en-IN" dirty="0"/>
              <a:t>("divisible by 2 not divisible by 3")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num%3==0:</a:t>
            </a:r>
            <a:br>
              <a:rPr lang="en-IN" dirty="0"/>
            </a:br>
            <a:r>
              <a:rPr lang="en-IN" dirty="0" smtClean="0"/>
              <a:t>		print </a:t>
            </a:r>
            <a:r>
              <a:rPr lang="en-IN" dirty="0"/>
              <a:t>("divisible by 3 not divisible by 2")</a:t>
            </a:r>
            <a:br>
              <a:rPr lang="en-IN" dirty="0"/>
            </a:br>
            <a:r>
              <a:rPr lang="en-IN" dirty="0" smtClean="0"/>
              <a:t>	</a:t>
            </a:r>
            <a:r>
              <a:rPr lang="en-IN" b="1" dirty="0" smtClean="0"/>
              <a:t>else</a:t>
            </a:r>
            <a:r>
              <a:rPr lang="en-IN" b="1" dirty="0"/>
              <a:t>:</a:t>
            </a:r>
            <a:br>
              <a:rPr lang="en-IN" b="1" dirty="0"/>
            </a:br>
            <a:r>
              <a:rPr lang="en-IN" b="1" dirty="0" smtClean="0"/>
              <a:t>		print </a:t>
            </a:r>
            <a:r>
              <a:rPr lang="en-IN" b="1" dirty="0"/>
              <a:t>("not Divisible by 2 not divisible by 3")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727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32012"/>
            <a:ext cx="11668836" cy="6373504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Single Statement </a:t>
            </a:r>
            <a:r>
              <a:rPr lang="en-IN" b="1" dirty="0" smtClean="0">
                <a:solidFill>
                  <a:srgbClr val="FF0000"/>
                </a:solidFill>
              </a:rPr>
              <a:t>Suites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If the suite of an </a:t>
            </a:r>
            <a:r>
              <a:rPr lang="en-IN" b="1" dirty="0"/>
              <a:t>if </a:t>
            </a:r>
            <a:r>
              <a:rPr lang="en-IN" dirty="0"/>
              <a:t>clause consists only of a single line, it may go on the same line as </a:t>
            </a:r>
            <a:r>
              <a:rPr lang="en-IN" dirty="0" smtClean="0"/>
              <a:t>the header </a:t>
            </a:r>
            <a:r>
              <a:rPr lang="en-IN" dirty="0"/>
              <a:t>statement.</a:t>
            </a:r>
            <a:br>
              <a:rPr lang="en-IN" dirty="0"/>
            </a:br>
            <a:r>
              <a:rPr lang="en-IN" dirty="0"/>
              <a:t>Here is an example of a </a:t>
            </a:r>
            <a:r>
              <a:rPr lang="en-IN" b="1" dirty="0"/>
              <a:t>one-line if </a:t>
            </a:r>
            <a:r>
              <a:rPr lang="en-IN" dirty="0"/>
              <a:t>clause-</a:t>
            </a:r>
            <a:br>
              <a:rPr lang="en-IN" dirty="0"/>
            </a:br>
            <a:r>
              <a:rPr lang="en-IN" dirty="0"/>
              <a:t>#!/</a:t>
            </a:r>
            <a:r>
              <a:rPr lang="en-IN" dirty="0" err="1"/>
              <a:t>usr</a:t>
            </a:r>
            <a:r>
              <a:rPr lang="en-IN" dirty="0"/>
              <a:t>/bin/python3</a:t>
            </a:r>
            <a:br>
              <a:rPr lang="en-IN" dirty="0"/>
            </a:br>
            <a:r>
              <a:rPr lang="en-IN" dirty="0"/>
              <a:t>var = 100</a:t>
            </a:r>
            <a:br>
              <a:rPr lang="en-IN" dirty="0"/>
            </a:br>
            <a:r>
              <a:rPr lang="en-IN" dirty="0"/>
              <a:t>if ( var == 100 ) : print ("Value of expression is 100")</a:t>
            </a:r>
            <a:br>
              <a:rPr lang="en-IN" dirty="0"/>
            </a:br>
            <a:r>
              <a:rPr lang="en-IN" dirty="0"/>
              <a:t>print ("Good bye!")</a:t>
            </a:r>
            <a:br>
              <a:rPr lang="en-IN" dirty="0"/>
            </a:br>
            <a:r>
              <a:rPr lang="en-IN" dirty="0"/>
              <a:t>When the above code is executed, it produces the following </a:t>
            </a:r>
            <a:r>
              <a:rPr lang="en-IN" dirty="0" smtClean="0"/>
              <a:t>result</a:t>
            </a:r>
          </a:p>
          <a:p>
            <a:r>
              <a:rPr lang="en-IN" dirty="0" smtClean="0"/>
              <a:t>Value </a:t>
            </a:r>
            <a:r>
              <a:rPr lang="en-IN" dirty="0"/>
              <a:t>of expression is 100</a:t>
            </a:r>
            <a:br>
              <a:rPr lang="en-IN" dirty="0"/>
            </a:br>
            <a:r>
              <a:rPr lang="en-IN" dirty="0"/>
              <a:t>Good bye!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48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Python 3 – Loops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736978"/>
            <a:ext cx="11682483" cy="586853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general, statements are executed sequentially- The first statement in a function </a:t>
            </a:r>
            <a:r>
              <a:rPr lang="en-IN" dirty="0" smtClean="0"/>
              <a:t>is executed </a:t>
            </a:r>
            <a:r>
              <a:rPr lang="en-IN" dirty="0"/>
              <a:t>first, followed by the second, and so on. There may be a situation when you </a:t>
            </a:r>
            <a:r>
              <a:rPr lang="en-IN" dirty="0" smtClean="0"/>
              <a:t>need to </a:t>
            </a:r>
            <a:r>
              <a:rPr lang="en-IN" dirty="0"/>
              <a:t>execute a block of code several number of </a:t>
            </a:r>
            <a:r>
              <a:rPr lang="en-IN" dirty="0" smtClean="0"/>
              <a:t>times.</a:t>
            </a:r>
          </a:p>
          <a:p>
            <a:r>
              <a:rPr lang="en-IN" dirty="0" smtClean="0"/>
              <a:t>Programming </a:t>
            </a:r>
            <a:r>
              <a:rPr lang="en-IN" dirty="0"/>
              <a:t>languages provide various control structures that allow more </a:t>
            </a:r>
            <a:r>
              <a:rPr lang="en-IN" dirty="0" smtClean="0"/>
              <a:t>complicated execution paths.</a:t>
            </a:r>
          </a:p>
          <a:p>
            <a:r>
              <a:rPr lang="en-IN" dirty="0" smtClean="0"/>
              <a:t>A </a:t>
            </a:r>
            <a:r>
              <a:rPr lang="en-IN" dirty="0"/>
              <a:t>loop statement allows us to execute a statement or group of statements multiple times</a:t>
            </a:r>
            <a:r>
              <a:rPr lang="en-IN" dirty="0" smtClean="0"/>
              <a:t>.</a:t>
            </a:r>
          </a:p>
          <a:p>
            <a:r>
              <a:rPr lang="en-IN" dirty="0"/>
              <a:t>Python programming language provides the following types of loops to handle </a:t>
            </a:r>
            <a:r>
              <a:rPr lang="en-IN" dirty="0" smtClean="0"/>
              <a:t>looping requirements.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dirty="0" smtClean="0">
                <a:solidFill>
                  <a:srgbClr val="FF0000"/>
                </a:solidFill>
              </a:rPr>
              <a:t>while </a:t>
            </a:r>
            <a:r>
              <a:rPr lang="en-IN" b="1" dirty="0">
                <a:solidFill>
                  <a:srgbClr val="FF0000"/>
                </a:solidFill>
              </a:rPr>
              <a:t>loop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Repeats </a:t>
            </a:r>
            <a:r>
              <a:rPr lang="en-IN" dirty="0"/>
              <a:t>a statement or group of statements while a given</a:t>
            </a:r>
            <a:br>
              <a:rPr lang="en-IN" dirty="0"/>
            </a:br>
            <a:r>
              <a:rPr lang="en-IN" dirty="0" smtClean="0"/>
              <a:t>		condition </a:t>
            </a:r>
            <a:r>
              <a:rPr lang="en-IN" dirty="0"/>
              <a:t>is TRUE. It tests the condition before executing </a:t>
            </a:r>
            <a:r>
              <a:rPr lang="en-IN" dirty="0" smtClean="0"/>
              <a:t>the loop </a:t>
            </a:r>
            <a:r>
              <a:rPr lang="en-IN" dirty="0"/>
              <a:t>body.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for </a:t>
            </a:r>
            <a:r>
              <a:rPr lang="en-IN" b="1" dirty="0" smtClean="0">
                <a:solidFill>
                  <a:srgbClr val="FF0000"/>
                </a:solidFill>
              </a:rPr>
              <a:t>loop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</a:t>
            </a:r>
            <a:r>
              <a:rPr lang="en-IN" dirty="0"/>
              <a:t>Executes a sequence of statements multiple times and</a:t>
            </a:r>
            <a:br>
              <a:rPr lang="en-IN" dirty="0"/>
            </a:br>
            <a:r>
              <a:rPr lang="en-IN" dirty="0" smtClean="0"/>
              <a:t>		abbreviates </a:t>
            </a:r>
            <a:r>
              <a:rPr lang="en-IN" dirty="0"/>
              <a:t>the code that manages the loop variable.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nested </a:t>
            </a:r>
            <a:r>
              <a:rPr lang="en-IN" b="1" dirty="0" smtClean="0">
                <a:solidFill>
                  <a:srgbClr val="FF0000"/>
                </a:solidFill>
              </a:rPr>
              <a:t>loops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</a:t>
            </a:r>
            <a:r>
              <a:rPr lang="en-IN" dirty="0"/>
              <a:t>You can use one or more loop inside any another while, or</a:t>
            </a:r>
            <a:br>
              <a:rPr lang="en-IN" dirty="0"/>
            </a:br>
            <a:r>
              <a:rPr lang="en-IN" dirty="0" smtClean="0"/>
              <a:t>			for </a:t>
            </a:r>
            <a:r>
              <a:rPr lang="en-IN" dirty="0"/>
              <a:t>loop.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74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150481"/>
            <a:ext cx="11969087" cy="65913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Python Arithmetic Operators</a:t>
            </a:r>
            <a:r>
              <a:rPr lang="en-IN" dirty="0"/>
              <a:t/>
            </a:r>
            <a:br>
              <a:rPr lang="en-IN" dirty="0"/>
            </a:br>
            <a:r>
              <a:rPr lang="en-IN" sz="2600" dirty="0"/>
              <a:t>Assume variable </a:t>
            </a:r>
            <a:r>
              <a:rPr lang="en-IN" sz="2600" b="1" dirty="0"/>
              <a:t>a </a:t>
            </a:r>
            <a:r>
              <a:rPr lang="en-IN" sz="2600" dirty="0"/>
              <a:t>holds the value 10 and variable </a:t>
            </a:r>
            <a:r>
              <a:rPr lang="en-IN" sz="2600" b="1" dirty="0"/>
              <a:t>b </a:t>
            </a:r>
            <a:r>
              <a:rPr lang="en-IN" sz="2600" dirty="0"/>
              <a:t>holds the value 21, </a:t>
            </a:r>
            <a:r>
              <a:rPr lang="en-IN" sz="2600" dirty="0" smtClean="0"/>
              <a:t>then</a:t>
            </a:r>
          </a:p>
          <a:p>
            <a:r>
              <a:rPr lang="en-IN" sz="2600" b="1" dirty="0" smtClean="0"/>
              <a:t>Operator                                            Description                                            Example</a:t>
            </a:r>
          </a:p>
          <a:p>
            <a:pPr marL="0" indent="0">
              <a:buNone/>
            </a:pPr>
            <a:r>
              <a:rPr lang="en-IN" sz="2600" dirty="0"/>
              <a:t/>
            </a:r>
            <a:br>
              <a:rPr lang="en-IN" sz="2600" dirty="0"/>
            </a:br>
            <a:r>
              <a:rPr lang="en-IN" sz="2400" dirty="0">
                <a:solidFill>
                  <a:srgbClr val="FF0000"/>
                </a:solidFill>
              </a:rPr>
              <a:t>+ Addition</a:t>
            </a:r>
            <a:r>
              <a:rPr lang="en-IN" sz="2400" dirty="0"/>
              <a:t> </a:t>
            </a:r>
            <a:r>
              <a:rPr lang="en-IN" sz="2400" dirty="0" smtClean="0"/>
              <a:t>          Adds </a:t>
            </a:r>
            <a:r>
              <a:rPr lang="en-IN" sz="2400" dirty="0"/>
              <a:t>values on either side of the operator</a:t>
            </a:r>
            <a:r>
              <a:rPr lang="en-IN" sz="2400" dirty="0" smtClean="0"/>
              <a:t>.         	  </a:t>
            </a:r>
            <a:r>
              <a:rPr lang="en-IN" sz="2400" dirty="0"/>
              <a:t>a + b = 31</a:t>
            </a:r>
            <a:br>
              <a:rPr lang="en-IN" sz="2400" dirty="0"/>
            </a:br>
            <a:r>
              <a:rPr lang="en-IN" sz="2400" dirty="0">
                <a:solidFill>
                  <a:srgbClr val="FF0000"/>
                </a:solidFill>
              </a:rPr>
              <a:t>- </a:t>
            </a:r>
            <a:r>
              <a:rPr lang="en-IN" sz="2400" dirty="0" smtClean="0">
                <a:solidFill>
                  <a:srgbClr val="FF0000"/>
                </a:solidFill>
              </a:rPr>
              <a:t>Subtraction      </a:t>
            </a:r>
            <a:r>
              <a:rPr lang="en-IN" sz="2400" dirty="0" smtClean="0"/>
              <a:t>Subtracts </a:t>
            </a:r>
            <a:r>
              <a:rPr lang="en-IN" sz="2400" dirty="0"/>
              <a:t>right hand operand from left </a:t>
            </a:r>
            <a:r>
              <a:rPr lang="en-IN" sz="2400" dirty="0" smtClean="0"/>
              <a:t>hand operand  a </a:t>
            </a:r>
            <a:r>
              <a:rPr lang="en-IN" sz="2400" dirty="0"/>
              <a:t>– b = -11</a:t>
            </a:r>
            <a:br>
              <a:rPr lang="en-IN" sz="2400" dirty="0"/>
            </a:br>
            <a:r>
              <a:rPr lang="en-IN" sz="2400" dirty="0">
                <a:solidFill>
                  <a:srgbClr val="FF0000"/>
                </a:solidFill>
              </a:rPr>
              <a:t>* Multiplication </a:t>
            </a:r>
            <a:r>
              <a:rPr lang="en-IN" sz="2400" dirty="0"/>
              <a:t>Multiplies values on either side of the </a:t>
            </a:r>
            <a:r>
              <a:rPr lang="en-IN" sz="2400" dirty="0" smtClean="0"/>
              <a:t>operator	 </a:t>
            </a:r>
            <a:r>
              <a:rPr lang="en-IN" sz="2400" dirty="0"/>
              <a:t>a * b = 210</a:t>
            </a:r>
            <a:br>
              <a:rPr lang="en-IN" sz="2400" dirty="0"/>
            </a:br>
            <a:r>
              <a:rPr lang="en-IN" sz="2400" dirty="0">
                <a:solidFill>
                  <a:srgbClr val="FF0000"/>
                </a:solidFill>
              </a:rPr>
              <a:t>/ Division </a:t>
            </a:r>
            <a:r>
              <a:rPr lang="en-IN" sz="2400" dirty="0" smtClean="0"/>
              <a:t>	     Divides </a:t>
            </a:r>
            <a:r>
              <a:rPr lang="en-IN" sz="2400" dirty="0"/>
              <a:t>left hand operand by right </a:t>
            </a:r>
            <a:r>
              <a:rPr lang="en-IN" sz="2400" dirty="0" smtClean="0"/>
              <a:t>hand operand</a:t>
            </a:r>
            <a:r>
              <a:rPr lang="en-IN" sz="2400" dirty="0"/>
              <a:t>	</a:t>
            </a:r>
            <a:r>
              <a:rPr lang="en-IN" sz="2400" dirty="0" smtClean="0"/>
              <a:t>b </a:t>
            </a:r>
            <a:r>
              <a:rPr lang="en-IN" sz="2400" dirty="0"/>
              <a:t>/ a = 2.1</a:t>
            </a:r>
            <a:br>
              <a:rPr lang="en-IN" sz="2400" dirty="0"/>
            </a:br>
            <a:r>
              <a:rPr lang="en-IN" sz="2400" dirty="0">
                <a:solidFill>
                  <a:srgbClr val="FF0000"/>
                </a:solidFill>
              </a:rPr>
              <a:t>% Modulus </a:t>
            </a:r>
            <a:r>
              <a:rPr lang="en-IN" sz="2400" dirty="0" smtClean="0"/>
              <a:t>	    Divides </a:t>
            </a:r>
            <a:r>
              <a:rPr lang="en-IN" sz="2400" dirty="0"/>
              <a:t>left hand operand by right </a:t>
            </a:r>
            <a:r>
              <a:rPr lang="en-IN" sz="2400" dirty="0" smtClean="0"/>
              <a:t>hand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operand </a:t>
            </a:r>
            <a:r>
              <a:rPr lang="en-IN" sz="2400" dirty="0"/>
              <a:t>and returns </a:t>
            </a:r>
            <a:r>
              <a:rPr lang="en-IN" sz="2400" dirty="0" smtClean="0"/>
              <a:t>remainder       		b </a:t>
            </a:r>
            <a:r>
              <a:rPr lang="en-IN" sz="2400" dirty="0"/>
              <a:t>% a = 1</a:t>
            </a:r>
            <a:br>
              <a:rPr lang="en-IN" sz="2400" dirty="0"/>
            </a:br>
            <a:r>
              <a:rPr lang="en-IN" sz="2400" dirty="0">
                <a:solidFill>
                  <a:srgbClr val="FF0000"/>
                </a:solidFill>
              </a:rPr>
              <a:t>** Exponent </a:t>
            </a:r>
            <a:r>
              <a:rPr lang="en-IN" sz="2400" dirty="0" smtClean="0"/>
              <a:t>	     Performs </a:t>
            </a:r>
            <a:r>
              <a:rPr lang="en-IN" sz="2400" dirty="0"/>
              <a:t>exponential (power) calculation </a:t>
            </a:r>
            <a:r>
              <a:rPr lang="en-IN" sz="2400" dirty="0" smtClean="0"/>
              <a:t>on </a:t>
            </a:r>
          </a:p>
          <a:p>
            <a:pPr marL="0" indent="0">
              <a:buNone/>
            </a:pPr>
            <a:r>
              <a:rPr lang="en-IN" sz="2400" dirty="0" smtClean="0"/>
              <a:t>			Operator				 a</a:t>
            </a:r>
            <a:r>
              <a:rPr lang="en-IN" sz="2400" dirty="0"/>
              <a:t>**b =10 </a:t>
            </a:r>
            <a:r>
              <a:rPr lang="en-IN" sz="2400" dirty="0" smtClean="0"/>
              <a:t>to the</a:t>
            </a:r>
            <a:r>
              <a:rPr lang="en-IN" sz="2400" dirty="0"/>
              <a:t> </a:t>
            </a:r>
            <a:r>
              <a:rPr lang="en-IN" sz="2400" dirty="0" smtClean="0"/>
              <a:t>power 20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// Floor </a:t>
            </a:r>
            <a:r>
              <a:rPr lang="en-IN" sz="2400" dirty="0" smtClean="0">
                <a:solidFill>
                  <a:srgbClr val="FF0000"/>
                </a:solidFill>
              </a:rPr>
              <a:t>Division     </a:t>
            </a:r>
            <a:r>
              <a:rPr lang="en-IN" sz="2400" dirty="0" smtClean="0"/>
              <a:t>The </a:t>
            </a:r>
            <a:r>
              <a:rPr lang="en-IN" sz="2400" dirty="0"/>
              <a:t>division of operands where</a:t>
            </a:r>
            <a:br>
              <a:rPr lang="en-IN" sz="2400" dirty="0"/>
            </a:br>
            <a:r>
              <a:rPr lang="en-IN" sz="2400" dirty="0" smtClean="0"/>
              <a:t>		the </a:t>
            </a:r>
            <a:r>
              <a:rPr lang="en-IN" sz="2400" dirty="0"/>
              <a:t>result is the quotient in which the digits</a:t>
            </a:r>
            <a:br>
              <a:rPr lang="en-IN" sz="2400" dirty="0"/>
            </a:br>
            <a:r>
              <a:rPr lang="en-IN" sz="2400" dirty="0" smtClean="0"/>
              <a:t>		after </a:t>
            </a:r>
            <a:r>
              <a:rPr lang="en-IN" sz="2400" dirty="0"/>
              <a:t>the decimal point are </a:t>
            </a:r>
            <a:r>
              <a:rPr lang="en-IN" sz="2400" dirty="0" smtClean="0"/>
              <a:t>removed		9</a:t>
            </a:r>
            <a:r>
              <a:rPr lang="en-IN" sz="2400" dirty="0"/>
              <a:t>//2 = 4 </a:t>
            </a:r>
            <a:r>
              <a:rPr lang="en-IN" sz="2400" dirty="0" smtClean="0"/>
              <a:t>and9.0</a:t>
            </a:r>
            <a:r>
              <a:rPr lang="en-IN" sz="2400" dirty="0"/>
              <a:t>//2.0 = 4.0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9043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0"/>
            <a:ext cx="11709779" cy="666010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while Loop Statements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 </a:t>
            </a:r>
            <a:r>
              <a:rPr lang="en-IN" b="1" dirty="0"/>
              <a:t>while </a:t>
            </a:r>
            <a:r>
              <a:rPr lang="en-IN" dirty="0"/>
              <a:t>loop statement in Python programming language repeatedly executes a </a:t>
            </a:r>
            <a:r>
              <a:rPr lang="en-IN" dirty="0" smtClean="0"/>
              <a:t>target statement </a:t>
            </a:r>
            <a:r>
              <a:rPr lang="en-IN" dirty="0"/>
              <a:t>as long as a given condition is true.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 syntax of a </a:t>
            </a:r>
            <a:r>
              <a:rPr lang="en-IN" b="1" dirty="0"/>
              <a:t>while </a:t>
            </a:r>
            <a:r>
              <a:rPr lang="en-IN" dirty="0"/>
              <a:t>loop in Python programming language </a:t>
            </a:r>
            <a:r>
              <a:rPr lang="en-IN" dirty="0" smtClean="0"/>
              <a:t>is</a:t>
            </a:r>
          </a:p>
          <a:p>
            <a:pPr marL="0" indent="0">
              <a:buNone/>
            </a:pPr>
            <a:r>
              <a:rPr lang="en-IN" dirty="0" smtClean="0"/>
              <a:t>&gt;&gt;&gt;&gt;while </a:t>
            </a:r>
            <a:r>
              <a:rPr lang="en-IN" dirty="0"/>
              <a:t>expression:</a:t>
            </a:r>
            <a:br>
              <a:rPr lang="en-IN" dirty="0"/>
            </a:br>
            <a:r>
              <a:rPr lang="en-IN" dirty="0" smtClean="0"/>
              <a:t>		statement(s)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Here</a:t>
            </a:r>
            <a:r>
              <a:rPr lang="en-IN" dirty="0"/>
              <a:t>, </a:t>
            </a:r>
            <a:r>
              <a:rPr lang="en-IN" b="1" dirty="0"/>
              <a:t>statement(s) </a:t>
            </a:r>
            <a:r>
              <a:rPr lang="en-IN" dirty="0"/>
              <a:t>may be a single statement or a block of statements with uniform</a:t>
            </a:r>
            <a:br>
              <a:rPr lang="en-IN" dirty="0"/>
            </a:br>
            <a:r>
              <a:rPr lang="en-IN" dirty="0"/>
              <a:t>indent. The </a:t>
            </a:r>
            <a:r>
              <a:rPr lang="en-IN" b="1" dirty="0"/>
              <a:t>condition </a:t>
            </a:r>
            <a:r>
              <a:rPr lang="en-IN" dirty="0"/>
              <a:t>may be any expression, and true is any non-zero value. The loop</a:t>
            </a:r>
            <a:br>
              <a:rPr lang="en-IN" dirty="0"/>
            </a:br>
            <a:r>
              <a:rPr lang="en-IN" dirty="0"/>
              <a:t>iterates while the condition is true.</a:t>
            </a:r>
            <a:br>
              <a:rPr lang="en-IN" dirty="0"/>
            </a:br>
            <a:r>
              <a:rPr lang="en-IN" dirty="0"/>
              <a:t>When the condition becomes false, program control passes to the line immediately</a:t>
            </a:r>
            <a:br>
              <a:rPr lang="en-IN" dirty="0"/>
            </a:br>
            <a:r>
              <a:rPr lang="en-IN" dirty="0"/>
              <a:t>following the loop.</a:t>
            </a:r>
            <a:br>
              <a:rPr lang="en-IN" dirty="0"/>
            </a:br>
            <a:r>
              <a:rPr lang="en-IN" dirty="0"/>
              <a:t>In Python, all the statements indented by the same number of character spaces after </a:t>
            </a:r>
            <a:r>
              <a:rPr lang="en-IN" dirty="0" smtClean="0"/>
              <a:t>a programming </a:t>
            </a:r>
            <a:r>
              <a:rPr lang="en-IN" dirty="0"/>
              <a:t>construct are considered to be part of a single block of code. Python </a:t>
            </a:r>
            <a:r>
              <a:rPr lang="en-IN" dirty="0" smtClean="0"/>
              <a:t>uses indentation </a:t>
            </a:r>
            <a:r>
              <a:rPr lang="en-IN" dirty="0"/>
              <a:t>as its method of grouping statements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47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Example:1</a:t>
            </a:r>
          </a:p>
          <a:p>
            <a:pPr marL="0" indent="0">
              <a:buNone/>
            </a:pPr>
            <a:r>
              <a:rPr lang="en-IN" dirty="0" smtClean="0"/>
              <a:t>count </a:t>
            </a:r>
            <a:r>
              <a:rPr lang="en-IN" dirty="0"/>
              <a:t>= 0</a:t>
            </a:r>
            <a:br>
              <a:rPr lang="en-IN" dirty="0"/>
            </a:br>
            <a:r>
              <a:rPr lang="en-IN" dirty="0"/>
              <a:t>while (count &lt; 9):</a:t>
            </a:r>
            <a:br>
              <a:rPr lang="en-IN" dirty="0"/>
            </a:br>
            <a:r>
              <a:rPr lang="en-IN" dirty="0" smtClean="0"/>
              <a:t>	print ('The count is:', count)</a:t>
            </a:r>
            <a:br>
              <a:rPr lang="en-IN" dirty="0" smtClean="0"/>
            </a:br>
            <a:r>
              <a:rPr lang="en-IN" dirty="0" smtClean="0"/>
              <a:t>	count = count + 1</a:t>
            </a:r>
            <a:br>
              <a:rPr lang="en-IN" dirty="0" smtClean="0"/>
            </a:br>
            <a:r>
              <a:rPr lang="en-IN" dirty="0" smtClean="0"/>
              <a:t>print </a:t>
            </a:r>
            <a:r>
              <a:rPr lang="en-IN" dirty="0"/>
              <a:t>("Good bye!")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Example:2 </a:t>
            </a:r>
            <a:r>
              <a:rPr lang="en-IN" b="1" dirty="0">
                <a:solidFill>
                  <a:srgbClr val="FF0000"/>
                </a:solidFill>
              </a:rPr>
              <a:t>The Infinite Loop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While True: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print(“Hello World”)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85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232012"/>
            <a:ext cx="11750723" cy="6387152"/>
          </a:xfrm>
        </p:spPr>
        <p:txBody>
          <a:bodyPr>
            <a:normAutofit fontScale="70000" lnSpcReduction="20000"/>
          </a:bodyPr>
          <a:lstStyle/>
          <a:p>
            <a:r>
              <a:rPr lang="en-IN" sz="3400" b="1" dirty="0">
                <a:solidFill>
                  <a:srgbClr val="FF0000"/>
                </a:solidFill>
              </a:rPr>
              <a:t>Using else Statement with Loops</a:t>
            </a:r>
            <a:r>
              <a:rPr lang="en-IN" sz="3100" dirty="0"/>
              <a:t/>
            </a:r>
            <a:br>
              <a:rPr lang="en-IN" sz="3100" dirty="0"/>
            </a:br>
            <a:r>
              <a:rPr lang="en-IN" sz="3100" dirty="0"/>
              <a:t>Python supports having an </a:t>
            </a:r>
            <a:r>
              <a:rPr lang="en-IN" sz="3100" b="1" dirty="0"/>
              <a:t>else </a:t>
            </a:r>
            <a:r>
              <a:rPr lang="en-IN" sz="3100" dirty="0"/>
              <a:t>statement associated with a loop </a:t>
            </a:r>
            <a:r>
              <a:rPr lang="en-IN" sz="3100" dirty="0" smtClean="0"/>
              <a:t>statement.</a:t>
            </a:r>
          </a:p>
          <a:p>
            <a:r>
              <a:rPr lang="en-IN" sz="3100" dirty="0" smtClean="0"/>
              <a:t>If </a:t>
            </a:r>
            <a:r>
              <a:rPr lang="en-IN" sz="3100" dirty="0"/>
              <a:t>the </a:t>
            </a:r>
            <a:r>
              <a:rPr lang="en-IN" sz="3100" b="1" dirty="0"/>
              <a:t>else </a:t>
            </a:r>
            <a:r>
              <a:rPr lang="en-IN" sz="3100" dirty="0"/>
              <a:t>statement is used with a </a:t>
            </a:r>
            <a:r>
              <a:rPr lang="en-IN" sz="3100" b="1" dirty="0"/>
              <a:t>for </a:t>
            </a:r>
            <a:r>
              <a:rPr lang="en-IN" sz="3100" dirty="0"/>
              <a:t>loop, the </a:t>
            </a:r>
            <a:r>
              <a:rPr lang="en-IN" sz="3100" b="1" dirty="0"/>
              <a:t>else </a:t>
            </a:r>
            <a:r>
              <a:rPr lang="en-IN" sz="3100" dirty="0"/>
              <a:t>statement is executed </a:t>
            </a:r>
            <a:r>
              <a:rPr lang="en-IN" sz="3100" dirty="0" smtClean="0"/>
              <a:t>when the </a:t>
            </a:r>
            <a:r>
              <a:rPr lang="en-IN" sz="3100" dirty="0"/>
              <a:t>loop has exhausted iterating the </a:t>
            </a:r>
            <a:r>
              <a:rPr lang="en-IN" sz="3100" dirty="0" smtClean="0"/>
              <a:t>list.</a:t>
            </a:r>
          </a:p>
          <a:p>
            <a:r>
              <a:rPr lang="en-IN" sz="3100" dirty="0" smtClean="0"/>
              <a:t>If </a:t>
            </a:r>
            <a:r>
              <a:rPr lang="en-IN" sz="3100" dirty="0"/>
              <a:t>the </a:t>
            </a:r>
            <a:r>
              <a:rPr lang="en-IN" sz="3100" b="1" dirty="0"/>
              <a:t>else </a:t>
            </a:r>
            <a:r>
              <a:rPr lang="en-IN" sz="3100" dirty="0"/>
              <a:t>statement is used with a </a:t>
            </a:r>
            <a:r>
              <a:rPr lang="en-IN" sz="3100" b="1" dirty="0"/>
              <a:t>while </a:t>
            </a:r>
            <a:r>
              <a:rPr lang="en-IN" sz="3100" dirty="0"/>
              <a:t>loop, the </a:t>
            </a:r>
            <a:r>
              <a:rPr lang="en-IN" sz="3100" b="1" dirty="0"/>
              <a:t>else </a:t>
            </a:r>
            <a:r>
              <a:rPr lang="en-IN" sz="3100" dirty="0"/>
              <a:t>statement is executed</a:t>
            </a:r>
            <a:br>
              <a:rPr lang="en-IN" sz="3100" dirty="0"/>
            </a:br>
            <a:r>
              <a:rPr lang="en-IN" sz="3100" dirty="0"/>
              <a:t>when the condition becomes false</a:t>
            </a:r>
            <a:r>
              <a:rPr lang="en-IN" sz="3100" dirty="0" smtClean="0"/>
              <a:t>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Example:3</a:t>
            </a:r>
          </a:p>
          <a:p>
            <a:pPr marL="0" indent="0">
              <a:buNone/>
            </a:pPr>
            <a:r>
              <a:rPr lang="en-IN" dirty="0"/>
              <a:t>count = 0</a:t>
            </a:r>
            <a:br>
              <a:rPr lang="en-IN" dirty="0"/>
            </a:br>
            <a:r>
              <a:rPr lang="en-IN" dirty="0"/>
              <a:t>while count &lt; 5: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(count, " is less than 5")</a:t>
            </a:r>
            <a:br>
              <a:rPr lang="en-IN" dirty="0"/>
            </a:br>
            <a:r>
              <a:rPr lang="en-IN" dirty="0" smtClean="0"/>
              <a:t>	count </a:t>
            </a:r>
            <a:r>
              <a:rPr lang="en-IN" dirty="0"/>
              <a:t>= count + 1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(count, " is not less than 5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3300" b="1" dirty="0" smtClean="0">
                <a:solidFill>
                  <a:srgbClr val="FF0000"/>
                </a:solidFill>
              </a:rPr>
              <a:t>Result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dirty="0"/>
              <a:t>0 is less than 5</a:t>
            </a:r>
            <a:br>
              <a:rPr lang="en-IN" dirty="0"/>
            </a:br>
            <a:r>
              <a:rPr lang="en-IN" dirty="0"/>
              <a:t>1 is less than 5</a:t>
            </a:r>
            <a:br>
              <a:rPr lang="en-IN" dirty="0"/>
            </a:br>
            <a:r>
              <a:rPr lang="en-IN" dirty="0"/>
              <a:t>2 is less than 5</a:t>
            </a:r>
            <a:br>
              <a:rPr lang="en-IN" dirty="0"/>
            </a:br>
            <a:r>
              <a:rPr lang="en-IN" dirty="0"/>
              <a:t>3 is less than 5</a:t>
            </a:r>
            <a:br>
              <a:rPr lang="en-IN" dirty="0"/>
            </a:br>
            <a:r>
              <a:rPr lang="en-IN" dirty="0"/>
              <a:t>4 is less than 5</a:t>
            </a:r>
            <a:br>
              <a:rPr lang="en-IN" dirty="0"/>
            </a:br>
            <a:r>
              <a:rPr lang="en-IN" dirty="0"/>
              <a:t>5 is not less than 5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32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136478"/>
            <a:ext cx="11900848" cy="656457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Single Statement </a:t>
            </a:r>
            <a:r>
              <a:rPr lang="en-IN" b="1" dirty="0" smtClean="0">
                <a:solidFill>
                  <a:srgbClr val="FF0000"/>
                </a:solidFill>
              </a:rPr>
              <a:t>Suites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Similar to the </a:t>
            </a:r>
            <a:r>
              <a:rPr lang="en-IN" b="1" dirty="0"/>
              <a:t>if </a:t>
            </a:r>
            <a:r>
              <a:rPr lang="en-IN" dirty="0"/>
              <a:t>statement syntax, if your </a:t>
            </a:r>
            <a:r>
              <a:rPr lang="en-IN" b="1" dirty="0"/>
              <a:t>while </a:t>
            </a:r>
            <a:r>
              <a:rPr lang="en-IN" dirty="0"/>
              <a:t>clause consists only of a single </a:t>
            </a:r>
            <a:r>
              <a:rPr lang="en-IN" dirty="0" smtClean="0"/>
              <a:t>statement, it </a:t>
            </a:r>
            <a:r>
              <a:rPr lang="en-IN" dirty="0"/>
              <a:t>may be placed on the same line as the while header.</a:t>
            </a:r>
            <a:br>
              <a:rPr lang="en-IN" dirty="0"/>
            </a:br>
            <a:r>
              <a:rPr lang="en-IN" dirty="0"/>
              <a:t>Here is the syntax and example of a </a:t>
            </a:r>
            <a:r>
              <a:rPr lang="en-IN" b="1" dirty="0"/>
              <a:t>one-line while </a:t>
            </a:r>
            <a:r>
              <a:rPr lang="en-IN" dirty="0"/>
              <a:t>clause-</a:t>
            </a:r>
            <a:br>
              <a:rPr lang="en-IN" dirty="0"/>
            </a:br>
            <a:r>
              <a:rPr lang="en-IN" dirty="0"/>
              <a:t>#!/</a:t>
            </a:r>
            <a:r>
              <a:rPr lang="en-IN" dirty="0" err="1"/>
              <a:t>usr</a:t>
            </a:r>
            <a:r>
              <a:rPr lang="en-IN" dirty="0"/>
              <a:t>/bin/python3</a:t>
            </a:r>
            <a:br>
              <a:rPr lang="en-IN" dirty="0"/>
            </a:br>
            <a:r>
              <a:rPr lang="en-IN" dirty="0"/>
              <a:t>flag = 1</a:t>
            </a:r>
            <a:br>
              <a:rPr lang="en-IN" dirty="0"/>
            </a:br>
            <a:r>
              <a:rPr lang="en-IN" b="1" dirty="0"/>
              <a:t>while (flag): print ('Given flag is really true!')</a:t>
            </a:r>
            <a:br>
              <a:rPr lang="en-IN" b="1" dirty="0"/>
            </a:br>
            <a:r>
              <a:rPr lang="en-IN" dirty="0"/>
              <a:t>print ("Good bye!")</a:t>
            </a:r>
            <a:br>
              <a:rPr lang="en-IN" dirty="0"/>
            </a:br>
            <a:r>
              <a:rPr lang="en-IN" dirty="0"/>
              <a:t>The above example goes into an infinite loop and you need to press CTRL+C keys to exit.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050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72954"/>
            <a:ext cx="11586950" cy="634620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for Loop Statements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 for statement in Python has the ability to iterate over the items of any sequence, </a:t>
            </a:r>
            <a:r>
              <a:rPr lang="en-IN" dirty="0" smtClean="0"/>
              <a:t>such as </a:t>
            </a:r>
            <a:r>
              <a:rPr lang="en-IN" dirty="0"/>
              <a:t>a list or a </a:t>
            </a:r>
            <a:r>
              <a:rPr lang="en-IN" dirty="0" smtClean="0"/>
              <a:t>string</a:t>
            </a:r>
          </a:p>
          <a:p>
            <a:r>
              <a:rPr lang="en-IN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for iterating_var in sequence:</a:t>
            </a:r>
            <a:br>
              <a:rPr lang="en-IN" b="1" dirty="0"/>
            </a:br>
            <a:r>
              <a:rPr lang="en-IN" b="1" dirty="0" smtClean="0"/>
              <a:t>	statements(s</a:t>
            </a:r>
            <a:r>
              <a:rPr lang="en-IN" b="1" dirty="0"/>
              <a:t>)</a:t>
            </a:r>
            <a:br>
              <a:rPr lang="en-IN" b="1" dirty="0"/>
            </a:br>
            <a:r>
              <a:rPr lang="en-IN" dirty="0"/>
              <a:t>If a sequence contains an expression list, it is evaluated first. Then, the first item in </a:t>
            </a:r>
            <a:r>
              <a:rPr lang="en-IN" dirty="0" smtClean="0"/>
              <a:t>the sequence </a:t>
            </a:r>
            <a:r>
              <a:rPr lang="en-IN" dirty="0"/>
              <a:t>is assigned to the iterating variable </a:t>
            </a:r>
            <a:r>
              <a:rPr lang="en-IN" i="1" dirty="0"/>
              <a:t>iterating_var</a:t>
            </a:r>
            <a:r>
              <a:rPr lang="en-IN" dirty="0"/>
              <a:t>. Next, the statements block </a:t>
            </a:r>
            <a:r>
              <a:rPr lang="en-IN" dirty="0" smtClean="0"/>
              <a:t>is executed</a:t>
            </a:r>
            <a:r>
              <a:rPr lang="en-IN" dirty="0"/>
              <a:t>. Each item in the list is assigned to </a:t>
            </a:r>
            <a:r>
              <a:rPr lang="en-IN" i="1" dirty="0"/>
              <a:t>iterating_var</a:t>
            </a:r>
            <a:r>
              <a:rPr lang="en-IN" dirty="0"/>
              <a:t>, and the statement(s) block </a:t>
            </a:r>
            <a:r>
              <a:rPr lang="en-IN" dirty="0" smtClean="0"/>
              <a:t>is executed </a:t>
            </a:r>
            <a:r>
              <a:rPr lang="en-IN" dirty="0"/>
              <a:t>until the entire sequence is exhausted.</a:t>
            </a:r>
            <a:br>
              <a:rPr lang="en-IN" dirty="0"/>
            </a:br>
            <a:r>
              <a:rPr lang="en-IN" dirty="0" smtClean="0"/>
              <a:t>Example: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for var in </a:t>
            </a:r>
            <a:r>
              <a:rPr lang="en-IN" dirty="0" smtClean="0"/>
              <a:t>list(range(10)):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(var)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623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73"/>
            <a:ext cx="10515600" cy="650998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Examples</a:t>
            </a:r>
          </a:p>
          <a:p>
            <a:pPr marL="0" indent="0">
              <a:buNone/>
            </a:pPr>
            <a:r>
              <a:rPr lang="en-IN" dirty="0" smtClean="0"/>
              <a:t>&gt;&gt;&gt;for </a:t>
            </a:r>
            <a:r>
              <a:rPr lang="en-IN" dirty="0"/>
              <a:t>letter in 'Python': # traversal of a string sequence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('Current Letter :', letter)</a:t>
            </a:r>
            <a:br>
              <a:rPr lang="en-IN" dirty="0"/>
            </a:br>
            <a:r>
              <a:rPr lang="en-IN" dirty="0"/>
              <a:t>print()</a:t>
            </a:r>
            <a:br>
              <a:rPr lang="en-IN" dirty="0"/>
            </a:br>
            <a:r>
              <a:rPr lang="en-IN" dirty="0"/>
              <a:t>fruits = ['banana', 'apple', 'mango']</a:t>
            </a:r>
            <a:br>
              <a:rPr lang="en-IN" dirty="0"/>
            </a:br>
            <a:r>
              <a:rPr lang="en-IN" dirty="0" smtClean="0"/>
              <a:t>&gt;&gt;&gt;for </a:t>
            </a:r>
            <a:r>
              <a:rPr lang="en-IN" dirty="0"/>
              <a:t>fruit in fruits: # traversal of List sequence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('Current fruit :', </a:t>
            </a:r>
            <a:r>
              <a:rPr lang="en-IN" dirty="0" smtClean="0"/>
              <a:t>fruit)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Iterating by Sequence Index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&gt;&gt;&gt;fruits </a:t>
            </a:r>
            <a:r>
              <a:rPr lang="en-IN" dirty="0"/>
              <a:t>= ['banana', 'apple', 'mango']</a:t>
            </a:r>
            <a:br>
              <a:rPr lang="en-IN" dirty="0"/>
            </a:br>
            <a:r>
              <a:rPr lang="en-IN" dirty="0" smtClean="0"/>
              <a:t>&gt;&gt;&gt;for </a:t>
            </a:r>
            <a:r>
              <a:rPr lang="en-IN" dirty="0"/>
              <a:t>index in range(</a:t>
            </a:r>
            <a:r>
              <a:rPr lang="en-IN" dirty="0" err="1"/>
              <a:t>len</a:t>
            </a:r>
            <a:r>
              <a:rPr lang="en-IN" dirty="0"/>
              <a:t>(fruits)):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('Current fruit :', fruits[index])</a:t>
            </a:r>
            <a:br>
              <a:rPr lang="en-IN" dirty="0"/>
            </a:b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62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58763" y="150813"/>
            <a:ext cx="11506200" cy="650875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Using else Statement with </a:t>
            </a:r>
            <a:r>
              <a:rPr lang="en-IN" b="1" dirty="0" smtClean="0">
                <a:solidFill>
                  <a:srgbClr val="FF0000"/>
                </a:solidFill>
              </a:rPr>
              <a:t>Loops</a:t>
            </a:r>
          </a:p>
          <a:p>
            <a:pPr marL="0" indent="0">
              <a:buNone/>
            </a:pPr>
            <a:r>
              <a:rPr lang="en-IN" dirty="0" smtClean="0"/>
              <a:t>&gt;&gt;&gt;numbers</a:t>
            </a:r>
            <a:r>
              <a:rPr lang="en-IN" dirty="0"/>
              <a:t>=[11,33,55,39,55,75,37,21,23,41,13]</a:t>
            </a:r>
            <a:br>
              <a:rPr lang="en-IN" dirty="0"/>
            </a:br>
            <a:r>
              <a:rPr lang="en-IN" dirty="0" smtClean="0"/>
              <a:t>&gt;&gt;&gt;for </a:t>
            </a:r>
            <a:r>
              <a:rPr lang="en-IN" dirty="0"/>
              <a:t>num in numbers: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num%2==0: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('the list contains an even number')</a:t>
            </a:r>
            <a:br>
              <a:rPr lang="en-IN" dirty="0"/>
            </a:br>
            <a:r>
              <a:rPr lang="en-IN" dirty="0" smtClean="0"/>
              <a:t>	break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('the list </a:t>
            </a:r>
            <a:r>
              <a:rPr lang="en-IN" dirty="0" smtClean="0"/>
              <a:t>doesn't </a:t>
            </a:r>
            <a:r>
              <a:rPr lang="en-IN" dirty="0"/>
              <a:t>contain even number')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17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95534"/>
            <a:ext cx="11573301" cy="656457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Nested loops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Python programming language allows the use of one loop inside another loop. </a:t>
            </a:r>
            <a:r>
              <a:rPr lang="en-IN" dirty="0" smtClean="0"/>
              <a:t>The following </a:t>
            </a:r>
            <a:r>
              <a:rPr lang="en-IN" dirty="0"/>
              <a:t>section shows a few examples to illustrate the concept.</a:t>
            </a:r>
            <a:br>
              <a:rPr lang="en-IN" dirty="0"/>
            </a:br>
            <a:r>
              <a:rPr lang="en-IN" b="1" dirty="0">
                <a:solidFill>
                  <a:srgbClr val="FF0000"/>
                </a:solidFill>
              </a:rPr>
              <a:t>Syntax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for iterating_var in sequence:</a:t>
            </a:r>
            <a:br>
              <a:rPr lang="en-IN" b="1" dirty="0"/>
            </a:br>
            <a:r>
              <a:rPr lang="en-IN" b="1" dirty="0" smtClean="0"/>
              <a:t>	for </a:t>
            </a:r>
            <a:r>
              <a:rPr lang="en-IN" b="1" dirty="0"/>
              <a:t>iterating_var in sequence:</a:t>
            </a:r>
            <a:br>
              <a:rPr lang="en-IN" b="1" dirty="0"/>
            </a:br>
            <a:r>
              <a:rPr lang="en-IN" b="1" dirty="0" smtClean="0"/>
              <a:t>		statements(s</a:t>
            </a:r>
            <a:r>
              <a:rPr lang="en-IN" b="1" dirty="0"/>
              <a:t>)</a:t>
            </a:r>
            <a:br>
              <a:rPr lang="en-IN" b="1" dirty="0"/>
            </a:br>
            <a:r>
              <a:rPr lang="en-IN" b="1" dirty="0" smtClean="0"/>
              <a:t>	statements(s</a:t>
            </a:r>
            <a:r>
              <a:rPr lang="en-IN" b="1" dirty="0"/>
              <a:t>)</a:t>
            </a:r>
            <a:br>
              <a:rPr lang="en-IN" b="1" dirty="0"/>
            </a:br>
            <a:r>
              <a:rPr lang="en-IN" dirty="0"/>
              <a:t>The syntax for a nested while loop statement in Python programming language is </a:t>
            </a:r>
            <a:r>
              <a:rPr lang="en-IN" dirty="0" smtClean="0"/>
              <a:t>as follows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while expression:</a:t>
            </a:r>
            <a:br>
              <a:rPr lang="en-IN" b="1" dirty="0"/>
            </a:br>
            <a:r>
              <a:rPr lang="en-IN" b="1" dirty="0" smtClean="0"/>
              <a:t>	while </a:t>
            </a:r>
            <a:r>
              <a:rPr lang="en-IN" b="1" dirty="0"/>
              <a:t>expression:</a:t>
            </a:r>
            <a:br>
              <a:rPr lang="en-IN" b="1" dirty="0"/>
            </a:br>
            <a:r>
              <a:rPr lang="en-IN" b="1" dirty="0" smtClean="0"/>
              <a:t>		statement(s</a:t>
            </a:r>
            <a:r>
              <a:rPr lang="en-IN" b="1" dirty="0"/>
              <a:t>)</a:t>
            </a:r>
            <a:br>
              <a:rPr lang="en-IN" b="1" dirty="0"/>
            </a:br>
            <a:r>
              <a:rPr lang="en-IN" b="1" dirty="0" smtClean="0"/>
              <a:t>	statement(s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413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77421"/>
            <a:ext cx="11750723" cy="640080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Loop Control Statements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 Loop control statements change the execution from its normal sequence. When </a:t>
            </a:r>
            <a:r>
              <a:rPr lang="en-IN" dirty="0" smtClean="0"/>
              <a:t>the execution </a:t>
            </a:r>
            <a:r>
              <a:rPr lang="en-IN" dirty="0"/>
              <a:t>leaves a scope, all automatic objects that were created in that scope </a:t>
            </a:r>
            <a:r>
              <a:rPr lang="en-IN" dirty="0" smtClean="0"/>
              <a:t>are destroyed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Python supports the following control </a:t>
            </a:r>
            <a:r>
              <a:rPr lang="en-IN" dirty="0" smtClean="0"/>
              <a:t>statements.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break statement -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Terminates the loop statement and </a:t>
            </a:r>
            <a:r>
              <a:rPr lang="en-IN" dirty="0" smtClean="0"/>
              <a:t>transfers execution </a:t>
            </a:r>
            <a:r>
              <a:rPr lang="en-IN" dirty="0"/>
              <a:t>to the statement </a:t>
            </a:r>
            <a:r>
              <a:rPr lang="en-IN" dirty="0" smtClean="0"/>
              <a:t>immediately following </a:t>
            </a:r>
            <a:r>
              <a:rPr lang="en-IN" dirty="0"/>
              <a:t>the loop</a:t>
            </a:r>
            <a:r>
              <a:rPr lang="en-IN" dirty="0" smtClean="0"/>
              <a:t>.</a:t>
            </a:r>
          </a:p>
          <a:p>
            <a:r>
              <a:rPr lang="en-IN" b="1" dirty="0">
                <a:solidFill>
                  <a:srgbClr val="FF0000"/>
                </a:solidFill>
              </a:rPr>
              <a:t>continue </a:t>
            </a:r>
            <a:r>
              <a:rPr lang="en-IN" b="1" dirty="0" smtClean="0">
                <a:solidFill>
                  <a:srgbClr val="FF0000"/>
                </a:solidFill>
              </a:rPr>
              <a:t>statement –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Causes the loop to skip the remainder of </a:t>
            </a:r>
            <a:r>
              <a:rPr lang="en-IN" dirty="0" smtClean="0"/>
              <a:t>its body </a:t>
            </a:r>
            <a:r>
              <a:rPr lang="en-IN" dirty="0"/>
              <a:t>and immediately retest its condition </a:t>
            </a:r>
            <a:r>
              <a:rPr lang="en-IN" dirty="0" smtClean="0"/>
              <a:t>prior to </a:t>
            </a:r>
            <a:r>
              <a:rPr lang="en-IN" dirty="0"/>
              <a:t>reiterating</a:t>
            </a:r>
            <a:r>
              <a:rPr lang="en-IN" dirty="0" smtClean="0"/>
              <a:t>.</a:t>
            </a:r>
          </a:p>
          <a:p>
            <a:r>
              <a:rPr lang="en-IN" b="1" dirty="0">
                <a:solidFill>
                  <a:srgbClr val="FF0000"/>
                </a:solidFill>
              </a:rPr>
              <a:t>pass </a:t>
            </a:r>
            <a:r>
              <a:rPr lang="en-IN" b="1" dirty="0" smtClean="0">
                <a:solidFill>
                  <a:srgbClr val="FF0000"/>
                </a:solidFill>
              </a:rPr>
              <a:t>statement –</a:t>
            </a:r>
          </a:p>
          <a:p>
            <a:pPr marL="0" indent="0">
              <a:buNone/>
            </a:pPr>
            <a:r>
              <a:rPr lang="en-IN" dirty="0"/>
              <a:t>The pass statement in Python is used when </a:t>
            </a:r>
            <a:r>
              <a:rPr lang="en-IN" dirty="0" smtClean="0"/>
              <a:t>a statement </a:t>
            </a:r>
            <a:r>
              <a:rPr lang="en-IN" dirty="0"/>
              <a:t>is required syntactically but you </a:t>
            </a:r>
            <a:r>
              <a:rPr lang="en-IN" dirty="0" smtClean="0"/>
              <a:t>do not </a:t>
            </a:r>
            <a:r>
              <a:rPr lang="en-IN" dirty="0"/>
              <a:t>want any command or code to execute.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19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22830"/>
            <a:ext cx="11750722" cy="65509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&gt;&gt;&gt;for </a:t>
            </a:r>
            <a:r>
              <a:rPr lang="en-IN" dirty="0"/>
              <a:t>letter in 'Python': # First Example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letter == 'h':</a:t>
            </a:r>
            <a:br>
              <a:rPr lang="en-IN" dirty="0"/>
            </a:br>
            <a:r>
              <a:rPr lang="en-IN" dirty="0" smtClean="0"/>
              <a:t>		break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('Current Letter :', letter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fr-FR" dirty="0"/>
              <a:t>Current Letter : P</a:t>
            </a:r>
            <a:br>
              <a:rPr lang="fr-FR" dirty="0"/>
            </a:br>
            <a:r>
              <a:rPr lang="fr-FR" dirty="0"/>
              <a:t>Current Letter : y</a:t>
            </a:r>
            <a:br>
              <a:rPr lang="fr-FR" dirty="0"/>
            </a:br>
            <a:r>
              <a:rPr lang="fr-FR" dirty="0"/>
              <a:t>Current Letter : t</a:t>
            </a:r>
            <a:br>
              <a:rPr lang="fr-FR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&gt;&gt;&gt;var </a:t>
            </a:r>
            <a:r>
              <a:rPr lang="en-IN" dirty="0"/>
              <a:t>= 10 # Second Example</a:t>
            </a:r>
            <a:br>
              <a:rPr lang="en-IN" dirty="0"/>
            </a:br>
            <a:r>
              <a:rPr lang="en-IN" dirty="0"/>
              <a:t>while var &gt; 0: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('Current variable value :', var)</a:t>
            </a:r>
            <a:br>
              <a:rPr lang="en-IN" dirty="0"/>
            </a:br>
            <a:r>
              <a:rPr lang="en-IN" dirty="0" smtClean="0"/>
              <a:t>	var </a:t>
            </a:r>
            <a:r>
              <a:rPr lang="en-IN" dirty="0"/>
              <a:t>= var -1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var == 5:</a:t>
            </a:r>
            <a:br>
              <a:rPr lang="en-IN" dirty="0"/>
            </a:br>
            <a:r>
              <a:rPr lang="en-IN" dirty="0" smtClean="0"/>
              <a:t>		break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print </a:t>
            </a:r>
            <a:r>
              <a:rPr lang="en-IN" dirty="0"/>
              <a:t>("Good bye</a:t>
            </a:r>
            <a:r>
              <a:rPr lang="en-IN" dirty="0" smtClean="0"/>
              <a:t>!")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 smtClean="0"/>
              <a:t>Current </a:t>
            </a:r>
            <a:r>
              <a:rPr lang="en-IN" dirty="0"/>
              <a:t>variable value : 10</a:t>
            </a:r>
            <a:br>
              <a:rPr lang="en-IN" dirty="0"/>
            </a:br>
            <a:r>
              <a:rPr lang="en-IN" dirty="0"/>
              <a:t>Current variable value : 9</a:t>
            </a:r>
            <a:br>
              <a:rPr lang="en-IN" dirty="0"/>
            </a:br>
            <a:r>
              <a:rPr lang="en-IN" dirty="0"/>
              <a:t>Current variable value : 8</a:t>
            </a:r>
            <a:br>
              <a:rPr lang="en-IN" dirty="0"/>
            </a:br>
            <a:r>
              <a:rPr lang="en-IN" dirty="0"/>
              <a:t>Current variable value : 7</a:t>
            </a:r>
            <a:br>
              <a:rPr lang="en-IN" dirty="0"/>
            </a:br>
            <a:r>
              <a:rPr lang="en-IN" dirty="0"/>
              <a:t>Current variable value : 6</a:t>
            </a:r>
            <a:br>
              <a:rPr lang="en-IN" dirty="0"/>
            </a:br>
            <a:r>
              <a:rPr lang="en-IN" dirty="0"/>
              <a:t>Good bye!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88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82137" y="136525"/>
            <a:ext cx="11341290" cy="657817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Python Comparison Operators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>These operators compare the values on either side of them and decide the relation </a:t>
            </a:r>
            <a:r>
              <a:rPr lang="en-IN" sz="2400" dirty="0" smtClean="0"/>
              <a:t>among them</a:t>
            </a:r>
            <a:r>
              <a:rPr lang="en-IN" sz="2400" dirty="0"/>
              <a:t>. They are also called Relational operators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Operator			Description</a:t>
            </a:r>
          </a:p>
          <a:p>
            <a:pPr marL="0" indent="0">
              <a:buNone/>
            </a:pPr>
            <a:r>
              <a:rPr lang="en-IN" b="1" dirty="0" smtClean="0"/>
              <a:t>				 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 smtClean="0"/>
              <a:t>==	If </a:t>
            </a:r>
            <a:r>
              <a:rPr lang="en-IN" sz="2400" dirty="0"/>
              <a:t>the values of two operands are equal, then the </a:t>
            </a:r>
            <a:r>
              <a:rPr lang="en-IN" sz="2400" dirty="0" smtClean="0"/>
              <a:t>condition becomes </a:t>
            </a:r>
            <a:r>
              <a:rPr lang="en-IN" sz="2400" dirty="0"/>
              <a:t>true.</a:t>
            </a:r>
            <a:br>
              <a:rPr lang="en-IN" sz="2400" dirty="0"/>
            </a:br>
            <a:r>
              <a:rPr lang="en-IN" sz="2400" dirty="0" smtClean="0"/>
              <a:t>.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!= </a:t>
            </a:r>
            <a:r>
              <a:rPr lang="en-IN" sz="2400" dirty="0" smtClean="0"/>
              <a:t>	f </a:t>
            </a:r>
            <a:r>
              <a:rPr lang="en-IN" sz="2400" dirty="0"/>
              <a:t>values of two operands are not equal, then </a:t>
            </a:r>
            <a:r>
              <a:rPr lang="en-IN" sz="2400" dirty="0" smtClean="0"/>
              <a:t>condition becomes true.</a:t>
            </a:r>
          </a:p>
          <a:p>
            <a:pPr marL="0" indent="0">
              <a:buNone/>
            </a:pPr>
            <a:r>
              <a:rPr lang="en-IN" sz="2400" dirty="0" smtClean="0"/>
              <a:t>&gt;	If </a:t>
            </a:r>
            <a:r>
              <a:rPr lang="en-IN" sz="2400" dirty="0"/>
              <a:t>the value of left operand is greater than the value of </a:t>
            </a:r>
            <a:r>
              <a:rPr lang="en-IN" sz="2400" dirty="0" smtClean="0"/>
              <a:t>right operand</a:t>
            </a:r>
            <a:r>
              <a:rPr lang="en-IN" sz="2400" dirty="0"/>
              <a:t>, then </a:t>
            </a:r>
            <a:r>
              <a:rPr lang="en-IN" sz="2400" dirty="0" smtClean="0"/>
              <a:t>	condition </a:t>
            </a:r>
            <a:r>
              <a:rPr lang="en-IN" sz="2400" dirty="0"/>
              <a:t>becomes true.</a:t>
            </a:r>
            <a:br>
              <a:rPr lang="en-IN" sz="2400" dirty="0"/>
            </a:br>
            <a:r>
              <a:rPr lang="en-IN" sz="2400" dirty="0" smtClean="0"/>
              <a:t>&lt;</a:t>
            </a:r>
            <a:r>
              <a:rPr lang="en-IN" sz="2400" dirty="0"/>
              <a:t>	</a:t>
            </a:r>
            <a:r>
              <a:rPr lang="en-IN" sz="2400" dirty="0" smtClean="0"/>
              <a:t>If </a:t>
            </a:r>
            <a:r>
              <a:rPr lang="en-IN" sz="2400" dirty="0"/>
              <a:t>the value of left operand is less than the value of </a:t>
            </a:r>
            <a:r>
              <a:rPr lang="en-IN" sz="2400" dirty="0" smtClean="0"/>
              <a:t>right operand</a:t>
            </a:r>
            <a:r>
              <a:rPr lang="en-IN" sz="2400" dirty="0"/>
              <a:t>, then </a:t>
            </a:r>
            <a:r>
              <a:rPr lang="en-IN" sz="2400" dirty="0" smtClean="0"/>
              <a:t>		condition becomes </a:t>
            </a:r>
            <a:r>
              <a:rPr lang="en-IN" sz="2400" dirty="0"/>
              <a:t>true.</a:t>
            </a:r>
            <a:br>
              <a:rPr lang="en-IN" sz="2400" dirty="0"/>
            </a:br>
            <a:r>
              <a:rPr lang="en-IN" sz="2400" dirty="0" smtClean="0"/>
              <a:t>&gt;=</a:t>
            </a:r>
            <a:r>
              <a:rPr lang="en-IN" sz="2400" dirty="0"/>
              <a:t> </a:t>
            </a:r>
            <a:r>
              <a:rPr lang="en-IN" sz="2400" dirty="0" smtClean="0"/>
              <a:t> 	If </a:t>
            </a:r>
            <a:r>
              <a:rPr lang="en-IN" sz="2400" dirty="0"/>
              <a:t>the value of left operand is greater than or equal to </a:t>
            </a:r>
            <a:r>
              <a:rPr lang="en-IN" sz="2400" dirty="0" smtClean="0"/>
              <a:t>the value </a:t>
            </a:r>
            <a:r>
              <a:rPr lang="en-IN" sz="2400" dirty="0"/>
              <a:t>of right </a:t>
            </a:r>
            <a:r>
              <a:rPr lang="en-IN" sz="2400" dirty="0" smtClean="0"/>
              <a:t>		operand</a:t>
            </a:r>
            <a:r>
              <a:rPr lang="en-IN" sz="2400" dirty="0"/>
              <a:t>, then condition becomes true.</a:t>
            </a:r>
            <a:br>
              <a:rPr lang="en-IN" sz="2400" dirty="0"/>
            </a:br>
            <a:r>
              <a:rPr lang="en-IN" sz="2400" dirty="0" smtClean="0"/>
              <a:t>&lt;=</a:t>
            </a:r>
            <a:r>
              <a:rPr lang="en-IN" sz="2400" dirty="0"/>
              <a:t>	</a:t>
            </a:r>
            <a:r>
              <a:rPr lang="en-IN" sz="2400" dirty="0" smtClean="0"/>
              <a:t>If </a:t>
            </a:r>
            <a:r>
              <a:rPr lang="en-IN" sz="2400" dirty="0"/>
              <a:t>the value of left operand is less than or equal to the </a:t>
            </a:r>
            <a:r>
              <a:rPr lang="en-IN" sz="2400" dirty="0" smtClean="0"/>
              <a:t>value of right 	operand</a:t>
            </a:r>
            <a:r>
              <a:rPr lang="en-IN" sz="2400" dirty="0"/>
              <a:t>, then condition becomes true.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72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8"/>
            <a:ext cx="10515600" cy="6482686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for letter in 'Python': # First Example</a:t>
            </a:r>
            <a:br>
              <a:rPr lang="en-IN" sz="2000" dirty="0"/>
            </a:br>
            <a:r>
              <a:rPr lang="en-IN" sz="2000" dirty="0" smtClean="0"/>
              <a:t>	if </a:t>
            </a:r>
            <a:r>
              <a:rPr lang="en-IN" sz="2000" dirty="0"/>
              <a:t>letter == 'h':</a:t>
            </a:r>
            <a:br>
              <a:rPr lang="en-IN" sz="2000" dirty="0"/>
            </a:br>
            <a:r>
              <a:rPr lang="en-IN" sz="2000" dirty="0" smtClean="0"/>
              <a:t>		continue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print </a:t>
            </a:r>
            <a:r>
              <a:rPr lang="en-IN" sz="2000" dirty="0"/>
              <a:t>('Current Letter :', letter</a:t>
            </a:r>
            <a:r>
              <a:rPr lang="en-IN" sz="2000" dirty="0" smtClean="0"/>
              <a:t>)</a:t>
            </a:r>
          </a:p>
          <a:p>
            <a:r>
              <a:rPr lang="en-IN" sz="2000" dirty="0" smtClean="0">
                <a:solidFill>
                  <a:srgbClr val="FF0000"/>
                </a:solidFill>
              </a:rPr>
              <a:t>Output :</a:t>
            </a:r>
          </a:p>
          <a:p>
            <a:pPr marL="0" indent="0">
              <a:buNone/>
            </a:pPr>
            <a:r>
              <a:rPr lang="en-IN" sz="2000" dirty="0"/>
              <a:t>Current Letter : P</a:t>
            </a:r>
            <a:br>
              <a:rPr lang="en-IN" sz="2000" dirty="0"/>
            </a:br>
            <a:r>
              <a:rPr lang="fr-FR" sz="2000" dirty="0"/>
              <a:t>Current Letter : y</a:t>
            </a:r>
            <a:br>
              <a:rPr lang="fr-FR" sz="2000" dirty="0"/>
            </a:br>
            <a:r>
              <a:rPr lang="fr-FR" sz="2000" dirty="0"/>
              <a:t>Current Letter : t</a:t>
            </a:r>
            <a:br>
              <a:rPr lang="fr-FR" sz="2000" dirty="0"/>
            </a:br>
            <a:r>
              <a:rPr lang="fr-FR" sz="2000" dirty="0"/>
              <a:t>Current Letter : o</a:t>
            </a:r>
            <a:br>
              <a:rPr lang="fr-FR" sz="2000" dirty="0"/>
            </a:br>
            <a:r>
              <a:rPr lang="fr-FR" sz="2000" dirty="0"/>
              <a:t>Current Letter : n</a:t>
            </a:r>
            <a:br>
              <a:rPr lang="fr-FR" sz="2000" dirty="0"/>
            </a:br>
            <a:r>
              <a:rPr lang="en-IN" sz="2000" dirty="0"/>
              <a:t>var = 5</a:t>
            </a:r>
            <a:r>
              <a:rPr lang="en-IN" sz="2000" dirty="0" smtClean="0"/>
              <a:t> </a:t>
            </a:r>
            <a:r>
              <a:rPr lang="en-IN" sz="2000" dirty="0"/>
              <a:t># Second Example</a:t>
            </a:r>
            <a:br>
              <a:rPr lang="en-IN" sz="2000" dirty="0"/>
            </a:br>
            <a:r>
              <a:rPr lang="en-IN" sz="2000" dirty="0" smtClean="0"/>
              <a:t>while </a:t>
            </a:r>
            <a:r>
              <a:rPr lang="en-IN" sz="2000" dirty="0"/>
              <a:t>var &gt; 0:</a:t>
            </a:r>
            <a:br>
              <a:rPr lang="en-IN" sz="2000" dirty="0"/>
            </a:br>
            <a:r>
              <a:rPr lang="en-IN" sz="2000" dirty="0" smtClean="0"/>
              <a:t>	var </a:t>
            </a:r>
            <a:r>
              <a:rPr lang="en-IN" sz="2000" dirty="0"/>
              <a:t>= var -1</a:t>
            </a:r>
            <a:br>
              <a:rPr lang="en-IN" sz="2000" dirty="0"/>
            </a:br>
            <a:r>
              <a:rPr lang="en-IN" sz="2000" dirty="0" smtClean="0"/>
              <a:t>	if </a:t>
            </a:r>
            <a:r>
              <a:rPr lang="en-IN" sz="2000" dirty="0"/>
              <a:t>var == </a:t>
            </a:r>
            <a:r>
              <a:rPr lang="en-IN" sz="2000" dirty="0" smtClean="0"/>
              <a:t>3: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	continue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	print </a:t>
            </a:r>
            <a:r>
              <a:rPr lang="en-IN" sz="2000" dirty="0"/>
              <a:t>('Current variable value :', var)</a:t>
            </a:r>
            <a:br>
              <a:rPr lang="en-IN" sz="2000" dirty="0"/>
            </a:br>
            <a:r>
              <a:rPr lang="en-IN" sz="2000" dirty="0"/>
              <a:t>print ("Good bye</a:t>
            </a:r>
            <a:r>
              <a:rPr lang="en-IN" sz="2000" dirty="0" smtClean="0"/>
              <a:t>!")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000" dirty="0"/>
              <a:t>Current variable value : </a:t>
            </a:r>
            <a:r>
              <a:rPr lang="en-IN" sz="2000" dirty="0" smtClean="0"/>
              <a:t>5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Current variable value : </a:t>
            </a:r>
            <a:r>
              <a:rPr lang="en-IN" sz="2000" dirty="0" smtClean="0"/>
              <a:t>4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Current variable value : 2</a:t>
            </a:r>
            <a:br>
              <a:rPr lang="en-IN" sz="2000" dirty="0"/>
            </a:br>
            <a:r>
              <a:rPr lang="en-IN" sz="2000" dirty="0"/>
              <a:t>Current variable value : 1</a:t>
            </a:r>
            <a:br>
              <a:rPr lang="en-IN" sz="2000" dirty="0"/>
            </a:br>
            <a:r>
              <a:rPr lang="en-IN" sz="2000" dirty="0"/>
              <a:t>Current variable value : 0</a:t>
            </a:r>
            <a:br>
              <a:rPr lang="en-IN" sz="2000" dirty="0"/>
            </a:br>
            <a:r>
              <a:rPr lang="en-IN" sz="2000" dirty="0"/>
              <a:t>Good bye!</a:t>
            </a:r>
            <a:br>
              <a:rPr lang="en-IN" sz="2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27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5" y="245660"/>
            <a:ext cx="11737075" cy="642809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for letter in 'Python':</a:t>
            </a:r>
            <a:br>
              <a:rPr lang="en-IN" dirty="0"/>
            </a:br>
            <a:r>
              <a:rPr lang="en-IN" dirty="0" smtClean="0"/>
              <a:t>	if </a:t>
            </a:r>
            <a:r>
              <a:rPr lang="en-IN" dirty="0"/>
              <a:t>letter == 'h':</a:t>
            </a:r>
            <a:br>
              <a:rPr lang="en-IN" dirty="0"/>
            </a:br>
            <a:r>
              <a:rPr lang="en-IN" dirty="0" smtClean="0"/>
              <a:t>		pass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	print </a:t>
            </a:r>
            <a:r>
              <a:rPr lang="en-IN" dirty="0"/>
              <a:t>('This is pass block')</a:t>
            </a:r>
            <a:br>
              <a:rPr lang="en-IN" dirty="0"/>
            </a:br>
            <a:r>
              <a:rPr lang="en-IN" dirty="0" smtClean="0"/>
              <a:t>	print </a:t>
            </a:r>
            <a:r>
              <a:rPr lang="en-IN" dirty="0"/>
              <a:t>('Current Letter :', letter)</a:t>
            </a:r>
            <a:br>
              <a:rPr lang="en-IN" dirty="0"/>
            </a:br>
            <a:r>
              <a:rPr lang="en-IN" dirty="0"/>
              <a:t>print ("Good bye</a:t>
            </a:r>
            <a:r>
              <a:rPr lang="en-IN" dirty="0" smtClean="0"/>
              <a:t>!")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Output :</a:t>
            </a:r>
          </a:p>
          <a:p>
            <a:pPr marL="0" indent="0">
              <a:buNone/>
            </a:pPr>
            <a:r>
              <a:rPr lang="en-IN" dirty="0"/>
              <a:t>Current Letter : P</a:t>
            </a:r>
            <a:br>
              <a:rPr lang="en-IN" dirty="0"/>
            </a:br>
            <a:r>
              <a:rPr lang="en-IN" dirty="0"/>
              <a:t>Current Letter : y</a:t>
            </a:r>
            <a:br>
              <a:rPr lang="en-IN" dirty="0"/>
            </a:br>
            <a:r>
              <a:rPr lang="en-IN" dirty="0"/>
              <a:t>Current Letter : t</a:t>
            </a:r>
            <a:br>
              <a:rPr lang="en-IN" dirty="0"/>
            </a:br>
            <a:r>
              <a:rPr lang="en-IN" dirty="0"/>
              <a:t>This is pass block</a:t>
            </a:r>
            <a:br>
              <a:rPr lang="en-IN" dirty="0"/>
            </a:br>
            <a:r>
              <a:rPr lang="en-IN" dirty="0"/>
              <a:t>Current Letter : h</a:t>
            </a:r>
            <a:br>
              <a:rPr lang="en-IN" dirty="0"/>
            </a:br>
            <a:r>
              <a:rPr lang="en-IN" dirty="0"/>
              <a:t>Current Letter : o</a:t>
            </a:r>
            <a:br>
              <a:rPr lang="en-IN" dirty="0"/>
            </a:br>
            <a:r>
              <a:rPr lang="en-IN" dirty="0"/>
              <a:t>Current Letter : n</a:t>
            </a:r>
            <a:br>
              <a:rPr lang="en-IN" dirty="0"/>
            </a:br>
            <a:r>
              <a:rPr lang="en-IN" dirty="0"/>
              <a:t>Good bye!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657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z</a:t>
            </a:r>
            <a:r>
              <a:rPr lang="en-IN" b="1" dirty="0" smtClean="0">
                <a:solidFill>
                  <a:srgbClr val="FF0000"/>
                </a:solidFill>
              </a:rPr>
              <a:t>ip function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873458"/>
            <a:ext cx="11573301" cy="567746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IN" b="1" dirty="0"/>
              <a:t>zip(sequence1, </a:t>
            </a:r>
            <a:r>
              <a:rPr lang="en-IN" b="1" dirty="0" smtClean="0"/>
              <a:t>…)</a:t>
            </a:r>
          </a:p>
          <a:p>
            <a:pPr marL="0" indent="0">
              <a:buNone/>
            </a:pPr>
            <a:r>
              <a:rPr lang="en-IN" dirty="0"/>
              <a:t>Returns an iterator of tuples, where each </a:t>
            </a:r>
            <a:r>
              <a:rPr lang="en-IN" dirty="0" smtClean="0"/>
              <a:t>tuple contains </a:t>
            </a:r>
            <a:r>
              <a:rPr lang="en-IN" dirty="0"/>
              <a:t>an item from each of the </a:t>
            </a:r>
            <a:r>
              <a:rPr lang="en-IN" dirty="0" smtClean="0"/>
              <a:t>supplied sequences</a:t>
            </a:r>
            <a:r>
              <a:rPr lang="en-IN" dirty="0"/>
              <a:t>. The returned list has the same length </a:t>
            </a:r>
            <a:r>
              <a:rPr lang="en-IN" dirty="0" smtClean="0"/>
              <a:t>as the </a:t>
            </a:r>
            <a:r>
              <a:rPr lang="en-IN" dirty="0"/>
              <a:t>shortest of the supplied sequences.</a:t>
            </a:r>
            <a:br>
              <a:rPr lang="en-IN" dirty="0"/>
            </a:br>
            <a:r>
              <a:rPr lang="en-IN" b="1" dirty="0" smtClean="0">
                <a:solidFill>
                  <a:srgbClr val="FF0000"/>
                </a:solidFill>
              </a:rPr>
              <a:t>Example –</a:t>
            </a:r>
          </a:p>
          <a:p>
            <a:pPr marL="0" indent="0">
              <a:buNone/>
            </a:pPr>
            <a:r>
              <a:rPr lang="en-IN" dirty="0" smtClean="0"/>
              <a:t>&gt;&gt;&gt;names </a:t>
            </a:r>
            <a:r>
              <a:rPr lang="en-IN" dirty="0"/>
              <a:t>= </a:t>
            </a:r>
            <a:r>
              <a:rPr lang="en-IN" dirty="0" smtClean="0"/>
              <a:t>[‘pavana', ‘vathsalya', ‘lokesh', ‘ankush']</a:t>
            </a:r>
          </a:p>
          <a:p>
            <a:pPr marL="0" indent="0">
              <a:buNone/>
            </a:pPr>
            <a:r>
              <a:rPr lang="en-IN" dirty="0" smtClean="0"/>
              <a:t>&gt;&gt;&gt;sex = [‘female’,’female’,’male’,’male’]</a:t>
            </a:r>
          </a:p>
          <a:p>
            <a:pPr marL="0" indent="0">
              <a:buNone/>
            </a:pPr>
            <a:r>
              <a:rPr lang="en-IN" dirty="0" smtClean="0"/>
              <a:t>&gt;&gt;&gt;list(zip(names</a:t>
            </a:r>
            <a:r>
              <a:rPr lang="en-IN" dirty="0"/>
              <a:t>, </a:t>
            </a:r>
            <a:r>
              <a:rPr lang="en-IN" dirty="0" smtClean="0"/>
              <a:t>sex))</a:t>
            </a:r>
          </a:p>
          <a:p>
            <a:pPr marL="0" indent="0">
              <a:buNone/>
            </a:pPr>
            <a:r>
              <a:rPr lang="en-IN" dirty="0" smtClean="0"/>
              <a:t>[(‘pavana',</a:t>
            </a:r>
            <a:r>
              <a:rPr lang="en-IN" dirty="0"/>
              <a:t> </a:t>
            </a:r>
            <a:r>
              <a:rPr lang="en-IN" dirty="0" smtClean="0"/>
              <a:t>‘female</a:t>
            </a:r>
            <a:r>
              <a:rPr lang="en-IN" dirty="0"/>
              <a:t>’,</a:t>
            </a:r>
            <a:r>
              <a:rPr lang="en-IN" dirty="0" smtClean="0"/>
              <a:t> ), ('</a:t>
            </a:r>
            <a:r>
              <a:rPr lang="en-IN" dirty="0"/>
              <a:t> vathsalya </a:t>
            </a:r>
            <a:r>
              <a:rPr lang="en-IN" dirty="0" smtClean="0"/>
              <a:t>', ‘female</a:t>
            </a:r>
            <a:r>
              <a:rPr lang="en-IN" dirty="0"/>
              <a:t>’,</a:t>
            </a:r>
            <a:r>
              <a:rPr lang="en-IN" dirty="0" smtClean="0"/>
              <a:t>), ('</a:t>
            </a:r>
            <a:r>
              <a:rPr lang="en-IN" dirty="0"/>
              <a:t> lokesh </a:t>
            </a:r>
            <a:r>
              <a:rPr lang="en-IN" dirty="0" smtClean="0"/>
              <a:t>', </a:t>
            </a:r>
            <a:r>
              <a:rPr lang="en-IN" dirty="0"/>
              <a:t>’male’</a:t>
            </a:r>
            <a:r>
              <a:rPr lang="en-IN" dirty="0" smtClean="0"/>
              <a:t>), ('</a:t>
            </a:r>
            <a:r>
              <a:rPr lang="en-IN" dirty="0"/>
              <a:t> ankush </a:t>
            </a:r>
            <a:r>
              <a:rPr lang="en-IN" dirty="0" smtClean="0"/>
              <a:t>', </a:t>
            </a:r>
            <a:r>
              <a:rPr lang="en-IN" dirty="0"/>
              <a:t>’male</a:t>
            </a:r>
            <a:r>
              <a:rPr lang="en-IN" dirty="0" smtClean="0"/>
              <a:t>’)]</a:t>
            </a:r>
          </a:p>
          <a:p>
            <a:pPr marL="0" indent="0">
              <a:buNone/>
            </a:pPr>
            <a:r>
              <a:rPr lang="en-IN" dirty="0"/>
              <a:t>&gt;&gt;&gt; list(zip(range(5), range(100000000)))</a:t>
            </a:r>
            <a:br>
              <a:rPr lang="en-IN" dirty="0"/>
            </a:br>
            <a:r>
              <a:rPr lang="en-IN" dirty="0"/>
              <a:t>[(0, 0), (1, 1), (2, 2), (3, 3), (4, 4</a:t>
            </a:r>
            <a:r>
              <a:rPr lang="en-IN" dirty="0" smtClean="0"/>
              <a:t>)]</a:t>
            </a:r>
          </a:p>
          <a:p>
            <a:pPr marL="0" indent="0">
              <a:buNone/>
            </a:pPr>
            <a:r>
              <a:rPr lang="en-IN" dirty="0" smtClean="0"/>
              <a:t>&gt;&gt;&gt;for </a:t>
            </a:r>
            <a:r>
              <a:rPr lang="en-IN" dirty="0"/>
              <a:t>name, </a:t>
            </a:r>
            <a:r>
              <a:rPr lang="en-IN" dirty="0" smtClean="0"/>
              <a:t>sex </a:t>
            </a:r>
            <a:r>
              <a:rPr lang="en-IN" dirty="0"/>
              <a:t>in zip(names, </a:t>
            </a:r>
            <a:r>
              <a:rPr lang="en-IN" dirty="0" smtClean="0"/>
              <a:t>sex):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print(name</a:t>
            </a:r>
            <a:r>
              <a:rPr lang="en-IN" dirty="0"/>
              <a:t>, 'is', </a:t>
            </a:r>
            <a:r>
              <a:rPr lang="en-IN" dirty="0" smtClean="0"/>
              <a:t>‘sex is’ sex)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0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List comprehensions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941696"/>
            <a:ext cx="11723427" cy="5663819"/>
          </a:xfrm>
        </p:spPr>
        <p:txBody>
          <a:bodyPr>
            <a:normAutofit/>
          </a:bodyPr>
          <a:lstStyle/>
          <a:p>
            <a:r>
              <a:rPr lang="en-IN" sz="2400" dirty="0"/>
              <a:t>List comprehension is a way of making lists from other lists (similar to </a:t>
            </a:r>
            <a:r>
              <a:rPr lang="en-IN" sz="2400" i="1" dirty="0"/>
              <a:t>set comprehension</a:t>
            </a:r>
            <a:r>
              <a:rPr lang="en-IN" sz="2400" dirty="0"/>
              <a:t>, if you know </a:t>
            </a:r>
            <a:r>
              <a:rPr lang="en-IN" sz="2400" dirty="0" smtClean="0"/>
              <a:t>that term </a:t>
            </a:r>
            <a:r>
              <a:rPr lang="en-IN" sz="2400" dirty="0"/>
              <a:t>from mathematics). It works in a way similar to for loops and is actually quite simple.</a:t>
            </a:r>
            <a:br>
              <a:rPr lang="en-IN" sz="2400" dirty="0"/>
            </a:br>
            <a:r>
              <a:rPr lang="en-IN" sz="2400" dirty="0"/>
              <a:t>&gt;&gt;&gt; [x * x for x in range(10)]</a:t>
            </a:r>
            <a:br>
              <a:rPr lang="en-IN" sz="2400" dirty="0"/>
            </a:br>
            <a:r>
              <a:rPr lang="en-IN" sz="2400" dirty="0"/>
              <a:t>[0, 1, 4, 9, 16, 25, 36, 49, 64, 81]</a:t>
            </a:r>
            <a:br>
              <a:rPr lang="en-IN" sz="2400" dirty="0"/>
            </a:br>
            <a:r>
              <a:rPr lang="en-IN" sz="2400" dirty="0"/>
              <a:t>&gt;&gt;&gt; [x*x for x in range(10) if x % 3 == 0]</a:t>
            </a:r>
            <a:br>
              <a:rPr lang="en-IN" sz="2400" dirty="0"/>
            </a:br>
            <a:r>
              <a:rPr lang="en-IN" sz="2400" dirty="0"/>
              <a:t>[0, 9, 36, 81]</a:t>
            </a:r>
            <a:br>
              <a:rPr lang="en-IN" sz="2400" dirty="0"/>
            </a:br>
            <a:r>
              <a:rPr lang="en-IN" sz="2400" dirty="0"/>
              <a:t>&gt;&gt;&gt; [(x, y) for x in range(3) for y in range(3)]</a:t>
            </a:r>
            <a:br>
              <a:rPr lang="en-IN" sz="2400" dirty="0"/>
            </a:br>
            <a:r>
              <a:rPr lang="en-IN" sz="2400" dirty="0"/>
              <a:t>[(0, 0), (0, 1), (0, 2), (1, 0), (1, 1), (1, 2), (2, 0), (2, 1), (2, 2)]</a:t>
            </a:r>
            <a:br>
              <a:rPr lang="en-IN" sz="2400" dirty="0"/>
            </a:br>
            <a:r>
              <a:rPr lang="en-IN" sz="2400" dirty="0"/>
              <a:t>As a comparison, the following two for loops build the same list:</a:t>
            </a:r>
            <a:br>
              <a:rPr lang="en-IN" sz="2400" dirty="0"/>
            </a:br>
            <a:r>
              <a:rPr lang="en-IN" sz="2400" dirty="0"/>
              <a:t>result = []</a:t>
            </a:r>
            <a:br>
              <a:rPr lang="en-IN" sz="2400" dirty="0"/>
            </a:br>
            <a:r>
              <a:rPr lang="en-IN" sz="2400" dirty="0"/>
              <a:t>for x in range(3):</a:t>
            </a:r>
            <a:br>
              <a:rPr lang="en-IN" sz="2400" dirty="0"/>
            </a:br>
            <a:r>
              <a:rPr lang="en-IN" sz="2400" dirty="0" smtClean="0"/>
              <a:t>	for </a:t>
            </a:r>
            <a:r>
              <a:rPr lang="en-IN" sz="2400" dirty="0"/>
              <a:t>y in range(3</a:t>
            </a:r>
            <a:r>
              <a:rPr lang="en-IN" sz="2400" dirty="0" smtClean="0"/>
              <a:t>):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		result.append</a:t>
            </a:r>
            <a:r>
              <a:rPr lang="en-IN" sz="2400" dirty="0"/>
              <a:t>((x, y))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56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dirty="0">
                <a:solidFill>
                  <a:srgbClr val="FF0000"/>
                </a:solidFill>
              </a:rPr>
              <a:t>D</a:t>
            </a:r>
            <a:r>
              <a:rPr lang="en-IN" sz="4900" b="1" dirty="0" smtClean="0">
                <a:solidFill>
                  <a:srgbClr val="FF0000"/>
                </a:solidFill>
              </a:rPr>
              <a:t>ictionary </a:t>
            </a:r>
            <a:r>
              <a:rPr lang="en-IN" sz="4900" b="1" dirty="0">
                <a:solidFill>
                  <a:srgbClr val="FF0000"/>
                </a:solidFill>
              </a:rPr>
              <a:t>comprehension.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791570"/>
            <a:ext cx="11709780" cy="5909481"/>
          </a:xfrm>
        </p:spPr>
        <p:txBody>
          <a:bodyPr/>
          <a:lstStyle/>
          <a:p>
            <a:r>
              <a:rPr lang="en-IN" dirty="0"/>
              <a:t>Using normal parentheses instead of brackets will </a:t>
            </a:r>
            <a:r>
              <a:rPr lang="en-IN" i="1" dirty="0"/>
              <a:t>not </a:t>
            </a:r>
            <a:r>
              <a:rPr lang="en-IN" dirty="0"/>
              <a:t>give you a “tuple comprehension”—you’ll end </a:t>
            </a:r>
            <a:r>
              <a:rPr lang="en-IN" dirty="0" smtClean="0"/>
              <a:t>up with </a:t>
            </a:r>
            <a:r>
              <a:rPr lang="en-IN" dirty="0"/>
              <a:t>a </a:t>
            </a:r>
            <a:r>
              <a:rPr lang="en-IN" i="1" dirty="0"/>
              <a:t>generator</a:t>
            </a:r>
            <a:r>
              <a:rPr lang="en-IN" dirty="0" smtClean="0"/>
              <a:t>.. </a:t>
            </a:r>
            <a:r>
              <a:rPr lang="en-IN" dirty="0"/>
              <a:t>You can, </a:t>
            </a:r>
            <a:r>
              <a:rPr lang="en-IN" dirty="0" smtClean="0"/>
              <a:t>however, use </a:t>
            </a:r>
            <a:r>
              <a:rPr lang="en-IN" dirty="0"/>
              <a:t>curly braces to perform </a:t>
            </a:r>
            <a:r>
              <a:rPr lang="en-IN" i="1" dirty="0"/>
              <a:t>dictionary comprehension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&gt;&gt;&gt; squares = {i:"{} squared is {}".format(i, i**2) for i in range(10)}</a:t>
            </a:r>
            <a:br>
              <a:rPr lang="en-IN" dirty="0"/>
            </a:br>
            <a:r>
              <a:rPr lang="en-IN" dirty="0"/>
              <a:t>&gt;&gt;&gt; squares[8]</a:t>
            </a:r>
            <a:br>
              <a:rPr lang="en-IN" dirty="0"/>
            </a:br>
            <a:r>
              <a:rPr lang="en-IN" dirty="0"/>
              <a:t>'8 squared is 64'</a:t>
            </a:r>
            <a:br>
              <a:rPr lang="en-IN" dirty="0"/>
            </a:br>
            <a:r>
              <a:rPr lang="en-IN" dirty="0"/>
              <a:t>&gt;&gt;&gt; twice={</a:t>
            </a:r>
            <a:r>
              <a:rPr lang="en-IN" dirty="0" smtClean="0"/>
              <a:t>i:</a:t>
            </a:r>
            <a:r>
              <a:rPr lang="en-IN" dirty="0"/>
              <a:t> :"{} </a:t>
            </a:r>
            <a:r>
              <a:rPr lang="en-IN" dirty="0" smtClean="0"/>
              <a:t>twiced </a:t>
            </a:r>
            <a:r>
              <a:rPr lang="en-IN" dirty="0"/>
              <a:t>is {}".format(i, </a:t>
            </a:r>
            <a:r>
              <a:rPr lang="en-IN" dirty="0" smtClean="0"/>
              <a:t>i*2</a:t>
            </a:r>
            <a:r>
              <a:rPr lang="en-IN" dirty="0"/>
              <a:t>)</a:t>
            </a:r>
            <a:r>
              <a:rPr lang="en-IN" dirty="0" smtClean="0"/>
              <a:t> </a:t>
            </a:r>
            <a:r>
              <a:rPr lang="en-IN" dirty="0"/>
              <a:t>for i in range(10</a:t>
            </a:r>
            <a:r>
              <a:rPr lang="en-IN" dirty="0" smtClean="0"/>
              <a:t>)}</a:t>
            </a:r>
          </a:p>
          <a:p>
            <a:pPr marL="0" indent="0">
              <a:buNone/>
            </a:pPr>
            <a:r>
              <a:rPr lang="en-IN" dirty="0"/>
              <a:t>&gt;&gt;&gt; twice[6]</a:t>
            </a:r>
          </a:p>
          <a:p>
            <a:pPr marL="0" indent="0">
              <a:buNone/>
            </a:pPr>
            <a:r>
              <a:rPr lang="en-IN" dirty="0" smtClean="0"/>
              <a:t> ‘6 twiced is 12’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736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Iterator and Generator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832513"/>
            <a:ext cx="11655188" cy="5841242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Iterator </a:t>
            </a:r>
            <a:r>
              <a:rPr lang="en-IN" sz="2400" dirty="0"/>
              <a:t>is an object, which allows a programmer to traverse through all the elements </a:t>
            </a:r>
            <a:r>
              <a:rPr lang="en-IN" sz="2400" dirty="0" smtClean="0"/>
              <a:t>of a </a:t>
            </a:r>
            <a:r>
              <a:rPr lang="en-IN" sz="2400" dirty="0"/>
              <a:t>collection, regardless of its specific implementation. In Python, an iterator </a:t>
            </a:r>
            <a:r>
              <a:rPr lang="en-IN" sz="2400" dirty="0" smtClean="0"/>
              <a:t>object implements </a:t>
            </a:r>
            <a:r>
              <a:rPr lang="en-IN" sz="2400" dirty="0"/>
              <a:t>two methods, </a:t>
            </a:r>
            <a:r>
              <a:rPr lang="en-IN" sz="2400" b="1" dirty="0"/>
              <a:t>iter() </a:t>
            </a:r>
            <a:r>
              <a:rPr lang="en-IN" sz="2400" dirty="0"/>
              <a:t>and </a:t>
            </a:r>
            <a:r>
              <a:rPr lang="en-IN" sz="2400" b="1" dirty="0"/>
              <a:t>next</a:t>
            </a:r>
            <a:r>
              <a:rPr lang="en-IN" sz="2400" b="1" dirty="0" smtClean="0"/>
              <a:t>().</a:t>
            </a:r>
            <a:endParaRPr lang="en-IN" sz="2400" dirty="0"/>
          </a:p>
          <a:p>
            <a:r>
              <a:rPr lang="en-IN" sz="2400" dirty="0" smtClean="0"/>
              <a:t>String</a:t>
            </a:r>
            <a:r>
              <a:rPr lang="en-IN" sz="2400" dirty="0"/>
              <a:t>, List or Tuple objects can be used to create an Iterator.</a:t>
            </a:r>
            <a:br>
              <a:rPr lang="en-IN" sz="2400" dirty="0"/>
            </a:br>
            <a:r>
              <a:rPr lang="en-IN" sz="2400" dirty="0"/>
              <a:t>list=[1,2,3,4]</a:t>
            </a:r>
            <a:br>
              <a:rPr lang="en-IN" sz="2400" dirty="0"/>
            </a:br>
            <a:r>
              <a:rPr lang="en-IN" sz="2400" dirty="0"/>
              <a:t>it = iter(list) # this builds an iterator object</a:t>
            </a:r>
            <a:br>
              <a:rPr lang="en-IN" sz="2400" dirty="0"/>
            </a:br>
            <a:r>
              <a:rPr lang="en-IN" sz="2400" dirty="0"/>
              <a:t>print (next(it)) #prints next available element in iterator</a:t>
            </a:r>
            <a:br>
              <a:rPr lang="en-IN" sz="2400" dirty="0"/>
            </a:br>
            <a:r>
              <a:rPr lang="en-IN" sz="2400" dirty="0"/>
              <a:t>Iterator object can be traversed using regular for statement</a:t>
            </a:r>
            <a:br>
              <a:rPr lang="en-IN" sz="2400" dirty="0"/>
            </a:br>
            <a:r>
              <a:rPr lang="en-IN" sz="2400" dirty="0"/>
              <a:t>!usr/bin/python3</a:t>
            </a:r>
            <a:br>
              <a:rPr lang="en-IN" sz="2400" dirty="0"/>
            </a:br>
            <a:r>
              <a:rPr lang="en-IN" sz="2400" dirty="0"/>
              <a:t>for x in it:</a:t>
            </a:r>
            <a:br>
              <a:rPr lang="en-IN" sz="2400" dirty="0"/>
            </a:br>
            <a:r>
              <a:rPr lang="en-IN" sz="2400" dirty="0" smtClean="0"/>
              <a:t>	print </a:t>
            </a:r>
            <a:r>
              <a:rPr lang="en-IN" sz="2400" dirty="0"/>
              <a:t>(x, end=" ")</a:t>
            </a:r>
            <a:br>
              <a:rPr lang="en-IN" sz="2400" dirty="0"/>
            </a:br>
            <a:r>
              <a:rPr lang="en-IN" sz="2400" dirty="0"/>
              <a:t>or using next() function</a:t>
            </a:r>
            <a:br>
              <a:rPr lang="en-IN" sz="2400" dirty="0"/>
            </a:br>
            <a:r>
              <a:rPr lang="en-IN" sz="2400" dirty="0"/>
              <a:t>while True:</a:t>
            </a:r>
            <a:br>
              <a:rPr lang="en-IN" sz="2400" dirty="0"/>
            </a:br>
            <a:r>
              <a:rPr lang="en-IN" sz="2400" dirty="0" smtClean="0"/>
              <a:t>	try</a:t>
            </a:r>
            <a:r>
              <a:rPr lang="en-IN" sz="2400" dirty="0"/>
              <a:t>:</a:t>
            </a:r>
            <a:br>
              <a:rPr lang="en-IN" sz="2400" dirty="0"/>
            </a:br>
            <a:r>
              <a:rPr lang="en-IN" sz="2400" dirty="0" smtClean="0"/>
              <a:t>	      print </a:t>
            </a:r>
            <a:r>
              <a:rPr lang="en-IN" sz="2400" dirty="0"/>
              <a:t>(next(it))</a:t>
            </a:r>
            <a:br>
              <a:rPr lang="en-IN" sz="2400" dirty="0"/>
            </a:br>
            <a:r>
              <a:rPr lang="en-IN" sz="2400" dirty="0" smtClean="0"/>
              <a:t>	except </a:t>
            </a:r>
            <a:r>
              <a:rPr lang="en-IN" sz="2400" dirty="0"/>
              <a:t>StopIteration:</a:t>
            </a:r>
            <a:br>
              <a:rPr lang="en-IN" sz="2400" dirty="0"/>
            </a:br>
            <a:r>
              <a:rPr lang="en-IN" sz="2400" dirty="0" smtClean="0"/>
              <a:t>	       sys.exit</a:t>
            </a:r>
            <a:r>
              <a:rPr lang="en-IN" sz="2400" dirty="0"/>
              <a:t>() #you have to import sys module for this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0528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73"/>
            <a:ext cx="10515600" cy="652363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Python Infinite Iterators</a:t>
            </a:r>
          </a:p>
          <a:p>
            <a:r>
              <a:rPr lang="en-IN" sz="2000" dirty="0"/>
              <a:t>It is not necessary that the item in an iterator object has to exhaust. There can be infinite iterators (which never ends). We must be careful when handling such iterator.</a:t>
            </a:r>
          </a:p>
          <a:p>
            <a:r>
              <a:rPr lang="en-IN" sz="2000" dirty="0" smtClean="0"/>
              <a:t>Here </a:t>
            </a:r>
            <a:r>
              <a:rPr lang="en-IN" sz="2000" dirty="0"/>
              <a:t>is a simple example to demonstrate infinite iterators.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built-in function iter() can be called with two arguments where the first argument must be a callable object (function) and second is the sentinel. The iterator calls this function until the returned value is equal to the sentinel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&gt;&gt;&gt; </a:t>
            </a:r>
            <a:r>
              <a:rPr lang="en-IN" sz="2000" dirty="0" err="1"/>
              <a:t>int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0</a:t>
            </a:r>
          </a:p>
          <a:p>
            <a:pPr marL="0" indent="0">
              <a:buNone/>
            </a:pPr>
            <a:r>
              <a:rPr lang="en-IN" sz="2000" dirty="0" smtClean="0"/>
              <a:t>&gt;&gt;&gt; </a:t>
            </a:r>
            <a:r>
              <a:rPr lang="en-IN" sz="2000" dirty="0" err="1"/>
              <a:t>inf</a:t>
            </a:r>
            <a:r>
              <a:rPr lang="en-IN" sz="2000" dirty="0"/>
              <a:t> = iter(int,1)</a:t>
            </a:r>
          </a:p>
          <a:p>
            <a:pPr marL="0" indent="0">
              <a:buNone/>
            </a:pPr>
            <a:r>
              <a:rPr lang="en-IN" sz="2000" dirty="0"/>
              <a:t>&gt;&gt;&gt; next(</a:t>
            </a:r>
            <a:r>
              <a:rPr lang="en-IN" sz="2000" dirty="0" err="1"/>
              <a:t>inf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0</a:t>
            </a:r>
          </a:p>
          <a:p>
            <a:pPr marL="0" indent="0">
              <a:buNone/>
            </a:pPr>
            <a:r>
              <a:rPr lang="en-IN" sz="2000" dirty="0"/>
              <a:t>&gt;&gt;&gt; next(</a:t>
            </a:r>
            <a:r>
              <a:rPr lang="en-IN" sz="2000" dirty="0" err="1"/>
              <a:t>inf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31693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7" y="163773"/>
            <a:ext cx="11709779" cy="655092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generator </a:t>
            </a:r>
            <a:r>
              <a:rPr lang="en-IN" dirty="0"/>
              <a:t>is a function that produces or yields a sequence of values using yield </a:t>
            </a:r>
            <a:r>
              <a:rPr lang="en-IN" dirty="0" smtClean="0"/>
              <a:t>method. When </a:t>
            </a:r>
            <a:r>
              <a:rPr lang="en-IN" dirty="0"/>
              <a:t>a generator function is called, it returns a generator object without even </a:t>
            </a:r>
            <a:r>
              <a:rPr lang="en-IN" dirty="0" smtClean="0"/>
              <a:t>beginning execution </a:t>
            </a:r>
            <a:r>
              <a:rPr lang="en-IN" dirty="0"/>
              <a:t>of the function. When the next() method is called for the first time, the </a:t>
            </a:r>
            <a:r>
              <a:rPr lang="en-IN" dirty="0" smtClean="0"/>
              <a:t>function starts </a:t>
            </a:r>
            <a:r>
              <a:rPr lang="en-IN" dirty="0"/>
              <a:t>executing, until it reaches the yield statement, which returns the yielded value. The</a:t>
            </a:r>
            <a:br>
              <a:rPr lang="en-IN" dirty="0"/>
            </a:br>
            <a:r>
              <a:rPr lang="en-IN" dirty="0"/>
              <a:t>yield keeps track i.e. remembers the last execution and the second next() call </a:t>
            </a:r>
            <a:r>
              <a:rPr lang="en-IN" dirty="0" smtClean="0"/>
              <a:t>continues from </a:t>
            </a:r>
            <a:r>
              <a:rPr lang="en-IN" dirty="0"/>
              <a:t>previous value</a:t>
            </a:r>
            <a:r>
              <a:rPr lang="en-IN" dirty="0" smtClean="0"/>
              <a:t>.</a:t>
            </a:r>
          </a:p>
          <a:p>
            <a:r>
              <a:rPr lang="en-IN" dirty="0"/>
              <a:t>import sys</a:t>
            </a:r>
            <a:br>
              <a:rPr lang="en-IN" dirty="0"/>
            </a:br>
            <a:r>
              <a:rPr lang="en-IN" dirty="0" err="1"/>
              <a:t>def</a:t>
            </a:r>
            <a:r>
              <a:rPr lang="en-IN" dirty="0"/>
              <a:t> fibonacci(n): #generator function</a:t>
            </a:r>
            <a:br>
              <a:rPr lang="en-IN" dirty="0"/>
            </a:br>
            <a:r>
              <a:rPr lang="en-IN" dirty="0" smtClean="0"/>
              <a:t>	a</a:t>
            </a:r>
            <a:r>
              <a:rPr lang="en-IN" dirty="0"/>
              <a:t>, b, counter = 0, 1, 0</a:t>
            </a:r>
            <a:br>
              <a:rPr lang="en-IN" dirty="0"/>
            </a:br>
            <a:r>
              <a:rPr lang="en-IN" dirty="0" smtClean="0"/>
              <a:t>	while </a:t>
            </a:r>
            <a:r>
              <a:rPr lang="en-IN" dirty="0"/>
              <a:t>True:</a:t>
            </a:r>
            <a:br>
              <a:rPr lang="en-IN" dirty="0"/>
            </a:br>
            <a:r>
              <a:rPr lang="en-IN" dirty="0" smtClean="0"/>
              <a:t>		if </a:t>
            </a:r>
            <a:r>
              <a:rPr lang="en-IN" dirty="0"/>
              <a:t>(counter &gt; n):</a:t>
            </a:r>
            <a:br>
              <a:rPr lang="en-IN" dirty="0"/>
            </a:br>
            <a:r>
              <a:rPr lang="en-IN" dirty="0" smtClean="0"/>
              <a:t>			return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	yield </a:t>
            </a:r>
            <a:r>
              <a:rPr lang="en-IN" dirty="0"/>
              <a:t>a</a:t>
            </a:r>
            <a:br>
              <a:rPr lang="en-IN" dirty="0"/>
            </a:br>
            <a:r>
              <a:rPr lang="en-IN" dirty="0" smtClean="0"/>
              <a:t>		a</a:t>
            </a:r>
            <a:r>
              <a:rPr lang="en-IN" dirty="0"/>
              <a:t>, b = b, a + b</a:t>
            </a:r>
            <a:br>
              <a:rPr lang="en-IN" dirty="0"/>
            </a:br>
            <a:r>
              <a:rPr lang="en-IN" dirty="0" smtClean="0"/>
              <a:t>		counter </a:t>
            </a:r>
            <a:r>
              <a:rPr lang="en-IN" dirty="0"/>
              <a:t>+= 1</a:t>
            </a:r>
            <a:br>
              <a:rPr lang="en-IN" dirty="0"/>
            </a:br>
            <a:r>
              <a:rPr lang="en-IN" dirty="0"/>
              <a:t>f = fibonacci(5) #f is iterator object</a:t>
            </a:r>
            <a:br>
              <a:rPr lang="en-IN" dirty="0"/>
            </a:br>
            <a:r>
              <a:rPr lang="en-IN" dirty="0"/>
              <a:t>while True:</a:t>
            </a:r>
            <a:br>
              <a:rPr lang="en-IN" dirty="0"/>
            </a:br>
            <a:r>
              <a:rPr lang="en-IN" dirty="0" smtClean="0"/>
              <a:t>	try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	       print </a:t>
            </a:r>
            <a:r>
              <a:rPr lang="en-IN" dirty="0"/>
              <a:t>(next(f), end=" ")</a:t>
            </a:r>
            <a:br>
              <a:rPr lang="en-IN" dirty="0"/>
            </a:br>
            <a:r>
              <a:rPr lang="en-IN" dirty="0" smtClean="0"/>
              <a:t>	except </a:t>
            </a:r>
            <a:r>
              <a:rPr lang="en-IN" dirty="0"/>
              <a:t>StopIteration:</a:t>
            </a:r>
            <a:br>
              <a:rPr lang="en-IN" dirty="0"/>
            </a:br>
            <a:r>
              <a:rPr lang="en-IN" dirty="0" smtClean="0"/>
              <a:t>	       sys.exit</a:t>
            </a:r>
            <a:r>
              <a:rPr lang="en-IN" dirty="0"/>
              <a:t>()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982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90500" y="122238"/>
            <a:ext cx="11601450" cy="64420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my_list = [1, 3, 6, 10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r>
              <a:rPr lang="en-IN" dirty="0" smtClean="0"/>
              <a:t>a </a:t>
            </a:r>
            <a:r>
              <a:rPr lang="en-IN" dirty="0"/>
              <a:t>= (x**2 for x in my_list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# </a:t>
            </a:r>
            <a:r>
              <a:rPr lang="en-IN" dirty="0"/>
              <a:t>Output: </a:t>
            </a:r>
            <a:r>
              <a:rPr lang="en-IN" dirty="0" smtClean="0"/>
              <a:t>1</a:t>
            </a:r>
          </a:p>
          <a:p>
            <a:pPr marL="0" indent="0">
              <a:buNone/>
            </a:pPr>
            <a:r>
              <a:rPr lang="en-IN" dirty="0" smtClean="0"/>
              <a:t>print(next(a))</a:t>
            </a:r>
          </a:p>
          <a:p>
            <a:pPr marL="0" indent="0">
              <a:buNone/>
            </a:pPr>
            <a:r>
              <a:rPr lang="en-IN" dirty="0" smtClean="0"/>
              <a:t># </a:t>
            </a:r>
            <a:r>
              <a:rPr lang="en-IN" dirty="0"/>
              <a:t>Output: </a:t>
            </a:r>
            <a:r>
              <a:rPr lang="en-IN" dirty="0" smtClean="0"/>
              <a:t>9</a:t>
            </a:r>
          </a:p>
          <a:p>
            <a:pPr marL="0" indent="0">
              <a:buNone/>
            </a:pPr>
            <a:r>
              <a:rPr lang="en-IN" dirty="0" smtClean="0"/>
              <a:t>print(next(a))</a:t>
            </a:r>
          </a:p>
          <a:p>
            <a:pPr marL="0" indent="0">
              <a:buNone/>
            </a:pPr>
            <a:r>
              <a:rPr lang="en-IN" dirty="0" smtClean="0"/>
              <a:t># </a:t>
            </a:r>
            <a:r>
              <a:rPr lang="en-IN" dirty="0"/>
              <a:t>Output: </a:t>
            </a:r>
            <a:r>
              <a:rPr lang="en-IN" dirty="0" smtClean="0"/>
              <a:t>36</a:t>
            </a:r>
          </a:p>
          <a:p>
            <a:pPr marL="0" indent="0">
              <a:buNone/>
            </a:pPr>
            <a:r>
              <a:rPr lang="en-IN" dirty="0" smtClean="0"/>
              <a:t>print(next(a))</a:t>
            </a:r>
          </a:p>
          <a:p>
            <a:pPr marL="0" indent="0">
              <a:buNone/>
            </a:pPr>
            <a:r>
              <a:rPr lang="en-IN" dirty="0" smtClean="0"/>
              <a:t># </a:t>
            </a:r>
            <a:r>
              <a:rPr lang="en-IN" dirty="0"/>
              <a:t>Output: </a:t>
            </a:r>
            <a:r>
              <a:rPr lang="en-IN" dirty="0" smtClean="0"/>
              <a:t>100</a:t>
            </a:r>
          </a:p>
          <a:p>
            <a:pPr marL="0" indent="0">
              <a:buNone/>
            </a:pPr>
            <a:r>
              <a:rPr lang="en-IN" dirty="0" smtClean="0"/>
              <a:t>print(next(a))</a:t>
            </a:r>
          </a:p>
          <a:p>
            <a:pPr marL="0" indent="0">
              <a:buNone/>
            </a:pPr>
            <a:r>
              <a:rPr lang="en-IN" dirty="0" smtClean="0"/>
              <a:t># </a:t>
            </a:r>
            <a:r>
              <a:rPr lang="en-IN" dirty="0"/>
              <a:t>Output: StopIterationnext(a)</a:t>
            </a:r>
          </a:p>
        </p:txBody>
      </p:sp>
    </p:spTree>
    <p:extLst>
      <p:ext uri="{BB962C8B-B14F-4D97-AF65-F5344CB8AC3E}">
        <p14:creationId xmlns:p14="http://schemas.microsoft.com/office/powerpoint/2010/main" val="856163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1" y="365126"/>
            <a:ext cx="11709779" cy="83587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Executing and Evaluating Strings with exec and eval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1" y="928048"/>
            <a:ext cx="11859905" cy="575935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Sometimes you may want to create Python code “on the fly” and execute it as a statement or evaluate it </a:t>
            </a:r>
            <a:r>
              <a:rPr lang="en-IN" dirty="0" smtClean="0"/>
              <a:t>as an </a:t>
            </a:r>
            <a:r>
              <a:rPr lang="en-IN" dirty="0"/>
              <a:t>expression</a:t>
            </a:r>
            <a:r>
              <a:rPr lang="en-IN" dirty="0" smtClean="0"/>
              <a:t>.</a:t>
            </a:r>
          </a:p>
          <a:p>
            <a:r>
              <a:rPr lang="en-IN" dirty="0"/>
              <a:t>Both exec and eval </a:t>
            </a:r>
            <a:r>
              <a:rPr lang="en-IN" dirty="0" smtClean="0"/>
              <a:t>are  functions</a:t>
            </a:r>
            <a:r>
              <a:rPr lang="en-IN" dirty="0"/>
              <a:t>, but exec </a:t>
            </a:r>
            <a:r>
              <a:rPr lang="en-IN" i="1" dirty="0"/>
              <a:t>used to be </a:t>
            </a:r>
            <a:r>
              <a:rPr lang="en-IN" dirty="0"/>
              <a:t>a statement type of its own, and eval is closely related to </a:t>
            </a:r>
            <a:r>
              <a:rPr lang="en-IN" dirty="0" smtClean="0"/>
              <a:t>it.</a:t>
            </a:r>
          </a:p>
          <a:p>
            <a:r>
              <a:rPr lang="en-IN" sz="4600" b="1" dirty="0">
                <a:solidFill>
                  <a:srgbClr val="FF0000"/>
                </a:solidFill>
              </a:rPr>
              <a:t>exec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 exec function is used to execute a string.</a:t>
            </a:r>
            <a:br>
              <a:rPr lang="en-IN" dirty="0"/>
            </a:br>
            <a:r>
              <a:rPr lang="en-IN" dirty="0"/>
              <a:t>&gt;&gt;&gt; exec("print('Hello, world!')")</a:t>
            </a:r>
            <a:br>
              <a:rPr lang="en-IN" dirty="0"/>
            </a:br>
            <a:r>
              <a:rPr lang="en-IN" dirty="0"/>
              <a:t>Hello, world!</a:t>
            </a:r>
            <a:br>
              <a:rPr lang="en-IN" dirty="0"/>
            </a:br>
            <a:r>
              <a:rPr lang="en-IN" dirty="0"/>
              <a:t>However, using the exec statement with a single argument is rarely a good thing. In most cases, you </a:t>
            </a:r>
            <a:r>
              <a:rPr lang="en-IN" dirty="0" smtClean="0"/>
              <a:t>want to </a:t>
            </a:r>
            <a:r>
              <a:rPr lang="en-IN" dirty="0"/>
              <a:t>supply it with a </a:t>
            </a:r>
            <a:r>
              <a:rPr lang="en-IN" i="1" dirty="0"/>
              <a:t>namespace</a:t>
            </a:r>
            <a:r>
              <a:rPr lang="en-IN" dirty="0"/>
              <a:t>—a place where it can put its variables. Otherwise, the code will corrupt </a:t>
            </a:r>
            <a:r>
              <a:rPr lang="en-IN" i="1" dirty="0" smtClean="0"/>
              <a:t>your</a:t>
            </a:r>
            <a:r>
              <a:rPr lang="en-IN" dirty="0"/>
              <a:t> </a:t>
            </a:r>
            <a:r>
              <a:rPr lang="en-IN" dirty="0" smtClean="0"/>
              <a:t>namespace </a:t>
            </a:r>
            <a:r>
              <a:rPr lang="en-IN" dirty="0"/>
              <a:t>(that is, change your variables). For example, let’s say that the code uses the name sqrt.</a:t>
            </a:r>
            <a:br>
              <a:rPr lang="en-IN" dirty="0"/>
            </a:br>
            <a:r>
              <a:rPr lang="en-IN" dirty="0"/>
              <a:t>&gt;&gt;&gt; from math import sqrt</a:t>
            </a:r>
            <a:br>
              <a:rPr lang="en-IN" dirty="0"/>
            </a:br>
            <a:r>
              <a:rPr lang="en-IN" dirty="0"/>
              <a:t>&gt;&gt;&gt; exec("sqrt = 1")</a:t>
            </a:r>
            <a:br>
              <a:rPr lang="en-IN" dirty="0"/>
            </a:br>
            <a:r>
              <a:rPr lang="en-IN" dirty="0"/>
              <a:t>&gt;&gt;&gt; sqrt(4)</a:t>
            </a:r>
            <a:br>
              <a:rPr lang="en-IN" dirty="0"/>
            </a:br>
            <a:r>
              <a:rPr lang="en-IN" dirty="0"/>
              <a:t>Traceback (most recent call last):</a:t>
            </a:r>
            <a:br>
              <a:rPr lang="en-IN" dirty="0"/>
            </a:br>
            <a:r>
              <a:rPr lang="en-IN" dirty="0"/>
              <a:t>File "&lt;pyshell#18&gt;", line 1, in ?</a:t>
            </a:r>
            <a:br>
              <a:rPr lang="en-IN" dirty="0"/>
            </a:br>
            <a:r>
              <a:rPr lang="en-IN" dirty="0"/>
              <a:t>sqrt(4)</a:t>
            </a:r>
            <a:br>
              <a:rPr lang="en-IN" dirty="0"/>
            </a:br>
            <a:r>
              <a:rPr lang="en-IN" dirty="0"/>
              <a:t>TypeError: object is not callable: 1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12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86603" y="123186"/>
            <a:ext cx="11559654" cy="606742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Python Assignment Operators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Assume variable a holds 10 and variable b holds 20, </a:t>
            </a:r>
            <a:r>
              <a:rPr lang="en-IN" dirty="0" smtClean="0"/>
              <a:t>then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Operator 			Description 					Example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= </a:t>
            </a:r>
            <a:r>
              <a:rPr lang="en-IN" dirty="0" smtClean="0"/>
              <a:t>	</a:t>
            </a:r>
            <a:r>
              <a:rPr lang="en-IN" sz="2000" dirty="0" smtClean="0"/>
              <a:t>Assigns </a:t>
            </a:r>
            <a:r>
              <a:rPr lang="en-IN" sz="2000" dirty="0"/>
              <a:t>values from right side operands </a:t>
            </a:r>
            <a:r>
              <a:rPr lang="en-IN" sz="2000" dirty="0" smtClean="0"/>
              <a:t>to left </a:t>
            </a:r>
            <a:r>
              <a:rPr lang="en-IN" sz="2000" dirty="0"/>
              <a:t>side </a:t>
            </a:r>
            <a:r>
              <a:rPr lang="en-IN" sz="2000" dirty="0" smtClean="0"/>
              <a:t>operand 		</a:t>
            </a:r>
            <a:r>
              <a:rPr lang="en-IN" sz="2400" dirty="0" smtClean="0"/>
              <a:t>c </a:t>
            </a:r>
            <a:r>
              <a:rPr lang="en-IN" sz="2400" dirty="0"/>
              <a:t>= a + b </a:t>
            </a:r>
            <a:r>
              <a:rPr lang="en-IN" sz="2400" dirty="0" smtClean="0"/>
              <a:t>assigns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						value </a:t>
            </a:r>
            <a:r>
              <a:rPr lang="en-IN" sz="2000" dirty="0"/>
              <a:t>of a + b into c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+= </a:t>
            </a:r>
            <a:r>
              <a:rPr lang="en-IN" dirty="0" smtClean="0"/>
              <a:t>	</a:t>
            </a:r>
            <a:r>
              <a:rPr lang="en-IN" sz="2000" dirty="0" smtClean="0"/>
              <a:t>Add </a:t>
            </a:r>
            <a:r>
              <a:rPr lang="en-IN" sz="2000" dirty="0"/>
              <a:t>AND It adds right operand to the left operand</a:t>
            </a:r>
            <a:br>
              <a:rPr lang="en-IN" sz="2000" dirty="0"/>
            </a:br>
            <a:r>
              <a:rPr lang="en-IN" sz="2000" dirty="0" smtClean="0"/>
              <a:t>		and </a:t>
            </a:r>
            <a:r>
              <a:rPr lang="en-IN" sz="2000" dirty="0"/>
              <a:t>assign the result to left </a:t>
            </a:r>
            <a:r>
              <a:rPr lang="en-IN" sz="2000" dirty="0" smtClean="0"/>
              <a:t>operand</a:t>
            </a:r>
            <a:r>
              <a:rPr lang="en-IN" sz="2000" dirty="0"/>
              <a:t> </a:t>
            </a:r>
            <a:r>
              <a:rPr lang="en-IN" sz="2000" dirty="0" smtClean="0"/>
              <a:t>        		 c </a:t>
            </a:r>
            <a:r>
              <a:rPr lang="en-IN" sz="2000" dirty="0"/>
              <a:t>+= a is </a:t>
            </a:r>
            <a:r>
              <a:rPr lang="en-IN" sz="2000" dirty="0" smtClean="0"/>
              <a:t>equivalent</a:t>
            </a:r>
            <a:r>
              <a:rPr lang="en-IN" sz="2000" dirty="0"/>
              <a:t> </a:t>
            </a:r>
            <a:r>
              <a:rPr lang="en-IN" sz="2000" dirty="0" smtClean="0"/>
              <a:t>to </a:t>
            </a:r>
            <a:r>
              <a:rPr lang="en-IN" sz="2000" dirty="0"/>
              <a:t>c = c + a</a:t>
            </a:r>
            <a:br>
              <a:rPr lang="en-IN" sz="2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513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231775"/>
            <a:ext cx="10515600" cy="6373813"/>
          </a:xfrm>
        </p:spPr>
        <p:txBody>
          <a:bodyPr/>
          <a:lstStyle/>
          <a:p>
            <a:r>
              <a:rPr lang="en-IN" dirty="0"/>
              <a:t>You do this by adding a second argument—some dictionary that will function as the namespace for </a:t>
            </a:r>
            <a:r>
              <a:rPr lang="en-IN" dirty="0" smtClean="0"/>
              <a:t>your code string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&gt;&gt;&gt; from math import sqrt</a:t>
            </a:r>
            <a:br>
              <a:rPr lang="en-IN" dirty="0"/>
            </a:br>
            <a:r>
              <a:rPr lang="en-IN" dirty="0"/>
              <a:t>&gt;&gt;&gt; scope = {}</a:t>
            </a:r>
            <a:br>
              <a:rPr lang="en-IN" dirty="0"/>
            </a:br>
            <a:r>
              <a:rPr lang="en-IN" dirty="0"/>
              <a:t>&gt;&gt;&gt; exec('sqrt = 1', scope)</a:t>
            </a:r>
            <a:br>
              <a:rPr lang="en-IN" dirty="0"/>
            </a:br>
            <a:r>
              <a:rPr lang="en-IN" dirty="0"/>
              <a:t>&gt;&gt;&gt; sqrt(4)</a:t>
            </a:r>
            <a:br>
              <a:rPr lang="en-IN" dirty="0"/>
            </a:br>
            <a:r>
              <a:rPr lang="en-IN" dirty="0"/>
              <a:t>2.0</a:t>
            </a:r>
            <a:br>
              <a:rPr lang="en-IN" dirty="0"/>
            </a:br>
            <a:r>
              <a:rPr lang="en-IN" dirty="0"/>
              <a:t>&gt;&gt;&gt; scope['sqrt']</a:t>
            </a:r>
            <a:br>
              <a:rPr lang="en-IN" dirty="0"/>
            </a:br>
            <a:r>
              <a:rPr lang="en-IN" dirty="0" smtClean="0"/>
              <a:t>1</a:t>
            </a:r>
          </a:p>
          <a:p>
            <a:r>
              <a:rPr lang="en-IN" dirty="0"/>
              <a:t>As you can see, the potentially destructive code does not overwrite the sqrt function. The function </a:t>
            </a:r>
            <a:r>
              <a:rPr lang="en-IN" dirty="0" smtClean="0"/>
              <a:t>works just </a:t>
            </a:r>
            <a:r>
              <a:rPr lang="en-IN" dirty="0"/>
              <a:t>as it should, and the sqrt variable resulting from the exec’ed assignment is available from the scope.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730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1" y="163772"/>
            <a:ext cx="11614245" cy="6469039"/>
          </a:xfrm>
        </p:spPr>
        <p:txBody>
          <a:bodyPr/>
          <a:lstStyle/>
          <a:p>
            <a:r>
              <a:rPr lang="en-IN" sz="3600" b="1" dirty="0">
                <a:solidFill>
                  <a:srgbClr val="FF0000"/>
                </a:solidFill>
              </a:rPr>
              <a:t>eval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 built-in function that is similar to exec is eval (for “evaluate”). Just as exec executes a series of </a:t>
            </a:r>
            <a:r>
              <a:rPr lang="en-IN" dirty="0" smtClean="0"/>
              <a:t>Python </a:t>
            </a:r>
            <a:r>
              <a:rPr lang="en-IN" i="1" dirty="0" smtClean="0"/>
              <a:t>statements</a:t>
            </a:r>
            <a:r>
              <a:rPr lang="en-IN" dirty="0"/>
              <a:t>, eval evaluates a Python </a:t>
            </a:r>
            <a:r>
              <a:rPr lang="en-IN" i="1" dirty="0"/>
              <a:t>expression </a:t>
            </a:r>
            <a:r>
              <a:rPr lang="en-IN" dirty="0"/>
              <a:t>(written in a string) and returns the resulting value. (</a:t>
            </a:r>
            <a:r>
              <a:rPr lang="en-IN" dirty="0" smtClean="0"/>
              <a:t>exec doesn’t </a:t>
            </a:r>
            <a:r>
              <a:rPr lang="en-IN" dirty="0"/>
              <a:t>return anything because it is a statement itself.) For example, you can use the following to make </a:t>
            </a:r>
            <a:r>
              <a:rPr lang="en-IN" dirty="0" smtClean="0"/>
              <a:t>a Python </a:t>
            </a:r>
            <a:r>
              <a:rPr lang="en-IN" dirty="0"/>
              <a:t>calculator:</a:t>
            </a:r>
            <a:br>
              <a:rPr lang="en-IN" dirty="0"/>
            </a:br>
            <a:r>
              <a:rPr lang="en-IN" dirty="0"/>
              <a:t>&gt;&gt;&gt; eval(input("Enter an arithmetic expression: "))</a:t>
            </a:r>
            <a:br>
              <a:rPr lang="en-IN" dirty="0"/>
            </a:br>
            <a:r>
              <a:rPr lang="en-IN" dirty="0"/>
              <a:t>Enter an arithmetic expression: 6 + 18 * 2</a:t>
            </a:r>
            <a:br>
              <a:rPr lang="en-IN" dirty="0"/>
            </a:br>
            <a:r>
              <a:rPr lang="en-IN" dirty="0"/>
              <a:t>42</a:t>
            </a:r>
            <a:br>
              <a:rPr lang="en-IN" dirty="0"/>
            </a:br>
            <a:r>
              <a:rPr lang="en-IN" dirty="0"/>
              <a:t>You can supply a namespace with eval, just as with exec, although expressions rarely rebind variables in </a:t>
            </a:r>
            <a:r>
              <a:rPr lang="en-IN" dirty="0" smtClean="0"/>
              <a:t>the way </a:t>
            </a:r>
            <a:r>
              <a:rPr lang="en-IN" dirty="0"/>
              <a:t>statements usually do.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68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50125"/>
            <a:ext cx="11491415" cy="6537278"/>
          </a:xfrm>
        </p:spPr>
        <p:txBody>
          <a:bodyPr>
            <a:normAutofit fontScale="55000" lnSpcReduction="20000"/>
          </a:bodyPr>
          <a:lstStyle/>
          <a:p>
            <a:r>
              <a:rPr lang="en-IN" sz="5100" b="1" dirty="0">
                <a:solidFill>
                  <a:srgbClr val="FF0000"/>
                </a:solidFill>
              </a:rPr>
              <a:t>Python Bitwise </a:t>
            </a:r>
            <a:r>
              <a:rPr lang="en-IN" sz="5100" b="1" dirty="0" smtClean="0">
                <a:solidFill>
                  <a:srgbClr val="FF0000"/>
                </a:solidFill>
              </a:rPr>
              <a:t>Operators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>Bitwise operator works on bits and performs bit-by-bit </a:t>
            </a:r>
            <a:r>
              <a:rPr lang="en-IN" sz="2400" dirty="0" smtClean="0"/>
              <a:t>operation.</a:t>
            </a:r>
          </a:p>
          <a:p>
            <a:pPr marL="0" indent="0">
              <a:buNone/>
            </a:pPr>
            <a:r>
              <a:rPr lang="en-IN" dirty="0"/>
              <a:t>The following Bitwise operators are supported by Python </a:t>
            </a:r>
            <a:r>
              <a:rPr lang="en-IN" dirty="0" smtClean="0"/>
              <a:t>language</a:t>
            </a:r>
          </a:p>
          <a:p>
            <a:pPr marL="0" indent="0">
              <a:buNone/>
            </a:pPr>
            <a:r>
              <a:rPr lang="en-IN" sz="3300" b="1" dirty="0" smtClean="0">
                <a:solidFill>
                  <a:srgbClr val="FF0000"/>
                </a:solidFill>
              </a:rPr>
              <a:t> Operator					 </a:t>
            </a:r>
            <a:r>
              <a:rPr lang="en-IN" sz="3300" b="1" dirty="0">
                <a:solidFill>
                  <a:srgbClr val="FF0000"/>
                </a:solidFill>
              </a:rPr>
              <a:t>Description </a:t>
            </a:r>
            <a:r>
              <a:rPr lang="en-IN" sz="3300" b="1" dirty="0" smtClean="0">
                <a:solidFill>
                  <a:srgbClr val="FF0000"/>
                </a:solidFill>
              </a:rPr>
              <a:t>				Example</a:t>
            </a:r>
            <a:endParaRPr lang="en-IN" sz="3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&amp; 		Binary </a:t>
            </a:r>
            <a:r>
              <a:rPr lang="en-IN" dirty="0"/>
              <a:t>AND Operator copies a bit to the result, if </a:t>
            </a:r>
            <a:r>
              <a:rPr lang="en-IN" dirty="0" smtClean="0"/>
              <a:t>it exists </a:t>
            </a:r>
            <a:r>
              <a:rPr lang="en-IN" dirty="0"/>
              <a:t>in both </a:t>
            </a:r>
            <a:r>
              <a:rPr lang="en-IN" dirty="0" smtClean="0"/>
              <a:t>operands	(a </a:t>
            </a:r>
            <a:r>
              <a:rPr lang="en-IN" dirty="0"/>
              <a:t>&amp; b) (means </a:t>
            </a:r>
            <a:r>
              <a:rPr lang="en-IN" dirty="0" smtClean="0"/>
              <a:t>00001100)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| </a:t>
            </a:r>
            <a:r>
              <a:rPr lang="en-IN" dirty="0" smtClean="0"/>
              <a:t>		Binary </a:t>
            </a:r>
            <a:r>
              <a:rPr lang="en-IN" dirty="0"/>
              <a:t>OR It copies a bit, if it exists in </a:t>
            </a:r>
            <a:r>
              <a:rPr lang="en-IN" dirty="0" smtClean="0"/>
              <a:t>either operand.			 (</a:t>
            </a:r>
            <a:r>
              <a:rPr lang="en-IN" dirty="0"/>
              <a:t>a | b) = 61 (</a:t>
            </a:r>
            <a:r>
              <a:rPr lang="en-IN" dirty="0" smtClean="0"/>
              <a:t>means 0011 </a:t>
            </a:r>
            <a:r>
              <a:rPr lang="en-IN" dirty="0"/>
              <a:t>1101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^ 		Binary </a:t>
            </a:r>
            <a:r>
              <a:rPr lang="en-IN" dirty="0"/>
              <a:t>XOR It copies the bit, if it is set in one </a:t>
            </a:r>
            <a:r>
              <a:rPr lang="en-IN" dirty="0" smtClean="0"/>
              <a:t>operand but </a:t>
            </a:r>
            <a:r>
              <a:rPr lang="en-IN" dirty="0"/>
              <a:t>not both</a:t>
            </a:r>
            <a:r>
              <a:rPr lang="en-IN" dirty="0" smtClean="0"/>
              <a:t>. 		(</a:t>
            </a:r>
            <a:r>
              <a:rPr lang="en-IN" dirty="0"/>
              <a:t>a ^ b) = 49 (</a:t>
            </a:r>
            <a:r>
              <a:rPr lang="en-IN" dirty="0" smtClean="0"/>
              <a:t>means 0011 </a:t>
            </a:r>
            <a:r>
              <a:rPr lang="en-IN" dirty="0"/>
              <a:t>0001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~ </a:t>
            </a:r>
            <a:r>
              <a:rPr lang="en-IN" dirty="0" smtClean="0"/>
              <a:t>		Binary Ones Complement It </a:t>
            </a:r>
            <a:r>
              <a:rPr lang="en-IN" dirty="0"/>
              <a:t>is unary and has the effect of </a:t>
            </a:r>
            <a:r>
              <a:rPr lang="en-IN" dirty="0" smtClean="0"/>
              <a:t>'flipping‘ bits.</a:t>
            </a:r>
            <a:r>
              <a:rPr lang="en-IN" dirty="0"/>
              <a:t> </a:t>
            </a:r>
            <a:r>
              <a:rPr lang="en-IN" dirty="0" smtClean="0"/>
              <a:t>               (~</a:t>
            </a:r>
            <a:r>
              <a:rPr lang="en-IN" dirty="0"/>
              <a:t>a ) = -61 (</a:t>
            </a:r>
            <a:r>
              <a:rPr lang="en-IN" dirty="0" smtClean="0"/>
              <a:t>means 1100 0011 </a:t>
            </a:r>
            <a:r>
              <a:rPr lang="en-IN" dirty="0"/>
              <a:t>in </a:t>
            </a:r>
            <a:r>
              <a:rPr lang="en-IN" dirty="0" smtClean="0"/>
              <a:t>2's</a:t>
            </a:r>
            <a:br>
              <a:rPr lang="en-IN" dirty="0" smtClean="0"/>
            </a:br>
            <a:r>
              <a:rPr lang="en-IN" dirty="0" smtClean="0"/>
              <a:t>									complement form due to signed</a:t>
            </a:r>
            <a:br>
              <a:rPr lang="en-IN" dirty="0" smtClean="0"/>
            </a:br>
            <a:r>
              <a:rPr lang="en-IN" dirty="0" smtClean="0"/>
              <a:t>																				binary </a:t>
            </a:r>
            <a:r>
              <a:rPr lang="en-IN" dirty="0"/>
              <a:t>number.</a:t>
            </a:r>
            <a:br>
              <a:rPr lang="en-IN" dirty="0"/>
            </a:br>
            <a:r>
              <a:rPr lang="en-IN" dirty="0" smtClean="0"/>
              <a:t>&lt;&lt;	 	Binary </a:t>
            </a:r>
            <a:r>
              <a:rPr lang="en-IN" dirty="0"/>
              <a:t>Left Shift The left operand’s value is moved left </a:t>
            </a:r>
            <a:r>
              <a:rPr lang="en-IN" dirty="0" smtClean="0"/>
              <a:t>by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the </a:t>
            </a:r>
            <a:r>
              <a:rPr lang="en-IN" dirty="0"/>
              <a:t>number of bits specified by the </a:t>
            </a:r>
            <a:r>
              <a:rPr lang="en-IN" dirty="0" smtClean="0"/>
              <a:t>right</a:t>
            </a:r>
            <a:r>
              <a:rPr lang="en-IN" dirty="0"/>
              <a:t> </a:t>
            </a:r>
            <a:r>
              <a:rPr lang="en-IN" dirty="0" smtClean="0"/>
              <a:t>operand.</a:t>
            </a:r>
            <a:br>
              <a:rPr lang="en-IN" dirty="0" smtClean="0"/>
            </a:br>
            <a:r>
              <a:rPr lang="en-IN" dirty="0" smtClean="0"/>
              <a:t>										a </a:t>
            </a:r>
            <a:r>
              <a:rPr lang="en-IN" dirty="0"/>
              <a:t>&lt;&lt; = 240 (means</a:t>
            </a:r>
            <a:br>
              <a:rPr lang="en-IN" dirty="0"/>
            </a:br>
            <a:r>
              <a:rPr lang="en-IN" dirty="0" smtClean="0"/>
              <a:t>										1111 </a:t>
            </a:r>
            <a:r>
              <a:rPr lang="en-IN" dirty="0"/>
              <a:t>0000)</a:t>
            </a:r>
            <a:br>
              <a:rPr lang="en-IN" dirty="0"/>
            </a:br>
            <a:r>
              <a:rPr lang="en-IN" dirty="0"/>
              <a:t>&gt;&gt; </a:t>
            </a:r>
            <a:r>
              <a:rPr lang="en-IN" dirty="0" smtClean="0"/>
              <a:t>			Binary </a:t>
            </a:r>
            <a:r>
              <a:rPr lang="en-IN" dirty="0"/>
              <a:t>Right Shift The left operand’s value is moved </a:t>
            </a:r>
            <a:r>
              <a:rPr lang="en-IN" dirty="0" smtClean="0"/>
              <a:t>right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by </a:t>
            </a:r>
            <a:r>
              <a:rPr lang="en-IN" dirty="0"/>
              <a:t>the number of bits specified by </a:t>
            </a:r>
            <a:r>
              <a:rPr lang="en-IN" dirty="0" smtClean="0"/>
              <a:t>the right operand.			 a </a:t>
            </a:r>
            <a:r>
              <a:rPr lang="en-IN" dirty="0"/>
              <a:t>&gt;&gt; = 15 (</a:t>
            </a:r>
            <a:r>
              <a:rPr lang="en-IN" dirty="0" smtClean="0"/>
              <a:t>means</a:t>
            </a:r>
            <a:br>
              <a:rPr lang="en-IN" dirty="0" smtClean="0"/>
            </a:br>
            <a:r>
              <a:rPr lang="en-IN" dirty="0" smtClean="0"/>
              <a:t>									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						0000 </a:t>
            </a:r>
            <a:r>
              <a:rPr lang="en-IN" dirty="0"/>
              <a:t>1111)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77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592138" y="242888"/>
            <a:ext cx="11390312" cy="640397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Python Logical Operators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The following logical operators are supported by Python language. Assume variable a </a:t>
            </a:r>
            <a:r>
              <a:rPr lang="en-IN" dirty="0" smtClean="0"/>
              <a:t>holds True </a:t>
            </a:r>
            <a:r>
              <a:rPr lang="en-IN" dirty="0"/>
              <a:t>and variable b holds False </a:t>
            </a:r>
            <a:r>
              <a:rPr lang="en-IN" dirty="0" smtClean="0"/>
              <a:t>then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Operator 			Description 					Example</a:t>
            </a:r>
            <a:endParaRPr lang="en-IN" dirty="0"/>
          </a:p>
          <a:p>
            <a:r>
              <a:rPr lang="en-IN" sz="2000" dirty="0" smtClean="0"/>
              <a:t>and Logical AND 	If </a:t>
            </a:r>
            <a:r>
              <a:rPr lang="en-IN" sz="2000" dirty="0"/>
              <a:t>both the operands are true then </a:t>
            </a:r>
            <a:r>
              <a:rPr lang="en-IN" sz="2000" dirty="0" smtClean="0"/>
              <a:t>condition becomes </a:t>
            </a:r>
            <a:r>
              <a:rPr lang="en-IN" sz="2000" dirty="0"/>
              <a:t>true</a:t>
            </a:r>
            <a:r>
              <a:rPr lang="en-IN" sz="2000" dirty="0" smtClean="0"/>
              <a:t>.    (</a:t>
            </a:r>
            <a:r>
              <a:rPr lang="en-IN" sz="2000" dirty="0"/>
              <a:t>a and b) </a:t>
            </a:r>
            <a:r>
              <a:rPr lang="en-IN" sz="2000" dirty="0" smtClean="0"/>
              <a:t>is False.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sz="2000" dirty="0"/>
              <a:t>or Logical </a:t>
            </a:r>
            <a:r>
              <a:rPr lang="en-IN" sz="2000" dirty="0" smtClean="0"/>
              <a:t>OR</a:t>
            </a:r>
            <a:r>
              <a:rPr lang="en-IN" sz="2000" dirty="0"/>
              <a:t> </a:t>
            </a:r>
            <a:r>
              <a:rPr lang="en-IN" sz="2000" dirty="0" smtClean="0"/>
              <a:t>      If </a:t>
            </a:r>
            <a:r>
              <a:rPr lang="en-IN" sz="2000" dirty="0"/>
              <a:t>any of the two operands are non-zero </a:t>
            </a:r>
            <a:r>
              <a:rPr lang="en-IN" sz="2000" dirty="0" smtClean="0"/>
              <a:t>then condition </a:t>
            </a:r>
            <a:r>
              <a:rPr lang="en-IN" sz="2000" dirty="0"/>
              <a:t>becomes </a:t>
            </a:r>
            <a:r>
              <a:rPr lang="en-IN" sz="2000" dirty="0" smtClean="0"/>
              <a:t>true</a:t>
            </a:r>
            <a:r>
              <a:rPr lang="en-IN" sz="2000" dirty="0"/>
              <a:t> </a:t>
            </a:r>
            <a:r>
              <a:rPr lang="en-IN" sz="2000" dirty="0" smtClean="0"/>
              <a:t>  (a </a:t>
            </a:r>
            <a:r>
              <a:rPr lang="en-IN" sz="2000" dirty="0"/>
              <a:t>or b) </a:t>
            </a:r>
            <a:r>
              <a:rPr lang="en-IN" sz="2000" dirty="0" smtClean="0"/>
              <a:t>is True.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not Logical NOT </a:t>
            </a:r>
            <a:r>
              <a:rPr lang="en-IN" sz="2000" dirty="0" smtClean="0"/>
              <a:t>	Used </a:t>
            </a:r>
            <a:r>
              <a:rPr lang="en-IN" sz="2000" dirty="0"/>
              <a:t>to reverse the logical state of its operand</a:t>
            </a:r>
            <a:r>
              <a:rPr lang="en-IN" sz="2000" dirty="0" smtClean="0"/>
              <a:t>.	 </a:t>
            </a:r>
            <a:r>
              <a:rPr lang="en-IN" sz="2000" dirty="0"/>
              <a:t>Not(a and </a:t>
            </a:r>
            <a:r>
              <a:rPr lang="en-IN" sz="2000" dirty="0" smtClean="0"/>
              <a:t>b) is </a:t>
            </a:r>
            <a:r>
              <a:rPr lang="en-IN" sz="2000" dirty="0"/>
              <a:t>True.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687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5" y="177421"/>
            <a:ext cx="11818960" cy="653727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Python Membership Operators</a:t>
            </a:r>
            <a:r>
              <a:rPr lang="en-IN" dirty="0"/>
              <a:t/>
            </a:r>
            <a:br>
              <a:rPr lang="en-IN" dirty="0"/>
            </a:br>
            <a:r>
              <a:rPr lang="en-IN" sz="2600" dirty="0"/>
              <a:t>Python’s membership operators test for membership in a sequence, such as strings, </a:t>
            </a:r>
            <a:r>
              <a:rPr lang="en-IN" sz="2600" dirty="0" smtClean="0"/>
              <a:t>lists, or </a:t>
            </a:r>
            <a:r>
              <a:rPr lang="en-IN" sz="2600" dirty="0"/>
              <a:t>tuples. There are two membership operators as explained </a:t>
            </a:r>
            <a:r>
              <a:rPr lang="en-IN" dirty="0" smtClean="0"/>
              <a:t>below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Operator 				Description 				Example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sz="2400" dirty="0"/>
              <a:t>in </a:t>
            </a:r>
            <a:r>
              <a:rPr lang="en-IN" dirty="0" smtClean="0"/>
              <a:t>	</a:t>
            </a:r>
            <a:r>
              <a:rPr lang="en-IN" sz="2000" dirty="0" smtClean="0"/>
              <a:t>Evaluates </a:t>
            </a:r>
            <a:r>
              <a:rPr lang="en-IN" sz="2000" dirty="0"/>
              <a:t>to true, if it finds a </a:t>
            </a:r>
            <a:r>
              <a:rPr lang="en-IN" sz="2000" dirty="0" smtClean="0"/>
              <a:t>variable in the specified  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sequence </a:t>
            </a:r>
            <a:r>
              <a:rPr lang="en-IN" sz="2000" dirty="0"/>
              <a:t>and </a:t>
            </a:r>
            <a:r>
              <a:rPr lang="en-IN" sz="2000" dirty="0" smtClean="0"/>
              <a:t>false otherwise.	</a:t>
            </a:r>
            <a:r>
              <a:rPr lang="en-IN" sz="2000" dirty="0"/>
              <a:t> </a:t>
            </a:r>
            <a:r>
              <a:rPr lang="en-IN" sz="2000" dirty="0" smtClean="0"/>
              <a:t>        		x </a:t>
            </a:r>
            <a:r>
              <a:rPr lang="en-IN" sz="2000" dirty="0"/>
              <a:t>in y, </a:t>
            </a:r>
            <a:r>
              <a:rPr lang="en-IN" sz="2000" dirty="0" smtClean="0"/>
              <a:t>here in results in a </a:t>
            </a:r>
            <a:r>
              <a:rPr lang="en-IN" sz="2000" dirty="0"/>
              <a:t>1 if x is a member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						of  sequence </a:t>
            </a:r>
            <a:r>
              <a:rPr lang="en-IN" sz="2000" dirty="0"/>
              <a:t>y.</a:t>
            </a:r>
            <a:br>
              <a:rPr lang="en-IN" sz="2000" dirty="0"/>
            </a:br>
            <a:r>
              <a:rPr lang="en-IN" sz="2000" dirty="0" smtClean="0"/>
              <a:t>not in 		Evaluates to true, if it does not find a variable in the</a:t>
            </a:r>
          </a:p>
          <a:p>
            <a:pPr marL="0" indent="0">
              <a:buNone/>
            </a:pPr>
            <a:r>
              <a:rPr lang="en-IN" sz="2000" dirty="0" smtClean="0"/>
              <a:t>		 specified sequence and false otherwise. 		x not in y, here not in results in a 1 									if x is not a member of sequence y.</a:t>
            </a:r>
            <a:br>
              <a:rPr lang="en-IN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658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22830"/>
            <a:ext cx="11723427" cy="649633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Python Identity Operators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>Identity operators compare the memory locations of two objects. There are two </a:t>
            </a:r>
            <a:r>
              <a:rPr lang="en-IN" sz="2400" dirty="0" smtClean="0"/>
              <a:t>Identity operators </a:t>
            </a:r>
            <a:r>
              <a:rPr lang="en-IN" sz="2400" dirty="0"/>
              <a:t>as explained below:</a:t>
            </a:r>
            <a:br>
              <a:rPr lang="en-IN" sz="2400" dirty="0"/>
            </a:br>
            <a:r>
              <a:rPr lang="en-IN" b="1" dirty="0">
                <a:solidFill>
                  <a:srgbClr val="FF0000"/>
                </a:solidFill>
              </a:rPr>
              <a:t>Operator </a:t>
            </a:r>
            <a:r>
              <a:rPr lang="en-IN" b="1" dirty="0" smtClean="0">
                <a:solidFill>
                  <a:srgbClr val="FF0000"/>
                </a:solidFill>
              </a:rPr>
              <a:t>			Description 					Example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sz="2000" dirty="0"/>
              <a:t>is </a:t>
            </a:r>
            <a:r>
              <a:rPr lang="en-IN" sz="2000" dirty="0" smtClean="0"/>
              <a:t>	Evaluates </a:t>
            </a:r>
            <a:r>
              <a:rPr lang="en-IN" sz="2000" dirty="0"/>
              <a:t>to true if the variables </a:t>
            </a:r>
            <a:r>
              <a:rPr lang="en-IN" sz="2000" dirty="0" smtClean="0"/>
              <a:t>on either </a:t>
            </a:r>
            <a:r>
              <a:rPr lang="en-IN" sz="2000" dirty="0"/>
              <a:t>side of the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operator </a:t>
            </a:r>
            <a:r>
              <a:rPr lang="en-IN" sz="2000" dirty="0"/>
              <a:t>point to </a:t>
            </a:r>
            <a:r>
              <a:rPr lang="en-IN" sz="2000" dirty="0" smtClean="0"/>
              <a:t>the same </a:t>
            </a:r>
            <a:r>
              <a:rPr lang="en-IN" sz="2000" dirty="0"/>
              <a:t>object and false </a:t>
            </a:r>
            <a:r>
              <a:rPr lang="en-IN" sz="2000" dirty="0" smtClean="0"/>
              <a:t>otherwise. 	 		x </a:t>
            </a:r>
            <a:r>
              <a:rPr lang="en-IN" sz="2000" dirty="0"/>
              <a:t>is y, here is </a:t>
            </a:r>
            <a:r>
              <a:rPr lang="en-IN" sz="2000" dirty="0" smtClean="0"/>
              <a:t>results in 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									1 </a:t>
            </a:r>
            <a:r>
              <a:rPr lang="en-IN" sz="2000" dirty="0"/>
              <a:t>if id(x) </a:t>
            </a:r>
            <a:r>
              <a:rPr lang="en-IN" sz="2000" dirty="0" smtClean="0"/>
              <a:t>equals id(y</a:t>
            </a:r>
            <a:r>
              <a:rPr lang="en-IN" sz="2000" dirty="0"/>
              <a:t>).</a:t>
            </a:r>
            <a:br>
              <a:rPr lang="en-IN" sz="2000" dirty="0"/>
            </a:br>
            <a:r>
              <a:rPr lang="en-IN" sz="2000" dirty="0"/>
              <a:t>is not </a:t>
            </a:r>
            <a:r>
              <a:rPr lang="en-IN" sz="2000" dirty="0" smtClean="0"/>
              <a:t>	Evaluates </a:t>
            </a:r>
            <a:r>
              <a:rPr lang="en-IN" sz="2000" dirty="0"/>
              <a:t>to false if the variables </a:t>
            </a:r>
            <a:r>
              <a:rPr lang="en-IN" sz="2000" dirty="0" smtClean="0"/>
              <a:t>on either </a:t>
            </a:r>
            <a:r>
              <a:rPr lang="en-IN" sz="2000" dirty="0"/>
              <a:t>side of </a:t>
            </a:r>
            <a:r>
              <a:rPr lang="en-IN" sz="2000" dirty="0" smtClean="0"/>
              <a:t>the</a:t>
            </a:r>
          </a:p>
          <a:p>
            <a:pPr marL="0" indent="0">
              <a:buNone/>
            </a:pPr>
            <a:r>
              <a:rPr lang="en-IN" sz="2000" dirty="0" smtClean="0"/>
              <a:t> 	operator </a:t>
            </a:r>
            <a:r>
              <a:rPr lang="en-IN" sz="2000" dirty="0"/>
              <a:t>point to </a:t>
            </a:r>
            <a:r>
              <a:rPr lang="en-IN" sz="2000" dirty="0" smtClean="0"/>
              <a:t>the same </a:t>
            </a:r>
            <a:r>
              <a:rPr lang="en-IN" sz="2000" dirty="0"/>
              <a:t>object and true </a:t>
            </a:r>
            <a:r>
              <a:rPr lang="en-IN" sz="2000" dirty="0" smtClean="0"/>
              <a:t>otherwise.	 x </a:t>
            </a:r>
            <a:r>
              <a:rPr lang="en-IN" sz="2000" dirty="0"/>
              <a:t>is not y, here </a:t>
            </a:r>
            <a:r>
              <a:rPr lang="en-IN" sz="2000" dirty="0" smtClean="0"/>
              <a:t>is not </a:t>
            </a:r>
            <a:r>
              <a:rPr lang="en-IN" sz="2000" dirty="0"/>
              <a:t>results in 1 if id(x)</a:t>
            </a:r>
            <a:br>
              <a:rPr lang="en-IN" sz="2000" dirty="0"/>
            </a:br>
            <a:r>
              <a:rPr lang="en-IN" sz="2000" dirty="0" smtClean="0"/>
              <a:t>									is </a:t>
            </a:r>
            <a:r>
              <a:rPr lang="en-IN" sz="2000" dirty="0"/>
              <a:t>not equal to id(y).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46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Python 3 – Decision Making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887104"/>
            <a:ext cx="11559654" cy="5663821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Decision-making is the anticipation of conditions occurring during the execution of </a:t>
            </a:r>
            <a:r>
              <a:rPr lang="en-IN" sz="2400" dirty="0" smtClean="0"/>
              <a:t>a program </a:t>
            </a:r>
            <a:r>
              <a:rPr lang="en-IN" sz="2400" dirty="0"/>
              <a:t>and specified actions taken according to the </a:t>
            </a:r>
            <a:r>
              <a:rPr lang="en-IN" sz="2400" dirty="0" smtClean="0"/>
              <a:t>conditions.</a:t>
            </a:r>
          </a:p>
          <a:p>
            <a:r>
              <a:rPr lang="en-IN" sz="2400" dirty="0" smtClean="0"/>
              <a:t>Decision </a:t>
            </a:r>
            <a:r>
              <a:rPr lang="en-IN" sz="2400" dirty="0"/>
              <a:t>structures evaluate multiple expressions, which produce TRUE or FALSE as </a:t>
            </a:r>
            <a:r>
              <a:rPr lang="en-IN" sz="2400" dirty="0" smtClean="0"/>
              <a:t>the outcome</a:t>
            </a:r>
            <a:r>
              <a:rPr lang="en-IN" sz="2400" dirty="0"/>
              <a:t>. You need to determine which action to take and </a:t>
            </a:r>
            <a:r>
              <a:rPr lang="en-IN" sz="2400" dirty="0" smtClean="0"/>
              <a:t>which statements </a:t>
            </a:r>
            <a:r>
              <a:rPr lang="en-IN" sz="2400" dirty="0"/>
              <a:t>to execute </a:t>
            </a:r>
            <a:r>
              <a:rPr lang="en-IN" sz="2400" dirty="0" smtClean="0"/>
              <a:t>if the </a:t>
            </a:r>
            <a:r>
              <a:rPr lang="en-IN" sz="2400" dirty="0"/>
              <a:t>outcome is TRUE or FALSE </a:t>
            </a:r>
            <a:r>
              <a:rPr lang="en-IN" sz="2400" dirty="0" smtClean="0"/>
              <a:t>otherwise.</a:t>
            </a:r>
          </a:p>
          <a:p>
            <a:r>
              <a:rPr lang="en-IN" sz="2400" dirty="0" smtClean="0"/>
              <a:t>Following </a:t>
            </a:r>
            <a:r>
              <a:rPr lang="en-IN" sz="2400" dirty="0"/>
              <a:t>is the general form of a typical decision making structure found in most of </a:t>
            </a:r>
            <a:r>
              <a:rPr lang="en-IN" sz="2400" dirty="0" smtClean="0"/>
              <a:t>the programming languages.</a:t>
            </a:r>
          </a:p>
          <a:p>
            <a:r>
              <a:rPr lang="en-IN" sz="2600" b="1" dirty="0" smtClean="0">
                <a:solidFill>
                  <a:srgbClr val="FF0000"/>
                </a:solidFill>
              </a:rPr>
              <a:t>Statement							 Description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/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/>
              <a:t>if statements </a:t>
            </a:r>
            <a:r>
              <a:rPr lang="en-IN" sz="2400" dirty="0" smtClean="0"/>
              <a:t>	An </a:t>
            </a:r>
            <a:r>
              <a:rPr lang="en-IN" sz="2400" dirty="0"/>
              <a:t>if statement consists of a Boolean expression followed by</a:t>
            </a:r>
            <a:br>
              <a:rPr lang="en-IN" sz="2400" dirty="0"/>
            </a:br>
            <a:r>
              <a:rPr lang="en-IN" sz="2400" dirty="0" smtClean="0"/>
              <a:t>				one </a:t>
            </a:r>
            <a:r>
              <a:rPr lang="en-IN" sz="2400" dirty="0"/>
              <a:t>or more statements.</a:t>
            </a:r>
            <a:br>
              <a:rPr lang="en-IN" sz="2400" dirty="0"/>
            </a:br>
            <a:r>
              <a:rPr lang="en-IN" sz="2400" dirty="0"/>
              <a:t>if...else </a:t>
            </a:r>
            <a:r>
              <a:rPr lang="en-IN" sz="2400" dirty="0" smtClean="0"/>
              <a:t>statements 	An </a:t>
            </a:r>
            <a:r>
              <a:rPr lang="en-IN" sz="2400" dirty="0"/>
              <a:t>if statement can be followed by an optional </a:t>
            </a:r>
            <a:r>
              <a:rPr lang="en-IN" sz="2400" dirty="0" smtClean="0"/>
              <a:t>else 						statement</a:t>
            </a:r>
            <a:r>
              <a:rPr lang="en-IN" sz="2400" dirty="0"/>
              <a:t>, which executes when the boolean expression </a:t>
            </a:r>
            <a:r>
              <a:rPr lang="en-IN" sz="2400" dirty="0" smtClean="0"/>
              <a:t>is FALSE.</a:t>
            </a:r>
          </a:p>
          <a:p>
            <a:pPr marL="0" indent="0">
              <a:buNone/>
            </a:pPr>
            <a:r>
              <a:rPr lang="en-IN" sz="2400" dirty="0" smtClean="0"/>
              <a:t>nested </a:t>
            </a:r>
            <a:r>
              <a:rPr lang="en-IN" sz="2400" dirty="0"/>
              <a:t>if statements </a:t>
            </a:r>
            <a:r>
              <a:rPr lang="en-IN" sz="2400" dirty="0" smtClean="0"/>
              <a:t> You </a:t>
            </a:r>
            <a:r>
              <a:rPr lang="en-IN" sz="2400" dirty="0"/>
              <a:t>can use one if or else if statement </a:t>
            </a:r>
            <a:r>
              <a:rPr lang="en-IN" sz="2400" dirty="0" smtClean="0"/>
              <a:t>inside another </a:t>
            </a:r>
            <a:r>
              <a:rPr lang="en-IN" sz="2400" dirty="0"/>
              <a:t>if or else if </a:t>
            </a:r>
            <a:r>
              <a:rPr lang="en-IN" sz="2400" dirty="0" smtClean="0"/>
              <a:t>							statement(s</a:t>
            </a:r>
            <a:r>
              <a:rPr lang="en-IN" sz="2400" dirty="0"/>
              <a:t>).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951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827</Words>
  <Application>Microsoft Office PowerPoint</Application>
  <PresentationFormat>Widescreen</PresentationFormat>
  <Paragraphs>175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 Theme</vt:lpstr>
      <vt:lpstr>Python 3 – Basic Operators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3 – Decision Making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3 – Loops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zip function</vt:lpstr>
      <vt:lpstr>List comprehensions</vt:lpstr>
      <vt:lpstr>Dictionary comprehension. </vt:lpstr>
      <vt:lpstr>Iterator and Generator </vt:lpstr>
      <vt:lpstr>PowerPoint Presentation</vt:lpstr>
      <vt:lpstr>PowerPoint Presentation</vt:lpstr>
      <vt:lpstr>PowerPoint Presentation</vt:lpstr>
      <vt:lpstr>Executing and Evaluating Strings with exec and eval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is an interpreted object-oriented  scripting language functional oriented   high-level programming language with dynamic semantics.  built in data structures dynamic typing and dynamic binding</dc:title>
  <dc:creator>SUPRIYAA</dc:creator>
  <cp:lastModifiedBy>SUPRIYAA</cp:lastModifiedBy>
  <cp:revision>1887</cp:revision>
  <dcterms:created xsi:type="dcterms:W3CDTF">2018-06-15T03:05:46Z</dcterms:created>
  <dcterms:modified xsi:type="dcterms:W3CDTF">2018-09-22T06:31:11Z</dcterms:modified>
</cp:coreProperties>
</file>