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6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8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9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1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5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3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4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61E4-1BCC-4D25-8A57-A1CCB06DD8D5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2C67-2803-44B9-BAA8-815FB8C75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9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Python 3 – Exceptions Handling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859808"/>
            <a:ext cx="11832609" cy="5773003"/>
          </a:xfrm>
        </p:spPr>
        <p:txBody>
          <a:bodyPr>
            <a:normAutofit/>
          </a:bodyPr>
          <a:lstStyle/>
          <a:p>
            <a:r>
              <a:rPr lang="en-IN" sz="2400" dirty="0"/>
              <a:t>Python provides two very important features to handle any unexpected error in </a:t>
            </a:r>
            <a:r>
              <a:rPr lang="en-IN" sz="2400" dirty="0" smtClean="0"/>
              <a:t>your Python </a:t>
            </a:r>
            <a:r>
              <a:rPr lang="en-IN" sz="2400" dirty="0"/>
              <a:t>programs and to add debugging capabilities in them-</a:t>
            </a:r>
            <a:br>
              <a:rPr lang="en-IN" sz="2400" dirty="0"/>
            </a:br>
            <a:r>
              <a:rPr lang="en-IN" sz="2400" dirty="0" smtClean="0"/>
              <a:t> </a:t>
            </a:r>
            <a:r>
              <a:rPr lang="en-IN" sz="2400" b="1" dirty="0"/>
              <a:t>Exception Handling.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 smtClean="0"/>
              <a:t>Assertions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Standard Exceptions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Exception</a:t>
            </a:r>
            <a:r>
              <a:rPr lang="en-IN" sz="2400" dirty="0"/>
              <a:t> </a:t>
            </a:r>
            <a:r>
              <a:rPr lang="en-IN" sz="2400" dirty="0" smtClean="0"/>
              <a:t>- Base </a:t>
            </a:r>
            <a:r>
              <a:rPr lang="en-IN" sz="2400" dirty="0"/>
              <a:t>class for all exceptions</a:t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StopIteration </a:t>
            </a:r>
            <a:r>
              <a:rPr lang="en-IN" sz="2400" b="1" dirty="0" smtClean="0">
                <a:solidFill>
                  <a:srgbClr val="FF0000"/>
                </a:solidFill>
              </a:rPr>
              <a:t>- </a:t>
            </a:r>
            <a:r>
              <a:rPr lang="en-IN" sz="2400" dirty="0" smtClean="0"/>
              <a:t>Raised </a:t>
            </a:r>
            <a:r>
              <a:rPr lang="en-IN" sz="2400" dirty="0"/>
              <a:t>when the next() method of an iterator does not point </a:t>
            </a:r>
            <a:r>
              <a:rPr lang="en-IN" sz="2400" dirty="0" smtClean="0"/>
              <a:t>to any </a:t>
            </a:r>
            <a:r>
              <a:rPr lang="en-IN" sz="2400" dirty="0"/>
              <a:t>object.</a:t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SystemExit</a:t>
            </a:r>
            <a:r>
              <a:rPr lang="en-IN" sz="2400" dirty="0"/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-</a:t>
            </a:r>
            <a:r>
              <a:rPr lang="en-IN" sz="2400" dirty="0" smtClean="0"/>
              <a:t> Raised </a:t>
            </a:r>
            <a:r>
              <a:rPr lang="en-IN" sz="2400" dirty="0"/>
              <a:t>by the sys.exit() function.</a:t>
            </a:r>
            <a:br>
              <a:rPr lang="en-IN" sz="2400" dirty="0"/>
            </a:br>
            <a:r>
              <a:rPr lang="en-IN" sz="2400" b="1" dirty="0" smtClean="0">
                <a:solidFill>
                  <a:srgbClr val="FF0000"/>
                </a:solidFill>
              </a:rPr>
              <a:t>StandardError - </a:t>
            </a:r>
            <a:r>
              <a:rPr lang="en-IN" sz="2400" dirty="0" smtClean="0"/>
              <a:t> </a:t>
            </a:r>
            <a:r>
              <a:rPr lang="en-IN" sz="2400" dirty="0"/>
              <a:t>Base class for all built-in exceptions except StopIteration </a:t>
            </a:r>
            <a:r>
              <a:rPr lang="en-IN" sz="2400" dirty="0" smtClean="0"/>
              <a:t>and SystemExit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ArithmeticError </a:t>
            </a:r>
            <a:r>
              <a:rPr lang="en-IN" sz="2400" b="1" dirty="0" smtClean="0">
                <a:solidFill>
                  <a:srgbClr val="FF0000"/>
                </a:solidFill>
              </a:rPr>
              <a:t>- </a:t>
            </a:r>
            <a:r>
              <a:rPr lang="en-IN" sz="2400" dirty="0" smtClean="0"/>
              <a:t>Base </a:t>
            </a:r>
            <a:r>
              <a:rPr lang="en-IN" sz="2400" dirty="0"/>
              <a:t>class for all errors that occur for numeric calculation.</a:t>
            </a:r>
            <a:br>
              <a:rPr lang="en-IN" sz="2400" dirty="0"/>
            </a:br>
            <a:r>
              <a:rPr lang="en-IN" sz="2400" b="1" dirty="0" smtClean="0">
                <a:solidFill>
                  <a:srgbClr val="FF0000"/>
                </a:solidFill>
              </a:rPr>
              <a:t>OverflowError </a:t>
            </a:r>
            <a:r>
              <a:rPr lang="en-IN" sz="2400" dirty="0" smtClean="0">
                <a:solidFill>
                  <a:srgbClr val="FF0000"/>
                </a:solidFill>
              </a:rPr>
              <a:t>-</a:t>
            </a:r>
            <a:r>
              <a:rPr lang="en-IN" sz="2400" dirty="0" smtClean="0"/>
              <a:t>  Raised </a:t>
            </a:r>
            <a:r>
              <a:rPr lang="en-IN" sz="2400" dirty="0"/>
              <a:t>when a calculation exceeds maximum limit for a </a:t>
            </a:r>
            <a:r>
              <a:rPr lang="en-IN" sz="2400" dirty="0" smtClean="0"/>
              <a:t>numeric type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b="1" dirty="0" smtClean="0">
                <a:solidFill>
                  <a:srgbClr val="FF0000"/>
                </a:solidFill>
              </a:rPr>
              <a:t>FloatingPointError - </a:t>
            </a:r>
            <a:r>
              <a:rPr lang="en-IN" sz="2400" dirty="0" smtClean="0"/>
              <a:t> </a:t>
            </a:r>
            <a:r>
              <a:rPr lang="en-IN" sz="2400" dirty="0"/>
              <a:t>Raised when a floating point calculation fails.</a:t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ZeroDivisonError </a:t>
            </a:r>
            <a:r>
              <a:rPr lang="en-IN" sz="2400" dirty="0"/>
              <a:t>Raised when division or modulo by zero takes place for </a:t>
            </a:r>
            <a:r>
              <a:rPr lang="en-IN" sz="2400" dirty="0" smtClean="0"/>
              <a:t>all numeric </a:t>
            </a:r>
            <a:r>
              <a:rPr lang="en-IN" sz="2400" dirty="0"/>
              <a:t>types.</a:t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AssertionError</a:t>
            </a:r>
            <a:r>
              <a:rPr lang="en-IN" sz="2400" dirty="0"/>
              <a:t> </a:t>
            </a:r>
            <a:r>
              <a:rPr lang="en-IN" sz="2400" dirty="0" smtClean="0"/>
              <a:t>- Raised </a:t>
            </a:r>
            <a:r>
              <a:rPr lang="en-IN" sz="2400" dirty="0"/>
              <a:t>in case of failure of the Assert statement.</a:t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AttributeError</a:t>
            </a:r>
            <a:r>
              <a:rPr lang="en-IN" sz="2400" dirty="0"/>
              <a:t> </a:t>
            </a:r>
            <a:r>
              <a:rPr lang="en-IN" sz="2400" dirty="0" smtClean="0"/>
              <a:t>- Raised </a:t>
            </a:r>
            <a:r>
              <a:rPr lang="en-IN" sz="2400" dirty="0"/>
              <a:t>in case of failure of attribute reference or assignment</a:t>
            </a:r>
            <a:br>
              <a:rPr lang="en-IN" sz="2400" dirty="0"/>
            </a:br>
            <a:r>
              <a:rPr lang="en-IN" sz="2400" b="1" dirty="0">
                <a:solidFill>
                  <a:srgbClr val="FF0000"/>
                </a:solidFill>
              </a:rPr>
              <a:t>EOFError</a:t>
            </a:r>
            <a:r>
              <a:rPr lang="en-IN" sz="2400" dirty="0"/>
              <a:t> Raised when there is no input from either the raw_input() </a:t>
            </a:r>
            <a:r>
              <a:rPr lang="en-IN" sz="2400" dirty="0" smtClean="0"/>
              <a:t>or input</a:t>
            </a:r>
            <a:r>
              <a:rPr lang="en-IN" sz="2400" dirty="0"/>
              <a:t>() function and the end of file is reached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125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95534"/>
            <a:ext cx="11914495" cy="676246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The try-finally Clause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You can use a </a:t>
            </a:r>
            <a:r>
              <a:rPr lang="en-IN" b="1" dirty="0"/>
              <a:t>finally: </a:t>
            </a:r>
            <a:r>
              <a:rPr lang="en-IN" dirty="0"/>
              <a:t>block along with a </a:t>
            </a:r>
            <a:r>
              <a:rPr lang="en-IN" b="1" dirty="0"/>
              <a:t>try: </a:t>
            </a:r>
            <a:r>
              <a:rPr lang="en-IN" dirty="0"/>
              <a:t>block. The </a:t>
            </a:r>
            <a:r>
              <a:rPr lang="en-IN" b="1" dirty="0"/>
              <a:t>finally: </a:t>
            </a:r>
            <a:r>
              <a:rPr lang="en-IN" dirty="0"/>
              <a:t>block is a place to </a:t>
            </a:r>
            <a:r>
              <a:rPr lang="en-IN" dirty="0" smtClean="0"/>
              <a:t>put any </a:t>
            </a:r>
            <a:r>
              <a:rPr lang="en-IN" dirty="0"/>
              <a:t>code that must execute, whether the try-block raised an exception or not. The </a:t>
            </a:r>
            <a:r>
              <a:rPr lang="en-IN" dirty="0" smtClean="0"/>
              <a:t>syntax of </a:t>
            </a:r>
            <a:r>
              <a:rPr lang="en-IN" dirty="0"/>
              <a:t>the try-finally statement is </a:t>
            </a:r>
            <a:r>
              <a:rPr lang="en-IN" dirty="0" smtClean="0"/>
              <a:t>this </a:t>
            </a:r>
          </a:p>
          <a:p>
            <a:r>
              <a:rPr lang="en-IN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You </a:t>
            </a:r>
            <a:r>
              <a:rPr lang="en-IN" dirty="0"/>
              <a:t>do your operations here;</a:t>
            </a:r>
            <a:br>
              <a:rPr lang="en-IN" dirty="0"/>
            </a:br>
            <a:r>
              <a:rPr lang="en-IN" dirty="0" smtClean="0"/>
              <a:t>	......................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Due </a:t>
            </a:r>
            <a:r>
              <a:rPr lang="en-IN" dirty="0"/>
              <a:t>to any exception, this may be skipped.</a:t>
            </a:r>
            <a:br>
              <a:rPr lang="en-IN" dirty="0"/>
            </a:br>
            <a:r>
              <a:rPr lang="en-IN" dirty="0"/>
              <a:t>finally:</a:t>
            </a:r>
            <a:br>
              <a:rPr lang="en-IN" dirty="0"/>
            </a:br>
            <a:r>
              <a:rPr lang="en-IN" dirty="0" smtClean="0"/>
              <a:t>	This </a:t>
            </a:r>
            <a:r>
              <a:rPr lang="en-IN" dirty="0"/>
              <a:t>would always be executed.</a:t>
            </a:r>
            <a:br>
              <a:rPr lang="en-IN" dirty="0"/>
            </a:br>
            <a:r>
              <a:rPr lang="en-IN" dirty="0" smtClean="0"/>
              <a:t>	......................</a:t>
            </a:r>
          </a:p>
          <a:p>
            <a:r>
              <a:rPr lang="en-IN" b="1" dirty="0"/>
              <a:t>Note: </a:t>
            </a:r>
            <a:r>
              <a:rPr lang="en-IN" dirty="0"/>
              <a:t>You can provide except clause(s), or a finally clause, but not both. You </a:t>
            </a:r>
            <a:r>
              <a:rPr lang="en-IN" dirty="0" smtClean="0"/>
              <a:t>cannot use </a:t>
            </a:r>
            <a:r>
              <a:rPr lang="en-IN" i="1" dirty="0"/>
              <a:t>else </a:t>
            </a:r>
            <a:r>
              <a:rPr lang="en-IN" dirty="0"/>
              <a:t>clause as well along with a finally clause.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53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63772"/>
            <a:ext cx="11832609" cy="6469039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Argument of an Exception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An exception can have an </a:t>
            </a:r>
            <a:r>
              <a:rPr lang="en-IN" i="1" dirty="0"/>
              <a:t>argument</a:t>
            </a:r>
            <a:r>
              <a:rPr lang="en-IN" dirty="0"/>
              <a:t>, which is a value that gives additional </a:t>
            </a:r>
            <a:r>
              <a:rPr lang="en-IN" dirty="0" smtClean="0"/>
              <a:t>information about </a:t>
            </a:r>
            <a:r>
              <a:rPr lang="en-IN" dirty="0"/>
              <a:t>the problem. The contents of the argument vary by exception. You capture </a:t>
            </a:r>
            <a:r>
              <a:rPr lang="en-IN" dirty="0" smtClean="0"/>
              <a:t>an exception's </a:t>
            </a:r>
            <a:r>
              <a:rPr lang="en-IN" dirty="0"/>
              <a:t>argument by supplying a variable in the except clause as </a:t>
            </a:r>
            <a:r>
              <a:rPr lang="en-IN" dirty="0" smtClean="0"/>
              <a:t>follows</a:t>
            </a:r>
          </a:p>
          <a:p>
            <a:r>
              <a:rPr lang="en-IN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You </a:t>
            </a:r>
            <a:r>
              <a:rPr lang="en-IN" dirty="0"/>
              <a:t>do your operations here</a:t>
            </a:r>
            <a:br>
              <a:rPr lang="en-IN" dirty="0"/>
            </a:br>
            <a:r>
              <a:rPr lang="en-IN" dirty="0" smtClean="0"/>
              <a:t>	......................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except </a:t>
            </a:r>
            <a:r>
              <a:rPr lang="en-IN" i="1" dirty="0"/>
              <a:t>ExceptionType as Argument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You </a:t>
            </a:r>
            <a:r>
              <a:rPr lang="en-IN" dirty="0"/>
              <a:t>can print value of Argument here</a:t>
            </a:r>
            <a:r>
              <a:rPr lang="en-IN" dirty="0" smtClean="0"/>
              <a:t>...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If you write the code to handle a single exception, you can have a variable follow the </a:t>
            </a:r>
            <a:r>
              <a:rPr lang="en-IN" dirty="0" smtClean="0"/>
              <a:t>name of </a:t>
            </a:r>
            <a:r>
              <a:rPr lang="en-IN" dirty="0"/>
              <a:t>the exception in the except statement. If you are trapping multiple exceptions, you </a:t>
            </a:r>
            <a:r>
              <a:rPr lang="en-IN" dirty="0" smtClean="0"/>
              <a:t>can have </a:t>
            </a:r>
            <a:r>
              <a:rPr lang="en-IN" dirty="0"/>
              <a:t>a variable follow the tuple of the exception.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variable receives the value of the exception mostly containing the cause of the</a:t>
            </a:r>
            <a:br>
              <a:rPr lang="en-IN" dirty="0"/>
            </a:br>
            <a:r>
              <a:rPr lang="en-IN" dirty="0"/>
              <a:t>exception. The variable can receive a single value or multiple values in the form of a </a:t>
            </a:r>
            <a:r>
              <a:rPr lang="en-IN" dirty="0" smtClean="0"/>
              <a:t>tuple. This </a:t>
            </a:r>
            <a:r>
              <a:rPr lang="en-IN" dirty="0"/>
              <a:t>tuple usually contains the error string, the error number, and an error location</a:t>
            </a:r>
            <a:r>
              <a:rPr lang="en-IN" dirty="0" smtClean="0"/>
              <a:t>.</a:t>
            </a:r>
          </a:p>
          <a:p>
            <a:r>
              <a:rPr lang="en-IN" dirty="0"/>
              <a:t>try:</a:t>
            </a:r>
            <a:br>
              <a:rPr lang="en-IN" dirty="0"/>
            </a:br>
            <a:r>
              <a:rPr lang="en-IN" dirty="0" smtClean="0"/>
              <a:t>	x </a:t>
            </a:r>
            <a:r>
              <a:rPr lang="en-IN" dirty="0"/>
              <a:t>= int(input('Enter the first number: '))</a:t>
            </a:r>
            <a:br>
              <a:rPr lang="en-IN" dirty="0"/>
            </a:br>
            <a:r>
              <a:rPr lang="en-IN" dirty="0" smtClean="0"/>
              <a:t>	y </a:t>
            </a:r>
            <a:r>
              <a:rPr lang="en-IN" dirty="0"/>
              <a:t>= int(input('Enter the second number: '))</a:t>
            </a:r>
            <a:br>
              <a:rPr lang="en-IN" dirty="0"/>
            </a:br>
            <a:r>
              <a:rPr lang="en-IN" dirty="0" smtClean="0"/>
              <a:t>	print(x </a:t>
            </a:r>
            <a:r>
              <a:rPr lang="en-IN" dirty="0"/>
              <a:t>/ y)</a:t>
            </a:r>
            <a:br>
              <a:rPr lang="en-IN" dirty="0"/>
            </a:br>
            <a:r>
              <a:rPr lang="en-IN" dirty="0"/>
              <a:t>except (ZeroDivisionError, TypeError) as e:</a:t>
            </a:r>
            <a:br>
              <a:rPr lang="en-IN" dirty="0"/>
            </a:br>
            <a:r>
              <a:rPr lang="en-IN" dirty="0" smtClean="0"/>
              <a:t>	print(e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10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63772"/>
            <a:ext cx="11641540" cy="6469039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Raising an Exception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You can raise exceptions in several ways by using the raise statement. The general syntax</a:t>
            </a:r>
            <a:br>
              <a:rPr lang="en-IN" dirty="0"/>
            </a:br>
            <a:r>
              <a:rPr lang="en-IN" dirty="0"/>
              <a:t>for the </a:t>
            </a:r>
            <a:r>
              <a:rPr lang="en-IN" b="1" dirty="0"/>
              <a:t>raise </a:t>
            </a:r>
            <a:r>
              <a:rPr lang="en-IN" dirty="0"/>
              <a:t>statement is as </a:t>
            </a:r>
            <a:r>
              <a:rPr lang="en-IN" dirty="0" smtClean="0"/>
              <a:t>follows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raise [Exception [, args [, traceback</a:t>
            </a:r>
            <a:r>
              <a:rPr lang="en-IN" dirty="0" smtClean="0"/>
              <a:t>]]]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Here, </a:t>
            </a:r>
            <a:r>
              <a:rPr lang="en-IN" i="1" dirty="0"/>
              <a:t>Exception </a:t>
            </a:r>
            <a:r>
              <a:rPr lang="en-IN" dirty="0"/>
              <a:t>is the type of exception (for example, NameError) and </a:t>
            </a:r>
            <a:r>
              <a:rPr lang="en-IN" i="1" dirty="0"/>
              <a:t>argument </a:t>
            </a:r>
            <a:r>
              <a:rPr lang="en-IN" dirty="0"/>
              <a:t>is a</a:t>
            </a:r>
            <a:br>
              <a:rPr lang="en-IN" dirty="0"/>
            </a:br>
            <a:r>
              <a:rPr lang="en-IN" dirty="0"/>
              <a:t>value for the exception argument. The argument is optional; if not supplied, the exception</a:t>
            </a:r>
            <a:br>
              <a:rPr lang="en-IN" dirty="0"/>
            </a:br>
            <a:r>
              <a:rPr lang="en-IN" dirty="0"/>
              <a:t>argument is None.</a:t>
            </a:r>
            <a:br>
              <a:rPr lang="en-IN" dirty="0"/>
            </a:br>
            <a:r>
              <a:rPr lang="en-IN" dirty="0"/>
              <a:t>The final argument, traceback, is also optional (and rarely used in practice), and if present,</a:t>
            </a:r>
            <a:br>
              <a:rPr lang="en-IN" dirty="0"/>
            </a:br>
            <a:r>
              <a:rPr lang="en-IN" dirty="0"/>
              <a:t>is the traceback object used for the exception.</a:t>
            </a:r>
            <a:br>
              <a:rPr lang="en-IN" dirty="0"/>
            </a:br>
            <a:r>
              <a:rPr lang="en-IN" b="1" dirty="0"/>
              <a:t>Example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An exception can be a string, a class or an object. Most of the exceptions that the Python</a:t>
            </a:r>
            <a:br>
              <a:rPr lang="en-IN" dirty="0"/>
            </a:br>
            <a:r>
              <a:rPr lang="en-IN" dirty="0"/>
              <a:t>core raises are classes, with an argument that is an instance of the class. Defining new</a:t>
            </a:r>
            <a:br>
              <a:rPr lang="en-IN" dirty="0"/>
            </a:br>
            <a:r>
              <a:rPr lang="en-IN" dirty="0"/>
              <a:t>exceptions is quite easy and can be done as </a:t>
            </a:r>
            <a:r>
              <a:rPr lang="en-IN" dirty="0" smtClean="0"/>
              <a:t>follows</a:t>
            </a:r>
          </a:p>
          <a:p>
            <a:pPr marL="0" indent="0">
              <a:buNone/>
            </a:pPr>
            <a:r>
              <a:rPr lang="en-IN" dirty="0" smtClean="0"/>
              <a:t>def </a:t>
            </a:r>
            <a:r>
              <a:rPr lang="en-IN" dirty="0"/>
              <a:t>functionName( level ):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level &lt;1:</a:t>
            </a:r>
            <a:br>
              <a:rPr lang="en-IN" dirty="0"/>
            </a:br>
            <a:r>
              <a:rPr lang="en-IN" dirty="0" smtClean="0"/>
              <a:t>		raise </a:t>
            </a:r>
            <a:r>
              <a:rPr lang="en-IN" dirty="0"/>
              <a:t>Exception(level)</a:t>
            </a:r>
            <a:br>
              <a:rPr lang="en-IN" dirty="0"/>
            </a:br>
            <a:r>
              <a:rPr lang="en-IN" dirty="0" smtClean="0"/>
              <a:t>		# </a:t>
            </a:r>
            <a:r>
              <a:rPr lang="en-IN" dirty="0"/>
              <a:t>The code below to this would not be executed</a:t>
            </a:r>
            <a:br>
              <a:rPr lang="en-IN" dirty="0"/>
            </a:br>
            <a:r>
              <a:rPr lang="en-IN" dirty="0" smtClean="0"/>
              <a:t>		# </a:t>
            </a:r>
            <a:r>
              <a:rPr lang="en-IN" dirty="0"/>
              <a:t>if we raise the exception</a:t>
            </a:r>
            <a:br>
              <a:rPr lang="en-IN" dirty="0"/>
            </a:br>
            <a:r>
              <a:rPr lang="en-IN" dirty="0" smtClean="0"/>
              <a:t>	return </a:t>
            </a:r>
            <a:r>
              <a:rPr lang="en-IN" dirty="0"/>
              <a:t>level</a:t>
            </a:r>
            <a:br>
              <a:rPr lang="en-IN" dirty="0"/>
            </a:br>
            <a:r>
              <a:rPr lang="en-IN" b="1" dirty="0"/>
              <a:t>Note: </a:t>
            </a:r>
            <a:r>
              <a:rPr lang="en-IN" dirty="0"/>
              <a:t>In order to catch an exception, an "except" clause must refer to the same exception</a:t>
            </a:r>
            <a:br>
              <a:rPr lang="en-IN" dirty="0"/>
            </a:br>
            <a:r>
              <a:rPr lang="en-IN" dirty="0"/>
              <a:t>thrown either as a class object or a simple string. For example, to capture the above</a:t>
            </a:r>
            <a:br>
              <a:rPr lang="en-IN" dirty="0"/>
            </a:br>
            <a:r>
              <a:rPr lang="en-IN" dirty="0"/>
              <a:t>exception, we must write the except clause as follows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1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91069"/>
            <a:ext cx="11778018" cy="6523630"/>
          </a:xfrm>
        </p:spPr>
        <p:txBody>
          <a:bodyPr/>
          <a:lstStyle/>
          <a:p>
            <a:r>
              <a:rPr lang="en-IN" dirty="0"/>
              <a:t>def functionName( level ):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level &lt;1:</a:t>
            </a:r>
            <a:br>
              <a:rPr lang="en-IN" dirty="0"/>
            </a:br>
            <a:r>
              <a:rPr lang="en-IN" dirty="0" smtClean="0"/>
              <a:t>		raise </a:t>
            </a:r>
            <a:r>
              <a:rPr lang="en-IN" dirty="0"/>
              <a:t>Exception(level)</a:t>
            </a:r>
            <a:br>
              <a:rPr lang="en-IN" dirty="0"/>
            </a:br>
            <a:r>
              <a:rPr lang="en-IN" dirty="0" smtClean="0"/>
              <a:t>		# </a:t>
            </a:r>
            <a:r>
              <a:rPr lang="en-IN" dirty="0"/>
              <a:t>The code below to this would not be executed</a:t>
            </a:r>
            <a:br>
              <a:rPr lang="en-IN" dirty="0"/>
            </a:br>
            <a:r>
              <a:rPr lang="en-IN" dirty="0" smtClean="0"/>
              <a:t>		# </a:t>
            </a:r>
            <a:r>
              <a:rPr lang="en-IN" dirty="0"/>
              <a:t>if we raise the exception</a:t>
            </a:r>
            <a:br>
              <a:rPr lang="en-IN" dirty="0"/>
            </a:br>
            <a:r>
              <a:rPr lang="en-IN" dirty="0" smtClean="0"/>
              <a:t>	return </a:t>
            </a:r>
            <a:r>
              <a:rPr lang="en-IN" dirty="0"/>
              <a:t>level</a:t>
            </a:r>
            <a:br>
              <a:rPr lang="en-IN" dirty="0"/>
            </a:br>
            <a:r>
              <a:rPr lang="en-IN" dirty="0" smtClean="0"/>
              <a:t>	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	l=functionName</a:t>
            </a:r>
            <a:r>
              <a:rPr lang="en-IN" dirty="0"/>
              <a:t>(-10)</a:t>
            </a:r>
            <a:br>
              <a:rPr lang="en-IN" dirty="0"/>
            </a:br>
            <a:r>
              <a:rPr lang="en-IN" dirty="0" smtClean="0"/>
              <a:t>		print </a:t>
            </a:r>
            <a:r>
              <a:rPr lang="en-IN" dirty="0"/>
              <a:t>("level=",l)</a:t>
            </a:r>
            <a:br>
              <a:rPr lang="en-IN" dirty="0"/>
            </a:br>
            <a:r>
              <a:rPr lang="en-IN" dirty="0" smtClean="0"/>
              <a:t>	except </a:t>
            </a:r>
            <a:r>
              <a:rPr lang="en-IN" dirty="0"/>
              <a:t>Exception as e:</a:t>
            </a:r>
            <a:br>
              <a:rPr lang="en-IN" dirty="0"/>
            </a:br>
            <a:r>
              <a:rPr lang="en-IN" dirty="0" smtClean="0"/>
              <a:t>		print </a:t>
            </a:r>
            <a:r>
              <a:rPr lang="en-IN" dirty="0"/>
              <a:t>("error in level argument",e.args[0</a:t>
            </a:r>
            <a:r>
              <a:rPr lang="en-IN" dirty="0" smtClean="0"/>
              <a:t>])</a:t>
            </a:r>
          </a:p>
          <a:p>
            <a:r>
              <a:rPr lang="en-IN" dirty="0"/>
              <a:t>This will produce the following </a:t>
            </a:r>
            <a:r>
              <a:rPr lang="en-IN" dirty="0" smtClean="0"/>
              <a:t>result </a:t>
            </a:r>
          </a:p>
          <a:p>
            <a:pPr marL="0" indent="0">
              <a:buNone/>
            </a:pPr>
            <a:r>
              <a:rPr lang="en-IN" dirty="0" smtClean="0"/>
              <a:t>error </a:t>
            </a:r>
            <a:r>
              <a:rPr lang="en-IN" dirty="0"/>
              <a:t>in level argument -10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36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218364"/>
            <a:ext cx="11532358" cy="6455391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User-Defined Exceptions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Python also allows you to create your own exceptions by deriving classes from the </a:t>
            </a:r>
            <a:r>
              <a:rPr lang="en-IN" dirty="0" smtClean="0"/>
              <a:t>standard built-in </a:t>
            </a:r>
            <a:r>
              <a:rPr lang="en-IN" dirty="0"/>
              <a:t>exceptions.</a:t>
            </a:r>
            <a:br>
              <a:rPr lang="en-IN" dirty="0"/>
            </a:br>
            <a:r>
              <a:rPr lang="en-IN" dirty="0"/>
              <a:t>Here is an example related to </a:t>
            </a:r>
            <a:r>
              <a:rPr lang="en-IN" i="1" dirty="0"/>
              <a:t>RuntimeError</a:t>
            </a:r>
            <a:r>
              <a:rPr lang="en-IN" dirty="0"/>
              <a:t>. Here, a class is created that is </a:t>
            </a:r>
            <a:r>
              <a:rPr lang="en-IN" dirty="0" smtClean="0"/>
              <a:t>subclassed from </a:t>
            </a:r>
            <a:r>
              <a:rPr lang="en-IN" i="1" dirty="0"/>
              <a:t>RuntimeError</a:t>
            </a:r>
            <a:r>
              <a:rPr lang="en-IN" dirty="0"/>
              <a:t>. This is useful when you need to display more specific information </a:t>
            </a:r>
            <a:r>
              <a:rPr lang="en-IN" dirty="0" smtClean="0"/>
              <a:t>when an </a:t>
            </a:r>
            <a:r>
              <a:rPr lang="en-IN" dirty="0"/>
              <a:t>exception is caught.</a:t>
            </a:r>
            <a:br>
              <a:rPr lang="en-IN" dirty="0"/>
            </a:br>
            <a:r>
              <a:rPr lang="en-IN" dirty="0"/>
              <a:t>In the try block, the user-defined exception is raised and caught in the except block. </a:t>
            </a:r>
            <a:r>
              <a:rPr lang="en-IN" dirty="0" smtClean="0"/>
              <a:t>The variable </a:t>
            </a:r>
            <a:r>
              <a:rPr lang="en-IN" b="1" dirty="0"/>
              <a:t>e </a:t>
            </a:r>
            <a:r>
              <a:rPr lang="en-IN" dirty="0"/>
              <a:t>is used to create an instance of the class </a:t>
            </a:r>
            <a:r>
              <a:rPr lang="en-IN" i="1" dirty="0"/>
              <a:t>Networkerror</a:t>
            </a:r>
            <a:r>
              <a:rPr lang="en-IN" dirty="0" smtClean="0"/>
              <a:t>.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class Networkerror(RuntimeError):</a:t>
            </a:r>
            <a:br>
              <a:rPr lang="en-IN" dirty="0"/>
            </a:br>
            <a:r>
              <a:rPr lang="en-IN" dirty="0" smtClean="0"/>
              <a:t>	def </a:t>
            </a:r>
            <a:r>
              <a:rPr lang="en-IN" dirty="0"/>
              <a:t>__init__(self, arg):</a:t>
            </a:r>
            <a:br>
              <a:rPr lang="en-IN" dirty="0"/>
            </a:br>
            <a:r>
              <a:rPr lang="en-IN" dirty="0" smtClean="0"/>
              <a:t>		self.args </a:t>
            </a:r>
            <a:r>
              <a:rPr lang="en-IN" dirty="0"/>
              <a:t>= arg</a:t>
            </a:r>
            <a:br>
              <a:rPr lang="en-IN" dirty="0"/>
            </a:br>
            <a:r>
              <a:rPr lang="en-IN" dirty="0" smtClean="0"/>
              <a:t>#So </a:t>
            </a:r>
            <a:r>
              <a:rPr lang="en-IN" dirty="0"/>
              <a:t>once you have defined the above class, you can raise the exception as </a:t>
            </a:r>
            <a:r>
              <a:rPr lang="en-IN" dirty="0" smtClean="0"/>
              <a:t>follows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     raise </a:t>
            </a:r>
            <a:r>
              <a:rPr lang="en-IN" dirty="0"/>
              <a:t>Networkerror("Bad hostname")</a:t>
            </a:r>
            <a:br>
              <a:rPr lang="en-IN" dirty="0"/>
            </a:br>
            <a:r>
              <a:rPr lang="en-IN" dirty="0" smtClean="0"/>
              <a:t>	except </a:t>
            </a:r>
            <a:r>
              <a:rPr lang="en-IN" dirty="0"/>
              <a:t>Networkerror,e:</a:t>
            </a:r>
            <a:br>
              <a:rPr lang="en-IN" dirty="0"/>
            </a:br>
            <a:r>
              <a:rPr lang="en-IN" dirty="0" smtClean="0"/>
              <a:t>	     print e.args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62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023678" cy="667375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Assertions in Python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An assertion is a sanity-check that you can turn on or turn off when you are done with</a:t>
            </a:r>
            <a:br>
              <a:rPr lang="en-IN" dirty="0"/>
            </a:br>
            <a:r>
              <a:rPr lang="en-IN" dirty="0"/>
              <a:t>your testing of the program.</a:t>
            </a:r>
            <a:br>
              <a:rPr lang="en-IN" dirty="0"/>
            </a:br>
            <a:r>
              <a:rPr lang="en-IN" dirty="0"/>
              <a:t> The easiest way to think of an assertion is to liken it to a </a:t>
            </a:r>
            <a:r>
              <a:rPr lang="en-IN" b="1" dirty="0"/>
              <a:t>raise-if </a:t>
            </a:r>
            <a:r>
              <a:rPr lang="en-IN" dirty="0"/>
              <a:t>statement (or to</a:t>
            </a:r>
            <a:br>
              <a:rPr lang="en-IN" dirty="0"/>
            </a:br>
            <a:r>
              <a:rPr lang="en-IN" dirty="0"/>
              <a:t>be more accurate, a raise-if-not statement). An expression is tested, and if </a:t>
            </a:r>
            <a:r>
              <a:rPr lang="en-IN" dirty="0" smtClean="0"/>
              <a:t>the result </a:t>
            </a:r>
            <a:r>
              <a:rPr lang="en-IN" dirty="0"/>
              <a:t>comes up false, an exception is raised.</a:t>
            </a:r>
            <a:br>
              <a:rPr lang="en-IN" dirty="0"/>
            </a:br>
            <a:r>
              <a:rPr lang="en-IN" dirty="0"/>
              <a:t> Assertions are carried out by the assert statement, the newest keyword to Python,</a:t>
            </a:r>
            <a:br>
              <a:rPr lang="en-IN" dirty="0"/>
            </a:br>
            <a:r>
              <a:rPr lang="en-IN" dirty="0"/>
              <a:t>introduced in version 1.5.</a:t>
            </a:r>
            <a:br>
              <a:rPr lang="en-IN" dirty="0"/>
            </a:br>
            <a:r>
              <a:rPr lang="en-IN" dirty="0"/>
              <a:t> Programmers often place assertions at the start of a function to check for </a:t>
            </a:r>
            <a:r>
              <a:rPr lang="en-IN" dirty="0" smtClean="0"/>
              <a:t>valid input</a:t>
            </a:r>
            <a:r>
              <a:rPr lang="en-IN" dirty="0"/>
              <a:t>, and after a function call to check for valid output.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The </a:t>
            </a:r>
            <a:r>
              <a:rPr lang="en-IN" b="1" i="1" dirty="0">
                <a:solidFill>
                  <a:srgbClr val="FF0000"/>
                </a:solidFill>
              </a:rPr>
              <a:t>assert </a:t>
            </a:r>
            <a:r>
              <a:rPr lang="en-IN" b="1" dirty="0">
                <a:solidFill>
                  <a:srgbClr val="FF0000"/>
                </a:solidFill>
              </a:rPr>
              <a:t>Statement</a:t>
            </a: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>When it encounters an assert statement, Python evaluates the accompanying </a:t>
            </a:r>
            <a:r>
              <a:rPr lang="en-IN" dirty="0" smtClean="0"/>
              <a:t>expression, which </a:t>
            </a:r>
            <a:r>
              <a:rPr lang="en-IN" dirty="0"/>
              <a:t>is hopefully true. If the expression is false, Python </a:t>
            </a:r>
            <a:r>
              <a:rPr lang="en-IN" dirty="0" smtClean="0"/>
              <a:t>raises an AssertionError exception.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assert Expression[, Arguments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If the assertion fails, Python uses </a:t>
            </a:r>
            <a:r>
              <a:rPr lang="en-IN" dirty="0" smtClean="0"/>
              <a:t>Argument Expression </a:t>
            </a:r>
            <a:r>
              <a:rPr lang="en-IN" dirty="0"/>
              <a:t>as the argument for the</a:t>
            </a:r>
            <a:br>
              <a:rPr lang="en-IN" dirty="0"/>
            </a:br>
            <a:r>
              <a:rPr lang="en-IN" dirty="0"/>
              <a:t>AssertionError. AssertionError exceptions can be caught and handled like any other</a:t>
            </a:r>
            <a:br>
              <a:rPr lang="en-IN" dirty="0"/>
            </a:br>
            <a:r>
              <a:rPr lang="en-IN" dirty="0"/>
              <a:t>exception, using the try-except statement. If they are not handled, they will terminate </a:t>
            </a:r>
            <a:r>
              <a:rPr lang="en-IN" dirty="0" smtClean="0"/>
              <a:t>the program </a:t>
            </a:r>
            <a:r>
              <a:rPr lang="en-IN" dirty="0"/>
              <a:t>and produce a traceback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83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63772"/>
            <a:ext cx="11873553" cy="659186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Here is a function that converts a given temperature from degrees Kelvin to </a:t>
            </a:r>
            <a:r>
              <a:rPr lang="en-IN" dirty="0" smtClean="0"/>
              <a:t>degrees Fahrenheit</a:t>
            </a:r>
            <a:r>
              <a:rPr lang="en-IN" dirty="0"/>
              <a:t>. Since 0° K is as cold as it gets, the function bails out if it sees a </a:t>
            </a:r>
            <a:r>
              <a:rPr lang="en-IN" dirty="0" smtClean="0"/>
              <a:t>negative temperature </a:t>
            </a:r>
            <a:r>
              <a:rPr lang="en-IN" dirty="0"/>
              <a:t>−</a:t>
            </a:r>
            <a:br>
              <a:rPr lang="en-IN" dirty="0"/>
            </a:br>
            <a:r>
              <a:rPr lang="en-IN" dirty="0"/>
              <a:t>#!/</a:t>
            </a:r>
            <a:r>
              <a:rPr lang="en-IN" dirty="0" err="1"/>
              <a:t>usr</a:t>
            </a:r>
            <a:r>
              <a:rPr lang="en-IN" dirty="0"/>
              <a:t>/bin/python3</a:t>
            </a:r>
            <a:br>
              <a:rPr lang="en-IN" dirty="0"/>
            </a:br>
            <a:r>
              <a:rPr lang="en-IN" dirty="0"/>
              <a:t>def KelvinToFahrenheit(Temperature):</a:t>
            </a:r>
            <a:br>
              <a:rPr lang="en-IN" dirty="0"/>
            </a:br>
            <a:r>
              <a:rPr lang="en-IN" dirty="0" smtClean="0"/>
              <a:t>	assert </a:t>
            </a:r>
            <a:r>
              <a:rPr lang="en-IN" dirty="0"/>
              <a:t>(Temperature &gt;= 0),"Colder than absolute zero!"</a:t>
            </a:r>
            <a:br>
              <a:rPr lang="en-IN" dirty="0"/>
            </a:br>
            <a:r>
              <a:rPr lang="en-IN" dirty="0" smtClean="0"/>
              <a:t>	return </a:t>
            </a:r>
            <a:r>
              <a:rPr lang="en-IN" dirty="0"/>
              <a:t>((Temperature-273)*1.8)+32</a:t>
            </a:r>
            <a:br>
              <a:rPr lang="en-IN" dirty="0"/>
            </a:br>
            <a:r>
              <a:rPr lang="en-IN" dirty="0"/>
              <a:t>print (KelvinToFahrenheit(273))</a:t>
            </a:r>
            <a:br>
              <a:rPr lang="en-IN" dirty="0"/>
            </a:br>
            <a:r>
              <a:rPr lang="en-IN" dirty="0"/>
              <a:t>print (int(KelvinToFahrenheit(505.78)))</a:t>
            </a:r>
            <a:br>
              <a:rPr lang="en-IN" dirty="0"/>
            </a:br>
            <a:r>
              <a:rPr lang="en-IN" dirty="0"/>
              <a:t>print (KelvinToFahrenheit(-5</a:t>
            </a:r>
            <a:r>
              <a:rPr lang="en-IN" dirty="0" smtClean="0"/>
              <a:t>))</a:t>
            </a:r>
          </a:p>
          <a:p>
            <a:r>
              <a:rPr lang="en-IN" dirty="0"/>
              <a:t>When the above code is executed, it produces the following result-</a:t>
            </a:r>
            <a:br>
              <a:rPr lang="en-IN" dirty="0"/>
            </a:br>
            <a:r>
              <a:rPr lang="en-IN" dirty="0"/>
              <a:t>32.0</a:t>
            </a:r>
            <a:br>
              <a:rPr lang="en-IN" dirty="0"/>
            </a:br>
            <a:r>
              <a:rPr lang="en-IN" dirty="0"/>
              <a:t>451</a:t>
            </a:r>
            <a:br>
              <a:rPr lang="en-IN" dirty="0"/>
            </a:br>
            <a:r>
              <a:rPr lang="en-IN" dirty="0"/>
              <a:t>Traceback (most recent call last):</a:t>
            </a:r>
            <a:br>
              <a:rPr lang="en-IN" dirty="0"/>
            </a:br>
            <a:r>
              <a:rPr lang="en-IN" dirty="0"/>
              <a:t>File "test.py", line 9, in</a:t>
            </a:r>
            <a:br>
              <a:rPr lang="en-IN" dirty="0"/>
            </a:br>
            <a:r>
              <a:rPr lang="en-IN" dirty="0"/>
              <a:t>print KelvinToFahrenheit(-5)</a:t>
            </a:r>
            <a:br>
              <a:rPr lang="en-IN" dirty="0"/>
            </a:br>
            <a:r>
              <a:rPr lang="en-IN" dirty="0"/>
              <a:t>File "test.py", line 4, in KelvinToFahrenheit</a:t>
            </a:r>
            <a:br>
              <a:rPr lang="en-IN" dirty="0"/>
            </a:br>
            <a:r>
              <a:rPr lang="en-IN" dirty="0"/>
              <a:t>assert (Temperature &gt;= 0),"Colder than absolute zero!"</a:t>
            </a:r>
            <a:br>
              <a:rPr lang="en-IN" dirty="0"/>
            </a:br>
            <a:r>
              <a:rPr lang="en-IN" dirty="0"/>
              <a:t>AssertionError: Colder than absolute zero</a:t>
            </a:r>
            <a:r>
              <a:rPr lang="en-IN" dirty="0" smtClean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25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6478"/>
            <a:ext cx="11655188" cy="65372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ImportError</a:t>
            </a:r>
            <a:r>
              <a:rPr lang="en-IN" dirty="0"/>
              <a:t> Raised when an import statement fails.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KeyboardInterrupt</a:t>
            </a:r>
            <a:r>
              <a:rPr lang="en-IN" dirty="0"/>
              <a:t> Raised when the user interrupts program execution, usually </a:t>
            </a:r>
            <a:r>
              <a:rPr lang="en-IN" dirty="0" smtClean="0"/>
              <a:t>by pressing </a:t>
            </a:r>
            <a:r>
              <a:rPr lang="en-IN" dirty="0"/>
              <a:t>Ctrl+c.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LookupError</a:t>
            </a:r>
            <a:r>
              <a:rPr lang="en-IN" dirty="0"/>
              <a:t> Base class for all lookup errors.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IndexError</a:t>
            </a:r>
            <a:r>
              <a:rPr lang="en-IN" dirty="0"/>
              <a:t> Raised when an index is not found in a sequence.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KeyError</a:t>
            </a:r>
            <a:r>
              <a:rPr lang="en-IN" dirty="0"/>
              <a:t> Raised when the specified key is not found in the dictionary.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NameError</a:t>
            </a:r>
            <a:r>
              <a:rPr lang="en-IN" dirty="0"/>
              <a:t> Raised when an identifier is not found in the local or </a:t>
            </a:r>
            <a:r>
              <a:rPr lang="en-IN" dirty="0" smtClean="0"/>
              <a:t>global namespace</a:t>
            </a:r>
            <a:r>
              <a:rPr lang="en-IN" dirty="0"/>
              <a:t>.</a:t>
            </a:r>
            <a:br>
              <a:rPr lang="en-IN" dirty="0"/>
            </a:br>
            <a:r>
              <a:rPr lang="en-IN" b="1" dirty="0" smtClean="0">
                <a:solidFill>
                  <a:srgbClr val="FF0000"/>
                </a:solidFill>
              </a:rPr>
              <a:t>UnboundLocalError</a:t>
            </a:r>
            <a:r>
              <a:rPr lang="en-IN" dirty="0" smtClean="0"/>
              <a:t> Raised </a:t>
            </a:r>
            <a:r>
              <a:rPr lang="en-IN" dirty="0"/>
              <a:t>when trying to access a local variable in a function </a:t>
            </a:r>
            <a:r>
              <a:rPr lang="en-IN" dirty="0" smtClean="0"/>
              <a:t>or method </a:t>
            </a:r>
            <a:r>
              <a:rPr lang="en-IN" dirty="0"/>
              <a:t>but no </a:t>
            </a:r>
            <a:r>
              <a:rPr lang="en-IN" dirty="0" smtClean="0"/>
              <a:t>value </a:t>
            </a:r>
            <a:r>
              <a:rPr lang="en-IN" dirty="0"/>
              <a:t>has been assigned to it.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EnvironmentError</a:t>
            </a:r>
            <a:r>
              <a:rPr lang="en-IN" dirty="0"/>
              <a:t> Base class for all exceptions that occur outside the </a:t>
            </a:r>
            <a:r>
              <a:rPr lang="en-IN" dirty="0" smtClean="0"/>
              <a:t>Python environment</a:t>
            </a:r>
            <a:r>
              <a:rPr lang="en-IN" dirty="0"/>
              <a:t>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IOError</a:t>
            </a:r>
            <a:r>
              <a:rPr lang="en-IN" dirty="0"/>
              <a:t> Raised when an input/ output operation fails, such as the </a:t>
            </a:r>
            <a:r>
              <a:rPr lang="en-IN" dirty="0" smtClean="0"/>
              <a:t>print statement </a:t>
            </a:r>
            <a:r>
              <a:rPr lang="en-IN" dirty="0"/>
              <a:t>or the open() function when trying to open a file </a:t>
            </a:r>
            <a:r>
              <a:rPr lang="en-IN" dirty="0" smtClean="0"/>
              <a:t>that does </a:t>
            </a:r>
            <a:r>
              <a:rPr lang="en-IN" dirty="0"/>
              <a:t>not exist.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OSError</a:t>
            </a:r>
            <a:r>
              <a:rPr lang="en-IN" dirty="0"/>
              <a:t> Raised for operating system-related errors.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SyntaxError</a:t>
            </a:r>
            <a:r>
              <a:rPr lang="en-IN" dirty="0"/>
              <a:t> Raised when there is an error in Python syntax.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IndentationError</a:t>
            </a:r>
            <a:r>
              <a:rPr lang="en-IN" dirty="0"/>
              <a:t> Raised when indentation is not specified properly.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SystemError</a:t>
            </a:r>
            <a:r>
              <a:rPr lang="en-IN" dirty="0"/>
              <a:t> Raised when the interpreter finds an internal problem, but when</a:t>
            </a:r>
            <a:br>
              <a:rPr lang="en-IN" dirty="0"/>
            </a:br>
            <a:r>
              <a:rPr lang="en-IN" dirty="0"/>
              <a:t>this error is encountered the Python interpreter does not exit.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SystemExit </a:t>
            </a:r>
            <a:r>
              <a:rPr lang="en-IN" dirty="0"/>
              <a:t>Raised when Python interpreter is quit by using the sys.exit()</a:t>
            </a:r>
            <a:br>
              <a:rPr lang="en-IN" dirty="0"/>
            </a:br>
            <a:r>
              <a:rPr lang="en-IN" dirty="0"/>
              <a:t>function. If not handled in the code, causes the interpreter </a:t>
            </a:r>
            <a:r>
              <a:rPr lang="en-IN" dirty="0" smtClean="0"/>
              <a:t>to exit.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724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36478"/>
            <a:ext cx="11928144" cy="6721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TypeError</a:t>
            </a:r>
            <a:r>
              <a:rPr lang="en-IN" dirty="0"/>
              <a:t> Raised when an operation or function is attempted that is</a:t>
            </a:r>
            <a:br>
              <a:rPr lang="en-IN" dirty="0"/>
            </a:br>
            <a:r>
              <a:rPr lang="en-IN" dirty="0"/>
              <a:t>invalid for the specified data type.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ValueError</a:t>
            </a:r>
            <a:r>
              <a:rPr lang="en-IN" dirty="0"/>
              <a:t> Raised when the built-in function for a data type has the valid</a:t>
            </a:r>
            <a:br>
              <a:rPr lang="en-IN" dirty="0"/>
            </a:br>
            <a:r>
              <a:rPr lang="en-IN" dirty="0"/>
              <a:t>type of arguments, but the arguments have invalid </a:t>
            </a:r>
            <a:r>
              <a:rPr lang="en-IN" dirty="0" smtClean="0"/>
              <a:t>values specified</a:t>
            </a:r>
            <a:r>
              <a:rPr lang="en-IN" dirty="0"/>
              <a:t>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RuntimeError</a:t>
            </a:r>
            <a:r>
              <a:rPr lang="en-IN" dirty="0"/>
              <a:t> Raised when a generated error does not fall into any category.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NotImplementedError</a:t>
            </a:r>
            <a:r>
              <a:rPr lang="en-IN" dirty="0"/>
              <a:t> Raised when an abstract method that needs to be </a:t>
            </a:r>
            <a:r>
              <a:rPr lang="en-IN" dirty="0" smtClean="0"/>
              <a:t>implemented in </a:t>
            </a:r>
            <a:r>
              <a:rPr lang="en-IN" dirty="0"/>
              <a:t>an inherited class is not actually implemented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What is Exception?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An exception is an event, which occurs during the execution of a program that </a:t>
            </a:r>
            <a:r>
              <a:rPr lang="en-IN" dirty="0" smtClean="0"/>
              <a:t>disrupts the </a:t>
            </a:r>
            <a:r>
              <a:rPr lang="en-IN" dirty="0"/>
              <a:t>normal flow of the program's instructions. In general, when a Python script </a:t>
            </a:r>
            <a:r>
              <a:rPr lang="en-IN" dirty="0" smtClean="0"/>
              <a:t>encounters a </a:t>
            </a:r>
            <a:r>
              <a:rPr lang="en-IN" dirty="0"/>
              <a:t>situation that it cannot cope with, it raises an exception. An exception is a Python </a:t>
            </a:r>
            <a:r>
              <a:rPr lang="en-IN" dirty="0" smtClean="0"/>
              <a:t>object that </a:t>
            </a:r>
            <a:r>
              <a:rPr lang="en-IN" dirty="0"/>
              <a:t>represents an error.</a:t>
            </a:r>
            <a:br>
              <a:rPr lang="en-IN" dirty="0"/>
            </a:br>
            <a:r>
              <a:rPr lang="en-IN" dirty="0"/>
              <a:t>When a Python script raises an exception, it must either handle the exception </a:t>
            </a:r>
            <a:r>
              <a:rPr lang="en-IN" dirty="0" smtClean="0"/>
              <a:t>immediately otherwise </a:t>
            </a:r>
            <a:r>
              <a:rPr lang="en-IN" dirty="0"/>
              <a:t>it terminates and quits.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3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2.wp.com/188.166.96.119/wp-content/uploads/2015/08/python-exception-class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" y="122830"/>
            <a:ext cx="11423176" cy="64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7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63773"/>
            <a:ext cx="11682484" cy="6537278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Handling </a:t>
            </a:r>
            <a:r>
              <a:rPr lang="en-IN" b="1" dirty="0" smtClean="0">
                <a:solidFill>
                  <a:srgbClr val="FF0000"/>
                </a:solidFill>
              </a:rPr>
              <a:t>an Exception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If you have some </a:t>
            </a:r>
            <a:r>
              <a:rPr lang="en-IN" i="1" dirty="0"/>
              <a:t>suspicious </a:t>
            </a:r>
            <a:r>
              <a:rPr lang="en-IN" dirty="0"/>
              <a:t>code that may raise an exception, you can defend </a:t>
            </a:r>
            <a:r>
              <a:rPr lang="en-IN" dirty="0" smtClean="0"/>
              <a:t>your program </a:t>
            </a:r>
            <a:r>
              <a:rPr lang="en-IN" dirty="0"/>
              <a:t>by placing the suspicious code in a </a:t>
            </a:r>
            <a:r>
              <a:rPr lang="en-IN" b="1" dirty="0"/>
              <a:t>try: </a:t>
            </a:r>
            <a:r>
              <a:rPr lang="en-IN" dirty="0"/>
              <a:t>block. After the try: block, </a:t>
            </a:r>
            <a:r>
              <a:rPr lang="en-IN" dirty="0" smtClean="0"/>
              <a:t>include an </a:t>
            </a:r>
            <a:r>
              <a:rPr lang="en-IN" b="1" dirty="0"/>
              <a:t>except: </a:t>
            </a:r>
            <a:r>
              <a:rPr lang="en-IN" dirty="0"/>
              <a:t>statement, followed by a block of code which handles the problem as </a:t>
            </a:r>
            <a:r>
              <a:rPr lang="en-IN" dirty="0" smtClean="0"/>
              <a:t>elegantly as </a:t>
            </a:r>
            <a:r>
              <a:rPr lang="en-IN" dirty="0"/>
              <a:t>possible.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Here is simple syntax of try....except...else </a:t>
            </a:r>
            <a:r>
              <a:rPr lang="en-IN" dirty="0" smtClean="0"/>
              <a:t>blocks</a:t>
            </a:r>
          </a:p>
          <a:p>
            <a:r>
              <a:rPr lang="en-IN" dirty="0" smtClean="0"/>
              <a:t> 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You </a:t>
            </a:r>
            <a:r>
              <a:rPr lang="en-IN" dirty="0"/>
              <a:t>do your operations here</a:t>
            </a:r>
            <a:br>
              <a:rPr lang="en-IN" dirty="0"/>
            </a:br>
            <a:r>
              <a:rPr lang="en-IN" dirty="0" smtClean="0"/>
              <a:t>	......................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except </a:t>
            </a:r>
            <a:r>
              <a:rPr lang="en-IN" i="1" dirty="0"/>
              <a:t>ExceptionI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there is ExceptionI, then execute this block.</a:t>
            </a:r>
            <a:br>
              <a:rPr lang="en-IN" dirty="0"/>
            </a:br>
            <a:r>
              <a:rPr lang="en-IN" dirty="0"/>
              <a:t>except </a:t>
            </a:r>
            <a:r>
              <a:rPr lang="en-IN" i="1" dirty="0"/>
              <a:t>ExceptionII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there is ExceptionII, then execute this block.</a:t>
            </a:r>
            <a:br>
              <a:rPr lang="en-IN" dirty="0"/>
            </a:br>
            <a:r>
              <a:rPr lang="en-IN" dirty="0"/>
              <a:t>......................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there is no exception then execute this </a:t>
            </a:r>
            <a:r>
              <a:rPr lang="en-IN" dirty="0" smtClean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6277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2830"/>
            <a:ext cx="11955439" cy="6591869"/>
          </a:xfrm>
        </p:spPr>
        <p:txBody>
          <a:bodyPr/>
          <a:lstStyle/>
          <a:p>
            <a:r>
              <a:rPr lang="en-IN" dirty="0"/>
              <a:t>Here are few important points about the above-mentioned syntax-</a:t>
            </a:r>
            <a:br>
              <a:rPr lang="en-IN" dirty="0"/>
            </a:br>
            <a:r>
              <a:rPr lang="en-IN" dirty="0"/>
              <a:t> A single try statement can have multiple except statements. This is useful </a:t>
            </a:r>
            <a:r>
              <a:rPr lang="en-IN" dirty="0" smtClean="0"/>
              <a:t>when the </a:t>
            </a:r>
            <a:r>
              <a:rPr lang="en-IN" dirty="0"/>
              <a:t>try block contains statements that may throw different types of exceptions.</a:t>
            </a:r>
            <a:br>
              <a:rPr lang="en-IN" dirty="0"/>
            </a:br>
            <a:r>
              <a:rPr lang="en-IN" dirty="0"/>
              <a:t> You can also provide a generic except clause, which handles any exception.</a:t>
            </a:r>
            <a:br>
              <a:rPr lang="en-IN" dirty="0"/>
            </a:br>
            <a:r>
              <a:rPr lang="en-IN" dirty="0"/>
              <a:t> After the except clause(s), you can include an else-clause. The code in the </a:t>
            </a:r>
            <a:r>
              <a:rPr lang="en-IN" dirty="0" smtClean="0"/>
              <a:t>else block </a:t>
            </a:r>
            <a:r>
              <a:rPr lang="en-IN" dirty="0"/>
              <a:t>executes if the code in the try: block does not raise an exception.</a:t>
            </a:r>
            <a:br>
              <a:rPr lang="en-IN" dirty="0"/>
            </a:br>
            <a:r>
              <a:rPr lang="en-IN" dirty="0"/>
              <a:t> The else-block is a good place for code that does not need the try: block's</a:t>
            </a:r>
            <a:br>
              <a:rPr lang="en-IN" dirty="0"/>
            </a:br>
            <a:r>
              <a:rPr lang="en-IN" dirty="0"/>
              <a:t>protection.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36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136478"/>
            <a:ext cx="11805313" cy="64690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Example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example opens a file, writes content in the file and comes out gracefully because </a:t>
            </a:r>
            <a:r>
              <a:rPr lang="en-IN" dirty="0" smtClean="0"/>
              <a:t>there is </a:t>
            </a:r>
            <a:r>
              <a:rPr lang="en-IN" dirty="0"/>
              <a:t>no problem at all.</a:t>
            </a:r>
            <a:br>
              <a:rPr lang="en-IN" dirty="0"/>
            </a:br>
            <a:r>
              <a:rPr lang="en-IN" dirty="0"/>
              <a:t>#!/</a:t>
            </a:r>
            <a:r>
              <a:rPr lang="en-IN" dirty="0" err="1"/>
              <a:t>usr</a:t>
            </a:r>
            <a:r>
              <a:rPr lang="en-IN" dirty="0"/>
              <a:t>/bin/python3</a:t>
            </a:r>
            <a:br>
              <a:rPr lang="en-IN" dirty="0"/>
            </a:br>
            <a:r>
              <a:rPr lang="en-IN" dirty="0"/>
              <a:t>try:</a:t>
            </a:r>
            <a:br>
              <a:rPr lang="en-IN" dirty="0"/>
            </a:br>
            <a:r>
              <a:rPr lang="en-IN" dirty="0" smtClean="0"/>
              <a:t>	num1=</a:t>
            </a:r>
            <a:r>
              <a:rPr lang="en-IN" dirty="0" err="1" smtClean="0"/>
              <a:t>int</a:t>
            </a:r>
            <a:r>
              <a:rPr lang="en-IN" dirty="0" smtClean="0"/>
              <a:t>(input(“Enter your first value”))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num1=</a:t>
            </a:r>
            <a:r>
              <a:rPr lang="en-IN" dirty="0" err="1" smtClean="0"/>
              <a:t>int</a:t>
            </a:r>
            <a:r>
              <a:rPr lang="en-IN" dirty="0" smtClean="0"/>
              <a:t>(input(“Enter your second value”))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result =num1/num2</a:t>
            </a:r>
            <a:br>
              <a:rPr lang="en-IN" dirty="0" smtClean="0"/>
            </a:br>
            <a:r>
              <a:rPr lang="en-IN" dirty="0" smtClean="0"/>
              <a:t>except ArithmeticError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 (“denominator can’t zero")</a:t>
            </a:r>
          </a:p>
          <a:p>
            <a:pPr marL="0" indent="0">
              <a:buNone/>
            </a:pPr>
            <a:r>
              <a:rPr lang="en-IN" dirty="0" smtClean="0"/>
              <a:t>	print(“Please provide correct values”)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print (“division successfully completed")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39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09182"/>
            <a:ext cx="11709780" cy="660551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The except Clause with No Exceptions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You can also use the except statement with no exceptions defined as </a:t>
            </a:r>
            <a:r>
              <a:rPr lang="en-IN" dirty="0" smtClean="0"/>
              <a:t>follows 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You </a:t>
            </a:r>
            <a:r>
              <a:rPr lang="en-IN" dirty="0"/>
              <a:t>do your operations here</a:t>
            </a:r>
            <a:br>
              <a:rPr lang="en-IN" dirty="0"/>
            </a:br>
            <a:r>
              <a:rPr lang="en-IN" dirty="0" smtClean="0"/>
              <a:t>	......................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except: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there is any exception, then execute this block.</a:t>
            </a:r>
            <a:br>
              <a:rPr lang="en-IN" dirty="0"/>
            </a:br>
            <a:r>
              <a:rPr lang="en-IN" dirty="0" smtClean="0"/>
              <a:t>	......................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there is no exception then execute this block</a:t>
            </a:r>
            <a:r>
              <a:rPr lang="en-IN" dirty="0" smtClean="0"/>
              <a:t>.</a:t>
            </a:r>
          </a:p>
          <a:p>
            <a:r>
              <a:rPr lang="en-IN" dirty="0"/>
              <a:t>This kind of a </a:t>
            </a:r>
            <a:r>
              <a:rPr lang="en-IN" b="1" dirty="0"/>
              <a:t>try-except </a:t>
            </a:r>
            <a:r>
              <a:rPr lang="en-IN" dirty="0"/>
              <a:t>statement catches all the exceptions that occur. Using this </a:t>
            </a:r>
            <a:r>
              <a:rPr lang="en-IN" dirty="0" smtClean="0"/>
              <a:t>kind of </a:t>
            </a:r>
            <a:r>
              <a:rPr lang="en-IN" dirty="0"/>
              <a:t>try-except statement is not considered a good programming practice though, </a:t>
            </a:r>
            <a:r>
              <a:rPr lang="en-IN" dirty="0" smtClean="0"/>
              <a:t>because it </a:t>
            </a:r>
            <a:r>
              <a:rPr lang="en-IN" dirty="0"/>
              <a:t>catches all exceptions but does not make the programmer identify the root cause of </a:t>
            </a:r>
            <a:r>
              <a:rPr lang="en-IN" dirty="0" smtClean="0"/>
              <a:t>the problem </a:t>
            </a:r>
            <a:r>
              <a:rPr lang="en-IN" dirty="0"/>
              <a:t>that may occur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6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232012"/>
            <a:ext cx="11818961" cy="644174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The except Clause with Multiple Exceptions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You can also use the same </a:t>
            </a:r>
            <a:r>
              <a:rPr lang="en-IN" i="1" dirty="0"/>
              <a:t>except </a:t>
            </a:r>
            <a:r>
              <a:rPr lang="en-IN" dirty="0"/>
              <a:t>statement to handle multiple exceptions as </a:t>
            </a:r>
            <a:r>
              <a:rPr lang="en-IN" dirty="0" smtClean="0"/>
              <a:t>follows</a:t>
            </a:r>
          </a:p>
          <a:p>
            <a:r>
              <a:rPr lang="en-IN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You </a:t>
            </a:r>
            <a:r>
              <a:rPr lang="en-IN" dirty="0"/>
              <a:t>do your operations here</a:t>
            </a:r>
            <a:br>
              <a:rPr lang="en-IN" dirty="0"/>
            </a:br>
            <a:r>
              <a:rPr lang="en-IN" dirty="0" smtClean="0"/>
              <a:t>	......................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except(Exception1[, Exception2[,...ExceptionN]]]):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there is any exception from the given exception list,</a:t>
            </a:r>
            <a:br>
              <a:rPr lang="en-IN" dirty="0"/>
            </a:br>
            <a:r>
              <a:rPr lang="en-IN" dirty="0" smtClean="0"/>
              <a:t>	then </a:t>
            </a:r>
            <a:r>
              <a:rPr lang="en-IN" dirty="0"/>
              <a:t>execute this block.</a:t>
            </a:r>
            <a:br>
              <a:rPr lang="en-IN" dirty="0"/>
            </a:br>
            <a:r>
              <a:rPr lang="en-IN" dirty="0"/>
              <a:t>......................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there is no exception then execute this block</a:t>
            </a:r>
            <a:r>
              <a:rPr lang="en-IN" dirty="0" smtClean="0"/>
              <a:t>.</a:t>
            </a:r>
          </a:p>
          <a:p>
            <a:r>
              <a:rPr lang="en-IN" dirty="0"/>
              <a:t>try:</a:t>
            </a:r>
            <a:br>
              <a:rPr lang="en-IN" dirty="0"/>
            </a:br>
            <a:r>
              <a:rPr lang="en-IN" dirty="0" smtClean="0"/>
              <a:t>	x </a:t>
            </a:r>
            <a:r>
              <a:rPr lang="en-IN" dirty="0"/>
              <a:t>= int(input('Enter the first number: '))</a:t>
            </a:r>
            <a:br>
              <a:rPr lang="en-IN" dirty="0"/>
            </a:br>
            <a:r>
              <a:rPr lang="en-IN" dirty="0" smtClean="0"/>
              <a:t>	y </a:t>
            </a:r>
            <a:r>
              <a:rPr lang="en-IN" dirty="0"/>
              <a:t>= int(input('Enter the second number: '))</a:t>
            </a:r>
            <a:br>
              <a:rPr lang="en-IN" dirty="0"/>
            </a:br>
            <a:r>
              <a:rPr lang="en-IN" dirty="0" smtClean="0"/>
              <a:t>	print(x </a:t>
            </a:r>
            <a:r>
              <a:rPr lang="en-IN" dirty="0"/>
              <a:t>/ y)</a:t>
            </a:r>
            <a:br>
              <a:rPr lang="en-IN" dirty="0"/>
            </a:br>
            <a:r>
              <a:rPr lang="en-IN" dirty="0"/>
              <a:t>except (ZeroDivisionError, TypeError, NameError):</a:t>
            </a:r>
            <a:br>
              <a:rPr lang="en-IN" dirty="0"/>
            </a:br>
            <a:r>
              <a:rPr lang="en-IN" dirty="0" smtClean="0"/>
              <a:t>	print</a:t>
            </a:r>
            <a:r>
              <a:rPr lang="en-IN" dirty="0"/>
              <a:t>('Your numbers were bogus ...')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4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92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Python 3 – Exceptions Handling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 – Exceptions Handling </dc:title>
  <dc:creator>SUPRIYAA</dc:creator>
  <cp:lastModifiedBy>SUPRIYAA</cp:lastModifiedBy>
  <cp:revision>193</cp:revision>
  <dcterms:created xsi:type="dcterms:W3CDTF">2018-07-20T13:44:39Z</dcterms:created>
  <dcterms:modified xsi:type="dcterms:W3CDTF">2018-08-28T15:58:11Z</dcterms:modified>
</cp:coreProperties>
</file>