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5E6E50-2478-48DF-9433-5CDCF5CEC4D3}"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451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E6E50-2478-48DF-9433-5CDCF5CEC4D3}"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351844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E6E50-2478-48DF-9433-5CDCF5CEC4D3}"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226555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E6E50-2478-48DF-9433-5CDCF5CEC4D3}"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243056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E6E50-2478-48DF-9433-5CDCF5CEC4D3}"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23432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5E6E50-2478-48DF-9433-5CDCF5CEC4D3}" type="datetimeFigureOut">
              <a:rPr lang="en-IN" smtClean="0"/>
              <a:t>28-09-2018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212611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5E6E50-2478-48DF-9433-5CDCF5CEC4D3}" type="datetimeFigureOut">
              <a:rPr lang="en-IN" smtClean="0"/>
              <a:t>28-09-2018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316904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5E6E50-2478-48DF-9433-5CDCF5CEC4D3}" type="datetimeFigureOut">
              <a:rPr lang="en-IN" smtClean="0"/>
              <a:t>28-09-2018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423875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E6E50-2478-48DF-9433-5CDCF5CEC4D3}" type="datetimeFigureOut">
              <a:rPr lang="en-IN" smtClean="0"/>
              <a:t>28-09-2018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30573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E6E50-2478-48DF-9433-5CDCF5CEC4D3}" type="datetimeFigureOut">
              <a:rPr lang="en-IN" smtClean="0"/>
              <a:t>28-09-2018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234337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E6E50-2478-48DF-9433-5CDCF5CEC4D3}" type="datetimeFigureOut">
              <a:rPr lang="en-IN" smtClean="0"/>
              <a:t>28-09-2018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C9708-2DBE-4BD9-A8E1-5D20977953B4}" type="slidenum">
              <a:rPr lang="en-IN" smtClean="0"/>
              <a:t>‹#›</a:t>
            </a:fld>
            <a:endParaRPr lang="en-IN"/>
          </a:p>
        </p:txBody>
      </p:sp>
    </p:spTree>
    <p:extLst>
      <p:ext uri="{BB962C8B-B14F-4D97-AF65-F5344CB8AC3E}">
        <p14:creationId xmlns:p14="http://schemas.microsoft.com/office/powerpoint/2010/main" val="311853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E6E50-2478-48DF-9433-5CDCF5CEC4D3}" type="datetimeFigureOut">
              <a:rPr lang="en-IN" smtClean="0"/>
              <a:t>28-09-2018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C9708-2DBE-4BD9-A8E1-5D20977953B4}" type="slidenum">
              <a:rPr lang="en-IN" smtClean="0"/>
              <a:t>‹#›</a:t>
            </a:fld>
            <a:endParaRPr lang="en-IN"/>
          </a:p>
        </p:txBody>
      </p:sp>
    </p:spTree>
    <p:extLst>
      <p:ext uri="{BB962C8B-B14F-4D97-AF65-F5344CB8AC3E}">
        <p14:creationId xmlns:p14="http://schemas.microsoft.com/office/powerpoint/2010/main" val="375990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797"/>
          </a:xfrm>
        </p:spPr>
        <p:txBody>
          <a:bodyPr>
            <a:normAutofit fontScale="90000"/>
          </a:bodyPr>
          <a:lstStyle/>
          <a:p>
            <a:pPr algn="ctr"/>
            <a:r>
              <a:rPr lang="en-IN" b="1" dirty="0">
                <a:solidFill>
                  <a:srgbClr val="FF0000"/>
                </a:solidFill>
              </a:rPr>
              <a:t>Files I/O</a:t>
            </a:r>
            <a:r>
              <a:rPr lang="en-IN" dirty="0"/>
              <a:t/>
            </a:r>
            <a:br>
              <a:rPr lang="en-IN" dirty="0"/>
            </a:br>
            <a:endParaRPr lang="en-IN" dirty="0"/>
          </a:p>
        </p:txBody>
      </p:sp>
      <p:sp>
        <p:nvSpPr>
          <p:cNvPr id="3" name="Content Placeholder 2"/>
          <p:cNvSpPr>
            <a:spLocks noGrp="1"/>
          </p:cNvSpPr>
          <p:nvPr>
            <p:ph idx="1"/>
          </p:nvPr>
        </p:nvSpPr>
        <p:spPr>
          <a:xfrm>
            <a:off x="191069" y="627796"/>
            <a:ext cx="11641540" cy="5977719"/>
          </a:xfrm>
        </p:spPr>
        <p:txBody>
          <a:bodyPr>
            <a:normAutofit fontScale="92500" lnSpcReduction="10000"/>
          </a:bodyPr>
          <a:lstStyle/>
          <a:p>
            <a:r>
              <a:rPr lang="en-IN" b="1" dirty="0" smtClean="0">
                <a:solidFill>
                  <a:srgbClr val="FF0000"/>
                </a:solidFill>
              </a:rPr>
              <a:t>Opening and </a:t>
            </a:r>
            <a:r>
              <a:rPr lang="en-IN" b="1" dirty="0">
                <a:solidFill>
                  <a:srgbClr val="FF0000"/>
                </a:solidFill>
              </a:rPr>
              <a:t>Closing </a:t>
            </a:r>
            <a:r>
              <a:rPr lang="en-IN" b="1" dirty="0" smtClean="0">
                <a:solidFill>
                  <a:srgbClr val="FF0000"/>
                </a:solidFill>
              </a:rPr>
              <a:t>Files</a:t>
            </a:r>
          </a:p>
          <a:p>
            <a:pPr marL="0" indent="0">
              <a:buNone/>
            </a:pPr>
            <a:r>
              <a:rPr lang="en-IN" sz="2400" dirty="0"/>
              <a:t>Python provides basic functions and methods necessary to manipulate files by default. </a:t>
            </a:r>
            <a:r>
              <a:rPr lang="en-IN" sz="2400" dirty="0" smtClean="0"/>
              <a:t>You can </a:t>
            </a:r>
            <a:r>
              <a:rPr lang="en-IN" sz="2400" dirty="0"/>
              <a:t>do most of the file manipulation using a </a:t>
            </a:r>
            <a:r>
              <a:rPr lang="en-IN" sz="2400" b="1" dirty="0"/>
              <a:t>file </a:t>
            </a:r>
            <a:r>
              <a:rPr lang="en-IN" sz="2400" dirty="0"/>
              <a:t>object.</a:t>
            </a:r>
            <a:br>
              <a:rPr lang="en-IN" sz="2400" dirty="0"/>
            </a:br>
            <a:r>
              <a:rPr lang="en-IN" sz="2600" b="1" dirty="0" smtClean="0">
                <a:solidFill>
                  <a:srgbClr val="FF0000"/>
                </a:solidFill>
              </a:rPr>
              <a:t>The </a:t>
            </a:r>
            <a:r>
              <a:rPr lang="en-IN" sz="2600" b="1" dirty="0">
                <a:solidFill>
                  <a:srgbClr val="FF0000"/>
                </a:solidFill>
              </a:rPr>
              <a:t>open Function</a:t>
            </a:r>
            <a:r>
              <a:rPr lang="en-IN" sz="2400" dirty="0"/>
              <a:t/>
            </a:r>
            <a:br>
              <a:rPr lang="en-IN" sz="2400" dirty="0"/>
            </a:br>
            <a:r>
              <a:rPr lang="en-IN" sz="2400" dirty="0"/>
              <a:t>Before you can read or write a file, you have to open it using Python's built-in</a:t>
            </a:r>
            <a:br>
              <a:rPr lang="en-IN" sz="2400" dirty="0"/>
            </a:br>
            <a:r>
              <a:rPr lang="en-IN" sz="2400" dirty="0"/>
              <a:t>open() function. This function creates a </a:t>
            </a:r>
            <a:r>
              <a:rPr lang="en-IN" sz="2400" b="1" dirty="0"/>
              <a:t>file </a:t>
            </a:r>
            <a:r>
              <a:rPr lang="en-IN" sz="2400" dirty="0"/>
              <a:t>object, which would be utilized to call other</a:t>
            </a:r>
            <a:br>
              <a:rPr lang="en-IN" sz="2400" dirty="0"/>
            </a:br>
            <a:r>
              <a:rPr lang="en-IN" sz="2400" dirty="0"/>
              <a:t>support methods associated with it.</a:t>
            </a:r>
            <a:br>
              <a:rPr lang="en-IN" sz="2400" dirty="0"/>
            </a:br>
            <a:r>
              <a:rPr lang="en-IN" sz="2600" b="1" dirty="0">
                <a:solidFill>
                  <a:srgbClr val="FF0000"/>
                </a:solidFill>
              </a:rPr>
              <a:t>Syntax</a:t>
            </a:r>
            <a:r>
              <a:rPr lang="en-IN" sz="2400" dirty="0"/>
              <a:t/>
            </a:r>
            <a:br>
              <a:rPr lang="en-IN" sz="2400" dirty="0"/>
            </a:br>
            <a:r>
              <a:rPr lang="en-IN" sz="2400" dirty="0"/>
              <a:t>file object = open(file_name [, access_mode][, buffering])</a:t>
            </a:r>
            <a:br>
              <a:rPr lang="en-IN" sz="2400" dirty="0"/>
            </a:br>
            <a:r>
              <a:rPr lang="en-IN" sz="2400" dirty="0"/>
              <a:t>Here are parameter details-</a:t>
            </a:r>
            <a:br>
              <a:rPr lang="en-IN" sz="2400" dirty="0"/>
            </a:br>
            <a:r>
              <a:rPr lang="en-IN" sz="2400" dirty="0"/>
              <a:t> </a:t>
            </a:r>
            <a:r>
              <a:rPr lang="en-IN" sz="2400" b="1" dirty="0"/>
              <a:t>file_name: </a:t>
            </a:r>
            <a:r>
              <a:rPr lang="en-IN" sz="2400" dirty="0"/>
              <a:t>The file_name argument is a string value that contains the name of</a:t>
            </a:r>
            <a:br>
              <a:rPr lang="en-IN" sz="2400" dirty="0"/>
            </a:br>
            <a:r>
              <a:rPr lang="en-IN" sz="2400" dirty="0"/>
              <a:t>the file that you want to access.</a:t>
            </a:r>
            <a:br>
              <a:rPr lang="en-IN" sz="2400" dirty="0"/>
            </a:br>
            <a:r>
              <a:rPr lang="en-IN" sz="2400" dirty="0"/>
              <a:t> </a:t>
            </a:r>
            <a:r>
              <a:rPr lang="en-IN" sz="2400" b="1" dirty="0"/>
              <a:t>access_mode: </a:t>
            </a:r>
            <a:r>
              <a:rPr lang="en-IN" sz="2400" dirty="0"/>
              <a:t>The access_mode determines the mode in which the file has to be</a:t>
            </a:r>
            <a:br>
              <a:rPr lang="en-IN" sz="2400" dirty="0"/>
            </a:br>
            <a:r>
              <a:rPr lang="en-IN" sz="2400" dirty="0"/>
              <a:t>opened, i.e., read, write, append, etc. </a:t>
            </a:r>
            <a:r>
              <a:rPr lang="en-IN" sz="2400" dirty="0" smtClean="0"/>
              <a:t>This </a:t>
            </a:r>
            <a:r>
              <a:rPr lang="en-IN" sz="2400" dirty="0"/>
              <a:t>is an optional parameter and the default file access mode</a:t>
            </a:r>
            <a:br>
              <a:rPr lang="en-IN" sz="2400" dirty="0"/>
            </a:br>
            <a:r>
              <a:rPr lang="en-IN" sz="2400" dirty="0"/>
              <a:t>is read (r).</a:t>
            </a:r>
            <a:br>
              <a:rPr lang="en-IN" sz="2400" dirty="0"/>
            </a:br>
            <a:r>
              <a:rPr lang="en-IN" sz="2400" dirty="0"/>
              <a:t> </a:t>
            </a:r>
            <a:r>
              <a:rPr lang="en-IN" sz="2400" b="1" dirty="0"/>
              <a:t>buffering: </a:t>
            </a:r>
            <a:r>
              <a:rPr lang="en-IN" sz="2400" dirty="0"/>
              <a:t>If the buffering value is set to 0, no buffering takes place. If the</a:t>
            </a:r>
            <a:br>
              <a:rPr lang="en-IN" sz="2400" dirty="0"/>
            </a:br>
            <a:r>
              <a:rPr lang="en-IN" sz="2400" dirty="0"/>
              <a:t>buffering value is 1, line buffering is performed while accessing a file. If you specify</a:t>
            </a:r>
            <a:br>
              <a:rPr lang="en-IN" sz="2400" dirty="0"/>
            </a:br>
            <a:r>
              <a:rPr lang="en-IN" sz="2400" dirty="0"/>
              <a:t>the buffering value as an integer greater than 1, then buffering action is performed</a:t>
            </a:r>
            <a:br>
              <a:rPr lang="en-IN" sz="2400" dirty="0"/>
            </a:br>
            <a:r>
              <a:rPr lang="en-IN" sz="2400" dirty="0"/>
              <a:t>with the indicated buffer size. If negative, the buffer size is the system default</a:t>
            </a:r>
            <a:br>
              <a:rPr lang="en-IN" sz="2400" dirty="0"/>
            </a:br>
            <a:r>
              <a:rPr lang="en-IN" sz="2400" dirty="0"/>
              <a:t>(default behavior).</a:t>
            </a:r>
            <a:br>
              <a:rPr lang="en-IN" sz="2400" dirty="0"/>
            </a:br>
            <a:endParaRPr lang="en-IN" sz="2400" dirty="0"/>
          </a:p>
        </p:txBody>
      </p:sp>
    </p:spTree>
    <p:extLst>
      <p:ext uri="{BB962C8B-B14F-4D97-AF65-F5344CB8AC3E}">
        <p14:creationId xmlns:p14="http://schemas.microsoft.com/office/powerpoint/2010/main" val="37752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150124"/>
            <a:ext cx="11723427" cy="6605517"/>
          </a:xfrm>
        </p:spPr>
        <p:txBody>
          <a:bodyPr>
            <a:normAutofit fontScale="85000" lnSpcReduction="10000"/>
          </a:bodyPr>
          <a:lstStyle/>
          <a:p>
            <a:r>
              <a:rPr lang="en-IN" b="1" dirty="0">
                <a:solidFill>
                  <a:srgbClr val="FF0000"/>
                </a:solidFill>
              </a:rPr>
              <a:t>File readlines() Method</a:t>
            </a:r>
            <a:r>
              <a:rPr lang="en-IN" dirty="0"/>
              <a:t/>
            </a:r>
            <a:br>
              <a:rPr lang="en-IN" dirty="0"/>
            </a:br>
            <a:r>
              <a:rPr lang="en-IN" b="1" dirty="0">
                <a:solidFill>
                  <a:srgbClr val="FF0000"/>
                </a:solidFill>
              </a:rPr>
              <a:t>Description</a:t>
            </a:r>
            <a:r>
              <a:rPr lang="en-IN" dirty="0"/>
              <a:t/>
            </a:r>
            <a:br>
              <a:rPr lang="en-IN" dirty="0"/>
            </a:br>
            <a:r>
              <a:rPr lang="en-IN" dirty="0"/>
              <a:t>The method </a:t>
            </a:r>
            <a:r>
              <a:rPr lang="en-IN" b="1" dirty="0"/>
              <a:t>readlines() </a:t>
            </a:r>
            <a:r>
              <a:rPr lang="en-IN" dirty="0"/>
              <a:t>reads until EOF using readline() and returns a list containing the</a:t>
            </a:r>
            <a:br>
              <a:rPr lang="en-IN" dirty="0"/>
            </a:br>
            <a:r>
              <a:rPr lang="en-IN" dirty="0"/>
              <a:t>lines. If the optional sizehint argument is present, instead of reading up to EOF, whole</a:t>
            </a:r>
            <a:br>
              <a:rPr lang="en-IN" dirty="0"/>
            </a:br>
            <a:r>
              <a:rPr lang="en-IN" dirty="0"/>
              <a:t>lines totalling approximately sizehint bytes (possibly after rounding up to an internal buffer</a:t>
            </a:r>
            <a:br>
              <a:rPr lang="en-IN" dirty="0"/>
            </a:br>
            <a:r>
              <a:rPr lang="en-IN" dirty="0"/>
              <a:t>size) are read.</a:t>
            </a:r>
            <a:br>
              <a:rPr lang="en-IN" dirty="0"/>
            </a:br>
            <a:r>
              <a:rPr lang="en-IN" dirty="0"/>
              <a:t>An empty string is returned only when EOF is encountered immediately.</a:t>
            </a:r>
            <a:br>
              <a:rPr lang="en-IN" dirty="0"/>
            </a:br>
            <a:r>
              <a:rPr lang="en-IN" b="1" dirty="0">
                <a:solidFill>
                  <a:srgbClr val="FF0000"/>
                </a:solidFill>
              </a:rPr>
              <a:t>Syntax</a:t>
            </a:r>
            <a:r>
              <a:rPr lang="en-IN" dirty="0"/>
              <a:t/>
            </a:r>
            <a:br>
              <a:rPr lang="en-IN" dirty="0"/>
            </a:br>
            <a:r>
              <a:rPr lang="en-IN" dirty="0"/>
              <a:t>Following is the syntax for readlines() </a:t>
            </a:r>
            <a:r>
              <a:rPr lang="en-IN" dirty="0" smtClean="0"/>
              <a:t>method </a:t>
            </a:r>
            <a:r>
              <a:rPr lang="en-IN" b="1" dirty="0" smtClean="0">
                <a:solidFill>
                  <a:srgbClr val="FF0000"/>
                </a:solidFill>
              </a:rPr>
              <a:t>fileObject.readlines</a:t>
            </a:r>
            <a:r>
              <a:rPr lang="en-IN" b="1" dirty="0">
                <a:solidFill>
                  <a:srgbClr val="FF0000"/>
                </a:solidFill>
              </a:rPr>
              <a:t>( sizehint );</a:t>
            </a:r>
            <a:r>
              <a:rPr lang="en-IN" dirty="0"/>
              <a:t/>
            </a:r>
            <a:br>
              <a:rPr lang="en-IN" dirty="0"/>
            </a:br>
            <a:r>
              <a:rPr lang="en-IN" b="1" dirty="0">
                <a:solidFill>
                  <a:srgbClr val="FF0000"/>
                </a:solidFill>
              </a:rPr>
              <a:t>Parameters</a:t>
            </a:r>
            <a:r>
              <a:rPr lang="en-IN" dirty="0"/>
              <a:t/>
            </a:r>
            <a:br>
              <a:rPr lang="en-IN" dirty="0"/>
            </a:br>
            <a:r>
              <a:rPr lang="en-IN" b="1" dirty="0"/>
              <a:t>sizehint </a:t>
            </a:r>
            <a:r>
              <a:rPr lang="en-IN" dirty="0"/>
              <a:t>- This is the number of bytes to be read from the file.</a:t>
            </a:r>
            <a:br>
              <a:rPr lang="en-IN" dirty="0"/>
            </a:br>
            <a:r>
              <a:rPr lang="en-IN" b="1" dirty="0">
                <a:solidFill>
                  <a:srgbClr val="FF0000"/>
                </a:solidFill>
              </a:rPr>
              <a:t>Return Value</a:t>
            </a:r>
            <a:r>
              <a:rPr lang="en-IN" dirty="0"/>
              <a:t/>
            </a:r>
            <a:br>
              <a:rPr lang="en-IN" dirty="0"/>
            </a:br>
            <a:r>
              <a:rPr lang="en-IN" dirty="0"/>
              <a:t>This method returns a list containing the lines.</a:t>
            </a:r>
            <a:br>
              <a:rPr lang="en-IN" dirty="0"/>
            </a:br>
            <a:r>
              <a:rPr lang="en-IN" b="1" dirty="0">
                <a:solidFill>
                  <a:srgbClr val="FF0000"/>
                </a:solidFill>
              </a:rPr>
              <a:t>Example</a:t>
            </a:r>
            <a:r>
              <a:rPr lang="en-IN" dirty="0"/>
              <a:t/>
            </a:r>
            <a:br>
              <a:rPr lang="en-IN" dirty="0"/>
            </a:br>
            <a:r>
              <a:rPr lang="en-IN" dirty="0"/>
              <a:t>The following example shows the usage of readlines() method.</a:t>
            </a:r>
            <a:br>
              <a:rPr lang="en-IN" dirty="0"/>
            </a:br>
            <a:r>
              <a:rPr lang="en-IN" dirty="0"/>
              <a:t>Assuming that </a:t>
            </a:r>
            <a:r>
              <a:rPr lang="en-IN" dirty="0" smtClean="0"/>
              <a:t>'kpr.txt</a:t>
            </a:r>
            <a:r>
              <a:rPr lang="en-IN" dirty="0"/>
              <a:t>' file contains following text:</a:t>
            </a:r>
            <a:br>
              <a:rPr lang="en-IN" dirty="0"/>
            </a:br>
            <a:r>
              <a:rPr lang="en-IN" dirty="0"/>
              <a:t>This is 1st line</a:t>
            </a:r>
            <a:br>
              <a:rPr lang="en-IN" dirty="0"/>
            </a:br>
            <a:r>
              <a:rPr lang="en-IN" dirty="0"/>
              <a:t>This is 2nd line</a:t>
            </a:r>
            <a:br>
              <a:rPr lang="en-IN" dirty="0"/>
            </a:br>
            <a:r>
              <a:rPr lang="en-IN" dirty="0"/>
              <a:t>This is 3rd line</a:t>
            </a:r>
            <a:br>
              <a:rPr lang="en-IN" dirty="0"/>
            </a:br>
            <a:r>
              <a:rPr lang="en-IN" dirty="0"/>
              <a:t>This is 4th line</a:t>
            </a:r>
            <a:br>
              <a:rPr lang="en-IN" dirty="0"/>
            </a:br>
            <a:r>
              <a:rPr lang="en-IN" dirty="0"/>
              <a:t>This is 5th line</a:t>
            </a:r>
            <a:br>
              <a:rPr lang="en-IN" dirty="0"/>
            </a:br>
            <a:endParaRPr lang="en-IN" dirty="0"/>
          </a:p>
        </p:txBody>
      </p:sp>
    </p:spTree>
    <p:extLst>
      <p:ext uri="{BB962C8B-B14F-4D97-AF65-F5344CB8AC3E}">
        <p14:creationId xmlns:p14="http://schemas.microsoft.com/office/powerpoint/2010/main" val="371998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163772"/>
            <a:ext cx="11764370" cy="6578221"/>
          </a:xfrm>
        </p:spPr>
        <p:txBody>
          <a:bodyPr>
            <a:normAutofit lnSpcReduction="10000"/>
          </a:bodyPr>
          <a:lstStyle/>
          <a:p>
            <a:r>
              <a:rPr lang="en-IN" dirty="0"/>
              <a:t>#!/</a:t>
            </a:r>
            <a:r>
              <a:rPr lang="en-IN" dirty="0" err="1"/>
              <a:t>usr</a:t>
            </a:r>
            <a:r>
              <a:rPr lang="en-IN" dirty="0"/>
              <a:t>/bin/python3</a:t>
            </a:r>
            <a:br>
              <a:rPr lang="en-IN" dirty="0"/>
            </a:br>
            <a:r>
              <a:rPr lang="en-IN" dirty="0"/>
              <a:t># Open a file</a:t>
            </a:r>
            <a:br>
              <a:rPr lang="en-IN" dirty="0"/>
            </a:br>
            <a:r>
              <a:rPr lang="en-IN" dirty="0" err="1"/>
              <a:t>fo</a:t>
            </a:r>
            <a:r>
              <a:rPr lang="en-IN" dirty="0"/>
              <a:t> = open</a:t>
            </a:r>
            <a:r>
              <a:rPr lang="en-IN" dirty="0" smtClean="0"/>
              <a:t>("kpr.txt</a:t>
            </a:r>
            <a:r>
              <a:rPr lang="en-IN" dirty="0"/>
              <a:t>", "r+")</a:t>
            </a:r>
            <a:br>
              <a:rPr lang="en-IN" dirty="0"/>
            </a:br>
            <a:r>
              <a:rPr lang="en-IN" dirty="0"/>
              <a:t>print ("Name of the file: ", fo.name)</a:t>
            </a:r>
            <a:br>
              <a:rPr lang="en-IN" dirty="0"/>
            </a:br>
            <a:r>
              <a:rPr lang="en-IN" dirty="0"/>
              <a:t>line = fo.readlines()</a:t>
            </a:r>
            <a:br>
              <a:rPr lang="en-IN" dirty="0"/>
            </a:br>
            <a:r>
              <a:rPr lang="en-IN" dirty="0"/>
              <a:t>print ("Read Line: %s" % (line))</a:t>
            </a:r>
            <a:br>
              <a:rPr lang="en-IN" dirty="0"/>
            </a:br>
            <a:r>
              <a:rPr lang="en-IN" dirty="0"/>
              <a:t>line = fo.readlines(2)</a:t>
            </a:r>
            <a:br>
              <a:rPr lang="en-IN" dirty="0"/>
            </a:br>
            <a:r>
              <a:rPr lang="en-IN" dirty="0"/>
              <a:t>print ("Read Line: %s" % (line))</a:t>
            </a:r>
            <a:br>
              <a:rPr lang="en-IN" dirty="0"/>
            </a:br>
            <a:r>
              <a:rPr lang="en-IN" dirty="0"/>
              <a:t># Close opened file</a:t>
            </a:r>
            <a:br>
              <a:rPr lang="en-IN" dirty="0"/>
            </a:br>
            <a:r>
              <a:rPr lang="en-IN" dirty="0"/>
              <a:t>fo.close()</a:t>
            </a:r>
            <a:br>
              <a:rPr lang="en-IN" dirty="0"/>
            </a:br>
            <a:r>
              <a:rPr lang="en-IN" dirty="0"/>
              <a:t>When we run above program, it produces following </a:t>
            </a:r>
            <a:r>
              <a:rPr lang="en-IN" dirty="0" smtClean="0"/>
              <a:t>result </a:t>
            </a:r>
          </a:p>
          <a:p>
            <a:r>
              <a:rPr lang="en-IN" dirty="0" smtClean="0"/>
              <a:t>Name </a:t>
            </a:r>
            <a:r>
              <a:rPr lang="en-IN" dirty="0"/>
              <a:t>of the file: </a:t>
            </a:r>
            <a:r>
              <a:rPr lang="en-IN" dirty="0" smtClean="0"/>
              <a:t>kpr.txt</a:t>
            </a:r>
            <a:r>
              <a:rPr lang="en-IN" dirty="0"/>
              <a:t/>
            </a:r>
            <a:br>
              <a:rPr lang="en-IN" dirty="0"/>
            </a:br>
            <a:r>
              <a:rPr lang="en-IN" dirty="0"/>
              <a:t>Read Line: ['This is 1st line\n', 'This is 2nd line\n',</a:t>
            </a:r>
            <a:br>
              <a:rPr lang="en-IN" dirty="0"/>
            </a:br>
            <a:r>
              <a:rPr lang="en-IN" dirty="0"/>
              <a:t>'This is 3rd line\n', 'This is 4th line\n',</a:t>
            </a:r>
            <a:br>
              <a:rPr lang="en-IN" dirty="0"/>
            </a:br>
            <a:r>
              <a:rPr lang="en-IN" dirty="0"/>
              <a:t>'This is 5th line\n']</a:t>
            </a:r>
            <a:br>
              <a:rPr lang="en-IN" dirty="0"/>
            </a:br>
            <a:r>
              <a:rPr lang="en-IN" dirty="0"/>
              <a:t>Read Line:</a:t>
            </a:r>
            <a:br>
              <a:rPr lang="en-IN" dirty="0"/>
            </a:br>
            <a:endParaRPr lang="en-IN" dirty="0"/>
          </a:p>
        </p:txBody>
      </p:sp>
    </p:spTree>
    <p:extLst>
      <p:ext uri="{BB962C8B-B14F-4D97-AF65-F5344CB8AC3E}">
        <p14:creationId xmlns:p14="http://schemas.microsoft.com/office/powerpoint/2010/main" val="205875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341194"/>
            <a:ext cx="11559654" cy="6414448"/>
          </a:xfrm>
        </p:spPr>
        <p:txBody>
          <a:bodyPr>
            <a:normAutofit fontScale="92500" lnSpcReduction="20000"/>
          </a:bodyPr>
          <a:lstStyle/>
          <a:p>
            <a:r>
              <a:rPr lang="en-IN" b="1" dirty="0">
                <a:solidFill>
                  <a:srgbClr val="FF0000"/>
                </a:solidFill>
              </a:rPr>
              <a:t>File writelines() Method</a:t>
            </a:r>
            <a:r>
              <a:rPr lang="en-IN" dirty="0"/>
              <a:t/>
            </a:r>
            <a:br>
              <a:rPr lang="en-IN" dirty="0"/>
            </a:br>
            <a:r>
              <a:rPr lang="en-IN" b="1" dirty="0">
                <a:solidFill>
                  <a:srgbClr val="FF0000"/>
                </a:solidFill>
              </a:rPr>
              <a:t>Description</a:t>
            </a:r>
            <a:r>
              <a:rPr lang="en-IN" dirty="0"/>
              <a:t/>
            </a:r>
            <a:br>
              <a:rPr lang="en-IN" dirty="0"/>
            </a:br>
            <a:r>
              <a:rPr lang="en-IN" dirty="0"/>
              <a:t>The method </a:t>
            </a:r>
            <a:r>
              <a:rPr lang="en-IN" b="1" dirty="0"/>
              <a:t>writelines() </a:t>
            </a:r>
            <a:r>
              <a:rPr lang="en-IN" dirty="0"/>
              <a:t>writes a sequence of strings to the file. The sequence can </a:t>
            </a:r>
            <a:r>
              <a:rPr lang="en-IN" dirty="0" smtClean="0"/>
              <a:t>be any </a:t>
            </a:r>
            <a:r>
              <a:rPr lang="en-IN" dirty="0"/>
              <a:t>iterable object producing strings, typically a list of strings. There is no return value.</a:t>
            </a:r>
            <a:br>
              <a:rPr lang="en-IN" dirty="0"/>
            </a:br>
            <a:r>
              <a:rPr lang="en-IN" b="1" dirty="0">
                <a:solidFill>
                  <a:srgbClr val="FF0000"/>
                </a:solidFill>
              </a:rPr>
              <a:t>Syntax</a:t>
            </a:r>
            <a:r>
              <a:rPr lang="en-IN" dirty="0"/>
              <a:t/>
            </a:r>
            <a:br>
              <a:rPr lang="en-IN" dirty="0"/>
            </a:br>
            <a:r>
              <a:rPr lang="en-IN" dirty="0"/>
              <a:t>Following is the syntax for writelines() method −</a:t>
            </a:r>
            <a:br>
              <a:rPr lang="en-IN" dirty="0"/>
            </a:br>
            <a:r>
              <a:rPr lang="en-IN" dirty="0"/>
              <a:t>fileObject.writelines( sequence )</a:t>
            </a:r>
            <a:br>
              <a:rPr lang="en-IN" dirty="0"/>
            </a:br>
            <a:r>
              <a:rPr lang="en-IN" b="1" dirty="0">
                <a:solidFill>
                  <a:srgbClr val="FF0000"/>
                </a:solidFill>
              </a:rPr>
              <a:t>Parameters</a:t>
            </a:r>
            <a:r>
              <a:rPr lang="en-IN" dirty="0"/>
              <a:t/>
            </a:r>
            <a:br>
              <a:rPr lang="en-IN" dirty="0"/>
            </a:br>
            <a:r>
              <a:rPr lang="en-IN" b="1" dirty="0"/>
              <a:t>sequence </a:t>
            </a:r>
            <a:r>
              <a:rPr lang="en-IN" dirty="0"/>
              <a:t>- This is the Sequence of the strings.</a:t>
            </a:r>
            <a:br>
              <a:rPr lang="en-IN" dirty="0"/>
            </a:br>
            <a:r>
              <a:rPr lang="en-IN" b="1" dirty="0">
                <a:solidFill>
                  <a:srgbClr val="FF0000"/>
                </a:solidFill>
              </a:rPr>
              <a:t>Return Value</a:t>
            </a:r>
            <a:r>
              <a:rPr lang="en-IN" dirty="0"/>
              <a:t/>
            </a:r>
            <a:br>
              <a:rPr lang="en-IN" dirty="0"/>
            </a:br>
            <a:r>
              <a:rPr lang="en-IN" dirty="0"/>
              <a:t>This method does not return any value.</a:t>
            </a:r>
            <a:br>
              <a:rPr lang="en-IN" dirty="0"/>
            </a:br>
            <a:r>
              <a:rPr lang="en-IN" b="1" dirty="0">
                <a:solidFill>
                  <a:srgbClr val="FF0000"/>
                </a:solidFill>
              </a:rPr>
              <a:t>Example</a:t>
            </a:r>
            <a:r>
              <a:rPr lang="en-IN" dirty="0"/>
              <a:t/>
            </a:r>
            <a:br>
              <a:rPr lang="en-IN" dirty="0"/>
            </a:br>
            <a:r>
              <a:rPr lang="en-IN" dirty="0"/>
              <a:t>The following example shows the usage of writelines() method.</a:t>
            </a:r>
            <a:br>
              <a:rPr lang="en-IN" dirty="0"/>
            </a:br>
            <a:r>
              <a:rPr lang="en-IN" dirty="0"/>
              <a:t>Assuming that </a:t>
            </a:r>
            <a:r>
              <a:rPr lang="en-IN" dirty="0" smtClean="0"/>
              <a:t>'kpr.txt</a:t>
            </a:r>
            <a:r>
              <a:rPr lang="en-IN" dirty="0"/>
              <a:t>' file contains following text:</a:t>
            </a:r>
            <a:br>
              <a:rPr lang="en-IN" dirty="0"/>
            </a:br>
            <a:r>
              <a:rPr lang="en-IN" dirty="0"/>
              <a:t>This is 1st line</a:t>
            </a:r>
            <a:br>
              <a:rPr lang="en-IN" dirty="0"/>
            </a:br>
            <a:r>
              <a:rPr lang="en-IN" dirty="0"/>
              <a:t>This is 2nd line</a:t>
            </a:r>
            <a:br>
              <a:rPr lang="en-IN" dirty="0"/>
            </a:br>
            <a:r>
              <a:rPr lang="en-IN" dirty="0"/>
              <a:t>This is 3rd line</a:t>
            </a:r>
            <a:br>
              <a:rPr lang="en-IN" dirty="0"/>
            </a:br>
            <a:r>
              <a:rPr lang="en-IN" dirty="0"/>
              <a:t>This is 4th line</a:t>
            </a:r>
            <a:br>
              <a:rPr lang="en-IN" dirty="0"/>
            </a:br>
            <a:r>
              <a:rPr lang="en-IN" dirty="0"/>
              <a:t>This is 5th line</a:t>
            </a:r>
            <a:br>
              <a:rPr lang="en-IN" dirty="0"/>
            </a:br>
            <a:endParaRPr lang="en-IN" dirty="0"/>
          </a:p>
        </p:txBody>
      </p:sp>
    </p:spTree>
    <p:extLst>
      <p:ext uri="{BB962C8B-B14F-4D97-AF65-F5344CB8AC3E}">
        <p14:creationId xmlns:p14="http://schemas.microsoft.com/office/powerpoint/2010/main" val="188267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73552" cy="6578221"/>
          </a:xfrm>
        </p:spPr>
        <p:txBody>
          <a:bodyPr>
            <a:normAutofit lnSpcReduction="10000"/>
          </a:bodyPr>
          <a:lstStyle/>
          <a:p>
            <a:r>
              <a:rPr lang="en-IN" dirty="0"/>
              <a:t># Now read complete file from beginning.</a:t>
            </a:r>
            <a:br>
              <a:rPr lang="en-IN" dirty="0"/>
            </a:br>
            <a:r>
              <a:rPr lang="en-IN" dirty="0"/>
              <a:t>fo.seek(0,0)</a:t>
            </a:r>
            <a:br>
              <a:rPr lang="en-IN" dirty="0"/>
            </a:br>
            <a:r>
              <a:rPr lang="en-IN" dirty="0"/>
              <a:t>for index in range(7):</a:t>
            </a:r>
            <a:br>
              <a:rPr lang="en-IN" dirty="0"/>
            </a:br>
            <a:r>
              <a:rPr lang="en-IN" dirty="0" smtClean="0"/>
              <a:t>	line </a:t>
            </a:r>
            <a:r>
              <a:rPr lang="en-IN" dirty="0"/>
              <a:t>= next(</a:t>
            </a:r>
            <a:r>
              <a:rPr lang="en-IN" dirty="0" err="1"/>
              <a:t>fo</a:t>
            </a:r>
            <a:r>
              <a:rPr lang="en-IN" dirty="0"/>
              <a:t>)</a:t>
            </a:r>
            <a:br>
              <a:rPr lang="en-IN" dirty="0"/>
            </a:br>
            <a:r>
              <a:rPr lang="en-IN" dirty="0" smtClean="0"/>
              <a:t>	print </a:t>
            </a:r>
            <a:r>
              <a:rPr lang="en-IN" dirty="0"/>
              <a:t>("Line No %d - %s" % (index, line))</a:t>
            </a:r>
            <a:br>
              <a:rPr lang="en-IN" dirty="0"/>
            </a:br>
            <a:r>
              <a:rPr lang="en-IN" dirty="0"/>
              <a:t># Close opened file</a:t>
            </a:r>
            <a:br>
              <a:rPr lang="en-IN" dirty="0"/>
            </a:br>
            <a:r>
              <a:rPr lang="en-IN" dirty="0"/>
              <a:t>fo.close()</a:t>
            </a:r>
            <a:br>
              <a:rPr lang="en-IN" dirty="0"/>
            </a:br>
            <a:r>
              <a:rPr lang="en-IN" dirty="0"/>
              <a:t>When we run the above program, it produces the following </a:t>
            </a:r>
            <a:r>
              <a:rPr lang="en-IN" dirty="0" smtClean="0"/>
              <a:t>result</a:t>
            </a:r>
          </a:p>
          <a:p>
            <a:r>
              <a:rPr lang="en-IN" dirty="0" smtClean="0"/>
              <a:t>Name </a:t>
            </a:r>
            <a:r>
              <a:rPr lang="en-IN" dirty="0"/>
              <a:t>of the file: </a:t>
            </a:r>
            <a:r>
              <a:rPr lang="en-IN" dirty="0" smtClean="0"/>
              <a:t>kpr.txt</a:t>
            </a:r>
            <a:r>
              <a:rPr lang="en-IN" dirty="0"/>
              <a:t/>
            </a:r>
            <a:br>
              <a:rPr lang="en-IN" dirty="0"/>
            </a:br>
            <a:r>
              <a:rPr lang="en-IN" dirty="0"/>
              <a:t>Line No 0 - This is 1st line</a:t>
            </a:r>
            <a:br>
              <a:rPr lang="en-IN" dirty="0"/>
            </a:br>
            <a:r>
              <a:rPr lang="en-IN" dirty="0"/>
              <a:t>Line No 1 - This is 2nd line</a:t>
            </a:r>
            <a:br>
              <a:rPr lang="en-IN" dirty="0"/>
            </a:br>
            <a:r>
              <a:rPr lang="en-IN" dirty="0"/>
              <a:t>Line No 2 - This is 3rd line</a:t>
            </a:r>
            <a:br>
              <a:rPr lang="en-IN" dirty="0"/>
            </a:br>
            <a:r>
              <a:rPr lang="en-IN" dirty="0" err="1"/>
              <a:t>Line</a:t>
            </a:r>
            <a:r>
              <a:rPr lang="en-IN" dirty="0"/>
              <a:t> No 3 - This is 4th line</a:t>
            </a:r>
            <a:br>
              <a:rPr lang="en-IN" dirty="0"/>
            </a:br>
            <a:r>
              <a:rPr lang="en-IN" dirty="0" err="1"/>
              <a:t>Line</a:t>
            </a:r>
            <a:r>
              <a:rPr lang="en-IN" dirty="0"/>
              <a:t> No 4 - This is 5th line</a:t>
            </a:r>
            <a:br>
              <a:rPr lang="en-IN" dirty="0"/>
            </a:br>
            <a:r>
              <a:rPr lang="en-IN" dirty="0" err="1"/>
              <a:t>Line</a:t>
            </a:r>
            <a:r>
              <a:rPr lang="en-IN" dirty="0"/>
              <a:t> No 5 - This is 6th line</a:t>
            </a:r>
            <a:br>
              <a:rPr lang="en-IN" dirty="0"/>
            </a:br>
            <a:r>
              <a:rPr lang="en-IN" dirty="0" err="1"/>
              <a:t>Line</a:t>
            </a:r>
            <a:r>
              <a:rPr lang="en-IN" dirty="0"/>
              <a:t> No 6 - This is 7th line</a:t>
            </a:r>
            <a:br>
              <a:rPr lang="en-IN" dirty="0"/>
            </a:br>
            <a:endParaRPr lang="en-IN" dirty="0"/>
          </a:p>
        </p:txBody>
      </p:sp>
    </p:spTree>
    <p:extLst>
      <p:ext uri="{BB962C8B-B14F-4D97-AF65-F5344CB8AC3E}">
        <p14:creationId xmlns:p14="http://schemas.microsoft.com/office/powerpoint/2010/main" val="134065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150124"/>
            <a:ext cx="11832609" cy="6482687"/>
          </a:xfrm>
        </p:spPr>
        <p:txBody>
          <a:bodyPr>
            <a:normAutofit fontScale="85000" lnSpcReduction="20000"/>
          </a:bodyPr>
          <a:lstStyle/>
          <a:p>
            <a:r>
              <a:rPr lang="en-IN" b="1" dirty="0">
                <a:solidFill>
                  <a:srgbClr val="FF0000"/>
                </a:solidFill>
              </a:rPr>
              <a:t>File truncate() Method</a:t>
            </a:r>
            <a:r>
              <a:rPr lang="en-IN" dirty="0"/>
              <a:t/>
            </a:r>
            <a:br>
              <a:rPr lang="en-IN" dirty="0"/>
            </a:br>
            <a:r>
              <a:rPr lang="en-IN" b="1" dirty="0">
                <a:solidFill>
                  <a:srgbClr val="FF0000"/>
                </a:solidFill>
              </a:rPr>
              <a:t>Description</a:t>
            </a:r>
            <a:r>
              <a:rPr lang="en-IN" dirty="0"/>
              <a:t/>
            </a:r>
            <a:br>
              <a:rPr lang="en-IN" dirty="0"/>
            </a:br>
            <a:r>
              <a:rPr lang="en-IN" dirty="0"/>
              <a:t>The method </a:t>
            </a:r>
            <a:r>
              <a:rPr lang="en-IN" b="1" dirty="0"/>
              <a:t>truncate() </a:t>
            </a:r>
            <a:r>
              <a:rPr lang="en-IN" dirty="0"/>
              <a:t>truncates the file's size. If the optional size argument is present,</a:t>
            </a:r>
            <a:br>
              <a:rPr lang="en-IN" dirty="0"/>
            </a:br>
            <a:r>
              <a:rPr lang="en-IN" dirty="0"/>
              <a:t>the file is truncated to (at most) that size.</a:t>
            </a:r>
            <a:br>
              <a:rPr lang="en-IN" dirty="0"/>
            </a:br>
            <a:r>
              <a:rPr lang="en-IN" dirty="0"/>
              <a:t>The size defaults to the current position. The current file position is not changed. Note that</a:t>
            </a:r>
            <a:br>
              <a:rPr lang="en-IN" dirty="0"/>
            </a:br>
            <a:r>
              <a:rPr lang="en-IN" dirty="0"/>
              <a:t>if a specified size exceeds the file's current size, the result is platform-dependent.</a:t>
            </a:r>
            <a:br>
              <a:rPr lang="en-IN" dirty="0"/>
            </a:br>
            <a:r>
              <a:rPr lang="en-IN" b="1" dirty="0"/>
              <a:t>Note</a:t>
            </a:r>
            <a:r>
              <a:rPr lang="en-IN" dirty="0"/>
              <a:t>: This method will not work in case the file is opened in read-only mode.</a:t>
            </a:r>
            <a:br>
              <a:rPr lang="en-IN" dirty="0"/>
            </a:br>
            <a:r>
              <a:rPr lang="en-IN" b="1" dirty="0">
                <a:solidFill>
                  <a:srgbClr val="FF0000"/>
                </a:solidFill>
              </a:rPr>
              <a:t>Syntax</a:t>
            </a:r>
            <a:r>
              <a:rPr lang="en-IN" dirty="0"/>
              <a:t/>
            </a:r>
            <a:br>
              <a:rPr lang="en-IN" dirty="0"/>
            </a:br>
            <a:r>
              <a:rPr lang="en-IN" dirty="0"/>
              <a:t>Following is the syntax for truncate() </a:t>
            </a:r>
            <a:r>
              <a:rPr lang="en-IN" dirty="0" smtClean="0"/>
              <a:t>method </a:t>
            </a:r>
            <a:r>
              <a:rPr lang="en-IN" b="1" dirty="0" smtClean="0">
                <a:solidFill>
                  <a:srgbClr val="FF0000"/>
                </a:solidFill>
              </a:rPr>
              <a:t>fileObject.truncate</a:t>
            </a:r>
            <a:r>
              <a:rPr lang="en-IN" b="1" dirty="0">
                <a:solidFill>
                  <a:srgbClr val="FF0000"/>
                </a:solidFill>
              </a:rPr>
              <a:t>( [ size ])</a:t>
            </a:r>
            <a:r>
              <a:rPr lang="en-IN" dirty="0"/>
              <a:t/>
            </a:r>
            <a:br>
              <a:rPr lang="en-IN" dirty="0"/>
            </a:br>
            <a:r>
              <a:rPr lang="en-IN" b="1" dirty="0">
                <a:solidFill>
                  <a:srgbClr val="FF0000"/>
                </a:solidFill>
              </a:rPr>
              <a:t>Parameters</a:t>
            </a:r>
            <a:r>
              <a:rPr lang="en-IN" dirty="0"/>
              <a:t/>
            </a:r>
            <a:br>
              <a:rPr lang="en-IN" dirty="0"/>
            </a:br>
            <a:r>
              <a:rPr lang="en-IN" b="1" dirty="0"/>
              <a:t>size </a:t>
            </a:r>
            <a:r>
              <a:rPr lang="en-IN" dirty="0"/>
              <a:t>- If this optional argument is present, the file is truncated to (at most) that size.</a:t>
            </a:r>
            <a:br>
              <a:rPr lang="en-IN" dirty="0"/>
            </a:br>
            <a:r>
              <a:rPr lang="en-IN" b="1" dirty="0">
                <a:solidFill>
                  <a:srgbClr val="FF0000"/>
                </a:solidFill>
              </a:rPr>
              <a:t>Return Value</a:t>
            </a:r>
            <a:r>
              <a:rPr lang="en-IN" dirty="0"/>
              <a:t/>
            </a:r>
            <a:br>
              <a:rPr lang="en-IN" dirty="0"/>
            </a:br>
            <a:r>
              <a:rPr lang="en-IN" dirty="0"/>
              <a:t>This method does not return any value.</a:t>
            </a:r>
            <a:br>
              <a:rPr lang="en-IN" dirty="0"/>
            </a:br>
            <a:r>
              <a:rPr lang="en-IN" b="1" dirty="0">
                <a:solidFill>
                  <a:srgbClr val="FF0000"/>
                </a:solidFill>
              </a:rPr>
              <a:t>Example</a:t>
            </a:r>
            <a:r>
              <a:rPr lang="en-IN" dirty="0"/>
              <a:t/>
            </a:r>
            <a:br>
              <a:rPr lang="en-IN" dirty="0"/>
            </a:br>
            <a:r>
              <a:rPr lang="en-IN" dirty="0"/>
              <a:t>The following example shows the usage of truncate() method.</a:t>
            </a:r>
            <a:br>
              <a:rPr lang="en-IN" dirty="0"/>
            </a:br>
            <a:r>
              <a:rPr lang="en-IN" dirty="0"/>
              <a:t>Assuming that </a:t>
            </a:r>
            <a:r>
              <a:rPr lang="en-IN" dirty="0" smtClean="0"/>
              <a:t>'kpr.txt</a:t>
            </a:r>
            <a:r>
              <a:rPr lang="en-IN" dirty="0"/>
              <a:t>' file contains following text:</a:t>
            </a:r>
            <a:br>
              <a:rPr lang="en-IN" dirty="0"/>
            </a:br>
            <a:r>
              <a:rPr lang="en-IN" dirty="0"/>
              <a:t>This is 1st line</a:t>
            </a:r>
            <a:br>
              <a:rPr lang="en-IN" dirty="0"/>
            </a:br>
            <a:r>
              <a:rPr lang="en-IN" dirty="0"/>
              <a:t>This is 2nd line</a:t>
            </a:r>
            <a:br>
              <a:rPr lang="en-IN" dirty="0"/>
            </a:br>
            <a:r>
              <a:rPr lang="en-IN" dirty="0"/>
              <a:t>This is 3rd line</a:t>
            </a:r>
            <a:br>
              <a:rPr lang="en-IN" dirty="0"/>
            </a:br>
            <a:r>
              <a:rPr lang="en-IN" dirty="0"/>
              <a:t>This is 4th line</a:t>
            </a:r>
            <a:br>
              <a:rPr lang="en-IN" dirty="0"/>
            </a:br>
            <a:r>
              <a:rPr lang="en-IN" dirty="0"/>
              <a:t>This is 5th line</a:t>
            </a:r>
            <a:br>
              <a:rPr lang="en-IN" dirty="0"/>
            </a:br>
            <a:endParaRPr lang="en-IN" dirty="0"/>
          </a:p>
        </p:txBody>
      </p:sp>
    </p:spTree>
    <p:extLst>
      <p:ext uri="{BB962C8B-B14F-4D97-AF65-F5344CB8AC3E}">
        <p14:creationId xmlns:p14="http://schemas.microsoft.com/office/powerpoint/2010/main" val="69751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23678" cy="6687403"/>
          </a:xfrm>
        </p:spPr>
        <p:txBody>
          <a:bodyPr/>
          <a:lstStyle/>
          <a:p>
            <a:r>
              <a:rPr lang="en-IN" dirty="0"/>
              <a:t>#!/</a:t>
            </a:r>
            <a:r>
              <a:rPr lang="en-IN" dirty="0" err="1"/>
              <a:t>usr</a:t>
            </a:r>
            <a:r>
              <a:rPr lang="en-IN" dirty="0"/>
              <a:t>/bin/python3</a:t>
            </a:r>
            <a:br>
              <a:rPr lang="en-IN" dirty="0"/>
            </a:br>
            <a:r>
              <a:rPr lang="en-IN" dirty="0" err="1"/>
              <a:t>fo</a:t>
            </a:r>
            <a:r>
              <a:rPr lang="en-IN" dirty="0"/>
              <a:t> = open</a:t>
            </a:r>
            <a:r>
              <a:rPr lang="en-IN" dirty="0" smtClean="0"/>
              <a:t>("kpr.txt</a:t>
            </a:r>
            <a:r>
              <a:rPr lang="en-IN" dirty="0"/>
              <a:t>", "r+")</a:t>
            </a:r>
            <a:br>
              <a:rPr lang="en-IN" dirty="0"/>
            </a:br>
            <a:r>
              <a:rPr lang="en-IN" dirty="0"/>
              <a:t>print ("Name of the file: ", fo.name)</a:t>
            </a:r>
            <a:br>
              <a:rPr lang="en-IN" dirty="0"/>
            </a:br>
            <a:r>
              <a:rPr lang="en-IN" dirty="0"/>
              <a:t>line = fo.readline()</a:t>
            </a:r>
            <a:br>
              <a:rPr lang="en-IN" dirty="0"/>
            </a:br>
            <a:r>
              <a:rPr lang="en-IN" dirty="0"/>
              <a:t>print ("Read Line: %s" % (line))</a:t>
            </a:r>
            <a:br>
              <a:rPr lang="en-IN" dirty="0"/>
            </a:br>
            <a:r>
              <a:rPr lang="en-IN" dirty="0"/>
              <a:t>fo.truncate()</a:t>
            </a:r>
            <a:br>
              <a:rPr lang="en-IN" dirty="0"/>
            </a:br>
            <a:r>
              <a:rPr lang="en-IN" dirty="0"/>
              <a:t>line = fo.readlines()</a:t>
            </a:r>
            <a:br>
              <a:rPr lang="en-IN" dirty="0"/>
            </a:br>
            <a:r>
              <a:rPr lang="en-IN" dirty="0"/>
              <a:t>print ("Read Line: %s" % (line))</a:t>
            </a:r>
            <a:br>
              <a:rPr lang="en-IN" dirty="0"/>
            </a:br>
            <a:r>
              <a:rPr lang="en-IN" dirty="0"/>
              <a:t># Close opened file</a:t>
            </a:r>
            <a:br>
              <a:rPr lang="en-IN" dirty="0"/>
            </a:br>
            <a:r>
              <a:rPr lang="en-IN" dirty="0"/>
              <a:t>fo.close()</a:t>
            </a:r>
            <a:br>
              <a:rPr lang="en-IN" dirty="0"/>
            </a:br>
            <a:r>
              <a:rPr lang="en-IN" dirty="0"/>
              <a:t>When we run the above program, it produces the following </a:t>
            </a:r>
            <a:r>
              <a:rPr lang="en-IN" dirty="0" err="1"/>
              <a:t>resultName</a:t>
            </a:r>
            <a:r>
              <a:rPr lang="en-IN" dirty="0"/>
              <a:t> of the file: </a:t>
            </a:r>
            <a:r>
              <a:rPr lang="en-IN" dirty="0" smtClean="0"/>
              <a:t>kpr.txt</a:t>
            </a:r>
            <a:r>
              <a:rPr lang="en-IN" dirty="0"/>
              <a:t/>
            </a:r>
            <a:br>
              <a:rPr lang="en-IN" dirty="0"/>
            </a:br>
            <a:r>
              <a:rPr lang="en-IN" dirty="0"/>
              <a:t>Read Line: This is 1s</a:t>
            </a:r>
            <a:br>
              <a:rPr lang="en-IN" dirty="0"/>
            </a:br>
            <a:r>
              <a:rPr lang="en-IN" dirty="0"/>
              <a:t>Read Line: []</a:t>
            </a:r>
            <a:br>
              <a:rPr lang="en-IN" dirty="0"/>
            </a:br>
            <a:endParaRPr lang="en-IN" dirty="0"/>
          </a:p>
        </p:txBody>
      </p:sp>
    </p:spTree>
    <p:extLst>
      <p:ext uri="{BB962C8B-B14F-4D97-AF65-F5344CB8AC3E}">
        <p14:creationId xmlns:p14="http://schemas.microsoft.com/office/powerpoint/2010/main" val="87603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63772"/>
            <a:ext cx="11764370" cy="6469039"/>
          </a:xfrm>
        </p:spPr>
        <p:txBody>
          <a:bodyPr/>
          <a:lstStyle/>
          <a:p>
            <a:pPr marL="0" indent="0">
              <a:buNone/>
            </a:pPr>
            <a:r>
              <a:rPr lang="en-IN" dirty="0" smtClean="0"/>
              <a:t>with open("test.txt",'w',encoding = 'utf-8') as f:</a:t>
            </a:r>
          </a:p>
          <a:p>
            <a:pPr marL="0" indent="0">
              <a:buNone/>
            </a:pPr>
            <a:r>
              <a:rPr lang="en-IN" dirty="0" smtClean="0"/>
              <a:t>   f.write("my first file\n")</a:t>
            </a:r>
          </a:p>
          <a:p>
            <a:pPr marL="0" indent="0">
              <a:buNone/>
            </a:pPr>
            <a:r>
              <a:rPr lang="en-IN" dirty="0" smtClean="0"/>
              <a:t>   f.write("This file\n\n")</a:t>
            </a:r>
          </a:p>
          <a:p>
            <a:pPr marL="0" indent="0">
              <a:buNone/>
            </a:pPr>
            <a:r>
              <a:rPr lang="en-IN" dirty="0" smtClean="0"/>
              <a:t>   f.write("contains three lines\n")</a:t>
            </a:r>
            <a:endParaRPr lang="en-IN" dirty="0"/>
          </a:p>
        </p:txBody>
      </p:sp>
    </p:spTree>
    <p:extLst>
      <p:ext uri="{BB962C8B-B14F-4D97-AF65-F5344CB8AC3E}">
        <p14:creationId xmlns:p14="http://schemas.microsoft.com/office/powerpoint/2010/main" val="68550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77420"/>
            <a:ext cx="11941791" cy="6455391"/>
          </a:xfrm>
        </p:spPr>
        <p:txBody>
          <a:bodyPr>
            <a:normAutofit fontScale="92500" lnSpcReduction="10000"/>
          </a:bodyPr>
          <a:lstStyle/>
          <a:p>
            <a:pPr marL="0" indent="0">
              <a:buNone/>
            </a:pPr>
            <a:r>
              <a:rPr lang="en-IN" dirty="0"/>
              <a:t>Here is a list of the different modes of opening a file</a:t>
            </a:r>
            <a:br>
              <a:rPr lang="en-IN" dirty="0"/>
            </a:br>
            <a:r>
              <a:rPr lang="en-IN" b="1" dirty="0">
                <a:solidFill>
                  <a:srgbClr val="FF0000"/>
                </a:solidFill>
              </a:rPr>
              <a:t>r </a:t>
            </a:r>
            <a:r>
              <a:rPr lang="en-IN" b="1" dirty="0" smtClean="0">
                <a:solidFill>
                  <a:srgbClr val="FF0000"/>
                </a:solidFill>
              </a:rPr>
              <a:t> 	</a:t>
            </a:r>
            <a:r>
              <a:rPr lang="en-IN" dirty="0" smtClean="0"/>
              <a:t>Opens </a:t>
            </a:r>
            <a:r>
              <a:rPr lang="en-IN" dirty="0"/>
              <a:t>a file for reading only. The file pointer is placed at the beginning of the</a:t>
            </a:r>
            <a:br>
              <a:rPr lang="en-IN" dirty="0"/>
            </a:br>
            <a:r>
              <a:rPr lang="en-IN" dirty="0" smtClean="0"/>
              <a:t>      	file</a:t>
            </a:r>
            <a:r>
              <a:rPr lang="en-IN" dirty="0"/>
              <a:t>. This is the default mode.</a:t>
            </a:r>
            <a:br>
              <a:rPr lang="en-IN" dirty="0"/>
            </a:br>
            <a:r>
              <a:rPr lang="en-IN" b="1" dirty="0">
                <a:solidFill>
                  <a:srgbClr val="FF0000"/>
                </a:solidFill>
              </a:rPr>
              <a:t>rb </a:t>
            </a:r>
            <a:r>
              <a:rPr lang="en-IN" b="1" dirty="0" smtClean="0">
                <a:solidFill>
                  <a:srgbClr val="FF0000"/>
                </a:solidFill>
              </a:rPr>
              <a:t> 	</a:t>
            </a:r>
            <a:r>
              <a:rPr lang="en-IN" dirty="0" smtClean="0"/>
              <a:t>Opens </a:t>
            </a:r>
            <a:r>
              <a:rPr lang="en-IN" dirty="0"/>
              <a:t>a file for reading only in binary format. The file pointer is placed at the</a:t>
            </a:r>
            <a:br>
              <a:rPr lang="en-IN" dirty="0"/>
            </a:br>
            <a:r>
              <a:rPr lang="en-IN" dirty="0" smtClean="0"/>
              <a:t>        	beginning </a:t>
            </a:r>
            <a:r>
              <a:rPr lang="en-IN" dirty="0"/>
              <a:t>of the file. This is the default mode.</a:t>
            </a:r>
            <a:br>
              <a:rPr lang="en-IN" dirty="0"/>
            </a:br>
            <a:r>
              <a:rPr lang="en-IN" b="1" dirty="0">
                <a:solidFill>
                  <a:srgbClr val="FF0000"/>
                </a:solidFill>
              </a:rPr>
              <a:t>r</a:t>
            </a:r>
            <a:r>
              <a:rPr lang="en-IN" b="1" dirty="0" smtClean="0">
                <a:solidFill>
                  <a:srgbClr val="FF0000"/>
                </a:solidFill>
              </a:rPr>
              <a:t>+   	</a:t>
            </a:r>
            <a:r>
              <a:rPr lang="en-IN" dirty="0" smtClean="0"/>
              <a:t>Opens </a:t>
            </a:r>
            <a:r>
              <a:rPr lang="en-IN" dirty="0"/>
              <a:t>a file for both reading and writing. The file pointer placed at the</a:t>
            </a:r>
            <a:br>
              <a:rPr lang="en-IN" dirty="0"/>
            </a:br>
            <a:r>
              <a:rPr lang="en-IN" dirty="0" smtClean="0"/>
              <a:t>	beginning </a:t>
            </a:r>
            <a:r>
              <a:rPr lang="en-IN" dirty="0"/>
              <a:t>of the file.</a:t>
            </a:r>
            <a:br>
              <a:rPr lang="en-IN" dirty="0"/>
            </a:br>
            <a:r>
              <a:rPr lang="en-IN" b="1" dirty="0">
                <a:solidFill>
                  <a:srgbClr val="FF0000"/>
                </a:solidFill>
              </a:rPr>
              <a:t>rb+ </a:t>
            </a:r>
            <a:r>
              <a:rPr lang="en-IN" b="1" dirty="0" smtClean="0">
                <a:solidFill>
                  <a:srgbClr val="FF0000"/>
                </a:solidFill>
              </a:rPr>
              <a:t>  	</a:t>
            </a:r>
            <a:r>
              <a:rPr lang="en-IN" dirty="0" smtClean="0"/>
              <a:t>Opens </a:t>
            </a:r>
            <a:r>
              <a:rPr lang="en-IN" dirty="0"/>
              <a:t>a file for both reading and writing in binary format. The file pointer</a:t>
            </a:r>
            <a:br>
              <a:rPr lang="en-IN" dirty="0"/>
            </a:br>
            <a:r>
              <a:rPr lang="en-IN" dirty="0" smtClean="0"/>
              <a:t>	placed </a:t>
            </a:r>
            <a:r>
              <a:rPr lang="en-IN" dirty="0"/>
              <a:t>at the beginning of the file.</a:t>
            </a:r>
            <a:br>
              <a:rPr lang="en-IN" dirty="0"/>
            </a:br>
            <a:r>
              <a:rPr lang="en-IN" b="1" dirty="0" smtClean="0">
                <a:solidFill>
                  <a:srgbClr val="FF0000"/>
                </a:solidFill>
              </a:rPr>
              <a:t>w	 </a:t>
            </a:r>
            <a:r>
              <a:rPr lang="en-IN" dirty="0" smtClean="0"/>
              <a:t>Opens </a:t>
            </a:r>
            <a:r>
              <a:rPr lang="en-IN" dirty="0"/>
              <a:t>a file for writing only. Overwrites the file if the file exists. If the file</a:t>
            </a:r>
            <a:br>
              <a:rPr lang="en-IN" dirty="0"/>
            </a:br>
            <a:r>
              <a:rPr lang="en-IN" dirty="0" smtClean="0"/>
              <a:t>	does </a:t>
            </a:r>
            <a:r>
              <a:rPr lang="en-IN" dirty="0"/>
              <a:t>not exist, creates a new file for writing.</a:t>
            </a:r>
            <a:br>
              <a:rPr lang="en-IN" dirty="0"/>
            </a:br>
            <a:r>
              <a:rPr lang="en-IN" b="1" dirty="0">
                <a:solidFill>
                  <a:srgbClr val="FF0000"/>
                </a:solidFill>
              </a:rPr>
              <a:t>wb </a:t>
            </a:r>
            <a:r>
              <a:rPr lang="en-IN" b="1" dirty="0" smtClean="0">
                <a:solidFill>
                  <a:srgbClr val="FF0000"/>
                </a:solidFill>
              </a:rPr>
              <a:t>	</a:t>
            </a:r>
            <a:r>
              <a:rPr lang="en-IN" dirty="0" smtClean="0"/>
              <a:t>Opens </a:t>
            </a:r>
            <a:r>
              <a:rPr lang="en-IN" dirty="0"/>
              <a:t>a file for writing only in binary format. Overwrites the file if the file</a:t>
            </a:r>
            <a:br>
              <a:rPr lang="en-IN" dirty="0"/>
            </a:br>
            <a:r>
              <a:rPr lang="en-IN" dirty="0" smtClean="0"/>
              <a:t>	exists</a:t>
            </a:r>
            <a:r>
              <a:rPr lang="en-IN" dirty="0"/>
              <a:t>. If the file does not exist, creates a new file for writing.</a:t>
            </a:r>
            <a:br>
              <a:rPr lang="en-IN" dirty="0"/>
            </a:br>
            <a:r>
              <a:rPr lang="en-IN" b="1" dirty="0">
                <a:solidFill>
                  <a:srgbClr val="FF0000"/>
                </a:solidFill>
              </a:rPr>
              <a:t>w+ </a:t>
            </a:r>
            <a:r>
              <a:rPr lang="en-IN" b="1" dirty="0" smtClean="0">
                <a:solidFill>
                  <a:srgbClr val="FF0000"/>
                </a:solidFill>
              </a:rPr>
              <a:t>	 </a:t>
            </a:r>
            <a:r>
              <a:rPr lang="en-IN" dirty="0" smtClean="0"/>
              <a:t>Opens </a:t>
            </a:r>
            <a:r>
              <a:rPr lang="en-IN" dirty="0"/>
              <a:t>a file for both writing and reading. Overwrites the existing file if the file</a:t>
            </a:r>
            <a:br>
              <a:rPr lang="en-IN" dirty="0"/>
            </a:br>
            <a:r>
              <a:rPr lang="en-IN" dirty="0" smtClean="0"/>
              <a:t>        	exists</a:t>
            </a:r>
            <a:r>
              <a:rPr lang="en-IN" dirty="0"/>
              <a:t>. If the file does not exist, creates a new file for reading and writing.</a:t>
            </a:r>
            <a:br>
              <a:rPr lang="en-IN" dirty="0"/>
            </a:br>
            <a:r>
              <a:rPr lang="en-IN" b="1" dirty="0">
                <a:solidFill>
                  <a:srgbClr val="FF0000"/>
                </a:solidFill>
              </a:rPr>
              <a:t>wb+ </a:t>
            </a:r>
            <a:r>
              <a:rPr lang="en-IN" b="1" dirty="0" smtClean="0">
                <a:solidFill>
                  <a:srgbClr val="FF0000"/>
                </a:solidFill>
              </a:rPr>
              <a:t>	</a:t>
            </a:r>
            <a:r>
              <a:rPr lang="en-IN" dirty="0" smtClean="0"/>
              <a:t>Opens </a:t>
            </a:r>
            <a:r>
              <a:rPr lang="en-IN" dirty="0"/>
              <a:t>a file for both writing and reading in binary format. Overwrites the</a:t>
            </a:r>
            <a:br>
              <a:rPr lang="en-IN" dirty="0"/>
            </a:br>
            <a:r>
              <a:rPr lang="en-IN" dirty="0" smtClean="0"/>
              <a:t>	existing </a:t>
            </a:r>
            <a:r>
              <a:rPr lang="en-IN" dirty="0"/>
              <a:t>file if the file exists. If the file does not exist, creates a new file for</a:t>
            </a:r>
            <a:br>
              <a:rPr lang="en-IN" dirty="0"/>
            </a:br>
            <a:r>
              <a:rPr lang="en-IN" dirty="0" smtClean="0"/>
              <a:t>	reading </a:t>
            </a:r>
            <a:r>
              <a:rPr lang="en-IN" dirty="0"/>
              <a:t>and writing.</a:t>
            </a:r>
            <a:br>
              <a:rPr lang="en-IN" dirty="0"/>
            </a:br>
            <a:r>
              <a:rPr lang="en-IN" dirty="0"/>
              <a:t/>
            </a:r>
            <a:br>
              <a:rPr lang="en-IN" dirty="0"/>
            </a:br>
            <a:endParaRPr lang="en-IN" dirty="0"/>
          </a:p>
        </p:txBody>
      </p:sp>
    </p:spTree>
    <p:extLst>
      <p:ext uri="{BB962C8B-B14F-4D97-AF65-F5344CB8AC3E}">
        <p14:creationId xmlns:p14="http://schemas.microsoft.com/office/powerpoint/2010/main" val="119273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177421"/>
            <a:ext cx="11764371" cy="6496334"/>
          </a:xfrm>
        </p:spPr>
        <p:txBody>
          <a:bodyPr/>
          <a:lstStyle/>
          <a:p>
            <a:pPr marL="0" indent="0">
              <a:buNone/>
            </a:pPr>
            <a:r>
              <a:rPr lang="en-IN" b="1" dirty="0" smtClean="0">
                <a:solidFill>
                  <a:srgbClr val="FF0000"/>
                </a:solidFill>
              </a:rPr>
              <a:t>a</a:t>
            </a:r>
            <a:r>
              <a:rPr lang="en-IN" dirty="0" smtClean="0"/>
              <a:t> 	 Opens a file for appending. The file pointer is at the end of the file if the 	file exists. That is, the file is in the append mode. If the file does not exist, 	it creates a new file for writing.</a:t>
            </a:r>
            <a:br>
              <a:rPr lang="en-IN" dirty="0" smtClean="0"/>
            </a:br>
            <a:r>
              <a:rPr lang="en-IN" b="1" dirty="0" smtClean="0">
                <a:solidFill>
                  <a:srgbClr val="FF0000"/>
                </a:solidFill>
              </a:rPr>
              <a:t>ab</a:t>
            </a:r>
            <a:r>
              <a:rPr lang="en-IN" dirty="0" smtClean="0"/>
              <a:t> 	Opens a file for appending in binary format. The file pointer is at the end 	of the file if the file exists. That is, the file is in the append mode. If the 	file does not exist, it creates a new file for writing.</a:t>
            </a:r>
            <a:br>
              <a:rPr lang="en-IN" dirty="0" smtClean="0"/>
            </a:br>
            <a:r>
              <a:rPr lang="en-IN" b="1" dirty="0" smtClean="0">
                <a:solidFill>
                  <a:srgbClr val="FF0000"/>
                </a:solidFill>
              </a:rPr>
              <a:t>a+	</a:t>
            </a:r>
            <a:r>
              <a:rPr lang="en-IN" dirty="0" smtClean="0"/>
              <a:t>Opens a file for both appending and reading. The file pointer is at the end 	of the file if the file exists. The file opens in the append mode. If the file 	does not exist, it creates a new file for reading and writing.</a:t>
            </a:r>
            <a:br>
              <a:rPr lang="en-IN" dirty="0" smtClean="0"/>
            </a:br>
            <a:r>
              <a:rPr lang="en-IN" b="1" dirty="0" smtClean="0">
                <a:solidFill>
                  <a:srgbClr val="FF0000"/>
                </a:solidFill>
              </a:rPr>
              <a:t>ab+     </a:t>
            </a:r>
            <a:r>
              <a:rPr lang="en-IN" dirty="0" smtClean="0"/>
              <a:t>Opens a file for both appending and reading in binary format. The file             	pointer is at the end of the file if the file exists. The file opens in the 	append mode. If the file does not exist, it creates a new file for reading 	and writing.</a:t>
            </a:r>
            <a:endParaRPr lang="en-IN" dirty="0"/>
          </a:p>
        </p:txBody>
      </p:sp>
    </p:spTree>
    <p:extLst>
      <p:ext uri="{BB962C8B-B14F-4D97-AF65-F5344CB8AC3E}">
        <p14:creationId xmlns:p14="http://schemas.microsoft.com/office/powerpoint/2010/main" val="192123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163773"/>
            <a:ext cx="11614244" cy="6537278"/>
          </a:xfrm>
        </p:spPr>
        <p:txBody>
          <a:bodyPr>
            <a:normAutofit fontScale="85000" lnSpcReduction="20000"/>
          </a:bodyPr>
          <a:lstStyle/>
          <a:p>
            <a:r>
              <a:rPr lang="en-IN" b="1" dirty="0">
                <a:solidFill>
                  <a:srgbClr val="FF0000"/>
                </a:solidFill>
              </a:rPr>
              <a:t>The file Object Attributes</a:t>
            </a:r>
            <a:r>
              <a:rPr lang="en-IN" dirty="0"/>
              <a:t/>
            </a:r>
            <a:br>
              <a:rPr lang="en-IN" dirty="0"/>
            </a:br>
            <a:r>
              <a:rPr lang="en-IN" dirty="0"/>
              <a:t>Once a file is opened and you have one </a:t>
            </a:r>
            <a:r>
              <a:rPr lang="en-IN" i="1" dirty="0"/>
              <a:t>file </a:t>
            </a:r>
            <a:r>
              <a:rPr lang="en-IN" dirty="0"/>
              <a:t>object, you can get various information </a:t>
            </a:r>
            <a:r>
              <a:rPr lang="en-IN" dirty="0" smtClean="0"/>
              <a:t>related to </a:t>
            </a:r>
            <a:r>
              <a:rPr lang="en-IN" dirty="0"/>
              <a:t>that file.</a:t>
            </a:r>
            <a:br>
              <a:rPr lang="en-IN" dirty="0"/>
            </a:br>
            <a:r>
              <a:rPr lang="en-IN" dirty="0"/>
              <a:t>Here is a list of all the attributes related to a file </a:t>
            </a:r>
            <a:r>
              <a:rPr lang="en-IN" dirty="0" smtClean="0"/>
              <a:t>object</a:t>
            </a:r>
          </a:p>
          <a:p>
            <a:r>
              <a:rPr lang="en-IN" b="1" dirty="0">
                <a:solidFill>
                  <a:srgbClr val="FF0000"/>
                </a:solidFill>
              </a:rPr>
              <a:t>file.closed</a:t>
            </a:r>
            <a:r>
              <a:rPr lang="en-IN" dirty="0"/>
              <a:t> Returns true if file is closed, false otherwise.</a:t>
            </a:r>
            <a:br>
              <a:rPr lang="en-IN" dirty="0"/>
            </a:br>
            <a:r>
              <a:rPr lang="en-IN" b="1" dirty="0">
                <a:solidFill>
                  <a:srgbClr val="FF0000"/>
                </a:solidFill>
              </a:rPr>
              <a:t>file.mode</a:t>
            </a:r>
            <a:r>
              <a:rPr lang="en-IN" dirty="0"/>
              <a:t> Returns access mode with which file was opened.</a:t>
            </a:r>
            <a:br>
              <a:rPr lang="en-IN" dirty="0"/>
            </a:br>
            <a:r>
              <a:rPr lang="en-IN" b="1" dirty="0">
                <a:solidFill>
                  <a:srgbClr val="FF0000"/>
                </a:solidFill>
              </a:rPr>
              <a:t>file.name</a:t>
            </a:r>
            <a:r>
              <a:rPr lang="en-IN" dirty="0"/>
              <a:t> Returns name of the file.</a:t>
            </a:r>
            <a:br>
              <a:rPr lang="en-IN" dirty="0"/>
            </a:br>
            <a:r>
              <a:rPr lang="en-IN" dirty="0"/>
              <a:t/>
            </a:r>
            <a:br>
              <a:rPr lang="en-IN" dirty="0"/>
            </a:br>
            <a:r>
              <a:rPr lang="en-IN" b="1" dirty="0"/>
              <a:t>Example</a:t>
            </a:r>
            <a:r>
              <a:rPr lang="en-IN" dirty="0"/>
              <a:t/>
            </a:r>
            <a:br>
              <a:rPr lang="en-IN" dirty="0"/>
            </a:br>
            <a:r>
              <a:rPr lang="en-IN" dirty="0"/>
              <a:t>#!/</a:t>
            </a:r>
            <a:r>
              <a:rPr lang="en-IN" dirty="0" err="1"/>
              <a:t>usr</a:t>
            </a:r>
            <a:r>
              <a:rPr lang="en-IN" dirty="0"/>
              <a:t>/bin/python3</a:t>
            </a:r>
            <a:br>
              <a:rPr lang="en-IN" dirty="0"/>
            </a:br>
            <a:r>
              <a:rPr lang="en-IN" dirty="0"/>
              <a:t># Open a file</a:t>
            </a:r>
            <a:br>
              <a:rPr lang="en-IN" dirty="0"/>
            </a:br>
            <a:r>
              <a:rPr lang="en-IN" dirty="0" err="1"/>
              <a:t>fo</a:t>
            </a:r>
            <a:r>
              <a:rPr lang="en-IN" dirty="0"/>
              <a:t> = open</a:t>
            </a:r>
            <a:r>
              <a:rPr lang="en-IN" dirty="0" smtClean="0"/>
              <a:t>(“kpr.txt</a:t>
            </a:r>
            <a:r>
              <a:rPr lang="en-IN" dirty="0"/>
              <a:t>", "wb")</a:t>
            </a:r>
            <a:br>
              <a:rPr lang="en-IN" dirty="0"/>
            </a:br>
            <a:r>
              <a:rPr lang="en-IN" dirty="0"/>
              <a:t>print ("Name of the file: ", fo.name)</a:t>
            </a:r>
            <a:br>
              <a:rPr lang="en-IN" dirty="0"/>
            </a:br>
            <a:r>
              <a:rPr lang="en-IN" dirty="0"/>
              <a:t>print ("Closed or not : ", fo.closed)</a:t>
            </a:r>
            <a:br>
              <a:rPr lang="en-IN" dirty="0"/>
            </a:br>
            <a:r>
              <a:rPr lang="en-IN" dirty="0"/>
              <a:t>print ("Opening mode : ", fo.mode)</a:t>
            </a:r>
            <a:br>
              <a:rPr lang="en-IN" dirty="0"/>
            </a:br>
            <a:r>
              <a:rPr lang="en-IN" dirty="0"/>
              <a:t>fo.close</a:t>
            </a:r>
            <a:r>
              <a:rPr lang="en-IN" dirty="0" smtClean="0"/>
              <a:t>()</a:t>
            </a:r>
          </a:p>
          <a:p>
            <a:r>
              <a:rPr lang="en-IN" dirty="0"/>
              <a:t>This produces the following </a:t>
            </a:r>
            <a:r>
              <a:rPr lang="en-IN" dirty="0" smtClean="0"/>
              <a:t>result</a:t>
            </a:r>
          </a:p>
          <a:p>
            <a:pPr marL="0" indent="0">
              <a:buNone/>
            </a:pPr>
            <a:r>
              <a:rPr lang="en-IN" dirty="0" smtClean="0"/>
              <a:t>Name </a:t>
            </a:r>
            <a:r>
              <a:rPr lang="en-IN" dirty="0"/>
              <a:t>of the file: </a:t>
            </a:r>
            <a:r>
              <a:rPr lang="en-IN" dirty="0" smtClean="0"/>
              <a:t>kpr.txt</a:t>
            </a:r>
            <a:r>
              <a:rPr lang="en-IN" dirty="0"/>
              <a:t/>
            </a:r>
            <a:br>
              <a:rPr lang="en-IN" dirty="0"/>
            </a:br>
            <a:r>
              <a:rPr lang="en-IN" dirty="0"/>
              <a:t>Closed or not : False</a:t>
            </a:r>
            <a:br>
              <a:rPr lang="en-IN" dirty="0"/>
            </a:br>
            <a:r>
              <a:rPr lang="en-IN" dirty="0"/>
              <a:t>Opening mode : wb</a:t>
            </a:r>
            <a:br>
              <a:rPr lang="en-IN" dirty="0"/>
            </a:br>
            <a:r>
              <a:rPr lang="en-IN" dirty="0"/>
              <a:t/>
            </a:r>
            <a:br>
              <a:rPr lang="en-IN" dirty="0"/>
            </a:br>
            <a:endParaRPr lang="en-IN" dirty="0"/>
          </a:p>
        </p:txBody>
      </p:sp>
    </p:spTree>
    <p:extLst>
      <p:ext uri="{BB962C8B-B14F-4D97-AF65-F5344CB8AC3E}">
        <p14:creationId xmlns:p14="http://schemas.microsoft.com/office/powerpoint/2010/main" val="11485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163772"/>
            <a:ext cx="11682484" cy="6359857"/>
          </a:xfrm>
        </p:spPr>
        <p:txBody>
          <a:bodyPr>
            <a:normAutofit lnSpcReduction="10000"/>
          </a:bodyPr>
          <a:lstStyle/>
          <a:p>
            <a:r>
              <a:rPr lang="en-IN" b="1" dirty="0">
                <a:solidFill>
                  <a:srgbClr val="FF0000"/>
                </a:solidFill>
              </a:rPr>
              <a:t>The close() Method</a:t>
            </a:r>
            <a:r>
              <a:rPr lang="en-IN" dirty="0"/>
              <a:t/>
            </a:r>
            <a:br>
              <a:rPr lang="en-IN" dirty="0"/>
            </a:br>
            <a:r>
              <a:rPr lang="en-IN" dirty="0"/>
              <a:t>The close() method of a file object flushes any unwritten information and closes the </a:t>
            </a:r>
            <a:r>
              <a:rPr lang="en-IN" dirty="0" smtClean="0"/>
              <a:t>file object</a:t>
            </a:r>
            <a:r>
              <a:rPr lang="en-IN" dirty="0"/>
              <a:t>, after which no more writing can be done.</a:t>
            </a:r>
            <a:br>
              <a:rPr lang="en-IN" dirty="0"/>
            </a:br>
            <a:r>
              <a:rPr lang="en-IN" dirty="0"/>
              <a:t>Python automatically closes a file when the reference object of a file is reassigned </a:t>
            </a:r>
            <a:r>
              <a:rPr lang="en-IN" dirty="0" smtClean="0"/>
              <a:t>to another </a:t>
            </a:r>
            <a:r>
              <a:rPr lang="en-IN" dirty="0"/>
              <a:t>file. It is a good practice to use the close() method to close a file.</a:t>
            </a:r>
            <a:br>
              <a:rPr lang="en-IN" dirty="0"/>
            </a:br>
            <a:r>
              <a:rPr lang="en-IN" b="1" dirty="0">
                <a:solidFill>
                  <a:srgbClr val="FF0000"/>
                </a:solidFill>
              </a:rPr>
              <a:t>Syntax</a:t>
            </a:r>
            <a:r>
              <a:rPr lang="en-IN" dirty="0"/>
              <a:t/>
            </a:r>
            <a:br>
              <a:rPr lang="en-IN" dirty="0"/>
            </a:br>
            <a:r>
              <a:rPr lang="en-IN" dirty="0"/>
              <a:t>fileObject.close();</a:t>
            </a:r>
            <a:br>
              <a:rPr lang="en-IN" dirty="0"/>
            </a:br>
            <a:r>
              <a:rPr lang="en-IN" b="1" dirty="0"/>
              <a:t>Example</a:t>
            </a:r>
            <a:r>
              <a:rPr lang="en-IN" dirty="0"/>
              <a:t/>
            </a:r>
            <a:br>
              <a:rPr lang="en-IN" dirty="0"/>
            </a:br>
            <a:r>
              <a:rPr lang="en-IN" dirty="0"/>
              <a:t>#!/</a:t>
            </a:r>
            <a:r>
              <a:rPr lang="en-IN" dirty="0" err="1"/>
              <a:t>usr</a:t>
            </a:r>
            <a:r>
              <a:rPr lang="en-IN" dirty="0"/>
              <a:t>/bin/python3</a:t>
            </a:r>
            <a:br>
              <a:rPr lang="en-IN" dirty="0"/>
            </a:br>
            <a:r>
              <a:rPr lang="en-IN" dirty="0"/>
              <a:t># Open a file</a:t>
            </a:r>
            <a:br>
              <a:rPr lang="en-IN" dirty="0"/>
            </a:br>
            <a:r>
              <a:rPr lang="en-IN" dirty="0" err="1"/>
              <a:t>fo</a:t>
            </a:r>
            <a:r>
              <a:rPr lang="en-IN" dirty="0"/>
              <a:t> = open</a:t>
            </a:r>
            <a:r>
              <a:rPr lang="en-IN" dirty="0" smtClean="0"/>
              <a:t>(“kpr.txt</a:t>
            </a:r>
            <a:r>
              <a:rPr lang="en-IN" dirty="0"/>
              <a:t>", "wb")</a:t>
            </a:r>
            <a:br>
              <a:rPr lang="en-IN" dirty="0"/>
            </a:br>
            <a:r>
              <a:rPr lang="en-IN" dirty="0"/>
              <a:t>print ("Name of the file: ", fo.name)</a:t>
            </a:r>
            <a:br>
              <a:rPr lang="en-IN" dirty="0"/>
            </a:br>
            <a:r>
              <a:rPr lang="en-IN" dirty="0"/>
              <a:t># Close opened file</a:t>
            </a:r>
            <a:br>
              <a:rPr lang="en-IN" dirty="0"/>
            </a:br>
            <a:r>
              <a:rPr lang="en-IN" dirty="0"/>
              <a:t>fo.close</a:t>
            </a:r>
            <a:r>
              <a:rPr lang="en-IN" dirty="0" smtClean="0"/>
              <a:t>()</a:t>
            </a:r>
          </a:p>
          <a:p>
            <a:r>
              <a:rPr lang="en-IN" dirty="0" smtClean="0"/>
              <a:t>This </a:t>
            </a:r>
            <a:r>
              <a:rPr lang="en-IN" dirty="0"/>
              <a:t>produces the following </a:t>
            </a:r>
            <a:r>
              <a:rPr lang="en-IN" dirty="0" smtClean="0"/>
              <a:t>result</a:t>
            </a:r>
          </a:p>
          <a:p>
            <a:pPr marL="0" indent="0">
              <a:buNone/>
            </a:pPr>
            <a:r>
              <a:rPr lang="en-IN" dirty="0"/>
              <a:t> </a:t>
            </a:r>
            <a:r>
              <a:rPr lang="en-IN" dirty="0" smtClean="0"/>
              <a:t>  Name </a:t>
            </a:r>
            <a:r>
              <a:rPr lang="en-IN" dirty="0"/>
              <a:t>of the file: </a:t>
            </a:r>
            <a:r>
              <a:rPr lang="en-IN" dirty="0" smtClean="0"/>
              <a:t>kpr.txt</a:t>
            </a:r>
          </a:p>
        </p:txBody>
      </p:sp>
    </p:spTree>
    <p:extLst>
      <p:ext uri="{BB962C8B-B14F-4D97-AF65-F5344CB8AC3E}">
        <p14:creationId xmlns:p14="http://schemas.microsoft.com/office/powerpoint/2010/main" val="389407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5660"/>
            <a:ext cx="12010030" cy="6612340"/>
          </a:xfrm>
        </p:spPr>
        <p:txBody>
          <a:bodyPr>
            <a:normAutofit fontScale="85000" lnSpcReduction="20000"/>
          </a:bodyPr>
          <a:lstStyle/>
          <a:p>
            <a:r>
              <a:rPr lang="en-IN" b="1" dirty="0">
                <a:solidFill>
                  <a:srgbClr val="FF0000"/>
                </a:solidFill>
              </a:rPr>
              <a:t>Reading and Writing Files</a:t>
            </a:r>
            <a:r>
              <a:rPr lang="en-IN" dirty="0"/>
              <a:t/>
            </a:r>
            <a:br>
              <a:rPr lang="en-IN" dirty="0"/>
            </a:br>
            <a:r>
              <a:rPr lang="en-IN" dirty="0"/>
              <a:t>The file object provides a set of access methods to make our lives easier. We would see</a:t>
            </a:r>
            <a:br>
              <a:rPr lang="en-IN" dirty="0"/>
            </a:br>
            <a:r>
              <a:rPr lang="en-IN" dirty="0"/>
              <a:t>how to use read() and write() methods to read and write files.</a:t>
            </a:r>
            <a:br>
              <a:rPr lang="en-IN" dirty="0"/>
            </a:br>
            <a:r>
              <a:rPr lang="en-IN" b="1" dirty="0">
                <a:solidFill>
                  <a:srgbClr val="FF0000"/>
                </a:solidFill>
              </a:rPr>
              <a:t>The write() Method</a:t>
            </a:r>
            <a:r>
              <a:rPr lang="en-IN" dirty="0"/>
              <a:t/>
            </a:r>
            <a:br>
              <a:rPr lang="en-IN" dirty="0"/>
            </a:br>
            <a:r>
              <a:rPr lang="en-IN" dirty="0"/>
              <a:t>The write() method writes any string to an open file. It is important to note that Python</a:t>
            </a:r>
            <a:br>
              <a:rPr lang="en-IN" dirty="0"/>
            </a:br>
            <a:r>
              <a:rPr lang="en-IN" dirty="0"/>
              <a:t>strings can have binary data and not just text.</a:t>
            </a:r>
            <a:br>
              <a:rPr lang="en-IN" dirty="0"/>
            </a:br>
            <a:r>
              <a:rPr lang="en-IN" dirty="0"/>
              <a:t>The write() method does not add a newline character ('\n') to the end of the </a:t>
            </a:r>
            <a:r>
              <a:rPr lang="en-IN" dirty="0" smtClean="0"/>
              <a:t>string </a:t>
            </a:r>
          </a:p>
          <a:p>
            <a:r>
              <a:rPr lang="en-IN" b="1" dirty="0" smtClean="0">
                <a:solidFill>
                  <a:srgbClr val="FF0000"/>
                </a:solidFill>
              </a:rPr>
              <a:t>Syntax</a:t>
            </a:r>
            <a:r>
              <a:rPr lang="en-IN" dirty="0"/>
              <a:t/>
            </a:r>
            <a:br>
              <a:rPr lang="en-IN" dirty="0"/>
            </a:br>
            <a:r>
              <a:rPr lang="en-IN" dirty="0"/>
              <a:t>fileObject.write(string);</a:t>
            </a:r>
            <a:br>
              <a:rPr lang="en-IN" dirty="0"/>
            </a:br>
            <a:r>
              <a:rPr lang="en-IN" dirty="0"/>
              <a:t>Here, passed parameter is the content to be written into the opened file.</a:t>
            </a:r>
            <a:br>
              <a:rPr lang="en-IN" dirty="0"/>
            </a:br>
            <a:r>
              <a:rPr lang="en-IN" b="1" dirty="0">
                <a:solidFill>
                  <a:srgbClr val="FF0000"/>
                </a:solidFill>
              </a:rPr>
              <a:t>Example</a:t>
            </a:r>
            <a:r>
              <a:rPr lang="en-IN" dirty="0"/>
              <a:t/>
            </a:r>
            <a:br>
              <a:rPr lang="en-IN" dirty="0"/>
            </a:br>
            <a:r>
              <a:rPr lang="en-IN" dirty="0"/>
              <a:t>#!/</a:t>
            </a:r>
            <a:r>
              <a:rPr lang="en-IN" dirty="0" err="1"/>
              <a:t>usr</a:t>
            </a:r>
            <a:r>
              <a:rPr lang="en-IN" dirty="0"/>
              <a:t>/bin/python3</a:t>
            </a:r>
            <a:br>
              <a:rPr lang="en-IN" dirty="0"/>
            </a:br>
            <a:r>
              <a:rPr lang="en-IN" dirty="0"/>
              <a:t># Open a file</a:t>
            </a:r>
            <a:br>
              <a:rPr lang="en-IN" dirty="0"/>
            </a:br>
            <a:r>
              <a:rPr lang="en-IN" dirty="0" err="1"/>
              <a:t>fo</a:t>
            </a:r>
            <a:r>
              <a:rPr lang="en-IN" dirty="0"/>
              <a:t> = open</a:t>
            </a:r>
            <a:r>
              <a:rPr lang="en-IN" dirty="0" smtClean="0"/>
              <a:t>(“kpr.txt</a:t>
            </a:r>
            <a:r>
              <a:rPr lang="en-IN" dirty="0"/>
              <a:t>", "w")</a:t>
            </a:r>
            <a:br>
              <a:rPr lang="en-IN" dirty="0"/>
            </a:br>
            <a:r>
              <a:rPr lang="en-IN" dirty="0"/>
              <a:t>fo.write( "Python is a great language.\nYeah its great!!\n")</a:t>
            </a:r>
            <a:br>
              <a:rPr lang="en-IN" dirty="0"/>
            </a:br>
            <a:r>
              <a:rPr lang="en-IN" dirty="0"/>
              <a:t># Close opend file</a:t>
            </a:r>
            <a:br>
              <a:rPr lang="en-IN" dirty="0"/>
            </a:br>
            <a:r>
              <a:rPr lang="en-IN" dirty="0"/>
              <a:t>fo.close()</a:t>
            </a:r>
            <a:br>
              <a:rPr lang="en-IN" dirty="0"/>
            </a:br>
            <a:r>
              <a:rPr lang="en-IN" dirty="0"/>
              <a:t>The above method would create </a:t>
            </a:r>
            <a:r>
              <a:rPr lang="en-IN" dirty="0" smtClean="0"/>
              <a:t>kpr.txt </a:t>
            </a:r>
            <a:r>
              <a:rPr lang="en-IN" dirty="0"/>
              <a:t>file and would write given content in that file and</a:t>
            </a:r>
            <a:br>
              <a:rPr lang="en-IN" dirty="0"/>
            </a:br>
            <a:r>
              <a:rPr lang="en-IN" dirty="0"/>
              <a:t>finally it would close that file. If you would open this file, it would have the following</a:t>
            </a:r>
            <a:br>
              <a:rPr lang="en-IN" dirty="0"/>
            </a:br>
            <a:r>
              <a:rPr lang="en-IN" dirty="0" smtClean="0"/>
              <a:t>content </a:t>
            </a:r>
          </a:p>
          <a:p>
            <a:r>
              <a:rPr lang="en-IN" dirty="0" smtClean="0"/>
              <a:t>Python </a:t>
            </a:r>
            <a:r>
              <a:rPr lang="en-IN" dirty="0"/>
              <a:t>is a great language.</a:t>
            </a:r>
            <a:br>
              <a:rPr lang="en-IN" dirty="0"/>
            </a:br>
            <a:r>
              <a:rPr lang="en-IN" dirty="0"/>
              <a:t>Yeah its great</a:t>
            </a:r>
            <a:r>
              <a:rPr lang="en-IN" dirty="0" smtClean="0"/>
              <a:t>!!</a:t>
            </a:r>
          </a:p>
          <a:p>
            <a:pPr marL="0" indent="0">
              <a:buNone/>
            </a:pPr>
            <a:endParaRPr lang="en-IN" dirty="0"/>
          </a:p>
        </p:txBody>
      </p:sp>
    </p:spTree>
    <p:extLst>
      <p:ext uri="{BB962C8B-B14F-4D97-AF65-F5344CB8AC3E}">
        <p14:creationId xmlns:p14="http://schemas.microsoft.com/office/powerpoint/2010/main" val="25119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60" y="232012"/>
            <a:ext cx="11655188" cy="6469039"/>
          </a:xfrm>
        </p:spPr>
        <p:txBody>
          <a:bodyPr>
            <a:normAutofit fontScale="92500" lnSpcReduction="20000"/>
          </a:bodyPr>
          <a:lstStyle/>
          <a:p>
            <a:r>
              <a:rPr lang="en-IN" b="1" dirty="0">
                <a:solidFill>
                  <a:srgbClr val="FF0000"/>
                </a:solidFill>
              </a:rPr>
              <a:t>The read() Method</a:t>
            </a:r>
            <a:r>
              <a:rPr lang="en-IN" dirty="0"/>
              <a:t/>
            </a:r>
            <a:br>
              <a:rPr lang="en-IN" dirty="0"/>
            </a:br>
            <a:r>
              <a:rPr lang="en-IN" dirty="0"/>
              <a:t>The read() method reads a string from an open file. It is important to note that </a:t>
            </a:r>
            <a:r>
              <a:rPr lang="en-IN" dirty="0" smtClean="0"/>
              <a:t>Python strings </a:t>
            </a:r>
            <a:r>
              <a:rPr lang="en-IN" dirty="0"/>
              <a:t>can have binary data apart from the text </a:t>
            </a:r>
            <a:r>
              <a:rPr lang="en-IN" dirty="0" smtClean="0"/>
              <a:t>data.</a:t>
            </a:r>
          </a:p>
          <a:p>
            <a:r>
              <a:rPr lang="en-IN" b="1" dirty="0" smtClean="0">
                <a:solidFill>
                  <a:srgbClr val="FF0000"/>
                </a:solidFill>
              </a:rPr>
              <a:t>Syntax</a:t>
            </a:r>
            <a:r>
              <a:rPr lang="en-IN" dirty="0"/>
              <a:t/>
            </a:r>
            <a:br>
              <a:rPr lang="en-IN" dirty="0"/>
            </a:br>
            <a:r>
              <a:rPr lang="en-IN" dirty="0"/>
              <a:t>fileObject.read([count</a:t>
            </a:r>
            <a:r>
              <a:rPr lang="en-IN" dirty="0" smtClean="0"/>
              <a:t>]);</a:t>
            </a:r>
            <a:r>
              <a:rPr lang="en-IN" dirty="0"/>
              <a:t/>
            </a:r>
            <a:br>
              <a:rPr lang="en-IN" dirty="0"/>
            </a:br>
            <a:r>
              <a:rPr lang="en-IN" dirty="0"/>
              <a:t>Here, passed parameter is the number of bytes to be read from the opened file. </a:t>
            </a:r>
            <a:r>
              <a:rPr lang="en-IN" dirty="0" smtClean="0"/>
              <a:t>This method </a:t>
            </a:r>
            <a:r>
              <a:rPr lang="en-IN" dirty="0"/>
              <a:t>starts reading from the beginning of the file and if count is missing, then it </a:t>
            </a:r>
            <a:r>
              <a:rPr lang="en-IN" dirty="0" smtClean="0"/>
              <a:t>tries to </a:t>
            </a:r>
            <a:r>
              <a:rPr lang="en-IN" dirty="0"/>
              <a:t>read as much as possible, maybe until the end of file.</a:t>
            </a:r>
            <a:br>
              <a:rPr lang="en-IN" dirty="0"/>
            </a:br>
            <a:r>
              <a:rPr lang="en-IN" b="1" dirty="0">
                <a:solidFill>
                  <a:srgbClr val="FF0000"/>
                </a:solidFill>
              </a:rPr>
              <a:t>Example</a:t>
            </a:r>
            <a:r>
              <a:rPr lang="en-IN" dirty="0"/>
              <a:t/>
            </a:r>
            <a:br>
              <a:rPr lang="en-IN" dirty="0"/>
            </a:br>
            <a:r>
              <a:rPr lang="en-IN" dirty="0"/>
              <a:t>Let us take a file </a:t>
            </a:r>
            <a:r>
              <a:rPr lang="en-IN" dirty="0" smtClean="0"/>
              <a:t>kpr</a:t>
            </a:r>
            <a:r>
              <a:rPr lang="en-IN" i="1" dirty="0" smtClean="0"/>
              <a:t>.</a:t>
            </a:r>
            <a:r>
              <a:rPr lang="en-IN" dirty="0" smtClean="0"/>
              <a:t>txt</a:t>
            </a:r>
            <a:r>
              <a:rPr lang="en-IN" dirty="0"/>
              <a:t>, which we created above.</a:t>
            </a:r>
            <a:br>
              <a:rPr lang="en-IN" dirty="0"/>
            </a:br>
            <a:r>
              <a:rPr lang="en-IN" dirty="0"/>
              <a:t>#!/</a:t>
            </a:r>
            <a:r>
              <a:rPr lang="en-IN" dirty="0" err="1"/>
              <a:t>usr</a:t>
            </a:r>
            <a:r>
              <a:rPr lang="en-IN" dirty="0"/>
              <a:t>/bin/python3</a:t>
            </a:r>
            <a:br>
              <a:rPr lang="en-IN" dirty="0"/>
            </a:br>
            <a:r>
              <a:rPr lang="en-IN" dirty="0"/>
              <a:t># Open a file</a:t>
            </a:r>
            <a:br>
              <a:rPr lang="en-IN" dirty="0"/>
            </a:br>
            <a:r>
              <a:rPr lang="en-IN" dirty="0" err="1"/>
              <a:t>fo</a:t>
            </a:r>
            <a:r>
              <a:rPr lang="en-IN" dirty="0"/>
              <a:t> = open</a:t>
            </a:r>
            <a:r>
              <a:rPr lang="en-IN" dirty="0" smtClean="0"/>
              <a:t>(“kpr.txt</a:t>
            </a:r>
            <a:r>
              <a:rPr lang="en-IN" dirty="0"/>
              <a:t>", "r+")</a:t>
            </a:r>
            <a:br>
              <a:rPr lang="en-IN" dirty="0"/>
            </a:br>
            <a:r>
              <a:rPr lang="en-IN" dirty="0"/>
              <a:t>str = fo.read(10)</a:t>
            </a:r>
            <a:br>
              <a:rPr lang="en-IN" dirty="0"/>
            </a:br>
            <a:r>
              <a:rPr lang="en-IN" dirty="0"/>
              <a:t>print ("Read String is : ", str)</a:t>
            </a:r>
            <a:br>
              <a:rPr lang="en-IN" dirty="0"/>
            </a:br>
            <a:r>
              <a:rPr lang="en-IN" dirty="0"/>
              <a:t># Close opened file</a:t>
            </a:r>
            <a:br>
              <a:rPr lang="en-IN" dirty="0"/>
            </a:br>
            <a:r>
              <a:rPr lang="en-IN" dirty="0"/>
              <a:t>fo.close</a:t>
            </a:r>
            <a:r>
              <a:rPr lang="en-IN" dirty="0" smtClean="0"/>
              <a:t>()</a:t>
            </a:r>
          </a:p>
          <a:p>
            <a:r>
              <a:rPr lang="en-IN" dirty="0" smtClean="0"/>
              <a:t>This </a:t>
            </a:r>
            <a:r>
              <a:rPr lang="en-IN" dirty="0"/>
              <a:t>produces the following </a:t>
            </a:r>
            <a:r>
              <a:rPr lang="en-IN" dirty="0" smtClean="0"/>
              <a:t>result</a:t>
            </a:r>
          </a:p>
          <a:p>
            <a:pPr marL="0" indent="0">
              <a:buNone/>
            </a:pPr>
            <a:r>
              <a:rPr lang="en-IN" dirty="0" smtClean="0"/>
              <a:t>Read </a:t>
            </a:r>
            <a:r>
              <a:rPr lang="en-IN" dirty="0"/>
              <a:t>String is : Python </a:t>
            </a:r>
            <a:r>
              <a:rPr lang="en-IN" dirty="0" smtClean="0"/>
              <a:t>is</a:t>
            </a:r>
            <a:r>
              <a:rPr lang="en-IN" dirty="0"/>
              <a:t/>
            </a:r>
            <a:br>
              <a:rPr lang="en-IN" dirty="0"/>
            </a:br>
            <a:endParaRPr lang="en-IN" dirty="0"/>
          </a:p>
        </p:txBody>
      </p:sp>
    </p:spTree>
    <p:extLst>
      <p:ext uri="{BB962C8B-B14F-4D97-AF65-F5344CB8AC3E}">
        <p14:creationId xmlns:p14="http://schemas.microsoft.com/office/powerpoint/2010/main" val="210776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109182"/>
            <a:ext cx="11750722" cy="6564573"/>
          </a:xfrm>
        </p:spPr>
        <p:txBody>
          <a:bodyPr>
            <a:normAutofit fontScale="70000" lnSpcReduction="20000"/>
          </a:bodyPr>
          <a:lstStyle/>
          <a:p>
            <a:r>
              <a:rPr lang="en-IN" sz="4000" b="1" dirty="0">
                <a:solidFill>
                  <a:srgbClr val="FF0000"/>
                </a:solidFill>
              </a:rPr>
              <a:t>File Positions</a:t>
            </a:r>
            <a:r>
              <a:rPr lang="en-IN" dirty="0"/>
              <a:t/>
            </a:r>
            <a:br>
              <a:rPr lang="en-IN" dirty="0"/>
            </a:br>
            <a:r>
              <a:rPr lang="en-IN" sz="2900" dirty="0"/>
              <a:t>The tell() method tells you the current position within the file; in other words, the </a:t>
            </a:r>
            <a:r>
              <a:rPr lang="en-IN" sz="2900" dirty="0" smtClean="0"/>
              <a:t>next read </a:t>
            </a:r>
            <a:r>
              <a:rPr lang="en-IN" sz="2900" dirty="0"/>
              <a:t>or write will occur at that many bytes from the beginning of the file.</a:t>
            </a:r>
            <a:br>
              <a:rPr lang="en-IN" sz="2900" dirty="0"/>
            </a:br>
            <a:r>
              <a:rPr lang="en-IN" sz="2900" dirty="0"/>
              <a:t>The </a:t>
            </a:r>
            <a:r>
              <a:rPr lang="en-IN" sz="2900" i="1" dirty="0"/>
              <a:t>seek(</a:t>
            </a:r>
            <a:r>
              <a:rPr lang="en-IN" sz="2900" dirty="0"/>
              <a:t>offset[, from]) method changes the current file position. The offset </a:t>
            </a:r>
            <a:r>
              <a:rPr lang="en-IN" sz="2900" dirty="0" smtClean="0"/>
              <a:t>argument indicates </a:t>
            </a:r>
            <a:r>
              <a:rPr lang="en-IN" sz="2900" dirty="0"/>
              <a:t>the number of bytes to be moved. The from argument specifies the </a:t>
            </a:r>
            <a:r>
              <a:rPr lang="en-IN" sz="2900" dirty="0" smtClean="0"/>
              <a:t>reference position </a:t>
            </a:r>
            <a:r>
              <a:rPr lang="en-IN" sz="2900" dirty="0"/>
              <a:t>from where the bytes are to be moved.</a:t>
            </a:r>
            <a:br>
              <a:rPr lang="en-IN" sz="2900" dirty="0"/>
            </a:br>
            <a:r>
              <a:rPr lang="en-IN" sz="2900" dirty="0"/>
              <a:t>If </a:t>
            </a:r>
            <a:r>
              <a:rPr lang="en-IN" sz="2900" i="1" dirty="0"/>
              <a:t>from </a:t>
            </a:r>
            <a:r>
              <a:rPr lang="en-IN" sz="2900" dirty="0"/>
              <a:t>is set to 0, the beginning of the file is used as the reference position. If it is set </a:t>
            </a:r>
            <a:r>
              <a:rPr lang="en-IN" sz="2900" dirty="0" smtClean="0"/>
              <a:t>to 1</a:t>
            </a:r>
            <a:r>
              <a:rPr lang="en-IN" sz="2900" dirty="0"/>
              <a:t>, the current position is used as the reference position. If it is set to 2 then the end </a:t>
            </a:r>
            <a:r>
              <a:rPr lang="en-IN" sz="2900" dirty="0" smtClean="0"/>
              <a:t>of the </a:t>
            </a:r>
            <a:r>
              <a:rPr lang="en-IN" sz="2900" dirty="0"/>
              <a:t>file would be taken as the reference position</a:t>
            </a:r>
            <a:r>
              <a:rPr lang="en-IN" sz="2400" dirty="0"/>
              <a:t>.</a:t>
            </a:r>
            <a:br>
              <a:rPr lang="en-IN" sz="2400" dirty="0"/>
            </a:br>
            <a:r>
              <a:rPr lang="en-IN" sz="2400" b="1" dirty="0"/>
              <a:t>Example</a:t>
            </a:r>
            <a:r>
              <a:rPr lang="en-IN" sz="2400" dirty="0"/>
              <a:t/>
            </a:r>
            <a:br>
              <a:rPr lang="en-IN" sz="2400" dirty="0"/>
            </a:br>
            <a:r>
              <a:rPr lang="en-IN" sz="2400" dirty="0"/>
              <a:t>Let us take a file </a:t>
            </a:r>
            <a:r>
              <a:rPr lang="en-IN" sz="2400" dirty="0" smtClean="0"/>
              <a:t>kpr.txt</a:t>
            </a:r>
            <a:r>
              <a:rPr lang="en-IN" sz="2400" dirty="0"/>
              <a:t>, which we created above.</a:t>
            </a:r>
            <a:r>
              <a:rPr lang="en-IN" dirty="0"/>
              <a:t/>
            </a:r>
            <a:br>
              <a:rPr lang="en-IN" dirty="0"/>
            </a:br>
            <a:r>
              <a:rPr lang="en-IN" dirty="0"/>
              <a:t># Open a file</a:t>
            </a:r>
            <a:br>
              <a:rPr lang="en-IN" dirty="0"/>
            </a:br>
            <a:r>
              <a:rPr lang="en-IN" dirty="0" err="1"/>
              <a:t>fo</a:t>
            </a:r>
            <a:r>
              <a:rPr lang="en-IN" dirty="0"/>
              <a:t> = open</a:t>
            </a:r>
            <a:r>
              <a:rPr lang="en-IN" dirty="0" smtClean="0"/>
              <a:t>("kpr.txt</a:t>
            </a:r>
            <a:r>
              <a:rPr lang="en-IN" dirty="0"/>
              <a:t>", "r+")</a:t>
            </a:r>
            <a:br>
              <a:rPr lang="en-IN" dirty="0"/>
            </a:br>
            <a:r>
              <a:rPr lang="en-IN" dirty="0"/>
              <a:t>str = fo.read(10)</a:t>
            </a:r>
            <a:br>
              <a:rPr lang="en-IN" dirty="0"/>
            </a:br>
            <a:r>
              <a:rPr lang="en-IN" dirty="0"/>
              <a:t>print ("Read String is : ", str)</a:t>
            </a:r>
            <a:br>
              <a:rPr lang="en-IN" dirty="0"/>
            </a:br>
            <a:r>
              <a:rPr lang="en-IN" dirty="0"/>
              <a:t># Check current position</a:t>
            </a:r>
            <a:br>
              <a:rPr lang="en-IN" dirty="0"/>
            </a:br>
            <a:r>
              <a:rPr lang="en-IN" dirty="0"/>
              <a:t>position = fo.tell()</a:t>
            </a:r>
            <a:br>
              <a:rPr lang="en-IN" dirty="0"/>
            </a:br>
            <a:r>
              <a:rPr lang="en-IN" dirty="0"/>
              <a:t>print ("Current file position : ", position)</a:t>
            </a:r>
            <a:br>
              <a:rPr lang="en-IN" dirty="0"/>
            </a:br>
            <a:r>
              <a:rPr lang="en-IN" dirty="0"/>
              <a:t># Reposition pointer at the beginning once again</a:t>
            </a:r>
            <a:br>
              <a:rPr lang="en-IN" dirty="0"/>
            </a:br>
            <a:r>
              <a:rPr lang="en-IN" dirty="0"/>
              <a:t>position = fo.seek(0, 0)</a:t>
            </a:r>
            <a:br>
              <a:rPr lang="en-IN" dirty="0"/>
            </a:br>
            <a:r>
              <a:rPr lang="en-IN" dirty="0"/>
              <a:t>str = fo.read(10)</a:t>
            </a:r>
            <a:br>
              <a:rPr lang="en-IN" dirty="0"/>
            </a:br>
            <a:r>
              <a:rPr lang="en-IN" dirty="0"/>
              <a:t>print ("Again read String is : ", str)</a:t>
            </a:r>
            <a:br>
              <a:rPr lang="en-IN" dirty="0"/>
            </a:br>
            <a:r>
              <a:rPr lang="en-IN" dirty="0"/>
              <a:t># Close opened file</a:t>
            </a:r>
            <a:br>
              <a:rPr lang="en-IN" dirty="0"/>
            </a:br>
            <a:r>
              <a:rPr lang="en-IN" dirty="0"/>
              <a:t>fo.close</a:t>
            </a:r>
            <a:r>
              <a:rPr lang="en-IN" dirty="0" smtClean="0"/>
              <a:t>()</a:t>
            </a:r>
          </a:p>
          <a:p>
            <a:r>
              <a:rPr lang="en-IN" dirty="0" smtClean="0"/>
              <a:t>This </a:t>
            </a:r>
            <a:r>
              <a:rPr lang="en-IN" dirty="0"/>
              <a:t>produces the following </a:t>
            </a:r>
            <a:r>
              <a:rPr lang="en-IN" dirty="0" smtClean="0"/>
              <a:t>result</a:t>
            </a:r>
          </a:p>
          <a:p>
            <a:pPr marL="0" indent="0">
              <a:buNone/>
            </a:pPr>
            <a:r>
              <a:rPr lang="en-IN" dirty="0" smtClean="0"/>
              <a:t>Read </a:t>
            </a:r>
            <a:r>
              <a:rPr lang="en-IN" dirty="0"/>
              <a:t>String is : Python is</a:t>
            </a:r>
            <a:br>
              <a:rPr lang="en-IN" dirty="0"/>
            </a:br>
            <a:r>
              <a:rPr lang="en-IN" dirty="0"/>
              <a:t>Current file position : 10</a:t>
            </a:r>
            <a:br>
              <a:rPr lang="en-IN" dirty="0"/>
            </a:br>
            <a:r>
              <a:rPr lang="en-IN" dirty="0"/>
              <a:t>Again read String is : Python is</a:t>
            </a:r>
            <a:br>
              <a:rPr lang="en-IN" dirty="0"/>
            </a:br>
            <a:endParaRPr lang="en-IN" dirty="0"/>
          </a:p>
        </p:txBody>
      </p:sp>
    </p:spTree>
    <p:extLst>
      <p:ext uri="{BB962C8B-B14F-4D97-AF65-F5344CB8AC3E}">
        <p14:creationId xmlns:p14="http://schemas.microsoft.com/office/powerpoint/2010/main" val="380514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60" y="122830"/>
            <a:ext cx="11778018" cy="6550925"/>
          </a:xfrm>
        </p:spPr>
        <p:txBody>
          <a:bodyPr>
            <a:normAutofit fontScale="25000" lnSpcReduction="20000"/>
          </a:bodyPr>
          <a:lstStyle/>
          <a:p>
            <a:r>
              <a:rPr lang="en-IN" sz="7200" b="1" dirty="0">
                <a:solidFill>
                  <a:srgbClr val="FF0000"/>
                </a:solidFill>
              </a:rPr>
              <a:t>File readline() Method</a:t>
            </a:r>
            <a:r>
              <a:rPr lang="en-IN" sz="5600" dirty="0"/>
              <a:t/>
            </a:r>
            <a:br>
              <a:rPr lang="en-IN" sz="5600" dirty="0"/>
            </a:br>
            <a:r>
              <a:rPr lang="en-IN" sz="7200" b="1" dirty="0">
                <a:solidFill>
                  <a:srgbClr val="FF0000"/>
                </a:solidFill>
              </a:rPr>
              <a:t>Description</a:t>
            </a:r>
            <a:r>
              <a:rPr lang="en-IN" sz="4000" dirty="0"/>
              <a:t/>
            </a:r>
            <a:br>
              <a:rPr lang="en-IN" sz="4000" dirty="0"/>
            </a:br>
            <a:r>
              <a:rPr lang="en-IN" sz="7200" dirty="0"/>
              <a:t>The method readline()reads one entire line from the file. A trailing newline character </a:t>
            </a:r>
            <a:r>
              <a:rPr lang="en-IN" sz="7200" dirty="0" smtClean="0"/>
              <a:t>is kept </a:t>
            </a:r>
            <a:r>
              <a:rPr lang="en-IN" sz="7200" dirty="0"/>
              <a:t>in the string. If the size argument is present and non-negative, it is a maximum </a:t>
            </a:r>
            <a:r>
              <a:rPr lang="en-IN" sz="7200" dirty="0" smtClean="0"/>
              <a:t>byte count </a:t>
            </a:r>
            <a:r>
              <a:rPr lang="en-IN" sz="7200" dirty="0"/>
              <a:t>including the trailing newline and an incomplete line may be returned.</a:t>
            </a:r>
            <a:br>
              <a:rPr lang="en-IN" sz="7200" dirty="0"/>
            </a:br>
            <a:r>
              <a:rPr lang="en-IN" sz="7200" dirty="0"/>
              <a:t>An empty string is returned only when EOF is encountered immediately</a:t>
            </a:r>
            <a:r>
              <a:rPr lang="en-IN" sz="7200" dirty="0" smtClean="0"/>
              <a:t>.</a:t>
            </a:r>
          </a:p>
          <a:p>
            <a:r>
              <a:rPr lang="en-IN" sz="6200" dirty="0"/>
              <a:t/>
            </a:r>
            <a:br>
              <a:rPr lang="en-IN" sz="6200" dirty="0"/>
            </a:br>
            <a:r>
              <a:rPr lang="en-IN" sz="7200" b="1" dirty="0">
                <a:solidFill>
                  <a:srgbClr val="FF0000"/>
                </a:solidFill>
              </a:rPr>
              <a:t>Syntax</a:t>
            </a:r>
            <a:r>
              <a:rPr lang="en-IN" sz="7200" dirty="0"/>
              <a:t/>
            </a:r>
            <a:br>
              <a:rPr lang="en-IN" sz="7200" dirty="0"/>
            </a:br>
            <a:r>
              <a:rPr lang="en-IN" sz="7200" dirty="0"/>
              <a:t>Following is the syntax for readline() </a:t>
            </a:r>
            <a:r>
              <a:rPr lang="en-IN" sz="7200" dirty="0" smtClean="0"/>
              <a:t>method </a:t>
            </a:r>
            <a:r>
              <a:rPr lang="en-IN" sz="7200" b="1" dirty="0" smtClean="0">
                <a:solidFill>
                  <a:srgbClr val="FF0000"/>
                </a:solidFill>
              </a:rPr>
              <a:t>fileObject.readline</a:t>
            </a:r>
            <a:r>
              <a:rPr lang="en-IN" sz="7200" b="1" dirty="0">
                <a:solidFill>
                  <a:srgbClr val="FF0000"/>
                </a:solidFill>
              </a:rPr>
              <a:t>( size );</a:t>
            </a:r>
            <a:br>
              <a:rPr lang="en-IN" sz="7200" b="1" dirty="0">
                <a:solidFill>
                  <a:srgbClr val="FF0000"/>
                </a:solidFill>
              </a:rPr>
            </a:br>
            <a:r>
              <a:rPr lang="en-IN" sz="7200" b="1" dirty="0">
                <a:solidFill>
                  <a:srgbClr val="FF0000"/>
                </a:solidFill>
              </a:rPr>
              <a:t>Parameters</a:t>
            </a:r>
            <a:r>
              <a:rPr lang="en-IN" sz="7200" dirty="0"/>
              <a:t/>
            </a:r>
            <a:br>
              <a:rPr lang="en-IN" sz="7200" dirty="0"/>
            </a:br>
            <a:r>
              <a:rPr lang="en-IN" sz="7200" b="1" dirty="0"/>
              <a:t>size </a:t>
            </a:r>
            <a:r>
              <a:rPr lang="en-IN" sz="7200" dirty="0"/>
              <a:t>- This is the number of bytes to be read from the file.</a:t>
            </a:r>
            <a:br>
              <a:rPr lang="en-IN" sz="7200" dirty="0"/>
            </a:br>
            <a:r>
              <a:rPr lang="en-IN" sz="7200" b="1" dirty="0">
                <a:solidFill>
                  <a:srgbClr val="FF0000"/>
                </a:solidFill>
              </a:rPr>
              <a:t>Return Value</a:t>
            </a:r>
            <a:r>
              <a:rPr lang="en-IN" sz="7200" dirty="0"/>
              <a:t/>
            </a:r>
            <a:br>
              <a:rPr lang="en-IN" sz="7200" dirty="0"/>
            </a:br>
            <a:r>
              <a:rPr lang="en-IN" sz="7200" dirty="0"/>
              <a:t>This method returns the line read from the file.</a:t>
            </a:r>
            <a:br>
              <a:rPr lang="en-IN" sz="7200" dirty="0"/>
            </a:br>
            <a:r>
              <a:rPr lang="en-IN" sz="8000" b="1" dirty="0"/>
              <a:t>Example</a:t>
            </a:r>
            <a:r>
              <a:rPr lang="en-IN" sz="8000" dirty="0"/>
              <a:t/>
            </a:r>
            <a:br>
              <a:rPr lang="en-IN" sz="8000" dirty="0"/>
            </a:br>
            <a:r>
              <a:rPr lang="en-IN" sz="8000" dirty="0"/>
              <a:t>The following example shows the usage of readline() method.</a:t>
            </a:r>
            <a:br>
              <a:rPr lang="en-IN" sz="8000" dirty="0"/>
            </a:br>
            <a:r>
              <a:rPr lang="en-IN" sz="8000" dirty="0"/>
              <a:t>Assuming that </a:t>
            </a:r>
            <a:r>
              <a:rPr lang="en-IN" sz="8000" dirty="0" smtClean="0"/>
              <a:t>'kpr.txt</a:t>
            </a:r>
            <a:r>
              <a:rPr lang="en-IN" sz="8000" dirty="0"/>
              <a:t>' file contains following </a:t>
            </a:r>
            <a:r>
              <a:rPr lang="en-IN" sz="8000" dirty="0" smtClean="0"/>
              <a:t>text This </a:t>
            </a:r>
            <a:r>
              <a:rPr lang="en-IN" sz="8000" dirty="0"/>
              <a:t>is 1st line</a:t>
            </a:r>
            <a:br>
              <a:rPr lang="en-IN" sz="8000" dirty="0"/>
            </a:br>
            <a:r>
              <a:rPr lang="en-IN" sz="8000" dirty="0"/>
              <a:t>This is 2nd line</a:t>
            </a:r>
            <a:br>
              <a:rPr lang="en-IN" sz="8000" dirty="0"/>
            </a:br>
            <a:r>
              <a:rPr lang="en-IN" sz="8000" dirty="0"/>
              <a:t>This is 3rd line</a:t>
            </a:r>
            <a:br>
              <a:rPr lang="en-IN" sz="8000" dirty="0"/>
            </a:br>
            <a:r>
              <a:rPr lang="en-IN" sz="8000" dirty="0"/>
              <a:t>This is 4th </a:t>
            </a:r>
            <a:r>
              <a:rPr lang="en-IN" sz="8000" dirty="0" smtClean="0"/>
              <a:t>line</a:t>
            </a:r>
            <a:r>
              <a:rPr lang="en-IN" sz="8000" dirty="0"/>
              <a:t/>
            </a:r>
            <a:br>
              <a:rPr lang="en-IN" sz="8000" dirty="0"/>
            </a:br>
            <a:r>
              <a:rPr lang="en-IN" sz="8000" dirty="0"/>
              <a:t># Open a file</a:t>
            </a:r>
            <a:br>
              <a:rPr lang="en-IN" sz="8000" dirty="0"/>
            </a:br>
            <a:r>
              <a:rPr lang="en-IN" sz="8000" dirty="0" err="1"/>
              <a:t>fo</a:t>
            </a:r>
            <a:r>
              <a:rPr lang="en-IN" sz="8000" dirty="0"/>
              <a:t> = open</a:t>
            </a:r>
            <a:r>
              <a:rPr lang="en-IN" sz="8000" dirty="0" smtClean="0"/>
              <a:t>("kpr.txt</a:t>
            </a:r>
            <a:r>
              <a:rPr lang="en-IN" sz="8000" dirty="0"/>
              <a:t>", "r+")</a:t>
            </a:r>
            <a:br>
              <a:rPr lang="en-IN" sz="8000" dirty="0"/>
            </a:br>
            <a:r>
              <a:rPr lang="en-IN" sz="8000" dirty="0"/>
              <a:t>print ("Name of the file: ", fo.name)</a:t>
            </a:r>
            <a:br>
              <a:rPr lang="en-IN" sz="8000" dirty="0"/>
            </a:br>
            <a:r>
              <a:rPr lang="en-IN" sz="8000" dirty="0"/>
              <a:t>line = fo.readline()</a:t>
            </a:r>
            <a:br>
              <a:rPr lang="en-IN" sz="8000" dirty="0"/>
            </a:br>
            <a:r>
              <a:rPr lang="en-IN" sz="8000" dirty="0"/>
              <a:t>print ("Read Line: %s" % (line))</a:t>
            </a:r>
            <a:br>
              <a:rPr lang="en-IN" sz="8000" dirty="0"/>
            </a:br>
            <a:r>
              <a:rPr lang="en-IN" sz="8000" dirty="0"/>
              <a:t>line = fo.readline(5)</a:t>
            </a:r>
            <a:br>
              <a:rPr lang="en-IN" sz="8000" dirty="0"/>
            </a:br>
            <a:r>
              <a:rPr lang="en-IN" sz="8000" dirty="0"/>
              <a:t>print ("Read Line: %s" % (line))</a:t>
            </a:r>
            <a:br>
              <a:rPr lang="en-IN" sz="8000" dirty="0"/>
            </a:br>
            <a:r>
              <a:rPr lang="en-IN" sz="8000" dirty="0"/>
              <a:t># Close opened file</a:t>
            </a:r>
            <a:br>
              <a:rPr lang="en-IN" sz="8000" dirty="0"/>
            </a:br>
            <a:r>
              <a:rPr lang="en-IN" sz="8000" dirty="0"/>
              <a:t>fo.close</a:t>
            </a:r>
            <a:r>
              <a:rPr lang="en-IN" sz="8000" dirty="0" smtClean="0"/>
              <a:t>()</a:t>
            </a:r>
          </a:p>
          <a:p>
            <a:pPr marL="0" indent="0">
              <a:buNone/>
            </a:pPr>
            <a:r>
              <a:rPr lang="en-IN" sz="8000" dirty="0" smtClean="0"/>
              <a:t>Name </a:t>
            </a:r>
            <a:r>
              <a:rPr lang="en-IN" sz="8000" dirty="0"/>
              <a:t>of the file: </a:t>
            </a:r>
            <a:r>
              <a:rPr lang="en-IN" sz="8000" dirty="0" smtClean="0"/>
              <a:t>kpr.txt</a:t>
            </a:r>
            <a:r>
              <a:rPr lang="en-IN" sz="8000" dirty="0"/>
              <a:t/>
            </a:r>
            <a:br>
              <a:rPr lang="en-IN" sz="8000" dirty="0"/>
            </a:br>
            <a:r>
              <a:rPr lang="en-IN" sz="8000" dirty="0"/>
              <a:t>Read Line: This is 1st line</a:t>
            </a:r>
            <a:br>
              <a:rPr lang="en-IN" sz="8000" dirty="0"/>
            </a:br>
            <a:r>
              <a:rPr lang="en-IN" sz="8000" dirty="0" smtClean="0"/>
              <a:t>Read </a:t>
            </a:r>
            <a:r>
              <a:rPr lang="en-IN" sz="8000" dirty="0"/>
              <a:t>Line: </a:t>
            </a:r>
            <a:r>
              <a:rPr lang="en-IN" sz="8000" dirty="0" smtClean="0"/>
              <a:t>This</a:t>
            </a:r>
          </a:p>
          <a:p>
            <a:pPr marL="0" indent="0">
              <a:buNone/>
            </a:pPr>
            <a:endParaRPr lang="en-IN" dirty="0" smtClean="0"/>
          </a:p>
        </p:txBody>
      </p:sp>
    </p:spTree>
    <p:extLst>
      <p:ext uri="{BB962C8B-B14F-4D97-AF65-F5344CB8AC3E}">
        <p14:creationId xmlns:p14="http://schemas.microsoft.com/office/powerpoint/2010/main" val="2939035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125</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Files 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I/O </dc:title>
  <dc:creator>SUPRIYAA</dc:creator>
  <cp:lastModifiedBy>SUPRIYAA</cp:lastModifiedBy>
  <cp:revision>148</cp:revision>
  <dcterms:created xsi:type="dcterms:W3CDTF">2018-07-21T04:55:17Z</dcterms:created>
  <dcterms:modified xsi:type="dcterms:W3CDTF">2018-09-28T16:42:22Z</dcterms:modified>
</cp:coreProperties>
</file>