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69" r:id="rId16"/>
    <p:sldId id="270" r:id="rId17"/>
    <p:sldId id="271"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73" r:id="rId37"/>
    <p:sldId id="272" r:id="rId38"/>
    <p:sldId id="274" r:id="rId39"/>
    <p:sldId id="275" r:id="rId40"/>
    <p:sldId id="27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5B736B-1D5E-4D21-8426-DCF3C612554C}"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1995656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5B736B-1D5E-4D21-8426-DCF3C612554C}"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121767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5B736B-1D5E-4D21-8426-DCF3C612554C}"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287519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5B736B-1D5E-4D21-8426-DCF3C612554C}"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247528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B736B-1D5E-4D21-8426-DCF3C612554C}"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404955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5B736B-1D5E-4D21-8426-DCF3C612554C}"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11594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5B736B-1D5E-4D21-8426-DCF3C612554C}" type="datetimeFigureOut">
              <a:rPr lang="en-IN" smtClean="0"/>
              <a:t>07-09-2018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337036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5B736B-1D5E-4D21-8426-DCF3C612554C}" type="datetimeFigureOut">
              <a:rPr lang="en-IN" smtClean="0"/>
              <a:t>07-09-2018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119675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B736B-1D5E-4D21-8426-DCF3C612554C}" type="datetimeFigureOut">
              <a:rPr lang="en-IN" smtClean="0"/>
              <a:t>07-09-2018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109377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B736B-1D5E-4D21-8426-DCF3C612554C}"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252371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B736B-1D5E-4D21-8426-DCF3C612554C}"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A4AF5A-7B8D-4243-800C-A71C19C56E9A}" type="slidenum">
              <a:rPr lang="en-IN" smtClean="0"/>
              <a:t>‹#›</a:t>
            </a:fld>
            <a:endParaRPr lang="en-IN"/>
          </a:p>
        </p:txBody>
      </p:sp>
    </p:spTree>
    <p:extLst>
      <p:ext uri="{BB962C8B-B14F-4D97-AF65-F5344CB8AC3E}">
        <p14:creationId xmlns:p14="http://schemas.microsoft.com/office/powerpoint/2010/main" val="259971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B736B-1D5E-4D21-8426-DCF3C612554C}" type="datetimeFigureOut">
              <a:rPr lang="en-IN" smtClean="0"/>
              <a:t>07-09-2018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AF5A-7B8D-4243-800C-A71C19C56E9A}" type="slidenum">
              <a:rPr lang="en-IN" smtClean="0"/>
              <a:t>‹#›</a:t>
            </a:fld>
            <a:endParaRPr lang="en-IN"/>
          </a:p>
        </p:txBody>
      </p:sp>
    </p:spTree>
    <p:extLst>
      <p:ext uri="{BB962C8B-B14F-4D97-AF65-F5344CB8AC3E}">
        <p14:creationId xmlns:p14="http://schemas.microsoft.com/office/powerpoint/2010/main" val="570662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pPr algn="ctr"/>
            <a:r>
              <a:rPr lang="en-IN" b="1" dirty="0">
                <a:solidFill>
                  <a:srgbClr val="FF0000"/>
                </a:solidFill>
              </a:rPr>
              <a:t>Python 3 – Object Oriented</a:t>
            </a:r>
            <a:r>
              <a:rPr lang="en-IN" dirty="0"/>
              <a:t/>
            </a:r>
            <a:br>
              <a:rPr lang="en-IN" dirty="0"/>
            </a:br>
            <a:endParaRPr lang="en-IN" dirty="0"/>
          </a:p>
        </p:txBody>
      </p:sp>
      <p:sp>
        <p:nvSpPr>
          <p:cNvPr id="3" name="Content Placeholder 2"/>
          <p:cNvSpPr>
            <a:spLocks noGrp="1"/>
          </p:cNvSpPr>
          <p:nvPr>
            <p:ph idx="1"/>
          </p:nvPr>
        </p:nvSpPr>
        <p:spPr>
          <a:xfrm>
            <a:off x="-1" y="655092"/>
            <a:ext cx="12037325" cy="6086901"/>
          </a:xfrm>
        </p:spPr>
        <p:txBody>
          <a:bodyPr>
            <a:normAutofit fontScale="92500" lnSpcReduction="10000"/>
          </a:bodyPr>
          <a:lstStyle/>
          <a:p>
            <a:r>
              <a:rPr lang="en-IN" dirty="0"/>
              <a:t>Python has been an object-oriented language since the time it existed. Due to </a:t>
            </a:r>
            <a:r>
              <a:rPr lang="en-IN" dirty="0" smtClean="0"/>
              <a:t>this, creating </a:t>
            </a:r>
            <a:r>
              <a:rPr lang="en-IN" dirty="0"/>
              <a:t>and using classes and objects are downright easy</a:t>
            </a:r>
            <a:r>
              <a:rPr lang="en-IN" dirty="0" smtClean="0"/>
              <a:t>.</a:t>
            </a:r>
          </a:p>
          <a:p>
            <a:pPr marL="0" indent="0">
              <a:buNone/>
            </a:pPr>
            <a:r>
              <a:rPr lang="en-IN" b="1" dirty="0">
                <a:solidFill>
                  <a:srgbClr val="FF0000"/>
                </a:solidFill>
              </a:rPr>
              <a:t>Overview of OOP Terminology</a:t>
            </a:r>
            <a:r>
              <a:rPr lang="en-IN" dirty="0"/>
              <a:t/>
            </a:r>
            <a:br>
              <a:rPr lang="en-IN" dirty="0"/>
            </a:br>
            <a:r>
              <a:rPr lang="en-IN" b="1" dirty="0" smtClean="0">
                <a:solidFill>
                  <a:srgbClr val="FF0000"/>
                </a:solidFill>
              </a:rPr>
              <a:t>Class</a:t>
            </a:r>
            <a:r>
              <a:rPr lang="en-IN" b="1" dirty="0">
                <a:solidFill>
                  <a:srgbClr val="FF0000"/>
                </a:solidFill>
              </a:rPr>
              <a:t>: </a:t>
            </a:r>
            <a:r>
              <a:rPr lang="en-IN" dirty="0"/>
              <a:t>A user-defined prototype for an object that defines a set of attributes that</a:t>
            </a:r>
            <a:br>
              <a:rPr lang="en-IN" dirty="0"/>
            </a:br>
            <a:r>
              <a:rPr lang="en-IN" dirty="0"/>
              <a:t>characterize any object of the class. The attributes are data members (class</a:t>
            </a:r>
            <a:br>
              <a:rPr lang="en-IN" dirty="0"/>
            </a:br>
            <a:r>
              <a:rPr lang="en-IN" dirty="0"/>
              <a:t>variables and instance variables) and methods, accessed via dot notation.</a:t>
            </a:r>
            <a:br>
              <a:rPr lang="en-IN" dirty="0"/>
            </a:br>
            <a:r>
              <a:rPr lang="en-IN" b="1" dirty="0" smtClean="0">
                <a:solidFill>
                  <a:srgbClr val="FF0000"/>
                </a:solidFill>
              </a:rPr>
              <a:t>Class </a:t>
            </a:r>
            <a:r>
              <a:rPr lang="en-IN" b="1" dirty="0">
                <a:solidFill>
                  <a:srgbClr val="FF0000"/>
                </a:solidFill>
              </a:rPr>
              <a:t>variable: </a:t>
            </a:r>
            <a:r>
              <a:rPr lang="en-IN" dirty="0"/>
              <a:t>A variable that is shared by all instances of a class. Class </a:t>
            </a:r>
            <a:r>
              <a:rPr lang="en-IN" dirty="0" smtClean="0"/>
              <a:t>variables are </a:t>
            </a:r>
            <a:r>
              <a:rPr lang="en-IN" dirty="0"/>
              <a:t>defined within a class but outside any of the class's methods. Class </a:t>
            </a:r>
            <a:r>
              <a:rPr lang="en-IN" dirty="0" smtClean="0"/>
              <a:t>variables are </a:t>
            </a:r>
            <a:r>
              <a:rPr lang="en-IN" dirty="0"/>
              <a:t>not used as frequently as instance variables are</a:t>
            </a:r>
            <a:r>
              <a:rPr lang="en-IN" dirty="0" smtClean="0"/>
              <a:t>.</a:t>
            </a:r>
          </a:p>
          <a:p>
            <a:pPr marL="0" indent="0">
              <a:buNone/>
            </a:pPr>
            <a:r>
              <a:rPr lang="en-IN" b="1" dirty="0" smtClean="0">
                <a:solidFill>
                  <a:srgbClr val="FF0000"/>
                </a:solidFill>
              </a:rPr>
              <a:t>Data </a:t>
            </a:r>
            <a:r>
              <a:rPr lang="en-IN" b="1" dirty="0">
                <a:solidFill>
                  <a:srgbClr val="FF0000"/>
                </a:solidFill>
              </a:rPr>
              <a:t>member</a:t>
            </a:r>
            <a:r>
              <a:rPr lang="en-IN" b="1" dirty="0"/>
              <a:t>: </a:t>
            </a:r>
            <a:r>
              <a:rPr lang="en-IN" dirty="0"/>
              <a:t>A class variable or instance variable that holds data associated </a:t>
            </a:r>
            <a:r>
              <a:rPr lang="en-IN" dirty="0" smtClean="0"/>
              <a:t>with a </a:t>
            </a:r>
            <a:r>
              <a:rPr lang="en-IN" dirty="0"/>
              <a:t>class and its objects.</a:t>
            </a:r>
            <a:br>
              <a:rPr lang="en-IN" dirty="0"/>
            </a:br>
            <a:r>
              <a:rPr lang="en-IN" b="1" dirty="0" smtClean="0">
                <a:solidFill>
                  <a:srgbClr val="FF0000"/>
                </a:solidFill>
              </a:rPr>
              <a:t>Function </a:t>
            </a:r>
            <a:r>
              <a:rPr lang="en-IN" b="1" dirty="0">
                <a:solidFill>
                  <a:srgbClr val="FF0000"/>
                </a:solidFill>
              </a:rPr>
              <a:t>overloading: </a:t>
            </a:r>
            <a:r>
              <a:rPr lang="en-IN" dirty="0"/>
              <a:t>The assignment of more than one </a:t>
            </a:r>
            <a:r>
              <a:rPr lang="en-IN" dirty="0" smtClean="0"/>
              <a:t>behaviour </a:t>
            </a:r>
            <a:r>
              <a:rPr lang="en-IN" dirty="0"/>
              <a:t>to a particular</a:t>
            </a:r>
            <a:br>
              <a:rPr lang="en-IN" dirty="0"/>
            </a:br>
            <a:r>
              <a:rPr lang="en-IN" dirty="0"/>
              <a:t>function. The operation performed varies by the types of objects or </a:t>
            </a:r>
            <a:r>
              <a:rPr lang="en-IN" dirty="0" smtClean="0"/>
              <a:t>arguments involved</a:t>
            </a:r>
            <a:r>
              <a:rPr lang="en-IN" dirty="0"/>
              <a:t>.</a:t>
            </a:r>
            <a:br>
              <a:rPr lang="en-IN" dirty="0"/>
            </a:br>
            <a:r>
              <a:rPr lang="en-IN" b="1" dirty="0" smtClean="0">
                <a:solidFill>
                  <a:srgbClr val="FF0000"/>
                </a:solidFill>
              </a:rPr>
              <a:t>Instance </a:t>
            </a:r>
            <a:r>
              <a:rPr lang="en-IN" b="1" dirty="0">
                <a:solidFill>
                  <a:srgbClr val="FF0000"/>
                </a:solidFill>
              </a:rPr>
              <a:t>variable: </a:t>
            </a:r>
            <a:r>
              <a:rPr lang="en-IN" dirty="0"/>
              <a:t>A variable that is defined inside a method and belongs only </a:t>
            </a:r>
            <a:r>
              <a:rPr lang="en-IN" dirty="0" smtClean="0"/>
              <a:t>to the </a:t>
            </a:r>
            <a:r>
              <a:rPr lang="en-IN" dirty="0"/>
              <a:t>current instance of a class.</a:t>
            </a:r>
            <a:br>
              <a:rPr lang="en-IN" dirty="0"/>
            </a:br>
            <a:r>
              <a:rPr lang="en-IN" b="1" dirty="0" smtClean="0">
                <a:solidFill>
                  <a:srgbClr val="FF0000"/>
                </a:solidFill>
              </a:rPr>
              <a:t>Inheritance</a:t>
            </a:r>
            <a:r>
              <a:rPr lang="en-IN" b="1" dirty="0">
                <a:solidFill>
                  <a:srgbClr val="FF0000"/>
                </a:solidFill>
              </a:rPr>
              <a:t>: </a:t>
            </a:r>
            <a:r>
              <a:rPr lang="en-IN" dirty="0"/>
              <a:t>The transfer of the characteristics of a class to other classes that </a:t>
            </a:r>
            <a:r>
              <a:rPr lang="en-IN" dirty="0" smtClean="0"/>
              <a:t>are derived </a:t>
            </a:r>
            <a:r>
              <a:rPr lang="en-IN" dirty="0"/>
              <a:t>from it.</a:t>
            </a:r>
            <a:br>
              <a:rPr lang="en-IN" dirty="0"/>
            </a:br>
            <a:endParaRPr lang="en-IN" dirty="0"/>
          </a:p>
        </p:txBody>
      </p:sp>
    </p:spTree>
    <p:extLst>
      <p:ext uri="{BB962C8B-B14F-4D97-AF65-F5344CB8AC3E}">
        <p14:creationId xmlns:p14="http://schemas.microsoft.com/office/powerpoint/2010/main" val="141508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91916" cy="6857999"/>
          </a:xfrm>
        </p:spPr>
        <p:txBody>
          <a:bodyPr>
            <a:normAutofit fontScale="92500" lnSpcReduction="10000"/>
          </a:bodyPr>
          <a:lstStyle/>
          <a:p>
            <a:r>
              <a:rPr lang="en-IN" dirty="0"/>
              <a:t>class Parent: # define parent class</a:t>
            </a:r>
            <a:br>
              <a:rPr lang="en-IN" dirty="0"/>
            </a:br>
            <a:r>
              <a:rPr lang="en-IN" dirty="0" smtClean="0"/>
              <a:t>	parentAttr </a:t>
            </a:r>
            <a:r>
              <a:rPr lang="en-IN" dirty="0"/>
              <a:t>= 100</a:t>
            </a:r>
            <a:br>
              <a:rPr lang="en-IN" dirty="0"/>
            </a:br>
            <a:r>
              <a:rPr lang="en-IN" dirty="0" smtClean="0"/>
              <a:t>	def </a:t>
            </a:r>
            <a:r>
              <a:rPr lang="en-IN" dirty="0"/>
              <a:t>__init__(self):</a:t>
            </a:r>
            <a:br>
              <a:rPr lang="en-IN" dirty="0"/>
            </a:br>
            <a:r>
              <a:rPr lang="en-IN" dirty="0" smtClean="0"/>
              <a:t>		print </a:t>
            </a:r>
            <a:r>
              <a:rPr lang="en-IN" dirty="0"/>
              <a:t>("Calling parent constructor")</a:t>
            </a:r>
            <a:br>
              <a:rPr lang="en-IN" dirty="0"/>
            </a:br>
            <a:r>
              <a:rPr lang="en-IN" dirty="0" smtClean="0"/>
              <a:t>	def </a:t>
            </a:r>
            <a:r>
              <a:rPr lang="en-IN" dirty="0"/>
              <a:t>parentMethod(self):</a:t>
            </a:r>
            <a:br>
              <a:rPr lang="en-IN" dirty="0"/>
            </a:br>
            <a:r>
              <a:rPr lang="en-IN" dirty="0" smtClean="0"/>
              <a:t>		print </a:t>
            </a:r>
            <a:r>
              <a:rPr lang="en-IN" dirty="0"/>
              <a:t>('Calling parent method')</a:t>
            </a:r>
            <a:br>
              <a:rPr lang="en-IN" dirty="0"/>
            </a:br>
            <a:r>
              <a:rPr lang="en-IN" dirty="0" smtClean="0"/>
              <a:t>	def </a:t>
            </a:r>
            <a:r>
              <a:rPr lang="en-IN" dirty="0"/>
              <a:t>setAttr(self, attr):</a:t>
            </a:r>
            <a:br>
              <a:rPr lang="en-IN" dirty="0"/>
            </a:br>
            <a:r>
              <a:rPr lang="en-IN" dirty="0" smtClean="0"/>
              <a:t>		Parent.parentAttr </a:t>
            </a:r>
            <a:r>
              <a:rPr lang="en-IN" dirty="0"/>
              <a:t>= attr</a:t>
            </a:r>
            <a:br>
              <a:rPr lang="en-IN" dirty="0"/>
            </a:br>
            <a:r>
              <a:rPr lang="en-IN" dirty="0" smtClean="0"/>
              <a:t>	def </a:t>
            </a:r>
            <a:r>
              <a:rPr lang="en-IN" dirty="0"/>
              <a:t>getAttr(self):</a:t>
            </a:r>
            <a:br>
              <a:rPr lang="en-IN" dirty="0"/>
            </a:br>
            <a:r>
              <a:rPr lang="en-IN" dirty="0" smtClean="0"/>
              <a:t>		print </a:t>
            </a:r>
            <a:r>
              <a:rPr lang="en-IN" dirty="0"/>
              <a:t>("Parent attribute :", Parent.parentAttr)</a:t>
            </a:r>
            <a:br>
              <a:rPr lang="en-IN" dirty="0"/>
            </a:br>
            <a:r>
              <a:rPr lang="en-IN" dirty="0"/>
              <a:t>class Child(Parent): # define child class</a:t>
            </a:r>
            <a:br>
              <a:rPr lang="en-IN" dirty="0"/>
            </a:br>
            <a:r>
              <a:rPr lang="en-IN" dirty="0" smtClean="0"/>
              <a:t>	def </a:t>
            </a:r>
            <a:r>
              <a:rPr lang="en-IN" dirty="0"/>
              <a:t>__init__(self):</a:t>
            </a:r>
            <a:br>
              <a:rPr lang="en-IN" dirty="0"/>
            </a:br>
            <a:r>
              <a:rPr lang="en-IN" dirty="0" smtClean="0"/>
              <a:t>		print </a:t>
            </a:r>
            <a:r>
              <a:rPr lang="en-IN" dirty="0"/>
              <a:t>("Calling child constructor")</a:t>
            </a:r>
            <a:br>
              <a:rPr lang="en-IN" dirty="0"/>
            </a:br>
            <a:r>
              <a:rPr lang="en-IN" dirty="0" smtClean="0"/>
              <a:t>	def </a:t>
            </a:r>
            <a:r>
              <a:rPr lang="en-IN" dirty="0"/>
              <a:t>childMethod(self):</a:t>
            </a:r>
            <a:br>
              <a:rPr lang="en-IN" dirty="0"/>
            </a:br>
            <a:r>
              <a:rPr lang="en-IN" dirty="0" smtClean="0"/>
              <a:t>		print </a:t>
            </a:r>
            <a:r>
              <a:rPr lang="en-IN" dirty="0"/>
              <a:t>('Calling child method')</a:t>
            </a:r>
            <a:br>
              <a:rPr lang="en-IN" dirty="0"/>
            </a:br>
            <a:r>
              <a:rPr lang="en-IN" dirty="0"/>
              <a:t>c = Child() # instance of child</a:t>
            </a:r>
            <a:br>
              <a:rPr lang="en-IN" dirty="0"/>
            </a:br>
            <a:r>
              <a:rPr lang="en-IN" dirty="0"/>
              <a:t>c.childMethod() # child calls its method</a:t>
            </a:r>
            <a:br>
              <a:rPr lang="en-IN" dirty="0"/>
            </a:br>
            <a:r>
              <a:rPr lang="en-IN" dirty="0"/>
              <a:t>c.parentMethod() # calls parent's method</a:t>
            </a:r>
            <a:br>
              <a:rPr lang="en-IN" dirty="0"/>
            </a:br>
            <a:r>
              <a:rPr lang="en-IN" dirty="0"/>
              <a:t>c.setAttr(200) # again call parent's method</a:t>
            </a:r>
            <a:br>
              <a:rPr lang="en-IN" dirty="0"/>
            </a:br>
            <a:r>
              <a:rPr lang="en-IN" dirty="0"/>
              <a:t>c.getAttr() # again call parent's </a:t>
            </a:r>
            <a:r>
              <a:rPr lang="en-IN" dirty="0" smtClean="0"/>
              <a:t>method</a:t>
            </a:r>
            <a:endParaRPr lang="en-IN" dirty="0"/>
          </a:p>
        </p:txBody>
      </p:sp>
    </p:spTree>
    <p:extLst>
      <p:ext uri="{BB962C8B-B14F-4D97-AF65-F5344CB8AC3E}">
        <p14:creationId xmlns:p14="http://schemas.microsoft.com/office/powerpoint/2010/main" val="27640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31775" y="136525"/>
            <a:ext cx="11723688" cy="6605588"/>
          </a:xfrm>
        </p:spPr>
        <p:txBody>
          <a:bodyPr/>
          <a:lstStyle/>
          <a:p>
            <a:r>
              <a:rPr lang="en-IN" dirty="0"/>
              <a:t>In a similar way, you can drive a class from multiple parent classes as </a:t>
            </a:r>
            <a:r>
              <a:rPr lang="en-IN" dirty="0" smtClean="0"/>
              <a:t>follows</a:t>
            </a:r>
          </a:p>
          <a:p>
            <a:r>
              <a:rPr lang="en-IN" dirty="0" smtClean="0"/>
              <a:t>class </a:t>
            </a:r>
            <a:r>
              <a:rPr lang="en-IN" dirty="0"/>
              <a:t>A: # define your class A</a:t>
            </a:r>
            <a:br>
              <a:rPr lang="en-IN" dirty="0"/>
            </a:br>
            <a:r>
              <a:rPr lang="en-IN" dirty="0"/>
              <a:t>.....</a:t>
            </a:r>
            <a:br>
              <a:rPr lang="en-IN" dirty="0"/>
            </a:br>
            <a:r>
              <a:rPr lang="en-IN" dirty="0"/>
              <a:t>class B: # define your </a:t>
            </a:r>
            <a:r>
              <a:rPr lang="en-IN" dirty="0" smtClean="0"/>
              <a:t>class </a:t>
            </a:r>
            <a:r>
              <a:rPr lang="en-IN" dirty="0"/>
              <a:t>B</a:t>
            </a:r>
            <a:br>
              <a:rPr lang="en-IN" dirty="0"/>
            </a:br>
            <a:r>
              <a:rPr lang="en-IN" dirty="0"/>
              <a:t>.....</a:t>
            </a:r>
            <a:br>
              <a:rPr lang="en-IN" dirty="0"/>
            </a:br>
            <a:r>
              <a:rPr lang="en-IN" dirty="0"/>
              <a:t>class C(A, B): # subclass of A and B</a:t>
            </a:r>
            <a:br>
              <a:rPr lang="en-IN" dirty="0"/>
            </a:br>
            <a:r>
              <a:rPr lang="en-IN" dirty="0"/>
              <a:t>.....</a:t>
            </a:r>
            <a:br>
              <a:rPr lang="en-IN" dirty="0"/>
            </a:br>
            <a:r>
              <a:rPr lang="en-IN" dirty="0"/>
              <a:t>You can use issubclass() or isinstance() functions to check a relationship of two </a:t>
            </a:r>
            <a:r>
              <a:rPr lang="en-IN" dirty="0" smtClean="0"/>
              <a:t>classes and </a:t>
            </a:r>
            <a:r>
              <a:rPr lang="en-IN" dirty="0"/>
              <a:t>instances.</a:t>
            </a:r>
            <a:br>
              <a:rPr lang="en-IN" dirty="0"/>
            </a:br>
            <a:r>
              <a:rPr lang="en-IN" dirty="0"/>
              <a:t> The </a:t>
            </a:r>
            <a:r>
              <a:rPr lang="en-IN" b="1" dirty="0"/>
              <a:t>issubclass(sub, sup) </a:t>
            </a:r>
            <a:r>
              <a:rPr lang="en-IN" dirty="0"/>
              <a:t>boolean function returns True, if the given</a:t>
            </a:r>
            <a:br>
              <a:rPr lang="en-IN" dirty="0"/>
            </a:br>
            <a:r>
              <a:rPr lang="en-IN" dirty="0"/>
              <a:t>subclass </a:t>
            </a:r>
            <a:r>
              <a:rPr lang="en-IN" b="1" dirty="0"/>
              <a:t>sub </a:t>
            </a:r>
            <a:r>
              <a:rPr lang="en-IN" dirty="0"/>
              <a:t>is indeed a subclass of the superclass </a:t>
            </a:r>
            <a:r>
              <a:rPr lang="en-IN" b="1" dirty="0"/>
              <a:t>sup</a:t>
            </a:r>
            <a:r>
              <a:rPr lang="en-IN" dirty="0"/>
              <a:t>.</a:t>
            </a:r>
            <a:br>
              <a:rPr lang="en-IN" dirty="0"/>
            </a:br>
            <a:r>
              <a:rPr lang="en-IN" dirty="0"/>
              <a:t> The </a:t>
            </a:r>
            <a:r>
              <a:rPr lang="en-IN" b="1" dirty="0"/>
              <a:t>isinstance(obj, Class) </a:t>
            </a:r>
            <a:r>
              <a:rPr lang="en-IN" dirty="0"/>
              <a:t>boolean function returns True, if </a:t>
            </a:r>
            <a:r>
              <a:rPr lang="en-IN" i="1" dirty="0"/>
              <a:t>obj </a:t>
            </a:r>
            <a:r>
              <a:rPr lang="en-IN" dirty="0"/>
              <a:t>is an instance </a:t>
            </a:r>
            <a:r>
              <a:rPr lang="en-IN" dirty="0" smtClean="0"/>
              <a:t>of class </a:t>
            </a:r>
            <a:r>
              <a:rPr lang="en-IN" i="1" dirty="0"/>
              <a:t>Class </a:t>
            </a:r>
            <a:r>
              <a:rPr lang="en-IN" dirty="0"/>
              <a:t>or is an instance of a subclass of Class.</a:t>
            </a:r>
            <a:br>
              <a:rPr lang="en-IN" dirty="0"/>
            </a:br>
            <a:endParaRPr lang="en-IN" dirty="0"/>
          </a:p>
        </p:txBody>
      </p:sp>
    </p:spTree>
    <p:extLst>
      <p:ext uri="{BB962C8B-B14F-4D97-AF65-F5344CB8AC3E}">
        <p14:creationId xmlns:p14="http://schemas.microsoft.com/office/powerpoint/2010/main" val="326392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2830"/>
            <a:ext cx="12192000" cy="6735170"/>
          </a:xfrm>
        </p:spPr>
        <p:txBody>
          <a:bodyPr>
            <a:normAutofit/>
          </a:bodyPr>
          <a:lstStyle/>
          <a:p>
            <a:r>
              <a:rPr lang="en-IN" b="1" dirty="0">
                <a:solidFill>
                  <a:srgbClr val="FF0000"/>
                </a:solidFill>
              </a:rPr>
              <a:t>Overriding Methods</a:t>
            </a:r>
            <a:r>
              <a:rPr lang="en-IN" dirty="0"/>
              <a:t/>
            </a:r>
            <a:br>
              <a:rPr lang="en-IN" dirty="0"/>
            </a:br>
            <a:r>
              <a:rPr lang="en-IN" dirty="0"/>
              <a:t>You can always override your parent class methods. One reason for overriding </a:t>
            </a:r>
            <a:r>
              <a:rPr lang="en-IN" dirty="0" smtClean="0"/>
              <a:t>parent's methods </a:t>
            </a:r>
            <a:r>
              <a:rPr lang="en-IN" dirty="0"/>
              <a:t>is that you may want special or different functionality in your subclass.</a:t>
            </a:r>
            <a:br>
              <a:rPr lang="en-IN" dirty="0"/>
            </a:br>
            <a:r>
              <a:rPr lang="en-IN" b="1" dirty="0"/>
              <a:t>Example</a:t>
            </a:r>
            <a:r>
              <a:rPr lang="en-IN" dirty="0"/>
              <a:t/>
            </a:r>
            <a:br>
              <a:rPr lang="en-IN" dirty="0"/>
            </a:br>
            <a:r>
              <a:rPr lang="en-IN" dirty="0"/>
              <a:t>#!/</a:t>
            </a:r>
            <a:r>
              <a:rPr lang="en-IN" dirty="0" err="1"/>
              <a:t>usr</a:t>
            </a:r>
            <a:r>
              <a:rPr lang="en-IN" dirty="0"/>
              <a:t>/bin/python3</a:t>
            </a:r>
            <a:br>
              <a:rPr lang="en-IN" dirty="0"/>
            </a:br>
            <a:r>
              <a:rPr lang="en-IN" dirty="0"/>
              <a:t>class Parent: # define parent class</a:t>
            </a:r>
            <a:br>
              <a:rPr lang="en-IN" dirty="0"/>
            </a:br>
            <a:r>
              <a:rPr lang="en-IN" dirty="0" smtClean="0"/>
              <a:t>	def </a:t>
            </a:r>
            <a:r>
              <a:rPr lang="en-IN" dirty="0"/>
              <a:t>myMethod(self):</a:t>
            </a:r>
            <a:br>
              <a:rPr lang="en-IN" dirty="0"/>
            </a:br>
            <a:r>
              <a:rPr lang="en-IN" dirty="0" smtClean="0"/>
              <a:t>		print </a:t>
            </a:r>
            <a:r>
              <a:rPr lang="en-IN" dirty="0"/>
              <a:t>('Calling parent method')</a:t>
            </a:r>
            <a:br>
              <a:rPr lang="en-IN" dirty="0"/>
            </a:br>
            <a:r>
              <a:rPr lang="en-IN" dirty="0" smtClean="0"/>
              <a:t>class </a:t>
            </a:r>
            <a:r>
              <a:rPr lang="en-IN" dirty="0"/>
              <a:t>Child(Parent): # define child class</a:t>
            </a:r>
            <a:br>
              <a:rPr lang="en-IN" dirty="0"/>
            </a:br>
            <a:r>
              <a:rPr lang="en-IN" dirty="0" smtClean="0"/>
              <a:t>	def </a:t>
            </a:r>
            <a:r>
              <a:rPr lang="en-IN" dirty="0"/>
              <a:t>myMethod(self):</a:t>
            </a:r>
            <a:br>
              <a:rPr lang="en-IN" dirty="0"/>
            </a:br>
            <a:r>
              <a:rPr lang="en-IN" dirty="0" smtClean="0"/>
              <a:t>		print </a:t>
            </a:r>
            <a:r>
              <a:rPr lang="en-IN" dirty="0"/>
              <a:t>('Calling child method')</a:t>
            </a:r>
            <a:br>
              <a:rPr lang="en-IN" dirty="0"/>
            </a:br>
            <a:r>
              <a:rPr lang="en-IN" dirty="0"/>
              <a:t>c = Child() # instance of child</a:t>
            </a:r>
            <a:br>
              <a:rPr lang="en-IN" dirty="0"/>
            </a:br>
            <a:r>
              <a:rPr lang="en-IN" dirty="0"/>
              <a:t>c.myMethod() # child calls overridden method</a:t>
            </a:r>
            <a:br>
              <a:rPr lang="en-IN" dirty="0"/>
            </a:br>
            <a:r>
              <a:rPr lang="en-IN" dirty="0"/>
              <a:t>When the above code is executed, it produces the following </a:t>
            </a:r>
            <a:r>
              <a:rPr lang="en-IN" dirty="0" smtClean="0"/>
              <a:t>result</a:t>
            </a:r>
          </a:p>
          <a:p>
            <a:pPr marL="0" indent="0">
              <a:buNone/>
            </a:pPr>
            <a:r>
              <a:rPr lang="en-IN" dirty="0" smtClean="0"/>
              <a:t>Calling </a:t>
            </a:r>
            <a:r>
              <a:rPr lang="en-IN" dirty="0"/>
              <a:t>child </a:t>
            </a:r>
            <a:r>
              <a:rPr lang="en-IN" dirty="0" smtClean="0"/>
              <a:t>method</a:t>
            </a:r>
            <a:endParaRPr lang="en-IN" dirty="0"/>
          </a:p>
        </p:txBody>
      </p:sp>
    </p:spTree>
    <p:extLst>
      <p:ext uri="{BB962C8B-B14F-4D97-AF65-F5344CB8AC3E}">
        <p14:creationId xmlns:p14="http://schemas.microsoft.com/office/powerpoint/2010/main" val="2114665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r>
              <a:rPr lang="en-IN" b="1" dirty="0">
                <a:solidFill>
                  <a:srgbClr val="FF0000"/>
                </a:solidFill>
              </a:rPr>
              <a:t>Base Overloading Methods</a:t>
            </a:r>
            <a:r>
              <a:rPr lang="en-IN" dirty="0"/>
              <a:t/>
            </a:r>
            <a:br>
              <a:rPr lang="en-IN" dirty="0"/>
            </a:br>
            <a:r>
              <a:rPr lang="en-IN" dirty="0"/>
              <a:t>The following table lists some generic functionality that you can override in your </a:t>
            </a:r>
            <a:r>
              <a:rPr lang="en-IN" dirty="0" smtClean="0"/>
              <a:t>own classes</a:t>
            </a:r>
            <a:r>
              <a:rPr lang="en-IN" dirty="0"/>
              <a:t/>
            </a:r>
            <a:br>
              <a:rPr lang="en-IN" dirty="0"/>
            </a:br>
            <a:r>
              <a:rPr lang="en-IN" dirty="0">
                <a:solidFill>
                  <a:srgbClr val="FF0000"/>
                </a:solidFill>
              </a:rPr>
              <a:t>1 </a:t>
            </a:r>
            <a:r>
              <a:rPr lang="en-IN" dirty="0" smtClean="0">
                <a:solidFill>
                  <a:srgbClr val="FF0000"/>
                </a:solidFill>
              </a:rPr>
              <a:t>.</a:t>
            </a:r>
            <a:r>
              <a:rPr lang="en-IN" b="1" dirty="0" smtClean="0">
                <a:solidFill>
                  <a:srgbClr val="FF0000"/>
                </a:solidFill>
              </a:rPr>
              <a:t>__</a:t>
            </a:r>
            <a:r>
              <a:rPr lang="en-IN" b="1" dirty="0">
                <a:solidFill>
                  <a:srgbClr val="FF0000"/>
                </a:solidFill>
              </a:rPr>
              <a:t>init__ ( self [,args...] )</a:t>
            </a:r>
            <a:r>
              <a:rPr lang="en-IN" dirty="0"/>
              <a:t/>
            </a:r>
            <a:br>
              <a:rPr lang="en-IN" dirty="0"/>
            </a:br>
            <a:r>
              <a:rPr lang="en-IN" dirty="0"/>
              <a:t>Constructor (with any optional arguments)</a:t>
            </a:r>
            <a:br>
              <a:rPr lang="en-IN" dirty="0"/>
            </a:br>
            <a:r>
              <a:rPr lang="en-IN" dirty="0"/>
              <a:t>Sample Call : </a:t>
            </a:r>
            <a:r>
              <a:rPr lang="en-IN" i="1" dirty="0"/>
              <a:t>obj = className(args</a:t>
            </a:r>
            <a:r>
              <a:rPr lang="en-IN" i="1" dirty="0" smtClean="0"/>
              <a:t>)</a:t>
            </a:r>
          </a:p>
          <a:p>
            <a:pPr marL="0" indent="0">
              <a:buNone/>
            </a:pPr>
            <a:r>
              <a:rPr lang="en-IN" dirty="0" smtClean="0">
                <a:solidFill>
                  <a:srgbClr val="FF0000"/>
                </a:solidFill>
              </a:rPr>
              <a:t>2. </a:t>
            </a:r>
            <a:r>
              <a:rPr lang="en-IN" b="1" dirty="0">
                <a:solidFill>
                  <a:srgbClr val="FF0000"/>
                </a:solidFill>
              </a:rPr>
              <a:t>__del__( self )</a:t>
            </a:r>
            <a:r>
              <a:rPr lang="en-IN" dirty="0"/>
              <a:t/>
            </a:r>
            <a:br>
              <a:rPr lang="en-IN" dirty="0"/>
            </a:br>
            <a:r>
              <a:rPr lang="en-IN" dirty="0"/>
              <a:t>Destructor, deletes an object</a:t>
            </a:r>
            <a:br>
              <a:rPr lang="en-IN" dirty="0"/>
            </a:br>
            <a:r>
              <a:rPr lang="en-IN" dirty="0"/>
              <a:t>Sample Call : </a:t>
            </a:r>
            <a:r>
              <a:rPr lang="en-IN" i="1" dirty="0"/>
              <a:t>del obj</a:t>
            </a:r>
            <a:r>
              <a:rPr lang="en-IN" dirty="0"/>
              <a:t/>
            </a:r>
            <a:br>
              <a:rPr lang="en-IN" dirty="0"/>
            </a:br>
            <a:r>
              <a:rPr lang="en-IN" dirty="0">
                <a:solidFill>
                  <a:srgbClr val="FF0000"/>
                </a:solidFill>
              </a:rPr>
              <a:t>3 </a:t>
            </a:r>
            <a:r>
              <a:rPr lang="en-IN" dirty="0" smtClean="0">
                <a:solidFill>
                  <a:srgbClr val="FF0000"/>
                </a:solidFill>
              </a:rPr>
              <a:t>.</a:t>
            </a:r>
            <a:r>
              <a:rPr lang="en-IN" b="1" dirty="0" smtClean="0">
                <a:solidFill>
                  <a:srgbClr val="FF0000"/>
                </a:solidFill>
              </a:rPr>
              <a:t>__</a:t>
            </a:r>
            <a:r>
              <a:rPr lang="en-IN" b="1" dirty="0">
                <a:solidFill>
                  <a:srgbClr val="FF0000"/>
                </a:solidFill>
              </a:rPr>
              <a:t>repr__( self )</a:t>
            </a:r>
            <a:r>
              <a:rPr lang="en-IN" dirty="0"/>
              <a:t/>
            </a:r>
            <a:br>
              <a:rPr lang="en-IN" dirty="0"/>
            </a:br>
            <a:r>
              <a:rPr lang="en-IN" dirty="0"/>
              <a:t>Evaluatable string representation</a:t>
            </a:r>
            <a:br>
              <a:rPr lang="en-IN" dirty="0"/>
            </a:br>
            <a:r>
              <a:rPr lang="en-IN" dirty="0"/>
              <a:t>Sample Call : </a:t>
            </a:r>
            <a:r>
              <a:rPr lang="en-IN" i="1" dirty="0"/>
              <a:t>repr(obj)</a:t>
            </a:r>
            <a:r>
              <a:rPr lang="en-IN" dirty="0"/>
              <a:t/>
            </a:r>
            <a:br>
              <a:rPr lang="en-IN" dirty="0"/>
            </a:br>
            <a:r>
              <a:rPr lang="en-IN" dirty="0">
                <a:solidFill>
                  <a:srgbClr val="FF0000"/>
                </a:solidFill>
              </a:rPr>
              <a:t>4 </a:t>
            </a:r>
            <a:r>
              <a:rPr lang="en-IN" dirty="0" smtClean="0">
                <a:solidFill>
                  <a:srgbClr val="FF0000"/>
                </a:solidFill>
              </a:rPr>
              <a:t>.</a:t>
            </a:r>
            <a:r>
              <a:rPr lang="en-IN" b="1" dirty="0" smtClean="0">
                <a:solidFill>
                  <a:srgbClr val="FF0000"/>
                </a:solidFill>
              </a:rPr>
              <a:t>__</a:t>
            </a:r>
            <a:r>
              <a:rPr lang="en-IN" b="1" dirty="0">
                <a:solidFill>
                  <a:srgbClr val="FF0000"/>
                </a:solidFill>
              </a:rPr>
              <a:t>str__( self )</a:t>
            </a:r>
            <a:r>
              <a:rPr lang="en-IN" dirty="0"/>
              <a:t/>
            </a:r>
            <a:br>
              <a:rPr lang="en-IN" dirty="0"/>
            </a:br>
            <a:r>
              <a:rPr lang="en-IN" dirty="0"/>
              <a:t>Printable string representation</a:t>
            </a:r>
            <a:br>
              <a:rPr lang="en-IN" dirty="0"/>
            </a:br>
            <a:r>
              <a:rPr lang="en-IN" dirty="0"/>
              <a:t>Sample Call : </a:t>
            </a:r>
            <a:r>
              <a:rPr lang="en-IN" i="1" dirty="0"/>
              <a:t>str(obj)</a:t>
            </a:r>
            <a:r>
              <a:rPr lang="en-IN" dirty="0"/>
              <a:t/>
            </a:r>
            <a:br>
              <a:rPr lang="en-IN" dirty="0"/>
            </a:br>
            <a:r>
              <a:rPr lang="en-IN" dirty="0" smtClean="0">
                <a:solidFill>
                  <a:srgbClr val="FF0000"/>
                </a:solidFill>
              </a:rPr>
              <a:t>5. </a:t>
            </a:r>
            <a:r>
              <a:rPr lang="en-IN" b="1" dirty="0">
                <a:solidFill>
                  <a:srgbClr val="FF0000"/>
                </a:solidFill>
              </a:rPr>
              <a:t>__cmp__ ( self, x )</a:t>
            </a:r>
            <a:r>
              <a:rPr lang="en-IN" dirty="0"/>
              <a:t/>
            </a:r>
            <a:br>
              <a:rPr lang="en-IN" dirty="0"/>
            </a:br>
            <a:r>
              <a:rPr lang="en-IN" dirty="0"/>
              <a:t>Object comparison</a:t>
            </a:r>
            <a:br>
              <a:rPr lang="en-IN" dirty="0"/>
            </a:br>
            <a:r>
              <a:rPr lang="en-IN" dirty="0"/>
              <a:t>Sample Call : </a:t>
            </a:r>
            <a:r>
              <a:rPr lang="en-IN" i="1" dirty="0"/>
              <a:t>cmp(obj, x)</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41864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36478"/>
            <a:ext cx="11859904" cy="6578221"/>
          </a:xfrm>
        </p:spPr>
        <p:txBody>
          <a:bodyPr>
            <a:normAutofit fontScale="77500" lnSpcReduction="20000"/>
          </a:bodyPr>
          <a:lstStyle/>
          <a:p>
            <a:r>
              <a:rPr lang="en-IN" b="1" dirty="0">
                <a:solidFill>
                  <a:srgbClr val="FF0000"/>
                </a:solidFill>
              </a:rPr>
              <a:t>Difference between __repr__ and __str__ in Python</a:t>
            </a:r>
          </a:p>
          <a:p>
            <a:pPr fontAlgn="base"/>
            <a:r>
              <a:rPr lang="en-IN" dirty="0"/>
              <a:t>__str__ should print a readable message</a:t>
            </a:r>
          </a:p>
          <a:p>
            <a:pPr fontAlgn="base"/>
            <a:r>
              <a:rPr lang="en-IN" dirty="0"/>
              <a:t>__repr__ should print a message that is unambigous (e.g. name of an identifier, class name, </a:t>
            </a:r>
            <a:r>
              <a:rPr lang="en-IN" dirty="0" err="1"/>
              <a:t>etc</a:t>
            </a:r>
            <a:r>
              <a:rPr lang="en-IN" dirty="0"/>
              <a:t>).</a:t>
            </a:r>
          </a:p>
          <a:p>
            <a:pPr fontAlgn="base"/>
            <a:r>
              <a:rPr lang="en-IN" dirty="0"/>
              <a:t>You can see __str__ as a method for users and __repr__ as a method for developers.</a:t>
            </a:r>
          </a:p>
          <a:p>
            <a:pPr marL="0" indent="0" latinLnBrk="1">
              <a:buNone/>
            </a:pPr>
            <a:r>
              <a:rPr lang="en-IN" dirty="0"/>
              <a:t>According to the official Python documentation, __repr__ is a built-in function used to compute the "official" string reputation of an object, while __str__ is a built-in function that computes the "informal" string representations of an object. So both __repr__ and __str__ are used to represent objects, but in different ways. The best way to understand the difference between these two functions is to see them in action:</a:t>
            </a:r>
            <a:br>
              <a:rPr lang="en-IN" dirty="0"/>
            </a:br>
            <a:r>
              <a:rPr lang="en-IN" sz="2600" dirty="0" smtClean="0"/>
              <a:t>&gt;&gt;&gt;</a:t>
            </a:r>
            <a:r>
              <a:rPr lang="en-IN" sz="2600" dirty="0"/>
              <a:t>x=4</a:t>
            </a:r>
          </a:p>
          <a:p>
            <a:pPr marL="0" indent="0" latinLnBrk="1">
              <a:buNone/>
            </a:pPr>
            <a:r>
              <a:rPr lang="en-IN" sz="2600" dirty="0"/>
              <a:t>&gt;&gt;&gt;</a:t>
            </a:r>
            <a:r>
              <a:rPr lang="en-IN" sz="2600" dirty="0" err="1"/>
              <a:t>repr</a:t>
            </a:r>
            <a:r>
              <a:rPr lang="en-IN" sz="2600" dirty="0"/>
              <a:t>(x)</a:t>
            </a:r>
          </a:p>
          <a:p>
            <a:pPr marL="0" indent="0" latinLnBrk="1">
              <a:buNone/>
            </a:pPr>
            <a:r>
              <a:rPr lang="en-IN" sz="2600" dirty="0"/>
              <a:t>'4'</a:t>
            </a:r>
          </a:p>
          <a:p>
            <a:pPr marL="0" indent="0" latinLnBrk="1">
              <a:buNone/>
            </a:pPr>
            <a:r>
              <a:rPr lang="en-IN" sz="2600" dirty="0"/>
              <a:t>&gt;&gt;&gt;str(x)</a:t>
            </a:r>
          </a:p>
          <a:p>
            <a:pPr marL="0" indent="0" latinLnBrk="1">
              <a:buNone/>
            </a:pPr>
            <a:r>
              <a:rPr lang="en-IN" sz="2600" dirty="0"/>
              <a:t>'4'</a:t>
            </a:r>
          </a:p>
          <a:p>
            <a:pPr marL="0" indent="0" latinLnBrk="1">
              <a:buNone/>
            </a:pPr>
            <a:r>
              <a:rPr lang="en-IN" sz="2600" dirty="0"/>
              <a:t>&gt;&gt;&gt;y='stringy'</a:t>
            </a:r>
          </a:p>
          <a:p>
            <a:pPr marL="0" indent="0" latinLnBrk="1">
              <a:buNone/>
            </a:pPr>
            <a:r>
              <a:rPr lang="en-IN" sz="2600" dirty="0"/>
              <a:t>&gt;&gt;&gt;</a:t>
            </a:r>
            <a:r>
              <a:rPr lang="en-IN" sz="2600" dirty="0" err="1"/>
              <a:t>repr</a:t>
            </a:r>
            <a:r>
              <a:rPr lang="en-IN" sz="2600" dirty="0"/>
              <a:t>(y)</a:t>
            </a:r>
          </a:p>
          <a:p>
            <a:pPr marL="0" indent="0" latinLnBrk="1">
              <a:buNone/>
            </a:pPr>
            <a:r>
              <a:rPr lang="en-IN" sz="2600" dirty="0"/>
              <a:t>"'stringy'"</a:t>
            </a:r>
          </a:p>
          <a:p>
            <a:pPr marL="0" indent="0" latinLnBrk="1">
              <a:buNone/>
            </a:pPr>
            <a:r>
              <a:rPr lang="en-IN" sz="2600" dirty="0"/>
              <a:t>&gt;&gt;&gt;str(y)</a:t>
            </a:r>
          </a:p>
          <a:p>
            <a:pPr marL="0" indent="0" latinLnBrk="1">
              <a:buNone/>
            </a:pPr>
            <a:r>
              <a:rPr lang="en-IN" sz="2600" dirty="0" smtClean="0"/>
              <a:t>'stringy‘</a:t>
            </a:r>
          </a:p>
        </p:txBody>
      </p:sp>
    </p:spTree>
    <p:extLst>
      <p:ext uri="{BB962C8B-B14F-4D97-AF65-F5344CB8AC3E}">
        <p14:creationId xmlns:p14="http://schemas.microsoft.com/office/powerpoint/2010/main" val="23123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191068"/>
            <a:ext cx="12096466" cy="6666931"/>
          </a:xfrm>
        </p:spPr>
        <p:txBody>
          <a:bodyPr>
            <a:normAutofit fontScale="92500" lnSpcReduction="10000"/>
          </a:bodyPr>
          <a:lstStyle/>
          <a:p>
            <a:r>
              <a:rPr lang="en-IN" b="1" dirty="0">
                <a:solidFill>
                  <a:srgbClr val="FF0000"/>
                </a:solidFill>
              </a:rPr>
              <a:t>Overloading Operators</a:t>
            </a:r>
            <a:r>
              <a:rPr lang="en-IN" dirty="0"/>
              <a:t/>
            </a:r>
            <a:br>
              <a:rPr lang="en-IN" dirty="0"/>
            </a:br>
            <a:r>
              <a:rPr lang="en-IN" sz="2400" dirty="0"/>
              <a:t>Suppose you have created a Vector class to represent two-dimensional vectors. What</a:t>
            </a:r>
            <a:br>
              <a:rPr lang="en-IN" sz="2400" dirty="0"/>
            </a:br>
            <a:r>
              <a:rPr lang="en-IN" sz="2400" dirty="0"/>
              <a:t>happens when you use the plus operator to add them? </a:t>
            </a:r>
            <a:r>
              <a:rPr lang="en-IN" sz="2400" dirty="0" smtClean="0"/>
              <a:t>Most likely Python will yell at you.</a:t>
            </a:r>
            <a:r>
              <a:rPr lang="en-IN" sz="2400" dirty="0"/>
              <a:t/>
            </a:r>
            <a:br>
              <a:rPr lang="en-IN" sz="2400" dirty="0"/>
            </a:br>
            <a:r>
              <a:rPr lang="en-IN" sz="2400" dirty="0"/>
              <a:t>You could, however, define the </a:t>
            </a:r>
            <a:r>
              <a:rPr lang="en-IN" sz="2400" i="1" dirty="0"/>
              <a:t>__add__ </a:t>
            </a:r>
            <a:r>
              <a:rPr lang="en-IN" sz="2400" dirty="0"/>
              <a:t>method in your class to perform vector </a:t>
            </a:r>
            <a:r>
              <a:rPr lang="en-IN" sz="2400" dirty="0" smtClean="0"/>
              <a:t>addition and </a:t>
            </a:r>
            <a:r>
              <a:rPr lang="en-IN" sz="2400" dirty="0"/>
              <a:t>then the plus operator would behave as per expectation −</a:t>
            </a:r>
            <a:br>
              <a:rPr lang="en-IN" sz="2400" dirty="0"/>
            </a:br>
            <a:r>
              <a:rPr lang="en-IN" b="1" dirty="0"/>
              <a:t>Example</a:t>
            </a:r>
            <a:r>
              <a:rPr lang="en-IN" dirty="0"/>
              <a:t/>
            </a:r>
            <a:br>
              <a:rPr lang="en-IN" dirty="0"/>
            </a:br>
            <a:r>
              <a:rPr lang="en-IN" dirty="0"/>
              <a:t>#!/</a:t>
            </a:r>
            <a:r>
              <a:rPr lang="en-IN" dirty="0" err="1"/>
              <a:t>usr</a:t>
            </a:r>
            <a:r>
              <a:rPr lang="en-IN" dirty="0"/>
              <a:t>/bin/python3</a:t>
            </a:r>
            <a:br>
              <a:rPr lang="en-IN" dirty="0"/>
            </a:br>
            <a:r>
              <a:rPr lang="en-IN" dirty="0"/>
              <a:t>class Vector:</a:t>
            </a:r>
            <a:br>
              <a:rPr lang="en-IN" dirty="0"/>
            </a:br>
            <a:r>
              <a:rPr lang="en-IN" dirty="0" smtClean="0"/>
              <a:t>	def </a:t>
            </a:r>
            <a:r>
              <a:rPr lang="en-IN" dirty="0"/>
              <a:t>__init__(self, a, b):</a:t>
            </a:r>
            <a:br>
              <a:rPr lang="en-IN" dirty="0"/>
            </a:br>
            <a:r>
              <a:rPr lang="en-IN" dirty="0" smtClean="0"/>
              <a:t>		self.a </a:t>
            </a:r>
            <a:r>
              <a:rPr lang="en-IN" dirty="0"/>
              <a:t>= a</a:t>
            </a:r>
            <a:br>
              <a:rPr lang="en-IN" dirty="0"/>
            </a:br>
            <a:r>
              <a:rPr lang="en-IN" dirty="0" smtClean="0"/>
              <a:t>		self.b </a:t>
            </a:r>
            <a:r>
              <a:rPr lang="en-IN" dirty="0"/>
              <a:t>= b</a:t>
            </a:r>
            <a:br>
              <a:rPr lang="en-IN" dirty="0"/>
            </a:br>
            <a:r>
              <a:rPr lang="en-IN" dirty="0" smtClean="0"/>
              <a:t>	def </a:t>
            </a:r>
            <a:r>
              <a:rPr lang="en-IN" dirty="0"/>
              <a:t>__str__(self):</a:t>
            </a:r>
            <a:br>
              <a:rPr lang="en-IN" dirty="0"/>
            </a:br>
            <a:r>
              <a:rPr lang="en-IN" dirty="0" smtClean="0"/>
              <a:t>	return </a:t>
            </a:r>
            <a:r>
              <a:rPr lang="en-IN" dirty="0"/>
              <a:t>'Vector (%d, %d)' % (self.a, self.b)</a:t>
            </a:r>
            <a:br>
              <a:rPr lang="en-IN" dirty="0"/>
            </a:br>
            <a:r>
              <a:rPr lang="en-IN" dirty="0" smtClean="0"/>
              <a:t>	def </a:t>
            </a:r>
            <a:r>
              <a:rPr lang="en-IN" dirty="0"/>
              <a:t>__add__(self,other):</a:t>
            </a:r>
            <a:br>
              <a:rPr lang="en-IN" dirty="0"/>
            </a:br>
            <a:r>
              <a:rPr lang="en-IN" dirty="0" smtClean="0"/>
              <a:t>		return </a:t>
            </a:r>
            <a:r>
              <a:rPr lang="en-IN" dirty="0"/>
              <a:t>Vector(self.a + other.a, self.b + other.b)</a:t>
            </a:r>
            <a:br>
              <a:rPr lang="en-IN" dirty="0"/>
            </a:br>
            <a:r>
              <a:rPr lang="en-IN" dirty="0"/>
              <a:t>v1 = Vector(2,10)</a:t>
            </a:r>
            <a:br>
              <a:rPr lang="en-IN" dirty="0"/>
            </a:br>
            <a:r>
              <a:rPr lang="en-IN" dirty="0"/>
              <a:t>v2 = Vector(5,-2)</a:t>
            </a:r>
            <a:br>
              <a:rPr lang="en-IN" dirty="0"/>
            </a:br>
            <a:r>
              <a:rPr lang="en-IN" dirty="0"/>
              <a:t>print (v1 + v2</a:t>
            </a:r>
            <a:r>
              <a:rPr lang="en-IN" dirty="0" smtClean="0"/>
              <a:t>)</a:t>
            </a:r>
          </a:p>
          <a:p>
            <a:r>
              <a:rPr lang="en-IN" dirty="0"/>
              <a:t>When the above code is executed, it produces the following result-</a:t>
            </a:r>
            <a:br>
              <a:rPr lang="en-IN" dirty="0"/>
            </a:br>
            <a:r>
              <a:rPr lang="en-IN" dirty="0"/>
              <a:t>Vector(7,8</a:t>
            </a:r>
            <a:r>
              <a:rPr lang="en-IN" dirty="0" smtClean="0"/>
              <a:t>)</a:t>
            </a:r>
            <a:endParaRPr lang="en-IN" dirty="0"/>
          </a:p>
        </p:txBody>
      </p:sp>
    </p:spTree>
    <p:extLst>
      <p:ext uri="{BB962C8B-B14F-4D97-AF65-F5344CB8AC3E}">
        <p14:creationId xmlns:p14="http://schemas.microsoft.com/office/powerpoint/2010/main" val="311516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050973" cy="6673755"/>
          </a:xfrm>
        </p:spPr>
        <p:txBody>
          <a:bodyPr>
            <a:normAutofit fontScale="92500" lnSpcReduction="10000"/>
          </a:bodyPr>
          <a:lstStyle/>
          <a:p>
            <a:pPr marL="0" indent="0">
              <a:buNone/>
            </a:pPr>
            <a:r>
              <a:rPr lang="en-IN" b="1" dirty="0">
                <a:solidFill>
                  <a:srgbClr val="FF0000"/>
                </a:solidFill>
              </a:rPr>
              <a:t>Data Hiding</a:t>
            </a:r>
            <a:r>
              <a:rPr lang="en-IN" dirty="0"/>
              <a:t/>
            </a:r>
            <a:br>
              <a:rPr lang="en-IN" dirty="0"/>
            </a:br>
            <a:r>
              <a:rPr lang="en-IN" sz="2400" dirty="0"/>
              <a:t>An object's attributes may or may not be visible outside the class definition. You need </a:t>
            </a:r>
            <a:r>
              <a:rPr lang="en-IN" sz="2400" dirty="0" smtClean="0"/>
              <a:t>to name </a:t>
            </a:r>
            <a:r>
              <a:rPr lang="en-IN" sz="2400" dirty="0"/>
              <a:t>attributes with a double underscore prefix, and those attributes then will not </a:t>
            </a:r>
            <a:r>
              <a:rPr lang="en-IN" sz="2400" dirty="0" smtClean="0"/>
              <a:t>be directly </a:t>
            </a:r>
            <a:r>
              <a:rPr lang="en-IN" sz="2400" dirty="0"/>
              <a:t>visible to outsiders.</a:t>
            </a:r>
            <a:r>
              <a:rPr lang="en-IN" dirty="0"/>
              <a:t/>
            </a:r>
            <a:br>
              <a:rPr lang="en-IN" dirty="0"/>
            </a:br>
            <a:r>
              <a:rPr lang="en-IN" dirty="0"/>
              <a:t>class JustCounter:</a:t>
            </a:r>
            <a:br>
              <a:rPr lang="en-IN" dirty="0"/>
            </a:br>
            <a:r>
              <a:rPr lang="en-IN" dirty="0" smtClean="0"/>
              <a:t>	__</a:t>
            </a:r>
            <a:r>
              <a:rPr lang="en-IN" dirty="0"/>
              <a:t>secretCount = 0</a:t>
            </a:r>
            <a:br>
              <a:rPr lang="en-IN" dirty="0"/>
            </a:br>
            <a:r>
              <a:rPr lang="en-IN" dirty="0" smtClean="0"/>
              <a:t>	def </a:t>
            </a:r>
            <a:r>
              <a:rPr lang="en-IN" dirty="0"/>
              <a:t>count(self):</a:t>
            </a:r>
            <a:br>
              <a:rPr lang="en-IN" dirty="0"/>
            </a:br>
            <a:r>
              <a:rPr lang="en-IN" dirty="0" smtClean="0"/>
              <a:t>		self</a:t>
            </a:r>
            <a:r>
              <a:rPr lang="en-IN" dirty="0"/>
              <a:t>.__secretCount += 1</a:t>
            </a:r>
            <a:br>
              <a:rPr lang="en-IN" dirty="0"/>
            </a:br>
            <a:r>
              <a:rPr lang="en-IN" dirty="0" smtClean="0"/>
              <a:t>		print </a:t>
            </a:r>
            <a:r>
              <a:rPr lang="en-IN" dirty="0"/>
              <a:t>(self.__secretCount)</a:t>
            </a:r>
            <a:br>
              <a:rPr lang="en-IN" dirty="0"/>
            </a:br>
            <a:r>
              <a:rPr lang="en-IN" dirty="0"/>
              <a:t>counter = JustCounter()</a:t>
            </a:r>
            <a:br>
              <a:rPr lang="en-IN" dirty="0"/>
            </a:br>
            <a:r>
              <a:rPr lang="en-IN" dirty="0"/>
              <a:t>counter.count()</a:t>
            </a:r>
            <a:br>
              <a:rPr lang="en-IN" dirty="0"/>
            </a:br>
            <a:r>
              <a:rPr lang="en-IN" dirty="0"/>
              <a:t>counter.count()</a:t>
            </a:r>
            <a:br>
              <a:rPr lang="en-IN" dirty="0"/>
            </a:br>
            <a:r>
              <a:rPr lang="en-IN" dirty="0"/>
              <a:t>print (counter.__secretCount)</a:t>
            </a:r>
            <a:br>
              <a:rPr lang="en-IN" dirty="0"/>
            </a:br>
            <a:r>
              <a:rPr lang="en-IN" dirty="0"/>
              <a:t>When the above code is executed, it produces the following result-</a:t>
            </a:r>
            <a:br>
              <a:rPr lang="en-IN" dirty="0"/>
            </a:br>
            <a:r>
              <a:rPr lang="en-IN" dirty="0"/>
              <a:t>1 </a:t>
            </a:r>
            <a:endParaRPr lang="en-IN" dirty="0" smtClean="0"/>
          </a:p>
          <a:p>
            <a:pPr marL="0" indent="0">
              <a:buNone/>
            </a:pPr>
            <a:r>
              <a:rPr lang="en-IN" dirty="0" smtClean="0"/>
              <a:t>2</a:t>
            </a:r>
            <a:r>
              <a:rPr lang="en-IN" dirty="0"/>
              <a:t/>
            </a:r>
            <a:br>
              <a:rPr lang="en-IN" dirty="0"/>
            </a:br>
            <a:r>
              <a:rPr lang="en-IN" dirty="0"/>
              <a:t>Traceback (most recent call last):</a:t>
            </a:r>
            <a:br>
              <a:rPr lang="en-IN" dirty="0"/>
            </a:br>
            <a:r>
              <a:rPr lang="en-IN" dirty="0"/>
              <a:t>File "test.py", line 12, in &lt;module&gt;</a:t>
            </a:r>
            <a:br>
              <a:rPr lang="en-IN" dirty="0"/>
            </a:br>
            <a:r>
              <a:rPr lang="en-IN" dirty="0"/>
              <a:t>print counter.__secretCount</a:t>
            </a:r>
            <a:br>
              <a:rPr lang="en-IN" dirty="0"/>
            </a:br>
            <a:r>
              <a:rPr lang="en-IN" dirty="0"/>
              <a:t>AttributeError: JustCounter instance has no attribute '__secretCount</a:t>
            </a:r>
            <a:r>
              <a:rPr lang="en-IN" dirty="0" smtClean="0"/>
              <a:t>'</a:t>
            </a:r>
            <a:endParaRPr lang="en-IN" dirty="0"/>
          </a:p>
        </p:txBody>
      </p:sp>
    </p:spTree>
    <p:extLst>
      <p:ext uri="{BB962C8B-B14F-4D97-AF65-F5344CB8AC3E}">
        <p14:creationId xmlns:p14="http://schemas.microsoft.com/office/powerpoint/2010/main" val="149661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6478"/>
            <a:ext cx="12010030" cy="6591868"/>
          </a:xfrm>
        </p:spPr>
        <p:txBody>
          <a:bodyPr/>
          <a:lstStyle/>
          <a:p>
            <a:pPr marL="0" indent="0">
              <a:buNone/>
            </a:pPr>
            <a:r>
              <a:rPr lang="en-IN" dirty="0"/>
              <a:t>Python protects those members by internally changing the name to include the class </a:t>
            </a:r>
            <a:r>
              <a:rPr lang="en-IN" dirty="0" smtClean="0"/>
              <a:t>name. You </a:t>
            </a:r>
            <a:r>
              <a:rPr lang="en-IN" dirty="0"/>
              <a:t>can access such attributes as </a:t>
            </a:r>
            <a:r>
              <a:rPr lang="en-IN" i="1" dirty="0" err="1"/>
              <a:t>object._className__attrName</a:t>
            </a:r>
            <a:r>
              <a:rPr lang="en-IN" dirty="0"/>
              <a:t>. If you would </a:t>
            </a:r>
            <a:r>
              <a:rPr lang="en-IN" dirty="0" smtClean="0"/>
              <a:t>replace your </a:t>
            </a:r>
            <a:r>
              <a:rPr lang="en-IN" dirty="0"/>
              <a:t>last line as following, then it works for you-</a:t>
            </a:r>
            <a:br>
              <a:rPr lang="en-IN" dirty="0"/>
            </a:br>
            <a:r>
              <a:rPr lang="en-IN" dirty="0"/>
              <a:t>.........................</a:t>
            </a:r>
            <a:br>
              <a:rPr lang="en-IN" dirty="0"/>
            </a:br>
            <a:r>
              <a:rPr lang="en-IN" dirty="0"/>
              <a:t>print (counter._JustCounter__secretCount)</a:t>
            </a:r>
            <a:br>
              <a:rPr lang="en-IN" dirty="0"/>
            </a:br>
            <a:r>
              <a:rPr lang="en-IN" dirty="0"/>
              <a:t>When the above code is executed, it produces the following result-</a:t>
            </a:r>
            <a:br>
              <a:rPr lang="en-IN" dirty="0"/>
            </a:br>
            <a:r>
              <a:rPr lang="en-IN" dirty="0"/>
              <a:t>1 </a:t>
            </a:r>
            <a:endParaRPr lang="en-IN" dirty="0" smtClean="0"/>
          </a:p>
          <a:p>
            <a:pPr marL="0" indent="0">
              <a:buNone/>
            </a:pPr>
            <a:r>
              <a:rPr lang="en-IN" dirty="0" smtClean="0"/>
              <a:t>2</a:t>
            </a:r>
          </a:p>
          <a:p>
            <a:pPr marL="0" indent="0">
              <a:buNone/>
            </a:pPr>
            <a:r>
              <a:rPr lang="en-IN" dirty="0" smtClean="0"/>
              <a:t>2</a:t>
            </a:r>
            <a:r>
              <a:rPr lang="en-IN" dirty="0"/>
              <a:t/>
            </a:r>
            <a:br>
              <a:rPr lang="en-IN" dirty="0"/>
            </a:br>
            <a:endParaRPr lang="en-IN" dirty="0"/>
          </a:p>
        </p:txBody>
      </p:sp>
    </p:spTree>
    <p:extLst>
      <p:ext uri="{BB962C8B-B14F-4D97-AF65-F5344CB8AC3E}">
        <p14:creationId xmlns:p14="http://schemas.microsoft.com/office/powerpoint/2010/main" val="201243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365125"/>
            <a:ext cx="11737073" cy="781287"/>
          </a:xfrm>
        </p:spPr>
        <p:txBody>
          <a:bodyPr>
            <a:normAutofit fontScale="90000"/>
          </a:bodyPr>
          <a:lstStyle/>
          <a:p>
            <a:pPr algn="ctr"/>
            <a:r>
              <a:rPr lang="en-IN" b="1" dirty="0">
                <a:solidFill>
                  <a:srgbClr val="FF0000"/>
                </a:solidFill>
              </a:rPr>
              <a:t>Python Global, Local and Nonlocal variables</a:t>
            </a:r>
            <a:r>
              <a:rPr lang="en-IN" dirty="0"/>
              <a:t/>
            </a:r>
            <a:br>
              <a:rPr lang="en-IN" dirty="0"/>
            </a:br>
            <a:endParaRPr lang="en-IN" dirty="0"/>
          </a:p>
        </p:txBody>
      </p:sp>
      <p:sp>
        <p:nvSpPr>
          <p:cNvPr id="3" name="Content Placeholder 2"/>
          <p:cNvSpPr>
            <a:spLocks noGrp="1"/>
          </p:cNvSpPr>
          <p:nvPr>
            <p:ph idx="1"/>
          </p:nvPr>
        </p:nvSpPr>
        <p:spPr>
          <a:xfrm>
            <a:off x="191069" y="982640"/>
            <a:ext cx="11737074" cy="5712938"/>
          </a:xfrm>
        </p:spPr>
        <p:txBody>
          <a:bodyPr/>
          <a:lstStyle/>
          <a:p>
            <a:pPr marL="0" indent="0">
              <a:buNone/>
            </a:pPr>
            <a:r>
              <a:rPr lang="en-IN" b="1" dirty="0">
                <a:solidFill>
                  <a:srgbClr val="FF0000"/>
                </a:solidFill>
              </a:rPr>
              <a:t>Global Variables</a:t>
            </a:r>
          </a:p>
          <a:p>
            <a:pPr marL="0" indent="0">
              <a:buNone/>
            </a:pPr>
            <a:r>
              <a:rPr lang="en-IN" sz="2400" dirty="0"/>
              <a:t>In Python, a variable declared outside of the function or in global scope is known as global variable. This means, global variable can be accessed inside or outside of the function.</a:t>
            </a:r>
          </a:p>
          <a:p>
            <a:pPr marL="0" indent="0">
              <a:buNone/>
            </a:pPr>
            <a:r>
              <a:rPr lang="en-IN" sz="2400" dirty="0" smtClean="0"/>
              <a:t>&gt;&gt;&gt;x </a:t>
            </a:r>
            <a:r>
              <a:rPr lang="en-IN" sz="2400" dirty="0"/>
              <a:t>= "</a:t>
            </a:r>
            <a:r>
              <a:rPr lang="en-IN" sz="2400" dirty="0" smtClean="0"/>
              <a:t>global“</a:t>
            </a:r>
          </a:p>
          <a:p>
            <a:pPr marL="0" indent="0">
              <a:buNone/>
            </a:pPr>
            <a:r>
              <a:rPr lang="en-IN" sz="2400" dirty="0" smtClean="0"/>
              <a:t>&gt;&gt;&gt;def globalScope():    </a:t>
            </a:r>
          </a:p>
          <a:p>
            <a:pPr marL="0" indent="0">
              <a:buNone/>
            </a:pPr>
            <a:r>
              <a:rPr lang="en-IN" sz="2400" dirty="0" smtClean="0"/>
              <a:t>	print</a:t>
            </a:r>
            <a:r>
              <a:rPr lang="en-IN" sz="2400" dirty="0"/>
              <a:t>("x inside :", x</a:t>
            </a:r>
            <a:r>
              <a:rPr lang="en-IN" sz="2400" dirty="0" smtClean="0"/>
              <a:t>)</a:t>
            </a:r>
          </a:p>
          <a:p>
            <a:pPr marL="0" indent="0">
              <a:buNone/>
            </a:pPr>
            <a:r>
              <a:rPr lang="en-IN" sz="2400" dirty="0" smtClean="0"/>
              <a:t>&gt;&gt;&gt;</a:t>
            </a:r>
            <a:r>
              <a:rPr lang="en-IN" sz="2400" dirty="0"/>
              <a:t> globalScope</a:t>
            </a:r>
            <a:r>
              <a:rPr lang="en-IN" sz="2400" dirty="0" smtClean="0"/>
              <a:t>()</a:t>
            </a:r>
          </a:p>
          <a:p>
            <a:pPr marL="0" indent="0">
              <a:buNone/>
            </a:pPr>
            <a:r>
              <a:rPr lang="en-IN" sz="2400" dirty="0" smtClean="0"/>
              <a:t>&gt;&gt;&gt;print</a:t>
            </a:r>
            <a:r>
              <a:rPr lang="en-IN" sz="2400" dirty="0"/>
              <a:t>("x outside:", x</a:t>
            </a:r>
            <a:r>
              <a:rPr lang="en-IN" sz="2400" dirty="0" smtClean="0"/>
              <a:t>)</a:t>
            </a:r>
          </a:p>
          <a:p>
            <a:pPr marL="0" indent="0">
              <a:buNone/>
            </a:pPr>
            <a:r>
              <a:rPr lang="en-IN" sz="2400" b="1" dirty="0" smtClean="0"/>
              <a:t>When we run this code, the output is</a:t>
            </a:r>
          </a:p>
          <a:p>
            <a:pPr marL="0" indent="0">
              <a:buNone/>
            </a:pPr>
            <a:r>
              <a:rPr lang="en-US" altLang="en-US" sz="2400" dirty="0">
                <a:solidFill>
                  <a:srgbClr val="252830"/>
                </a:solidFill>
                <a:latin typeface="Consolas" panose="020B0609020204030204" pitchFamily="49" charset="0"/>
                <a:cs typeface="Consolas" panose="020B0609020204030204" pitchFamily="49" charset="0"/>
              </a:rPr>
              <a:t>x inside : global </a:t>
            </a:r>
            <a:endParaRPr lang="en-US" altLang="en-US" sz="2400" dirty="0" smtClean="0">
              <a:solidFill>
                <a:srgbClr val="252830"/>
              </a:solidFill>
              <a:latin typeface="Consolas" panose="020B0609020204030204" pitchFamily="49" charset="0"/>
              <a:cs typeface="Consolas" panose="020B0609020204030204" pitchFamily="49" charset="0"/>
            </a:endParaRPr>
          </a:p>
          <a:p>
            <a:pPr marL="0" indent="0">
              <a:buNone/>
            </a:pPr>
            <a:r>
              <a:rPr lang="en-US" altLang="en-US" sz="2400" dirty="0" smtClean="0">
                <a:solidFill>
                  <a:srgbClr val="252830"/>
                </a:solidFill>
                <a:latin typeface="Consolas" panose="020B0609020204030204" pitchFamily="49" charset="0"/>
                <a:cs typeface="Consolas" panose="020B0609020204030204" pitchFamily="49" charset="0"/>
              </a:rPr>
              <a:t>x </a:t>
            </a:r>
            <a:r>
              <a:rPr lang="en-US" altLang="en-US" sz="2400" dirty="0">
                <a:solidFill>
                  <a:srgbClr val="252830"/>
                </a:solidFill>
                <a:latin typeface="Consolas" panose="020B0609020204030204" pitchFamily="49" charset="0"/>
                <a:cs typeface="Consolas" panose="020B0609020204030204" pitchFamily="49" charset="0"/>
              </a:rPr>
              <a:t>outside: global</a:t>
            </a:r>
            <a:r>
              <a:rPr lang="en-US" altLang="en-US" sz="2400" dirty="0"/>
              <a:t> </a:t>
            </a:r>
            <a:endParaRPr lang="en-US" altLang="en-US" sz="4000" dirty="0">
              <a:latin typeface="Arial" panose="020B0604020202020204" pitchFamily="34" charset="0"/>
            </a:endParaRPr>
          </a:p>
          <a:p>
            <a:pPr marL="0" indent="0">
              <a:buNone/>
            </a:pPr>
            <a:endParaRPr lang="en-IN" sz="2400" dirty="0"/>
          </a:p>
        </p:txBody>
      </p:sp>
    </p:spTree>
    <p:extLst>
      <p:ext uri="{BB962C8B-B14F-4D97-AF65-F5344CB8AC3E}">
        <p14:creationId xmlns:p14="http://schemas.microsoft.com/office/powerpoint/2010/main" val="111417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32012"/>
            <a:ext cx="12064621" cy="6625988"/>
          </a:xfrm>
        </p:spPr>
        <p:txBody>
          <a:bodyPr>
            <a:normAutofit fontScale="92500" lnSpcReduction="20000"/>
          </a:bodyPr>
          <a:lstStyle/>
          <a:p>
            <a:pPr marL="0" indent="0">
              <a:buNone/>
            </a:pPr>
            <a:r>
              <a:rPr lang="en-IN" b="1" dirty="0">
                <a:solidFill>
                  <a:srgbClr val="FF0000"/>
                </a:solidFill>
              </a:rPr>
              <a:t>Local Variables</a:t>
            </a:r>
          </a:p>
          <a:p>
            <a:pPr marL="0" indent="0">
              <a:buNone/>
            </a:pPr>
            <a:r>
              <a:rPr lang="en-IN" sz="2400" dirty="0"/>
              <a:t>A variable declared inside the function's body or in the local scope is known as local </a:t>
            </a:r>
            <a:r>
              <a:rPr lang="en-IN" sz="2400" dirty="0" smtClean="0"/>
              <a:t>variable.</a:t>
            </a:r>
          </a:p>
          <a:p>
            <a:pPr marL="0" indent="0">
              <a:buNone/>
            </a:pPr>
            <a:r>
              <a:rPr lang="en-IN" sz="2000" b="1" dirty="0" smtClean="0">
                <a:solidFill>
                  <a:srgbClr val="FF0000"/>
                </a:solidFill>
              </a:rPr>
              <a:t>Example 1:</a:t>
            </a:r>
          </a:p>
          <a:p>
            <a:pPr marL="0" indent="0">
              <a:buNone/>
            </a:pPr>
            <a:r>
              <a:rPr lang="en-IN" sz="2000" dirty="0" smtClean="0"/>
              <a:t>&gt;&gt;&gt;x </a:t>
            </a:r>
            <a:r>
              <a:rPr lang="en-IN" sz="2000" dirty="0"/>
              <a:t>= "</a:t>
            </a:r>
            <a:r>
              <a:rPr lang="en-IN" sz="2000" dirty="0" smtClean="0"/>
              <a:t>global“</a:t>
            </a:r>
          </a:p>
          <a:p>
            <a:pPr marL="0" indent="0">
              <a:buNone/>
            </a:pPr>
            <a:r>
              <a:rPr lang="en-IN" sz="2000" dirty="0" smtClean="0"/>
              <a:t>&gt;&gt;&gt;def localScope():    </a:t>
            </a:r>
          </a:p>
          <a:p>
            <a:pPr marL="0" indent="0">
              <a:buNone/>
            </a:pPr>
            <a:r>
              <a:rPr lang="en-IN" sz="2000" dirty="0"/>
              <a:t>	</a:t>
            </a:r>
            <a:r>
              <a:rPr lang="en-IN" sz="2000" dirty="0" smtClean="0"/>
              <a:t>x </a:t>
            </a:r>
            <a:r>
              <a:rPr lang="en-IN" sz="2000" dirty="0"/>
              <a:t>= x * 2    </a:t>
            </a:r>
            <a:endParaRPr lang="en-IN" sz="2000" dirty="0" smtClean="0"/>
          </a:p>
          <a:p>
            <a:pPr marL="0" indent="0">
              <a:buNone/>
            </a:pPr>
            <a:r>
              <a:rPr lang="en-IN" sz="2000" dirty="0" smtClean="0"/>
              <a:t>&gt;&gt;&gt;print(x)</a:t>
            </a:r>
          </a:p>
          <a:p>
            <a:pPr marL="0" indent="0">
              <a:buNone/>
            </a:pPr>
            <a:r>
              <a:rPr lang="en-IN" sz="2000" dirty="0" smtClean="0"/>
              <a:t>&gt;&gt;&gt;</a:t>
            </a:r>
            <a:r>
              <a:rPr lang="en-IN" sz="2000" dirty="0"/>
              <a:t> localScope</a:t>
            </a:r>
            <a:r>
              <a:rPr lang="en-IN" sz="2000" dirty="0" smtClean="0"/>
              <a:t>()</a:t>
            </a:r>
          </a:p>
          <a:p>
            <a:pPr marL="0" indent="0">
              <a:buNone/>
            </a:pPr>
            <a:r>
              <a:rPr lang="en-IN" sz="2000" dirty="0"/>
              <a:t>When we run the code, the will output be</a:t>
            </a:r>
            <a:r>
              <a:rPr lang="en-IN" sz="2000" dirty="0" smtClean="0"/>
              <a:t>:</a:t>
            </a:r>
          </a:p>
          <a:p>
            <a:pPr marL="0" indent="0">
              <a:buNone/>
            </a:pPr>
            <a:r>
              <a:rPr lang="en-US" altLang="en-US" sz="2000" dirty="0">
                <a:solidFill>
                  <a:srgbClr val="252830"/>
                </a:solidFill>
                <a:latin typeface="Consolas" panose="020B0609020204030204" pitchFamily="49" charset="0"/>
                <a:cs typeface="Consolas" panose="020B0609020204030204" pitchFamily="49" charset="0"/>
              </a:rPr>
              <a:t>UnboundLocalError: local variable 'x' referenced before assignment</a:t>
            </a:r>
            <a:r>
              <a:rPr lang="en-US" altLang="en-US" sz="2000" dirty="0"/>
              <a:t> </a:t>
            </a:r>
            <a:endParaRPr lang="en-IN" sz="2000" dirty="0"/>
          </a:p>
          <a:p>
            <a:pPr marL="0" indent="0">
              <a:buNone/>
            </a:pPr>
            <a:r>
              <a:rPr lang="en-IN" sz="2400" b="1" dirty="0" smtClean="0">
                <a:solidFill>
                  <a:srgbClr val="FF0000"/>
                </a:solidFill>
              </a:rPr>
              <a:t>Example 2 :Accessing </a:t>
            </a:r>
            <a:r>
              <a:rPr lang="en-IN" sz="2400" b="1" dirty="0">
                <a:solidFill>
                  <a:srgbClr val="FF0000"/>
                </a:solidFill>
              </a:rPr>
              <a:t>local variable outside the </a:t>
            </a:r>
            <a:r>
              <a:rPr lang="en-IN" sz="2400" b="1" dirty="0" smtClean="0">
                <a:solidFill>
                  <a:srgbClr val="FF0000"/>
                </a:solidFill>
              </a:rPr>
              <a:t>scope</a:t>
            </a:r>
          </a:p>
          <a:p>
            <a:pPr marL="0" indent="0">
              <a:buNone/>
            </a:pPr>
            <a:r>
              <a:rPr lang="es-ES" sz="2000" dirty="0" smtClean="0"/>
              <a:t>&gt;&gt;&gt;def </a:t>
            </a:r>
            <a:r>
              <a:rPr lang="en-IN" sz="2000" dirty="0"/>
              <a:t>localScope</a:t>
            </a:r>
            <a:r>
              <a:rPr lang="es-ES" sz="2000" dirty="0" smtClean="0"/>
              <a:t>():   </a:t>
            </a:r>
          </a:p>
          <a:p>
            <a:pPr marL="0" indent="0">
              <a:buNone/>
            </a:pPr>
            <a:r>
              <a:rPr lang="es-ES" sz="2000" dirty="0" smtClean="0"/>
              <a:t>	 </a:t>
            </a:r>
            <a:r>
              <a:rPr lang="es-ES" sz="2000" dirty="0"/>
              <a:t>y = "</a:t>
            </a:r>
            <a:r>
              <a:rPr lang="es-ES" sz="2000" dirty="0" smtClean="0"/>
              <a:t>local“</a:t>
            </a:r>
          </a:p>
          <a:p>
            <a:pPr marL="0" indent="0">
              <a:buNone/>
            </a:pPr>
            <a:r>
              <a:rPr lang="en-IN" sz="2000" dirty="0" smtClean="0"/>
              <a:t>&gt;&gt;&gt;localScope</a:t>
            </a:r>
            <a:r>
              <a:rPr lang="es-ES" sz="2000" dirty="0" smtClean="0"/>
              <a:t>()</a:t>
            </a:r>
          </a:p>
          <a:p>
            <a:pPr marL="0" indent="0">
              <a:buNone/>
            </a:pPr>
            <a:r>
              <a:rPr lang="es-ES" sz="2000" dirty="0" smtClean="0"/>
              <a:t>&gt;&gt;&gt;print(y</a:t>
            </a:r>
            <a:r>
              <a:rPr lang="es-ES" sz="2400" dirty="0" smtClean="0"/>
              <a:t>)</a:t>
            </a:r>
          </a:p>
          <a:p>
            <a:pPr marL="0" indent="0">
              <a:buNone/>
            </a:pPr>
            <a:r>
              <a:rPr lang="en-IN" sz="2000" dirty="0"/>
              <a:t>When we run the code, the will output be</a:t>
            </a:r>
            <a:r>
              <a:rPr lang="en-IN" sz="2000" dirty="0" smtClean="0"/>
              <a:t>:</a:t>
            </a:r>
          </a:p>
          <a:p>
            <a:pPr marL="0" indent="0">
              <a:buNone/>
            </a:pPr>
            <a:r>
              <a:rPr lang="en-US" altLang="en-US" sz="2000" dirty="0">
                <a:solidFill>
                  <a:srgbClr val="252830"/>
                </a:solidFill>
                <a:latin typeface="Consolas" panose="020B0609020204030204" pitchFamily="49" charset="0"/>
                <a:cs typeface="Consolas" panose="020B0609020204030204" pitchFamily="49" charset="0"/>
              </a:rPr>
              <a:t>NameError: name 'y' is not </a:t>
            </a:r>
            <a:r>
              <a:rPr lang="en-US" altLang="en-US" sz="2000" dirty="0" smtClean="0">
                <a:solidFill>
                  <a:srgbClr val="252830"/>
                </a:solidFill>
                <a:latin typeface="Consolas" panose="020B0609020204030204" pitchFamily="49" charset="0"/>
                <a:cs typeface="Consolas" panose="020B0609020204030204" pitchFamily="49" charset="0"/>
              </a:rPr>
              <a:t>defined</a:t>
            </a:r>
          </a:p>
          <a:p>
            <a:pPr marL="0" indent="0">
              <a:buNone/>
            </a:pPr>
            <a:r>
              <a:rPr lang="en-IN" altLang="en-US" sz="2000" dirty="0"/>
              <a:t>The output shows an error, because we are trying to access a local variable y in a global scope whereas the local variable only works inside </a:t>
            </a:r>
            <a:r>
              <a:rPr lang="en-IN" sz="2000" dirty="0"/>
              <a:t>localScope</a:t>
            </a:r>
            <a:r>
              <a:rPr lang="en-IN" altLang="en-US" sz="2000" dirty="0" smtClean="0"/>
              <a:t>() </a:t>
            </a:r>
            <a:r>
              <a:rPr lang="en-IN" altLang="en-US" sz="2000" dirty="0"/>
              <a:t>or local scope.</a:t>
            </a:r>
            <a:r>
              <a:rPr lang="en-US" altLang="en-US" sz="2000" dirty="0" smtClean="0"/>
              <a:t> </a:t>
            </a:r>
            <a:endParaRPr lang="en-US" altLang="en-US" sz="3600" dirty="0">
              <a:latin typeface="Arial" panose="020B0604020202020204" pitchFamily="34" charset="0"/>
            </a:endParaRPr>
          </a:p>
          <a:p>
            <a:pPr marL="0" indent="0">
              <a:buNone/>
            </a:pPr>
            <a:endParaRPr lang="en-IN" sz="2000" dirty="0"/>
          </a:p>
          <a:p>
            <a:endParaRPr lang="en-IN" dirty="0"/>
          </a:p>
        </p:txBody>
      </p:sp>
    </p:spTree>
    <p:extLst>
      <p:ext uri="{BB962C8B-B14F-4D97-AF65-F5344CB8AC3E}">
        <p14:creationId xmlns:p14="http://schemas.microsoft.com/office/powerpoint/2010/main" val="395245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95534"/>
            <a:ext cx="11914496" cy="6632812"/>
          </a:xfrm>
        </p:spPr>
        <p:txBody>
          <a:bodyPr/>
          <a:lstStyle/>
          <a:p>
            <a:pPr marL="0" indent="0">
              <a:buNone/>
            </a:pPr>
            <a:r>
              <a:rPr lang="en-IN" b="1" dirty="0" smtClean="0">
                <a:solidFill>
                  <a:srgbClr val="FF0000"/>
                </a:solidFill>
              </a:rPr>
              <a:t>Instance: </a:t>
            </a:r>
            <a:r>
              <a:rPr lang="en-IN" dirty="0" smtClean="0"/>
              <a:t>An individual object of a certain class. An object obj that belongs to a</a:t>
            </a:r>
            <a:br>
              <a:rPr lang="en-IN" dirty="0" smtClean="0"/>
            </a:br>
            <a:r>
              <a:rPr lang="en-IN" dirty="0" smtClean="0"/>
              <a:t>class Circle, for example, is an instance of the class Circle.</a:t>
            </a:r>
            <a:br>
              <a:rPr lang="en-IN" dirty="0" smtClean="0"/>
            </a:br>
            <a:r>
              <a:rPr lang="en-IN" b="1" dirty="0" smtClean="0">
                <a:solidFill>
                  <a:srgbClr val="FF0000"/>
                </a:solidFill>
              </a:rPr>
              <a:t>Instantiation: </a:t>
            </a:r>
            <a:r>
              <a:rPr lang="en-IN" dirty="0" smtClean="0"/>
              <a:t>The creation of an instance of a class.</a:t>
            </a:r>
            <a:br>
              <a:rPr lang="en-IN" dirty="0" smtClean="0"/>
            </a:br>
            <a:r>
              <a:rPr lang="en-IN" b="1" dirty="0" smtClean="0">
                <a:solidFill>
                  <a:srgbClr val="FF0000"/>
                </a:solidFill>
              </a:rPr>
              <a:t>Method : </a:t>
            </a:r>
            <a:r>
              <a:rPr lang="en-IN" dirty="0" smtClean="0"/>
              <a:t>A special kind of function that is defined in a class definition.</a:t>
            </a:r>
          </a:p>
          <a:p>
            <a:pPr marL="0" indent="0">
              <a:buNone/>
            </a:pPr>
            <a:r>
              <a:rPr lang="en-IN" b="1" dirty="0" smtClean="0">
                <a:solidFill>
                  <a:srgbClr val="FF0000"/>
                </a:solidFill>
              </a:rPr>
              <a:t>Object: </a:t>
            </a:r>
            <a:r>
              <a:rPr lang="en-IN" dirty="0" smtClean="0"/>
              <a:t>A unique instance of a data structure that is defined by its class. An object comprises both data members (class variables and instance variables) and</a:t>
            </a:r>
            <a:br>
              <a:rPr lang="en-IN" dirty="0" smtClean="0"/>
            </a:br>
            <a:r>
              <a:rPr lang="en-IN" dirty="0" smtClean="0"/>
              <a:t>methods.</a:t>
            </a:r>
            <a:br>
              <a:rPr lang="en-IN" dirty="0" smtClean="0"/>
            </a:br>
            <a:r>
              <a:rPr lang="en-IN" b="1" dirty="0" smtClean="0">
                <a:solidFill>
                  <a:srgbClr val="FF0000"/>
                </a:solidFill>
              </a:rPr>
              <a:t>Operator overloading: </a:t>
            </a:r>
            <a:r>
              <a:rPr lang="en-IN" dirty="0" smtClean="0"/>
              <a:t>The assignment of more than one function to a particular operator.</a:t>
            </a:r>
            <a:br>
              <a:rPr lang="en-IN" dirty="0" smtClean="0"/>
            </a:br>
            <a:endParaRPr lang="en-IN" dirty="0"/>
          </a:p>
        </p:txBody>
      </p:sp>
    </p:spTree>
    <p:extLst>
      <p:ext uri="{BB962C8B-B14F-4D97-AF65-F5344CB8AC3E}">
        <p14:creationId xmlns:p14="http://schemas.microsoft.com/office/powerpoint/2010/main" val="1912330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buNone/>
            </a:pPr>
            <a:r>
              <a:rPr lang="en-IN" sz="2400" b="1" dirty="0">
                <a:solidFill>
                  <a:srgbClr val="FF0000"/>
                </a:solidFill>
              </a:rPr>
              <a:t>Example 3: Create a Local Variable</a:t>
            </a:r>
          </a:p>
          <a:p>
            <a:pPr marL="0" indent="0">
              <a:buNone/>
            </a:pPr>
            <a:r>
              <a:rPr lang="en-IN" sz="2000" dirty="0"/>
              <a:t>Normally, we declare a variable inside the function to create a local variable.</a:t>
            </a:r>
          </a:p>
          <a:p>
            <a:pPr marL="0" indent="0">
              <a:buNone/>
            </a:pPr>
            <a:r>
              <a:rPr lang="en-IN" sz="2000" dirty="0" smtClean="0"/>
              <a:t>&gt;&gt;&gt;def localScope():  </a:t>
            </a:r>
          </a:p>
          <a:p>
            <a:pPr marL="0" indent="0">
              <a:buNone/>
            </a:pPr>
            <a:r>
              <a:rPr lang="en-IN" sz="2000" dirty="0" smtClean="0"/>
              <a:t>  	y </a:t>
            </a:r>
            <a:r>
              <a:rPr lang="en-IN" sz="2000" dirty="0"/>
              <a:t>= "local" </a:t>
            </a:r>
            <a:endParaRPr lang="en-IN" sz="2000" dirty="0" smtClean="0"/>
          </a:p>
          <a:p>
            <a:pPr marL="0" indent="0">
              <a:buNone/>
            </a:pPr>
            <a:r>
              <a:rPr lang="en-IN" sz="2000" dirty="0" smtClean="0"/>
              <a:t>  	 </a:t>
            </a:r>
            <a:r>
              <a:rPr lang="en-IN" sz="2000" dirty="0"/>
              <a:t>print(y</a:t>
            </a:r>
            <a:r>
              <a:rPr lang="en-IN" sz="2000" dirty="0" smtClean="0"/>
              <a:t>)</a:t>
            </a:r>
          </a:p>
          <a:p>
            <a:pPr marL="0" indent="0">
              <a:buNone/>
            </a:pPr>
            <a:r>
              <a:rPr lang="en-IN" sz="2000" dirty="0" smtClean="0"/>
              <a:t>&gt;&gt;&gt;</a:t>
            </a:r>
            <a:r>
              <a:rPr lang="en-IN" sz="2000" dirty="0"/>
              <a:t> localScope</a:t>
            </a:r>
            <a:r>
              <a:rPr lang="en-IN" sz="2000" dirty="0" smtClean="0"/>
              <a:t>()</a:t>
            </a:r>
          </a:p>
          <a:p>
            <a:pPr marL="0" indent="0">
              <a:buNone/>
            </a:pPr>
            <a:r>
              <a:rPr lang="en-IN" sz="2400" b="1" dirty="0">
                <a:solidFill>
                  <a:srgbClr val="FF0000"/>
                </a:solidFill>
              </a:rPr>
              <a:t>Global and local variables</a:t>
            </a:r>
          </a:p>
          <a:p>
            <a:pPr marL="0" indent="0">
              <a:buNone/>
            </a:pPr>
            <a:r>
              <a:rPr lang="en-IN" sz="2000" dirty="0" smtClean="0"/>
              <a:t>Here</a:t>
            </a:r>
            <a:r>
              <a:rPr lang="en-IN" sz="2000" dirty="0"/>
              <a:t>, we will show how to use global variables and local variables in the same code</a:t>
            </a:r>
            <a:r>
              <a:rPr lang="en-IN" sz="2000" dirty="0" smtClean="0"/>
              <a:t>.</a:t>
            </a:r>
          </a:p>
          <a:p>
            <a:pPr marL="0" indent="0">
              <a:buNone/>
            </a:pPr>
            <a:r>
              <a:rPr lang="en-IN" sz="2000" b="1" dirty="0">
                <a:solidFill>
                  <a:srgbClr val="FF0000"/>
                </a:solidFill>
              </a:rPr>
              <a:t>Example 4: Using Global and Local variables in same code</a:t>
            </a:r>
          </a:p>
          <a:p>
            <a:pPr marL="0" indent="0">
              <a:buNone/>
            </a:pPr>
            <a:r>
              <a:rPr lang="es-ES" sz="1800" dirty="0" smtClean="0"/>
              <a:t>&gt;&gt;&gt;x </a:t>
            </a:r>
            <a:r>
              <a:rPr lang="es-ES" sz="1800" dirty="0"/>
              <a:t>= "</a:t>
            </a:r>
            <a:r>
              <a:rPr lang="es-ES" sz="1800" dirty="0" smtClean="0"/>
              <a:t>global“</a:t>
            </a:r>
          </a:p>
          <a:p>
            <a:pPr marL="0" indent="0">
              <a:buNone/>
            </a:pPr>
            <a:r>
              <a:rPr lang="es-ES" sz="1800" dirty="0" smtClean="0"/>
              <a:t>&gt;&gt;&gt;def scope():   </a:t>
            </a:r>
          </a:p>
          <a:p>
            <a:pPr marL="0" indent="0">
              <a:buNone/>
            </a:pPr>
            <a:r>
              <a:rPr lang="es-ES" sz="1800" dirty="0" smtClean="0"/>
              <a:t> 	global </a:t>
            </a:r>
            <a:r>
              <a:rPr lang="es-ES" sz="1800" dirty="0"/>
              <a:t>x    </a:t>
            </a:r>
            <a:endParaRPr lang="es-ES" sz="1800" dirty="0" smtClean="0"/>
          </a:p>
          <a:p>
            <a:pPr marL="0" indent="0">
              <a:buNone/>
            </a:pPr>
            <a:r>
              <a:rPr lang="es-ES" sz="1800" dirty="0" smtClean="0"/>
              <a:t>	y </a:t>
            </a:r>
            <a:r>
              <a:rPr lang="es-ES" sz="1800" dirty="0"/>
              <a:t>= "local"   </a:t>
            </a:r>
            <a:endParaRPr lang="es-ES" sz="1800" dirty="0" smtClean="0"/>
          </a:p>
          <a:p>
            <a:pPr marL="0" indent="0">
              <a:buNone/>
            </a:pPr>
            <a:r>
              <a:rPr lang="es-ES" sz="1800" dirty="0" smtClean="0"/>
              <a:t> 	x </a:t>
            </a:r>
            <a:r>
              <a:rPr lang="es-ES" sz="1800" dirty="0"/>
              <a:t>= x * 2    </a:t>
            </a:r>
            <a:endParaRPr lang="es-ES" sz="1800" dirty="0" smtClean="0"/>
          </a:p>
          <a:p>
            <a:pPr marL="0" indent="0">
              <a:buNone/>
            </a:pPr>
            <a:r>
              <a:rPr lang="es-ES" sz="1800" dirty="0" smtClean="0"/>
              <a:t>	print(x</a:t>
            </a:r>
            <a:r>
              <a:rPr lang="es-ES" sz="1800" dirty="0"/>
              <a:t>)    </a:t>
            </a:r>
            <a:endParaRPr lang="es-ES" sz="1800" dirty="0" smtClean="0"/>
          </a:p>
          <a:p>
            <a:pPr marL="0" indent="0">
              <a:buNone/>
            </a:pPr>
            <a:r>
              <a:rPr lang="es-ES" sz="1800" dirty="0" smtClean="0"/>
              <a:t>	print(y</a:t>
            </a:r>
            <a:r>
              <a:rPr lang="es-ES" sz="1800" dirty="0"/>
              <a:t>)   </a:t>
            </a:r>
            <a:endParaRPr lang="es-ES" sz="1800" dirty="0" smtClean="0"/>
          </a:p>
          <a:p>
            <a:pPr marL="0" indent="0">
              <a:buNone/>
            </a:pPr>
            <a:r>
              <a:rPr lang="es-ES" sz="1800" dirty="0" smtClean="0"/>
              <a:t>&gt;&gt;&gt;scope()</a:t>
            </a:r>
          </a:p>
          <a:p>
            <a:pPr marL="0" indent="0">
              <a:buNone/>
            </a:pPr>
            <a:r>
              <a:rPr lang="en-IN" sz="1800" dirty="0"/>
              <a:t>When we run the code, the will output be</a:t>
            </a:r>
            <a:r>
              <a:rPr lang="en-IN" sz="1800" dirty="0" smtClean="0"/>
              <a:t>:</a:t>
            </a:r>
          </a:p>
          <a:p>
            <a:pPr marL="0" indent="0">
              <a:buNone/>
            </a:pPr>
            <a:r>
              <a:rPr lang="en-IN" sz="1800" dirty="0" smtClean="0"/>
              <a:t>global </a:t>
            </a:r>
            <a:r>
              <a:rPr lang="en-IN" sz="1800" dirty="0" err="1" smtClean="0"/>
              <a:t>global</a:t>
            </a:r>
            <a:endParaRPr lang="en-IN" sz="1800" dirty="0" smtClean="0"/>
          </a:p>
          <a:p>
            <a:pPr marL="0" indent="0">
              <a:buNone/>
            </a:pPr>
            <a:r>
              <a:rPr lang="en-IN" sz="1800" dirty="0" smtClean="0"/>
              <a:t>local</a:t>
            </a:r>
          </a:p>
        </p:txBody>
      </p:sp>
    </p:spTree>
    <p:extLst>
      <p:ext uri="{BB962C8B-B14F-4D97-AF65-F5344CB8AC3E}">
        <p14:creationId xmlns:p14="http://schemas.microsoft.com/office/powerpoint/2010/main" val="1331608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sz="2400" b="1" dirty="0">
                <a:solidFill>
                  <a:srgbClr val="FF0000"/>
                </a:solidFill>
              </a:rPr>
              <a:t>Example 5: Global variable and Local variable with same name</a:t>
            </a:r>
          </a:p>
          <a:p>
            <a:pPr marL="0" indent="0">
              <a:buNone/>
            </a:pPr>
            <a:r>
              <a:rPr lang="en-IN" sz="2000" dirty="0" smtClean="0"/>
              <a:t>&gt;&gt;&gt;x </a:t>
            </a:r>
            <a:r>
              <a:rPr lang="en-IN" sz="2000" dirty="0"/>
              <a:t>= </a:t>
            </a:r>
            <a:r>
              <a:rPr lang="en-IN" sz="2000" dirty="0" smtClean="0"/>
              <a:t>5</a:t>
            </a:r>
          </a:p>
          <a:p>
            <a:pPr marL="0" indent="0">
              <a:buNone/>
            </a:pPr>
            <a:r>
              <a:rPr lang="en-IN" sz="2000" dirty="0" smtClean="0"/>
              <a:t>&gt;&gt;&gt;def scope():   </a:t>
            </a:r>
          </a:p>
          <a:p>
            <a:pPr marL="0" indent="0">
              <a:buNone/>
            </a:pPr>
            <a:r>
              <a:rPr lang="en-IN" sz="2000" dirty="0" smtClean="0"/>
              <a:t> 	x </a:t>
            </a:r>
            <a:r>
              <a:rPr lang="en-IN" sz="2000" dirty="0"/>
              <a:t>= 10    </a:t>
            </a:r>
            <a:endParaRPr lang="en-IN" sz="2000" dirty="0" smtClean="0"/>
          </a:p>
          <a:p>
            <a:pPr marL="0" indent="0">
              <a:buNone/>
            </a:pPr>
            <a:r>
              <a:rPr lang="en-IN" sz="2000" dirty="0" smtClean="0"/>
              <a:t>	print</a:t>
            </a:r>
            <a:r>
              <a:rPr lang="en-IN" sz="2000" dirty="0"/>
              <a:t>("local x:", x</a:t>
            </a:r>
            <a:r>
              <a:rPr lang="en-IN" sz="2000" dirty="0" smtClean="0"/>
              <a:t>)</a:t>
            </a:r>
          </a:p>
          <a:p>
            <a:pPr marL="0" indent="0">
              <a:buNone/>
            </a:pPr>
            <a:r>
              <a:rPr lang="en-IN" sz="2000" dirty="0" smtClean="0"/>
              <a:t>&gt;&gt;&gt;scope()</a:t>
            </a:r>
          </a:p>
          <a:p>
            <a:pPr marL="0" indent="0">
              <a:buNone/>
            </a:pPr>
            <a:r>
              <a:rPr lang="en-IN" sz="2000" dirty="0" smtClean="0"/>
              <a:t>&gt;&gt;&gt;print</a:t>
            </a:r>
            <a:r>
              <a:rPr lang="en-IN" sz="2000" dirty="0"/>
              <a:t>("global x:", x</a:t>
            </a:r>
            <a:r>
              <a:rPr lang="en-IN" sz="2000" dirty="0" smtClean="0"/>
              <a:t>)</a:t>
            </a:r>
          </a:p>
          <a:p>
            <a:pPr marL="0" indent="0">
              <a:buNone/>
            </a:pPr>
            <a:r>
              <a:rPr lang="en-IN" sz="2000" dirty="0"/>
              <a:t>When we run the code, the will output be</a:t>
            </a:r>
            <a:r>
              <a:rPr lang="en-IN" sz="2000" dirty="0" smtClean="0"/>
              <a:t>:</a:t>
            </a:r>
          </a:p>
          <a:p>
            <a:pPr marL="0" indent="0">
              <a:buNone/>
            </a:pPr>
            <a:r>
              <a:rPr lang="en-IN" sz="2000" dirty="0"/>
              <a:t>local x: 10</a:t>
            </a:r>
          </a:p>
          <a:p>
            <a:pPr marL="0" indent="0">
              <a:buNone/>
            </a:pPr>
            <a:r>
              <a:rPr lang="en-IN" sz="2000" dirty="0"/>
              <a:t>global x: </a:t>
            </a:r>
            <a:r>
              <a:rPr lang="en-IN" sz="2000" dirty="0" smtClean="0"/>
              <a:t>5</a:t>
            </a:r>
          </a:p>
          <a:p>
            <a:pPr marL="0" indent="0">
              <a:buNone/>
            </a:pPr>
            <a:r>
              <a:rPr lang="en-IN" sz="2000" dirty="0"/>
              <a:t>In above code, we used same name x for both global variable and local variable. We get different result when we print same variable because the variable is declared in both </a:t>
            </a:r>
            <a:r>
              <a:rPr lang="en-IN" sz="2000" dirty="0" smtClean="0"/>
              <a:t>scopes</a:t>
            </a:r>
            <a:r>
              <a:rPr lang="en-IN" sz="2000" dirty="0"/>
              <a:t>.</a:t>
            </a:r>
          </a:p>
        </p:txBody>
      </p:sp>
    </p:spTree>
    <p:extLst>
      <p:ext uri="{BB962C8B-B14F-4D97-AF65-F5344CB8AC3E}">
        <p14:creationId xmlns:p14="http://schemas.microsoft.com/office/powerpoint/2010/main" val="339120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buNone/>
            </a:pPr>
            <a:r>
              <a:rPr lang="en-IN" b="1" dirty="0">
                <a:solidFill>
                  <a:srgbClr val="FF0000"/>
                </a:solidFill>
              </a:rPr>
              <a:t>Nonlocal Variables</a:t>
            </a:r>
          </a:p>
          <a:p>
            <a:pPr marL="0" indent="0">
              <a:buNone/>
            </a:pPr>
            <a:r>
              <a:rPr lang="en-IN" sz="2000" dirty="0"/>
              <a:t>Nonlocal variable are used in nested function whose local scope is not defined. This means, the variable can be neither in the local nor the global </a:t>
            </a:r>
            <a:r>
              <a:rPr lang="en-IN" sz="2000" dirty="0" smtClean="0"/>
              <a:t>scope. Let's </a:t>
            </a:r>
            <a:r>
              <a:rPr lang="en-IN" sz="2000" dirty="0"/>
              <a:t>see an example on how a global variable is created in Python</a:t>
            </a:r>
            <a:r>
              <a:rPr lang="en-IN" sz="2000" dirty="0" smtClean="0"/>
              <a:t>.</a:t>
            </a:r>
            <a:endParaRPr lang="en-IN" sz="2000" dirty="0"/>
          </a:p>
          <a:p>
            <a:pPr marL="0" indent="0">
              <a:buNone/>
            </a:pPr>
            <a:r>
              <a:rPr lang="en-IN" sz="2000" dirty="0"/>
              <a:t>We use </a:t>
            </a:r>
            <a:r>
              <a:rPr lang="en-IN" sz="2000" b="1" dirty="0">
                <a:solidFill>
                  <a:srgbClr val="FF0000"/>
                </a:solidFill>
              </a:rPr>
              <a:t>nonloca</a:t>
            </a:r>
            <a:r>
              <a:rPr lang="en-IN" sz="2000" dirty="0">
                <a:solidFill>
                  <a:srgbClr val="FF0000"/>
                </a:solidFill>
              </a:rPr>
              <a:t>l</a:t>
            </a:r>
            <a:r>
              <a:rPr lang="en-IN" sz="2000" dirty="0"/>
              <a:t> </a:t>
            </a:r>
            <a:r>
              <a:rPr lang="en-IN" sz="2000" dirty="0" smtClean="0"/>
              <a:t>keyword </a:t>
            </a:r>
            <a:r>
              <a:rPr lang="en-IN" sz="2000" dirty="0"/>
              <a:t>to create nonlocal variable</a:t>
            </a:r>
            <a:r>
              <a:rPr lang="en-IN" sz="2000" dirty="0" smtClean="0"/>
              <a:t>.</a:t>
            </a:r>
          </a:p>
          <a:p>
            <a:pPr marL="0" indent="0">
              <a:buNone/>
            </a:pPr>
            <a:r>
              <a:rPr lang="en-IN" sz="2200" b="1" dirty="0">
                <a:solidFill>
                  <a:srgbClr val="FF0000"/>
                </a:solidFill>
              </a:rPr>
              <a:t>Example 6: Create a nonlocal variable</a:t>
            </a:r>
          </a:p>
          <a:p>
            <a:pPr marL="0" indent="0">
              <a:lnSpc>
                <a:spcPct val="100000"/>
              </a:lnSpc>
              <a:buNone/>
            </a:pPr>
            <a:r>
              <a:rPr lang="en-IN" sz="1800" dirty="0" smtClean="0"/>
              <a:t>&gt;&gt;&gt;def </a:t>
            </a:r>
            <a:r>
              <a:rPr lang="en-IN" sz="1800" dirty="0"/>
              <a:t>outer():    </a:t>
            </a:r>
            <a:endParaRPr lang="en-IN" sz="1800" dirty="0" smtClean="0"/>
          </a:p>
          <a:p>
            <a:pPr marL="0" indent="0">
              <a:lnSpc>
                <a:spcPct val="100000"/>
              </a:lnSpc>
              <a:buNone/>
            </a:pPr>
            <a:r>
              <a:rPr lang="en-IN" sz="1800" dirty="0" smtClean="0"/>
              <a:t>	x </a:t>
            </a:r>
            <a:r>
              <a:rPr lang="en-IN" sz="1800" dirty="0"/>
              <a:t>= "local"       </a:t>
            </a:r>
            <a:endParaRPr lang="en-IN" sz="1800" dirty="0" smtClean="0"/>
          </a:p>
          <a:p>
            <a:pPr marL="0" indent="0">
              <a:lnSpc>
                <a:spcPct val="100000"/>
              </a:lnSpc>
              <a:buNone/>
            </a:pPr>
            <a:r>
              <a:rPr lang="en-IN" sz="1800" dirty="0" smtClean="0"/>
              <a:t> 	def </a:t>
            </a:r>
            <a:r>
              <a:rPr lang="en-IN" sz="1800" dirty="0"/>
              <a:t>inner():       </a:t>
            </a:r>
            <a:endParaRPr lang="en-IN" sz="1800" dirty="0" smtClean="0"/>
          </a:p>
          <a:p>
            <a:pPr marL="0" indent="0">
              <a:lnSpc>
                <a:spcPct val="100000"/>
              </a:lnSpc>
              <a:buNone/>
            </a:pPr>
            <a:r>
              <a:rPr lang="en-IN" sz="1800" dirty="0" smtClean="0"/>
              <a:t> 		nonlocal </a:t>
            </a:r>
            <a:r>
              <a:rPr lang="en-IN" sz="1800" dirty="0"/>
              <a:t>x       </a:t>
            </a:r>
            <a:endParaRPr lang="en-IN" sz="1800" dirty="0" smtClean="0"/>
          </a:p>
          <a:p>
            <a:pPr marL="0" indent="0">
              <a:lnSpc>
                <a:spcPct val="100000"/>
              </a:lnSpc>
              <a:buNone/>
            </a:pPr>
            <a:r>
              <a:rPr lang="en-IN" sz="1800" dirty="0" smtClean="0"/>
              <a:t> 		x </a:t>
            </a:r>
            <a:r>
              <a:rPr lang="en-IN" sz="1800" dirty="0"/>
              <a:t>= "nonlocal"        </a:t>
            </a:r>
            <a:endParaRPr lang="en-IN" sz="1800" dirty="0" smtClean="0"/>
          </a:p>
          <a:p>
            <a:pPr marL="0" indent="0">
              <a:lnSpc>
                <a:spcPct val="100000"/>
              </a:lnSpc>
              <a:buNone/>
            </a:pPr>
            <a:r>
              <a:rPr lang="en-IN" sz="1800" dirty="0" smtClean="0"/>
              <a:t>		print</a:t>
            </a:r>
            <a:r>
              <a:rPr lang="en-IN" sz="1800" dirty="0"/>
              <a:t>("inner:", x)       </a:t>
            </a:r>
            <a:endParaRPr lang="en-IN" sz="1800" dirty="0" smtClean="0"/>
          </a:p>
          <a:p>
            <a:pPr marL="0" indent="0">
              <a:lnSpc>
                <a:spcPct val="100000"/>
              </a:lnSpc>
              <a:buNone/>
            </a:pPr>
            <a:r>
              <a:rPr lang="en-IN" sz="1800" dirty="0" smtClean="0"/>
              <a:t>	 </a:t>
            </a:r>
            <a:r>
              <a:rPr lang="en-IN" sz="1800" dirty="0"/>
              <a:t>inner()    </a:t>
            </a:r>
            <a:endParaRPr lang="en-IN" sz="1800" dirty="0" smtClean="0"/>
          </a:p>
          <a:p>
            <a:pPr marL="0" indent="0">
              <a:lnSpc>
                <a:spcPct val="100000"/>
              </a:lnSpc>
              <a:buNone/>
            </a:pPr>
            <a:r>
              <a:rPr lang="en-IN" sz="1800" dirty="0" smtClean="0"/>
              <a:t>	print</a:t>
            </a:r>
            <a:r>
              <a:rPr lang="en-IN" sz="1800" dirty="0"/>
              <a:t>("outer:", x</a:t>
            </a:r>
            <a:r>
              <a:rPr lang="en-IN" sz="1800" dirty="0" smtClean="0"/>
              <a:t>)</a:t>
            </a:r>
          </a:p>
          <a:p>
            <a:pPr marL="0" indent="0">
              <a:lnSpc>
                <a:spcPct val="100000"/>
              </a:lnSpc>
              <a:buNone/>
            </a:pPr>
            <a:r>
              <a:rPr lang="en-IN" sz="1800" dirty="0" smtClean="0"/>
              <a:t>&gt;&gt;&gt;outer()</a:t>
            </a:r>
          </a:p>
          <a:p>
            <a:pPr marL="0" indent="0">
              <a:lnSpc>
                <a:spcPct val="100000"/>
              </a:lnSpc>
              <a:buNone/>
            </a:pPr>
            <a:r>
              <a:rPr lang="en-IN" sz="1800" dirty="0"/>
              <a:t>When we run the code, the will output be</a:t>
            </a:r>
            <a:r>
              <a:rPr lang="en-IN" sz="1800" dirty="0" smtClean="0"/>
              <a:t>:</a:t>
            </a:r>
          </a:p>
          <a:p>
            <a:pPr marL="0" indent="0">
              <a:lnSpc>
                <a:spcPct val="100000"/>
              </a:lnSpc>
              <a:buNone/>
            </a:pPr>
            <a:r>
              <a:rPr lang="en-IN" sz="1800" dirty="0"/>
              <a:t>inner: nonlocal</a:t>
            </a:r>
          </a:p>
          <a:p>
            <a:pPr marL="0" indent="0">
              <a:lnSpc>
                <a:spcPct val="100000"/>
              </a:lnSpc>
              <a:buNone/>
            </a:pPr>
            <a:r>
              <a:rPr lang="en-IN" sz="1800" dirty="0"/>
              <a:t>outer: </a:t>
            </a:r>
            <a:r>
              <a:rPr lang="en-IN" sz="1800" dirty="0" smtClean="0"/>
              <a:t>nonlocal</a:t>
            </a:r>
          </a:p>
          <a:p>
            <a:pPr marL="0" indent="0">
              <a:lnSpc>
                <a:spcPct val="100000"/>
              </a:lnSpc>
              <a:buNone/>
            </a:pPr>
            <a:r>
              <a:rPr lang="en-IN" sz="1800" dirty="0"/>
              <a:t>In the above code there is a nested function inner(). We use nonlocal keyword to create nonlocal variable. The inner() function is defined in the scope of another function outer</a:t>
            </a:r>
            <a:r>
              <a:rPr lang="en-IN" sz="1800" dirty="0" smtClean="0"/>
              <a:t>().</a:t>
            </a:r>
            <a:endParaRPr lang="en-IN" sz="1800" dirty="0"/>
          </a:p>
          <a:p>
            <a:pPr marL="0" indent="0">
              <a:lnSpc>
                <a:spcPct val="100000"/>
              </a:lnSpc>
              <a:buNone/>
            </a:pPr>
            <a:r>
              <a:rPr lang="en-IN" sz="1800" dirty="0" smtClean="0"/>
              <a:t>Note </a:t>
            </a:r>
            <a:r>
              <a:rPr lang="en-IN" sz="1800" dirty="0"/>
              <a:t>: If we change value of nonlocal variable, the changes appears in the local variable</a:t>
            </a:r>
            <a:r>
              <a:rPr lang="en-IN" sz="1800" dirty="0" smtClean="0"/>
              <a:t>.</a:t>
            </a:r>
          </a:p>
        </p:txBody>
      </p:sp>
    </p:spTree>
    <p:extLst>
      <p:ext uri="{BB962C8B-B14F-4D97-AF65-F5344CB8AC3E}">
        <p14:creationId xmlns:p14="http://schemas.microsoft.com/office/powerpoint/2010/main" val="108866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fontScale="90000"/>
          </a:bodyPr>
          <a:lstStyle/>
          <a:p>
            <a:pPr algn="ctr"/>
            <a:r>
              <a:rPr lang="en-IN" b="1" dirty="0" smtClean="0">
                <a:solidFill>
                  <a:srgbClr val="FF0000"/>
                </a:solidFill>
              </a:rPr>
              <a:t>Python </a:t>
            </a:r>
            <a:r>
              <a:rPr lang="en-IN" b="1" dirty="0">
                <a:solidFill>
                  <a:srgbClr val="FF0000"/>
                </a:solidFill>
              </a:rPr>
              <a:t>Decorators</a:t>
            </a:r>
            <a:r>
              <a:rPr lang="en-IN" b="1" dirty="0"/>
              <a:t/>
            </a:r>
            <a:br>
              <a:rPr lang="en-IN" b="1" dirty="0"/>
            </a:br>
            <a:endParaRPr lang="en-IN" dirty="0"/>
          </a:p>
        </p:txBody>
      </p:sp>
      <p:sp>
        <p:nvSpPr>
          <p:cNvPr id="3" name="Content Placeholder 2"/>
          <p:cNvSpPr>
            <a:spLocks noGrp="1"/>
          </p:cNvSpPr>
          <p:nvPr>
            <p:ph idx="1"/>
          </p:nvPr>
        </p:nvSpPr>
        <p:spPr>
          <a:xfrm>
            <a:off x="0" y="764275"/>
            <a:ext cx="12023678" cy="5923128"/>
          </a:xfrm>
        </p:spPr>
        <p:txBody>
          <a:bodyPr>
            <a:normAutofit/>
          </a:bodyPr>
          <a:lstStyle/>
          <a:p>
            <a:r>
              <a:rPr lang="en-IN" b="1" dirty="0">
                <a:solidFill>
                  <a:srgbClr val="FF0000"/>
                </a:solidFill>
              </a:rPr>
              <a:t>Introduction</a:t>
            </a:r>
          </a:p>
          <a:p>
            <a:pPr marL="0" indent="0">
              <a:buNone/>
            </a:pPr>
            <a:r>
              <a:rPr lang="en-IN" sz="2400" dirty="0"/>
              <a:t>Decorators belong most probably to the most beautiful and most powerful design possibilities in Python, but at the same time the concept is considered by many as complicated to get into. To be precise, the usage of decorates is very easy, but writing decorators can be complicated, especially if you are not experienced with decorators and some functional programming concepts</a:t>
            </a:r>
            <a:r>
              <a:rPr lang="en-IN" sz="2400" dirty="0" smtClean="0"/>
              <a:t>.</a:t>
            </a:r>
          </a:p>
          <a:p>
            <a:pPr marL="0" indent="0">
              <a:buNone/>
            </a:pPr>
            <a:r>
              <a:rPr lang="en-IN" sz="2000" dirty="0"/>
              <a:t>Even though it is the same underlying concept, we have two different kinds of decorators in Python</a:t>
            </a:r>
            <a:r>
              <a:rPr lang="en-IN" sz="2000" dirty="0" smtClean="0"/>
              <a:t>:</a:t>
            </a:r>
          </a:p>
          <a:p>
            <a:r>
              <a:rPr lang="en-IN" sz="2000" dirty="0" smtClean="0"/>
              <a:t>Function </a:t>
            </a:r>
            <a:r>
              <a:rPr lang="en-IN" sz="2000" dirty="0"/>
              <a:t>decorators</a:t>
            </a:r>
          </a:p>
          <a:p>
            <a:r>
              <a:rPr lang="en-IN" sz="2000" dirty="0"/>
              <a:t>Class decorators</a:t>
            </a:r>
          </a:p>
          <a:p>
            <a:pPr marL="0" indent="0">
              <a:buNone/>
            </a:pPr>
            <a:r>
              <a:rPr lang="en-IN" sz="2400" dirty="0"/>
              <a:t>A decorator in Python is any callable Python object that is used to modify a function or a class. A reference to a function "func" or a class "C" is passed to a decorator and the decorator returns a modified function or class. The modified functions or classes usually contain calls to the original function "func" or class "C".</a:t>
            </a:r>
            <a:endParaRPr lang="en-IN" sz="1800" dirty="0"/>
          </a:p>
        </p:txBody>
      </p:sp>
    </p:spTree>
    <p:extLst>
      <p:ext uri="{BB962C8B-B14F-4D97-AF65-F5344CB8AC3E}">
        <p14:creationId xmlns:p14="http://schemas.microsoft.com/office/powerpoint/2010/main" val="4116899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0"/>
            <a:ext cx="12069170" cy="6858000"/>
          </a:xfrm>
        </p:spPr>
        <p:txBody>
          <a:bodyPr/>
          <a:lstStyle/>
          <a:p>
            <a:pPr marL="0" indent="0">
              <a:buNone/>
            </a:pPr>
            <a:r>
              <a:rPr lang="en-IN" b="1" dirty="0">
                <a:solidFill>
                  <a:srgbClr val="FF0000"/>
                </a:solidFill>
              </a:rPr>
              <a:t>First Steps to Decorators</a:t>
            </a:r>
          </a:p>
          <a:p>
            <a:pPr marL="0" indent="0">
              <a:buNone/>
            </a:pPr>
            <a:r>
              <a:rPr lang="en-IN" sz="2400" dirty="0"/>
              <a:t>we </a:t>
            </a:r>
            <a:r>
              <a:rPr lang="en-IN" sz="2400" dirty="0" smtClean="0"/>
              <a:t>will </a:t>
            </a:r>
            <a:r>
              <a:rPr lang="en-IN" sz="2400" dirty="0"/>
              <a:t>introduce decorators by repeating some important aspects of functions. First you have to know or remember that function names are references to functions and that we can assign multiple names to the same function</a:t>
            </a:r>
            <a:r>
              <a:rPr lang="en-IN" sz="2400" dirty="0" smtClean="0"/>
              <a:t>:</a:t>
            </a:r>
          </a:p>
          <a:p>
            <a:pPr marL="0" indent="0">
              <a:buNone/>
            </a:pPr>
            <a:r>
              <a:rPr lang="en-IN" sz="2000" dirty="0"/>
              <a:t>&gt;&gt;&gt; def </a:t>
            </a:r>
            <a:r>
              <a:rPr lang="en-IN" sz="2000" dirty="0" err="1"/>
              <a:t>succ</a:t>
            </a:r>
            <a:r>
              <a:rPr lang="en-IN" sz="2000" dirty="0"/>
              <a:t>(x):</a:t>
            </a:r>
          </a:p>
          <a:p>
            <a:pPr marL="0" indent="0">
              <a:buNone/>
            </a:pPr>
            <a:r>
              <a:rPr lang="en-IN" sz="2000" dirty="0"/>
              <a:t>...     return x + </a:t>
            </a:r>
            <a:r>
              <a:rPr lang="en-IN" sz="2000" dirty="0" smtClean="0"/>
              <a:t>1</a:t>
            </a:r>
            <a:endParaRPr lang="en-IN" sz="2000" dirty="0"/>
          </a:p>
          <a:p>
            <a:pPr marL="0" indent="0">
              <a:buNone/>
            </a:pPr>
            <a:r>
              <a:rPr lang="en-IN" sz="2000" dirty="0"/>
              <a:t>&gt;&gt;&gt; successor = succ</a:t>
            </a:r>
          </a:p>
          <a:p>
            <a:pPr marL="0" indent="0">
              <a:buNone/>
            </a:pPr>
            <a:r>
              <a:rPr lang="en-IN" sz="2000" dirty="0"/>
              <a:t>&gt;&gt;&gt; successor(10)</a:t>
            </a:r>
          </a:p>
          <a:p>
            <a:pPr marL="0" indent="0">
              <a:buNone/>
            </a:pPr>
            <a:r>
              <a:rPr lang="en-IN" sz="2000" dirty="0"/>
              <a:t>11</a:t>
            </a:r>
          </a:p>
          <a:p>
            <a:pPr marL="0" indent="0">
              <a:buNone/>
            </a:pPr>
            <a:r>
              <a:rPr lang="en-IN" sz="2000" dirty="0"/>
              <a:t>&gt;&gt;&gt; succ(10)</a:t>
            </a:r>
          </a:p>
          <a:p>
            <a:pPr marL="0" indent="0">
              <a:buNone/>
            </a:pPr>
            <a:r>
              <a:rPr lang="en-IN" sz="2000" dirty="0" smtClean="0"/>
              <a:t>11</a:t>
            </a:r>
          </a:p>
          <a:p>
            <a:pPr marL="0" indent="0">
              <a:buNone/>
            </a:pPr>
            <a:r>
              <a:rPr lang="en-IN" sz="2000" dirty="0"/>
              <a:t>This means that we have two names, i.e. "succ" and "successor" for the same function. The next important fact is </a:t>
            </a:r>
            <a:r>
              <a:rPr lang="en-IN" sz="2000" dirty="0" smtClean="0"/>
              <a:t>that </a:t>
            </a:r>
            <a:r>
              <a:rPr lang="en-IN" sz="2000" dirty="0"/>
              <a:t>we can delete either "succ" or "successor" without deleting the function </a:t>
            </a:r>
            <a:r>
              <a:rPr lang="en-IN" sz="2000" dirty="0" smtClean="0"/>
              <a:t>itself.</a:t>
            </a:r>
          </a:p>
          <a:p>
            <a:pPr marL="0" indent="0">
              <a:buNone/>
            </a:pPr>
            <a:r>
              <a:rPr lang="en-IN" sz="2000" dirty="0"/>
              <a:t>&gt;&gt;&gt; del succ</a:t>
            </a:r>
          </a:p>
          <a:p>
            <a:pPr marL="0" indent="0">
              <a:buNone/>
            </a:pPr>
            <a:r>
              <a:rPr lang="en-IN" sz="2000" dirty="0"/>
              <a:t>&gt;&gt;&gt; successor(10)</a:t>
            </a:r>
          </a:p>
          <a:p>
            <a:pPr marL="0" indent="0">
              <a:buNone/>
            </a:pPr>
            <a:r>
              <a:rPr lang="en-IN" sz="2000" dirty="0"/>
              <a:t>11</a:t>
            </a:r>
          </a:p>
        </p:txBody>
      </p:sp>
    </p:spTree>
    <p:extLst>
      <p:ext uri="{BB962C8B-B14F-4D97-AF65-F5344CB8AC3E}">
        <p14:creationId xmlns:p14="http://schemas.microsoft.com/office/powerpoint/2010/main" val="85294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136525"/>
            <a:ext cx="12192000" cy="6721475"/>
          </a:xfrm>
        </p:spPr>
        <p:txBody>
          <a:bodyPr>
            <a:normAutofit lnSpcReduction="10000"/>
          </a:bodyPr>
          <a:lstStyle/>
          <a:p>
            <a:r>
              <a:rPr lang="en-IN" b="1" dirty="0">
                <a:solidFill>
                  <a:srgbClr val="FF0000"/>
                </a:solidFill>
              </a:rPr>
              <a:t>Functions inside Functions</a:t>
            </a:r>
          </a:p>
          <a:p>
            <a:pPr marL="0" indent="0">
              <a:buNone/>
            </a:pPr>
            <a:r>
              <a:rPr lang="en-IN" dirty="0" smtClean="0"/>
              <a:t>&gt;&gt;&gt;def </a:t>
            </a:r>
            <a:r>
              <a:rPr lang="en-IN" dirty="0"/>
              <a:t>f</a:t>
            </a:r>
            <a:r>
              <a:rPr lang="en-IN" dirty="0" smtClean="0"/>
              <a:t>():</a:t>
            </a:r>
            <a:endParaRPr lang="en-IN" dirty="0"/>
          </a:p>
          <a:p>
            <a:pPr marL="0" indent="0">
              <a:buNone/>
            </a:pPr>
            <a:r>
              <a:rPr lang="en-IN" dirty="0"/>
              <a:t>    </a:t>
            </a:r>
            <a:r>
              <a:rPr lang="en-IN" dirty="0" smtClean="0"/>
              <a:t>	def </a:t>
            </a:r>
            <a:r>
              <a:rPr lang="en-IN" dirty="0"/>
              <a:t>g():</a:t>
            </a:r>
          </a:p>
          <a:p>
            <a:pPr marL="0" indent="0">
              <a:buNone/>
            </a:pPr>
            <a:r>
              <a:rPr lang="en-IN" dirty="0"/>
              <a:t>        </a:t>
            </a:r>
            <a:r>
              <a:rPr lang="en-IN" dirty="0" smtClean="0"/>
              <a:t>		print</a:t>
            </a:r>
            <a:r>
              <a:rPr lang="en-IN" dirty="0"/>
              <a:t>("Hi, it's me 'g'")</a:t>
            </a:r>
          </a:p>
          <a:p>
            <a:pPr marL="0" indent="0">
              <a:buNone/>
            </a:pPr>
            <a:r>
              <a:rPr lang="en-IN" dirty="0"/>
              <a:t>       </a:t>
            </a:r>
            <a:r>
              <a:rPr lang="en-IN" dirty="0" smtClean="0"/>
              <a:t>		print</a:t>
            </a:r>
            <a:r>
              <a:rPr lang="en-IN" dirty="0"/>
              <a:t>("Thanks for calling me</a:t>
            </a:r>
            <a:r>
              <a:rPr lang="en-IN" dirty="0" smtClean="0"/>
              <a:t>")       </a:t>
            </a:r>
            <a:endParaRPr lang="en-IN" dirty="0"/>
          </a:p>
          <a:p>
            <a:pPr marL="0" indent="0">
              <a:buNone/>
            </a:pPr>
            <a:r>
              <a:rPr lang="en-IN" dirty="0"/>
              <a:t>    </a:t>
            </a:r>
            <a:r>
              <a:rPr lang="en-IN" dirty="0" smtClean="0"/>
              <a:t>	print</a:t>
            </a:r>
            <a:r>
              <a:rPr lang="en-IN" dirty="0"/>
              <a:t>("This is the function 'f'")</a:t>
            </a:r>
          </a:p>
          <a:p>
            <a:pPr marL="0" indent="0">
              <a:buNone/>
            </a:pPr>
            <a:r>
              <a:rPr lang="en-IN" dirty="0"/>
              <a:t>    </a:t>
            </a:r>
            <a:r>
              <a:rPr lang="en-IN" dirty="0" smtClean="0"/>
              <a:t>	print</a:t>
            </a:r>
            <a:r>
              <a:rPr lang="en-IN" dirty="0"/>
              <a:t>("I am calling 'g' now:")</a:t>
            </a:r>
          </a:p>
          <a:p>
            <a:pPr marL="0" indent="0">
              <a:buNone/>
            </a:pPr>
            <a:r>
              <a:rPr lang="en-IN" dirty="0"/>
              <a:t>   </a:t>
            </a:r>
            <a:r>
              <a:rPr lang="en-IN" dirty="0" smtClean="0"/>
              <a:t>	 </a:t>
            </a:r>
            <a:r>
              <a:rPr lang="en-IN" dirty="0"/>
              <a:t>g</a:t>
            </a:r>
            <a:r>
              <a:rPr lang="en-IN" dirty="0" smtClean="0"/>
              <a:t>()    </a:t>
            </a:r>
            <a:endParaRPr lang="en-IN" dirty="0"/>
          </a:p>
          <a:p>
            <a:pPr marL="0" indent="0">
              <a:buNone/>
            </a:pPr>
            <a:r>
              <a:rPr lang="en-IN" dirty="0" smtClean="0"/>
              <a:t>&gt;&gt;&gt;f()</a:t>
            </a:r>
          </a:p>
          <a:p>
            <a:pPr marL="0" indent="0">
              <a:buNone/>
            </a:pPr>
            <a:r>
              <a:rPr lang="en-IN" b="1" dirty="0" smtClean="0">
                <a:solidFill>
                  <a:srgbClr val="FF0000"/>
                </a:solidFill>
              </a:rPr>
              <a:t>Output :</a:t>
            </a:r>
          </a:p>
          <a:p>
            <a:pPr marL="0" indent="0">
              <a:buNone/>
            </a:pPr>
            <a:r>
              <a:rPr lang="en-IN" dirty="0"/>
              <a:t>This is the function 'f'</a:t>
            </a:r>
          </a:p>
          <a:p>
            <a:pPr marL="0" indent="0">
              <a:buNone/>
            </a:pPr>
            <a:r>
              <a:rPr lang="en-IN" dirty="0"/>
              <a:t>I am calling 'g' now:</a:t>
            </a:r>
          </a:p>
          <a:p>
            <a:pPr marL="0" indent="0">
              <a:buNone/>
            </a:pPr>
            <a:r>
              <a:rPr lang="en-IN" dirty="0"/>
              <a:t>Hi, it's me 'g'</a:t>
            </a:r>
          </a:p>
          <a:p>
            <a:pPr marL="0" indent="0">
              <a:buNone/>
            </a:pPr>
            <a:r>
              <a:rPr lang="en-IN" dirty="0"/>
              <a:t>Thanks for calling me</a:t>
            </a:r>
          </a:p>
        </p:txBody>
      </p:sp>
    </p:spTree>
    <p:extLst>
      <p:ext uri="{BB962C8B-B14F-4D97-AF65-F5344CB8AC3E}">
        <p14:creationId xmlns:p14="http://schemas.microsoft.com/office/powerpoint/2010/main" val="2518273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63772"/>
            <a:ext cx="12037325" cy="6578221"/>
          </a:xfrm>
        </p:spPr>
        <p:txBody>
          <a:bodyPr/>
          <a:lstStyle/>
          <a:p>
            <a:r>
              <a:rPr lang="en-IN" dirty="0" smtClean="0"/>
              <a:t>Another </a:t>
            </a:r>
            <a:r>
              <a:rPr lang="en-IN" dirty="0"/>
              <a:t>example using "proper" return statements in the functions</a:t>
            </a:r>
            <a:r>
              <a:rPr lang="en-IN" dirty="0" smtClean="0"/>
              <a:t>:</a:t>
            </a:r>
          </a:p>
          <a:p>
            <a:pPr marL="0" indent="0">
              <a:buNone/>
            </a:pPr>
            <a:r>
              <a:rPr lang="en-IN" b="1" dirty="0"/>
              <a:t>def temperature(t):</a:t>
            </a:r>
          </a:p>
          <a:p>
            <a:pPr marL="0" indent="0">
              <a:buNone/>
            </a:pPr>
            <a:r>
              <a:rPr lang="en-IN" b="1" dirty="0"/>
              <a:t>    def celsius2fahrenheit(x):</a:t>
            </a:r>
          </a:p>
          <a:p>
            <a:pPr marL="0" indent="0">
              <a:buNone/>
            </a:pPr>
            <a:r>
              <a:rPr lang="en-IN" b="1" dirty="0"/>
              <a:t>        return 9 * x / 5 + </a:t>
            </a:r>
            <a:r>
              <a:rPr lang="en-IN" b="1" dirty="0" smtClean="0"/>
              <a:t>32</a:t>
            </a:r>
            <a:endParaRPr lang="en-IN" b="1" dirty="0"/>
          </a:p>
          <a:p>
            <a:pPr marL="0" indent="0">
              <a:buNone/>
            </a:pPr>
            <a:r>
              <a:rPr lang="en-IN" b="1" dirty="0"/>
              <a:t>    result = "It's " + </a:t>
            </a:r>
            <a:r>
              <a:rPr lang="en-IN" b="1" dirty="0" err="1"/>
              <a:t>str</a:t>
            </a:r>
            <a:r>
              <a:rPr lang="en-IN" b="1" dirty="0"/>
              <a:t>(celsius2fahrenheit(t)) + " degrees!" </a:t>
            </a:r>
          </a:p>
          <a:p>
            <a:pPr marL="0" indent="0">
              <a:buNone/>
            </a:pPr>
            <a:r>
              <a:rPr lang="en-IN" b="1" dirty="0"/>
              <a:t>    return </a:t>
            </a:r>
            <a:r>
              <a:rPr lang="en-IN" b="1" dirty="0" smtClean="0"/>
              <a:t>result</a:t>
            </a:r>
            <a:endParaRPr lang="en-IN" b="1" dirty="0"/>
          </a:p>
          <a:p>
            <a:pPr marL="0" indent="0">
              <a:buNone/>
            </a:pPr>
            <a:r>
              <a:rPr lang="en-IN" b="1" dirty="0" smtClean="0"/>
              <a:t>print(temperature(20))</a:t>
            </a:r>
          </a:p>
          <a:p>
            <a:pPr marL="0" indent="0">
              <a:buNone/>
            </a:pPr>
            <a:r>
              <a:rPr lang="en-IN" b="1" dirty="0" smtClean="0">
                <a:solidFill>
                  <a:srgbClr val="FF0000"/>
                </a:solidFill>
              </a:rPr>
              <a:t>Output :</a:t>
            </a:r>
          </a:p>
          <a:p>
            <a:pPr marL="0" indent="0">
              <a:buNone/>
            </a:pPr>
            <a:r>
              <a:rPr lang="en-IN" dirty="0"/>
              <a:t>It's 68.0 degrees!</a:t>
            </a:r>
          </a:p>
        </p:txBody>
      </p:sp>
    </p:spTree>
    <p:extLst>
      <p:ext uri="{BB962C8B-B14F-4D97-AF65-F5344CB8AC3E}">
        <p14:creationId xmlns:p14="http://schemas.microsoft.com/office/powerpoint/2010/main" val="1220224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IN" b="1" dirty="0">
                <a:solidFill>
                  <a:srgbClr val="FF0000"/>
                </a:solidFill>
              </a:rPr>
              <a:t>Functions as </a:t>
            </a:r>
            <a:r>
              <a:rPr lang="en-IN" b="1" dirty="0" smtClean="0">
                <a:solidFill>
                  <a:srgbClr val="FF0000"/>
                </a:solidFill>
              </a:rPr>
              <a:t>Parameters</a:t>
            </a:r>
          </a:p>
          <a:p>
            <a:pPr marL="0" indent="0">
              <a:buNone/>
            </a:pPr>
            <a:r>
              <a:rPr lang="en-IN" sz="2000" dirty="0"/>
              <a:t>If you solely look at the previous examples, this doesn't seem to be very </a:t>
            </a:r>
            <a:r>
              <a:rPr lang="en-IN" sz="2000" dirty="0" smtClean="0"/>
              <a:t>useful. </a:t>
            </a:r>
            <a:r>
              <a:rPr lang="en-IN" sz="2000" dirty="0"/>
              <a:t>It gets useful in combination with two further powerful possibilities of Python functions. Due to the fact that every parameter of a function is a reference to an object and functions are objects as well, we can pass functions - or better "references to functions" - as parameters to a function. We will demonstrate this in the next simple example</a:t>
            </a:r>
            <a:r>
              <a:rPr lang="en-IN" sz="2000" dirty="0" smtClean="0"/>
              <a:t>:</a:t>
            </a:r>
          </a:p>
          <a:p>
            <a:pPr marL="0" indent="0">
              <a:buNone/>
            </a:pPr>
            <a:r>
              <a:rPr lang="en-IN" sz="2000" dirty="0" smtClean="0"/>
              <a:t>&gt;&gt;&gt;def </a:t>
            </a:r>
            <a:r>
              <a:rPr lang="en-IN" sz="2000" dirty="0"/>
              <a:t>g():</a:t>
            </a:r>
          </a:p>
          <a:p>
            <a:pPr marL="0" indent="0">
              <a:buNone/>
            </a:pPr>
            <a:r>
              <a:rPr lang="en-IN" sz="2000" dirty="0"/>
              <a:t>    </a:t>
            </a:r>
            <a:r>
              <a:rPr lang="en-IN" sz="2000" dirty="0" smtClean="0"/>
              <a:t>	print</a:t>
            </a:r>
            <a:r>
              <a:rPr lang="en-IN" sz="2000" dirty="0"/>
              <a:t>("Hi, it's me 'g'")</a:t>
            </a:r>
          </a:p>
          <a:p>
            <a:pPr marL="0" indent="0">
              <a:buNone/>
            </a:pPr>
            <a:r>
              <a:rPr lang="en-IN" sz="2000" dirty="0"/>
              <a:t>    </a:t>
            </a:r>
            <a:r>
              <a:rPr lang="en-IN" sz="2000" dirty="0" smtClean="0"/>
              <a:t>	print</a:t>
            </a:r>
            <a:r>
              <a:rPr lang="en-IN" sz="2000" dirty="0"/>
              <a:t>("Thanks for calling me</a:t>
            </a:r>
            <a:r>
              <a:rPr lang="en-IN" sz="2000" dirty="0" smtClean="0"/>
              <a:t>")   </a:t>
            </a:r>
            <a:endParaRPr lang="en-IN" sz="2000" dirty="0"/>
          </a:p>
          <a:p>
            <a:pPr marL="0" indent="0">
              <a:buNone/>
            </a:pPr>
            <a:r>
              <a:rPr lang="en-IN" sz="2000" dirty="0" smtClean="0"/>
              <a:t>&gt;&gt;&gt;def </a:t>
            </a:r>
            <a:r>
              <a:rPr lang="en-IN" sz="2000" dirty="0"/>
              <a:t>f(func):</a:t>
            </a:r>
          </a:p>
          <a:p>
            <a:pPr marL="0" indent="0">
              <a:buNone/>
            </a:pPr>
            <a:r>
              <a:rPr lang="en-IN" sz="2000" dirty="0"/>
              <a:t>    </a:t>
            </a:r>
            <a:r>
              <a:rPr lang="en-IN" sz="2000" dirty="0" smtClean="0"/>
              <a:t>	print</a:t>
            </a:r>
            <a:r>
              <a:rPr lang="en-IN" sz="2000" dirty="0"/>
              <a:t>("Hi, it's me 'f'")</a:t>
            </a:r>
          </a:p>
          <a:p>
            <a:pPr marL="0" indent="0">
              <a:buNone/>
            </a:pPr>
            <a:r>
              <a:rPr lang="en-IN" sz="2000" dirty="0"/>
              <a:t>    </a:t>
            </a:r>
            <a:r>
              <a:rPr lang="en-IN" sz="2000" dirty="0" smtClean="0"/>
              <a:t>	print</a:t>
            </a:r>
            <a:r>
              <a:rPr lang="en-IN" sz="2000" dirty="0"/>
              <a:t>("I will call 'func' now")</a:t>
            </a:r>
          </a:p>
          <a:p>
            <a:pPr marL="0" indent="0">
              <a:buNone/>
            </a:pPr>
            <a:r>
              <a:rPr lang="en-IN" sz="2000" dirty="0"/>
              <a:t>    </a:t>
            </a:r>
            <a:r>
              <a:rPr lang="en-IN" sz="2000" dirty="0" smtClean="0"/>
              <a:t>	</a:t>
            </a:r>
            <a:r>
              <a:rPr lang="en-IN" sz="2000" dirty="0" err="1" smtClean="0"/>
              <a:t>func</a:t>
            </a:r>
            <a:r>
              <a:rPr lang="en-IN" sz="2000" dirty="0" smtClean="0"/>
              <a:t>() #g()       </a:t>
            </a:r>
            <a:endParaRPr lang="en-IN" sz="2000" dirty="0"/>
          </a:p>
          <a:p>
            <a:pPr marL="0" indent="0">
              <a:buNone/>
            </a:pPr>
            <a:r>
              <a:rPr lang="en-IN" sz="2000" dirty="0" smtClean="0"/>
              <a:t>&gt;&gt;&gt;f(g)</a:t>
            </a:r>
          </a:p>
          <a:p>
            <a:pPr marL="0" indent="0">
              <a:buNone/>
            </a:pPr>
            <a:r>
              <a:rPr lang="en-IN" sz="2000" dirty="0"/>
              <a:t>The output looks like this</a:t>
            </a:r>
            <a:r>
              <a:rPr lang="en-IN" sz="2000" dirty="0" smtClean="0"/>
              <a:t>:</a:t>
            </a:r>
          </a:p>
          <a:p>
            <a:pPr marL="0" indent="0">
              <a:buNone/>
            </a:pPr>
            <a:r>
              <a:rPr lang="en-IN" sz="2000" dirty="0"/>
              <a:t>Hi, it's me 'f'</a:t>
            </a:r>
          </a:p>
          <a:p>
            <a:pPr marL="0" indent="0">
              <a:buNone/>
            </a:pPr>
            <a:r>
              <a:rPr lang="en-IN" sz="2000" dirty="0"/>
              <a:t>I will call 'func' now</a:t>
            </a:r>
          </a:p>
          <a:p>
            <a:pPr marL="0" indent="0">
              <a:buNone/>
            </a:pPr>
            <a:r>
              <a:rPr lang="en-IN" sz="2000" dirty="0"/>
              <a:t>Hi, it's me 'g'</a:t>
            </a:r>
          </a:p>
          <a:p>
            <a:pPr marL="0" indent="0">
              <a:buNone/>
            </a:pPr>
            <a:r>
              <a:rPr lang="en-IN" sz="2000" dirty="0"/>
              <a:t>Thanks for calling me</a:t>
            </a:r>
          </a:p>
          <a:p>
            <a:endParaRPr lang="en-IN" dirty="0"/>
          </a:p>
        </p:txBody>
      </p:sp>
    </p:spTree>
    <p:extLst>
      <p:ext uri="{BB962C8B-B14F-4D97-AF65-F5344CB8AC3E}">
        <p14:creationId xmlns:p14="http://schemas.microsoft.com/office/powerpoint/2010/main" val="1709017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534"/>
            <a:ext cx="12192000" cy="6762466"/>
          </a:xfrm>
        </p:spPr>
        <p:txBody>
          <a:bodyPr/>
          <a:lstStyle/>
          <a:p>
            <a:r>
              <a:rPr lang="en-IN" b="1" dirty="0">
                <a:solidFill>
                  <a:srgbClr val="FF0000"/>
                </a:solidFill>
              </a:rPr>
              <a:t>Functions returning Functions</a:t>
            </a:r>
          </a:p>
          <a:p>
            <a:pPr marL="0" indent="0">
              <a:buNone/>
            </a:pPr>
            <a:r>
              <a:rPr lang="en-IN" sz="2000" dirty="0"/>
              <a:t>The output of a function is also a reference to an object. Therefore functions can return references to function objects</a:t>
            </a:r>
            <a:r>
              <a:rPr lang="en-IN" sz="2000" dirty="0" smtClean="0"/>
              <a:t>.</a:t>
            </a:r>
          </a:p>
          <a:p>
            <a:pPr marL="0" indent="0">
              <a:buNone/>
            </a:pPr>
            <a:r>
              <a:rPr lang="en-IN" sz="2000" b="1" dirty="0"/>
              <a:t>def f(x):</a:t>
            </a:r>
          </a:p>
          <a:p>
            <a:pPr marL="0" indent="0">
              <a:buNone/>
            </a:pPr>
            <a:r>
              <a:rPr lang="en-IN" sz="2000" b="1" dirty="0"/>
              <a:t>    def g(y):</a:t>
            </a:r>
          </a:p>
          <a:p>
            <a:pPr marL="0" indent="0">
              <a:buNone/>
            </a:pPr>
            <a:r>
              <a:rPr lang="en-IN" sz="2000" b="1" dirty="0"/>
              <a:t>        return y + x + 3 </a:t>
            </a:r>
          </a:p>
          <a:p>
            <a:pPr marL="0" indent="0">
              <a:buNone/>
            </a:pPr>
            <a:r>
              <a:rPr lang="en-IN" sz="2000" b="1" dirty="0"/>
              <a:t>    return </a:t>
            </a:r>
            <a:r>
              <a:rPr lang="en-IN" sz="2000" b="1" dirty="0" smtClean="0"/>
              <a:t>g</a:t>
            </a:r>
            <a:endParaRPr lang="en-IN" sz="2000" b="1" dirty="0"/>
          </a:p>
          <a:p>
            <a:pPr marL="0" indent="0">
              <a:buNone/>
            </a:pPr>
            <a:r>
              <a:rPr lang="en-IN" sz="2000" b="1" dirty="0"/>
              <a:t>nf1 = f(1</a:t>
            </a:r>
            <a:r>
              <a:rPr lang="en-IN" sz="2000" b="1" dirty="0" smtClean="0"/>
              <a:t>) #nf1=g</a:t>
            </a:r>
            <a:endParaRPr lang="en-IN" sz="2000" b="1" dirty="0"/>
          </a:p>
          <a:p>
            <a:pPr marL="0" indent="0">
              <a:buNone/>
            </a:pPr>
            <a:r>
              <a:rPr lang="en-IN" sz="2000" b="1" dirty="0"/>
              <a:t>nf2 = f(3</a:t>
            </a:r>
            <a:r>
              <a:rPr lang="en-IN" sz="2000" b="1" dirty="0" smtClean="0"/>
              <a:t>) #nf2=g</a:t>
            </a:r>
            <a:endParaRPr lang="en-IN" sz="2000" b="1" dirty="0"/>
          </a:p>
          <a:p>
            <a:pPr marL="0" indent="0">
              <a:buNone/>
            </a:pPr>
            <a:r>
              <a:rPr lang="en-IN" sz="2000" b="1" dirty="0"/>
              <a:t>print(nf1(1))</a:t>
            </a:r>
          </a:p>
          <a:p>
            <a:pPr marL="0" indent="0">
              <a:buNone/>
            </a:pPr>
            <a:r>
              <a:rPr lang="en-IN" sz="2000" b="1" dirty="0"/>
              <a:t>print(nf2(1</a:t>
            </a:r>
            <a:r>
              <a:rPr lang="en-IN" sz="2000" b="1" dirty="0" smtClean="0"/>
              <a:t>))</a:t>
            </a:r>
          </a:p>
          <a:p>
            <a:pPr marL="0" indent="0">
              <a:buNone/>
            </a:pPr>
            <a:r>
              <a:rPr lang="en-IN" sz="2400" b="1" dirty="0">
                <a:solidFill>
                  <a:srgbClr val="FF0000"/>
                </a:solidFill>
              </a:rPr>
              <a:t>output</a:t>
            </a:r>
            <a:r>
              <a:rPr lang="en-IN" sz="2400" b="1" dirty="0" smtClean="0">
                <a:solidFill>
                  <a:srgbClr val="FF0000"/>
                </a:solidFill>
              </a:rPr>
              <a:t>:</a:t>
            </a:r>
          </a:p>
          <a:p>
            <a:pPr marL="0" indent="0">
              <a:buNone/>
            </a:pPr>
            <a:r>
              <a:rPr lang="en-IN" sz="2400" dirty="0" smtClean="0"/>
              <a:t>5</a:t>
            </a:r>
          </a:p>
          <a:p>
            <a:pPr marL="0" indent="0">
              <a:buNone/>
            </a:pPr>
            <a:r>
              <a:rPr lang="en-IN" sz="2400" dirty="0"/>
              <a:t>7</a:t>
            </a:r>
          </a:p>
        </p:txBody>
      </p:sp>
    </p:spTree>
    <p:extLst>
      <p:ext uri="{BB962C8B-B14F-4D97-AF65-F5344CB8AC3E}">
        <p14:creationId xmlns:p14="http://schemas.microsoft.com/office/powerpoint/2010/main" val="4238687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546841" cy="6858000"/>
          </a:xfrm>
        </p:spPr>
        <p:txBody>
          <a:bodyPr>
            <a:normAutofit fontScale="92500" lnSpcReduction="10000"/>
          </a:bodyPr>
          <a:lstStyle/>
          <a:p>
            <a:pPr marL="0" indent="0">
              <a:buNone/>
            </a:pPr>
            <a:r>
              <a:rPr lang="en-IN" b="1" dirty="0">
                <a:solidFill>
                  <a:srgbClr val="FF0000"/>
                </a:solidFill>
              </a:rPr>
              <a:t>A Simple Decorator</a:t>
            </a:r>
          </a:p>
          <a:p>
            <a:pPr marL="0" indent="0">
              <a:buNone/>
            </a:pPr>
            <a:r>
              <a:rPr lang="en-IN" sz="1400" dirty="0" smtClean="0"/>
              <a:t>def </a:t>
            </a:r>
            <a:r>
              <a:rPr lang="en-IN" sz="1400" dirty="0"/>
              <a:t>our_decorator(func):</a:t>
            </a:r>
          </a:p>
          <a:p>
            <a:pPr marL="0" indent="0">
              <a:buNone/>
            </a:pPr>
            <a:r>
              <a:rPr lang="en-IN" sz="1400" dirty="0"/>
              <a:t>    def function_wrapper(x):</a:t>
            </a:r>
          </a:p>
          <a:p>
            <a:pPr marL="0" indent="0">
              <a:buNone/>
            </a:pPr>
            <a:r>
              <a:rPr lang="en-IN" sz="1400" dirty="0"/>
              <a:t>        print("Before calling " + </a:t>
            </a:r>
            <a:r>
              <a:rPr lang="en-IN" sz="1400" dirty="0" err="1"/>
              <a:t>func.__name</a:t>
            </a:r>
            <a:r>
              <a:rPr lang="en-IN" sz="1400" dirty="0"/>
              <a:t>__)</a:t>
            </a:r>
          </a:p>
          <a:p>
            <a:pPr marL="0" indent="0">
              <a:buNone/>
            </a:pPr>
            <a:r>
              <a:rPr lang="en-IN" sz="1400" dirty="0"/>
              <a:t>        func(x)</a:t>
            </a:r>
          </a:p>
          <a:p>
            <a:pPr marL="0" indent="0">
              <a:buNone/>
            </a:pPr>
            <a:r>
              <a:rPr lang="en-IN" sz="1400" dirty="0"/>
              <a:t>        print("After calling " + </a:t>
            </a:r>
            <a:r>
              <a:rPr lang="en-IN" sz="1400" dirty="0" err="1"/>
              <a:t>func.__name</a:t>
            </a:r>
            <a:r>
              <a:rPr lang="en-IN" sz="1400" dirty="0"/>
              <a:t>__)</a:t>
            </a:r>
          </a:p>
          <a:p>
            <a:pPr marL="0" indent="0">
              <a:buNone/>
            </a:pPr>
            <a:r>
              <a:rPr lang="en-IN" sz="1400" dirty="0"/>
              <a:t>    return function_wrapper</a:t>
            </a:r>
          </a:p>
          <a:p>
            <a:pPr marL="0" indent="0">
              <a:buNone/>
            </a:pPr>
            <a:r>
              <a:rPr lang="en-IN" sz="1400" dirty="0" smtClean="0"/>
              <a:t>def </a:t>
            </a:r>
            <a:r>
              <a:rPr lang="en-IN" sz="1400" dirty="0"/>
              <a:t>foo(x):</a:t>
            </a:r>
          </a:p>
          <a:p>
            <a:pPr marL="0" indent="0">
              <a:buNone/>
            </a:pPr>
            <a:r>
              <a:rPr lang="en-IN" sz="1400" dirty="0"/>
              <a:t>    print("Hi, foo has been called with " + </a:t>
            </a:r>
            <a:r>
              <a:rPr lang="en-IN" sz="1400" dirty="0" err="1"/>
              <a:t>str</a:t>
            </a:r>
            <a:r>
              <a:rPr lang="en-IN" sz="1400" dirty="0"/>
              <a:t>(x</a:t>
            </a:r>
            <a:r>
              <a:rPr lang="en-IN" sz="1400" dirty="0" smtClean="0"/>
              <a:t>))</a:t>
            </a:r>
            <a:endParaRPr lang="en-IN" sz="1400" dirty="0"/>
          </a:p>
          <a:p>
            <a:pPr marL="0" indent="0">
              <a:buNone/>
            </a:pPr>
            <a:r>
              <a:rPr lang="en-IN" sz="1400" dirty="0"/>
              <a:t>print("We call foo before decoration:")</a:t>
            </a:r>
          </a:p>
          <a:p>
            <a:pPr marL="0" indent="0">
              <a:buNone/>
            </a:pPr>
            <a:r>
              <a:rPr lang="en-IN" sz="1400" dirty="0"/>
              <a:t>foo("Hi</a:t>
            </a:r>
            <a:r>
              <a:rPr lang="en-IN" sz="1400" dirty="0" smtClean="0"/>
              <a:t>")   </a:t>
            </a:r>
            <a:endParaRPr lang="en-IN" sz="1400" dirty="0"/>
          </a:p>
          <a:p>
            <a:pPr marL="0" indent="0">
              <a:buNone/>
            </a:pPr>
            <a:r>
              <a:rPr lang="en-IN" sz="1400" dirty="0"/>
              <a:t>print("We now decorate foo with f:")</a:t>
            </a:r>
          </a:p>
          <a:p>
            <a:pPr marL="0" indent="0">
              <a:buNone/>
            </a:pPr>
            <a:r>
              <a:rPr lang="en-IN" sz="1400" dirty="0"/>
              <a:t>foo = our_decorator(foo)</a:t>
            </a:r>
          </a:p>
          <a:p>
            <a:pPr marL="0" indent="0">
              <a:buNone/>
            </a:pPr>
            <a:r>
              <a:rPr lang="en-IN" sz="1400" dirty="0" smtClean="0"/>
              <a:t>print</a:t>
            </a:r>
            <a:r>
              <a:rPr lang="en-IN" sz="1400" dirty="0"/>
              <a:t>("We call foo after decoration:")</a:t>
            </a:r>
          </a:p>
          <a:p>
            <a:pPr marL="0" indent="0">
              <a:buNone/>
            </a:pPr>
            <a:r>
              <a:rPr lang="en-IN" sz="1400" dirty="0" smtClean="0"/>
              <a:t>foo(42)</a:t>
            </a:r>
          </a:p>
          <a:p>
            <a:pPr marL="0" indent="0">
              <a:buNone/>
            </a:pPr>
            <a:r>
              <a:rPr lang="en-IN" sz="1600" b="1" dirty="0" smtClean="0">
                <a:solidFill>
                  <a:srgbClr val="FF0000"/>
                </a:solidFill>
              </a:rPr>
              <a:t>Result:</a:t>
            </a:r>
          </a:p>
          <a:p>
            <a:pPr marL="0" indent="0">
              <a:buNone/>
            </a:pPr>
            <a:r>
              <a:rPr lang="en-IN" sz="1500" dirty="0"/>
              <a:t>We call foo before decoration:</a:t>
            </a:r>
          </a:p>
          <a:p>
            <a:pPr marL="0" indent="0">
              <a:buNone/>
            </a:pPr>
            <a:r>
              <a:rPr lang="en-IN" sz="1500" dirty="0"/>
              <a:t>Hi, foo has been called with Hi</a:t>
            </a:r>
          </a:p>
          <a:p>
            <a:pPr marL="0" indent="0">
              <a:buNone/>
            </a:pPr>
            <a:r>
              <a:rPr lang="en-IN" sz="1500" dirty="0"/>
              <a:t>We now decorate foo with f:</a:t>
            </a:r>
          </a:p>
          <a:p>
            <a:pPr marL="0" indent="0">
              <a:buNone/>
            </a:pPr>
            <a:r>
              <a:rPr lang="en-IN" sz="1500" dirty="0"/>
              <a:t>We call foo after decoration:</a:t>
            </a:r>
          </a:p>
          <a:p>
            <a:pPr marL="0" indent="0">
              <a:buNone/>
            </a:pPr>
            <a:r>
              <a:rPr lang="en-IN" sz="1500" dirty="0"/>
              <a:t>Before calling foo</a:t>
            </a:r>
          </a:p>
          <a:p>
            <a:pPr marL="0" indent="0">
              <a:buNone/>
            </a:pPr>
            <a:r>
              <a:rPr lang="en-IN" sz="1500" dirty="0"/>
              <a:t>Hi, foo has been called with 42</a:t>
            </a:r>
          </a:p>
          <a:p>
            <a:pPr marL="0" indent="0">
              <a:buNone/>
            </a:pPr>
            <a:r>
              <a:rPr lang="en-IN" sz="1500" dirty="0"/>
              <a:t>After calling foo</a:t>
            </a:r>
          </a:p>
        </p:txBody>
      </p:sp>
    </p:spTree>
    <p:extLst>
      <p:ext uri="{BB962C8B-B14F-4D97-AF65-F5344CB8AC3E}">
        <p14:creationId xmlns:p14="http://schemas.microsoft.com/office/powerpoint/2010/main" val="120799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22830"/>
            <a:ext cx="12069170" cy="6591869"/>
          </a:xfrm>
        </p:spPr>
        <p:txBody>
          <a:bodyPr>
            <a:normAutofit fontScale="92500" lnSpcReduction="20000"/>
          </a:bodyPr>
          <a:lstStyle/>
          <a:p>
            <a:pPr marL="0" indent="0">
              <a:buNone/>
            </a:pPr>
            <a:r>
              <a:rPr lang="en-IN" sz="3000" b="1" dirty="0">
                <a:solidFill>
                  <a:srgbClr val="FF0000"/>
                </a:solidFill>
              </a:rPr>
              <a:t>Creating Classes</a:t>
            </a:r>
            <a:r>
              <a:rPr lang="en-IN" dirty="0"/>
              <a:t/>
            </a:r>
            <a:br>
              <a:rPr lang="en-IN" dirty="0"/>
            </a:br>
            <a:r>
              <a:rPr lang="en-IN" dirty="0"/>
              <a:t>The </a:t>
            </a:r>
            <a:r>
              <a:rPr lang="en-IN" i="1" dirty="0"/>
              <a:t>class </a:t>
            </a:r>
            <a:r>
              <a:rPr lang="en-IN" dirty="0"/>
              <a:t>statement creates a new class definition. The name of the class immediately</a:t>
            </a:r>
            <a:br>
              <a:rPr lang="en-IN" dirty="0"/>
            </a:br>
            <a:r>
              <a:rPr lang="en-IN" dirty="0"/>
              <a:t>follows the keyword </a:t>
            </a:r>
            <a:r>
              <a:rPr lang="en-IN" i="1" dirty="0"/>
              <a:t>class </a:t>
            </a:r>
            <a:r>
              <a:rPr lang="en-IN" dirty="0"/>
              <a:t>followed by a colon as </a:t>
            </a:r>
            <a:r>
              <a:rPr lang="en-IN" dirty="0" smtClean="0"/>
              <a:t>follows </a:t>
            </a:r>
          </a:p>
          <a:p>
            <a:pPr marL="0" indent="0">
              <a:buNone/>
            </a:pPr>
            <a:r>
              <a:rPr lang="en-IN" dirty="0" smtClean="0"/>
              <a:t>class </a:t>
            </a:r>
            <a:r>
              <a:rPr lang="en-IN" dirty="0"/>
              <a:t>ClassName:</a:t>
            </a:r>
            <a:br>
              <a:rPr lang="en-IN" dirty="0"/>
            </a:br>
            <a:r>
              <a:rPr lang="en-IN" dirty="0" smtClean="0"/>
              <a:t>	'Optional </a:t>
            </a:r>
            <a:r>
              <a:rPr lang="en-IN" dirty="0"/>
              <a:t>class documentation string'</a:t>
            </a:r>
            <a:br>
              <a:rPr lang="en-IN" dirty="0"/>
            </a:br>
            <a:r>
              <a:rPr lang="en-IN" dirty="0" smtClean="0"/>
              <a:t>	class_suite</a:t>
            </a:r>
            <a:r>
              <a:rPr lang="en-IN" dirty="0"/>
              <a:t/>
            </a:r>
            <a:br>
              <a:rPr lang="en-IN" dirty="0"/>
            </a:br>
            <a:r>
              <a:rPr lang="en-IN" dirty="0" smtClean="0"/>
              <a:t>The </a:t>
            </a:r>
            <a:r>
              <a:rPr lang="en-IN" dirty="0"/>
              <a:t>class has a documentation string, which can be </a:t>
            </a:r>
            <a:r>
              <a:rPr lang="en-IN" dirty="0" smtClean="0"/>
              <a:t>accessed </a:t>
            </a:r>
            <a:r>
              <a:rPr lang="en-IN" b="1" i="1" dirty="0" smtClean="0"/>
              <a:t>ClassName</a:t>
            </a:r>
            <a:r>
              <a:rPr lang="en-IN" b="1" i="1" dirty="0"/>
              <a:t>.__doc__</a:t>
            </a:r>
            <a:r>
              <a:rPr lang="en-IN" b="1" dirty="0"/>
              <a:t>.</a:t>
            </a:r>
            <a:br>
              <a:rPr lang="en-IN" b="1" dirty="0"/>
            </a:br>
            <a:r>
              <a:rPr lang="en-IN" dirty="0" smtClean="0"/>
              <a:t>The </a:t>
            </a:r>
            <a:r>
              <a:rPr lang="en-IN" b="1" i="1" dirty="0"/>
              <a:t>class_suite</a:t>
            </a:r>
            <a:r>
              <a:rPr lang="en-IN" i="1" dirty="0"/>
              <a:t> </a:t>
            </a:r>
            <a:r>
              <a:rPr lang="en-IN" dirty="0"/>
              <a:t>consists of all the component statements defining class members,</a:t>
            </a:r>
            <a:br>
              <a:rPr lang="en-IN" dirty="0"/>
            </a:br>
            <a:r>
              <a:rPr lang="en-IN" dirty="0"/>
              <a:t>data attributes and functions.</a:t>
            </a:r>
            <a:br>
              <a:rPr lang="en-IN" dirty="0"/>
            </a:br>
            <a:r>
              <a:rPr lang="en-IN" b="1" dirty="0">
                <a:solidFill>
                  <a:srgbClr val="FF0000"/>
                </a:solidFill>
              </a:rPr>
              <a:t>Example</a:t>
            </a:r>
            <a:r>
              <a:rPr lang="en-IN" b="1" dirty="0"/>
              <a:t/>
            </a:r>
            <a:br>
              <a:rPr lang="en-IN" b="1" dirty="0"/>
            </a:br>
            <a:r>
              <a:rPr lang="en-IN" b="1" dirty="0"/>
              <a:t>Following is an example of a simple Python </a:t>
            </a:r>
            <a:r>
              <a:rPr lang="en-IN" b="1" dirty="0" smtClean="0"/>
              <a:t>class </a:t>
            </a:r>
          </a:p>
          <a:p>
            <a:pPr marL="0" indent="0">
              <a:buNone/>
            </a:pPr>
            <a:r>
              <a:rPr lang="en-IN" b="1" dirty="0" smtClean="0"/>
              <a:t>class </a:t>
            </a:r>
            <a:r>
              <a:rPr lang="en-IN" b="1" dirty="0"/>
              <a:t>Employee:</a:t>
            </a:r>
            <a:br>
              <a:rPr lang="en-IN" b="1" dirty="0"/>
            </a:br>
            <a:r>
              <a:rPr lang="en-IN" b="1" dirty="0" smtClean="0"/>
              <a:t>	'Common </a:t>
            </a:r>
            <a:r>
              <a:rPr lang="en-IN" b="1" dirty="0"/>
              <a:t>base class for all employees'</a:t>
            </a:r>
            <a:br>
              <a:rPr lang="en-IN" b="1" dirty="0"/>
            </a:br>
            <a:r>
              <a:rPr lang="en-IN" b="1" dirty="0" smtClean="0"/>
              <a:t>	empCount </a:t>
            </a:r>
            <a:r>
              <a:rPr lang="en-IN" b="1" dirty="0"/>
              <a:t>= 0</a:t>
            </a:r>
            <a:br>
              <a:rPr lang="en-IN" b="1" dirty="0"/>
            </a:br>
            <a:r>
              <a:rPr lang="en-IN" b="1" dirty="0" smtClean="0"/>
              <a:t>	def </a:t>
            </a:r>
            <a:r>
              <a:rPr lang="en-IN" b="1" dirty="0"/>
              <a:t>__init__(self, name, salary):</a:t>
            </a:r>
            <a:br>
              <a:rPr lang="en-IN" b="1" dirty="0"/>
            </a:br>
            <a:r>
              <a:rPr lang="en-IN" b="1" dirty="0" smtClean="0"/>
              <a:t>		self.name </a:t>
            </a:r>
            <a:r>
              <a:rPr lang="en-IN" b="1" dirty="0"/>
              <a:t>= name</a:t>
            </a:r>
            <a:br>
              <a:rPr lang="en-IN" b="1" dirty="0"/>
            </a:br>
            <a:r>
              <a:rPr lang="en-IN" b="1" dirty="0" smtClean="0"/>
              <a:t>		self.salary </a:t>
            </a:r>
            <a:r>
              <a:rPr lang="en-IN" b="1" dirty="0"/>
              <a:t>= salary</a:t>
            </a:r>
            <a:br>
              <a:rPr lang="en-IN" b="1" dirty="0"/>
            </a:br>
            <a:r>
              <a:rPr lang="en-IN" b="1" dirty="0" smtClean="0"/>
              <a:t>		Employee.empCount </a:t>
            </a:r>
            <a:r>
              <a:rPr lang="en-IN" b="1" dirty="0"/>
              <a:t>+= 1</a:t>
            </a:r>
            <a:br>
              <a:rPr lang="en-IN" b="1" dirty="0"/>
            </a:br>
            <a:r>
              <a:rPr lang="en-IN" b="1" dirty="0" smtClean="0"/>
              <a:t>	def </a:t>
            </a:r>
            <a:r>
              <a:rPr lang="en-IN" b="1" dirty="0"/>
              <a:t>displayCount(self):</a:t>
            </a:r>
            <a:br>
              <a:rPr lang="en-IN" b="1" dirty="0"/>
            </a:br>
            <a:r>
              <a:rPr lang="en-IN" b="1" dirty="0" smtClean="0"/>
              <a:t>		print </a:t>
            </a:r>
            <a:r>
              <a:rPr lang="en-IN" b="1" dirty="0"/>
              <a:t>"Total Employee %d" % Employee.empCount</a:t>
            </a:r>
            <a:br>
              <a:rPr lang="en-IN" b="1" dirty="0"/>
            </a:br>
            <a:r>
              <a:rPr lang="en-IN" b="1" dirty="0" smtClean="0"/>
              <a:t>	def </a:t>
            </a:r>
            <a:r>
              <a:rPr lang="en-IN" b="1" dirty="0"/>
              <a:t>displayEmployee(self):</a:t>
            </a:r>
            <a:br>
              <a:rPr lang="en-IN" b="1" dirty="0"/>
            </a:br>
            <a:r>
              <a:rPr lang="en-IN" b="1" dirty="0" smtClean="0"/>
              <a:t>		print </a:t>
            </a:r>
            <a:r>
              <a:rPr lang="en-IN" b="1" dirty="0"/>
              <a:t>("Name : ", self.name, ", Salary: ", self.salary</a:t>
            </a:r>
            <a:r>
              <a:rPr lang="en-IN" b="1" dirty="0" smtClean="0"/>
              <a:t>)</a:t>
            </a:r>
            <a:endParaRPr lang="en-IN" dirty="0"/>
          </a:p>
        </p:txBody>
      </p:sp>
    </p:spTree>
    <p:extLst>
      <p:ext uri="{BB962C8B-B14F-4D97-AF65-F5344CB8AC3E}">
        <p14:creationId xmlns:p14="http://schemas.microsoft.com/office/powerpoint/2010/main" val="3717469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77500" lnSpcReduction="20000"/>
          </a:bodyPr>
          <a:lstStyle/>
          <a:p>
            <a:r>
              <a:rPr lang="en-IN" b="1" dirty="0">
                <a:solidFill>
                  <a:srgbClr val="FF0000"/>
                </a:solidFill>
              </a:rPr>
              <a:t>The Usual Syntax for Decorators in </a:t>
            </a:r>
            <a:r>
              <a:rPr lang="en-IN" b="1" dirty="0" smtClean="0">
                <a:solidFill>
                  <a:srgbClr val="FF0000"/>
                </a:solidFill>
              </a:rPr>
              <a:t>Python</a:t>
            </a:r>
          </a:p>
          <a:p>
            <a:pPr marL="0" indent="0">
              <a:buNone/>
            </a:pPr>
            <a:r>
              <a:rPr lang="en-IN" sz="2600" dirty="0"/>
              <a:t>The decoration in Python is usually not performed in the way we did it in our previous example, even though the notation foo = our_decorator(foo) is catchy and easy to grasp. This is the reason, why we used it! You can also see a design problem in our previous approach. "foo" existed in the same program in two versions, before decoration and after decoration. </a:t>
            </a:r>
            <a:r>
              <a:rPr lang="en-IN" sz="2600" dirty="0" smtClean="0"/>
              <a:t>We </a:t>
            </a:r>
            <a:r>
              <a:rPr lang="en-IN" sz="2600" dirty="0"/>
              <a:t>will do a proper decoration now. The decoration </a:t>
            </a:r>
            <a:r>
              <a:rPr lang="en-IN" sz="2600" dirty="0" smtClean="0"/>
              <a:t>occurs </a:t>
            </a:r>
            <a:r>
              <a:rPr lang="en-IN" sz="2600" dirty="0"/>
              <a:t>in the line before the function header. The "@" is followed by the decorator function name. </a:t>
            </a:r>
            <a:r>
              <a:rPr lang="en-IN" sz="2600" dirty="0" smtClean="0"/>
              <a:t>We </a:t>
            </a:r>
            <a:r>
              <a:rPr lang="en-IN" sz="2600" dirty="0"/>
              <a:t>will rewrite now our initial example. Instead of writing the </a:t>
            </a:r>
            <a:r>
              <a:rPr lang="en-IN" sz="2600" dirty="0" smtClean="0"/>
              <a:t>statement.</a:t>
            </a:r>
            <a:endParaRPr lang="en-IN" sz="2600" dirty="0"/>
          </a:p>
          <a:p>
            <a:pPr marL="0" indent="0">
              <a:buNone/>
            </a:pPr>
            <a:r>
              <a:rPr lang="en-IN" sz="2600" dirty="0"/>
              <a:t>foo = our_decorator(foo)</a:t>
            </a:r>
          </a:p>
          <a:p>
            <a:pPr marL="0" indent="0">
              <a:buNone/>
            </a:pPr>
            <a:r>
              <a:rPr lang="en-IN" sz="2600" dirty="0"/>
              <a:t>we can write</a:t>
            </a:r>
          </a:p>
          <a:p>
            <a:pPr marL="0" indent="0">
              <a:buNone/>
            </a:pPr>
            <a:r>
              <a:rPr lang="en-IN" sz="2600" dirty="0"/>
              <a:t>@our_decorator</a:t>
            </a:r>
          </a:p>
          <a:p>
            <a:pPr marL="0" indent="0">
              <a:buNone/>
            </a:pPr>
            <a:r>
              <a:rPr lang="en-IN" sz="2600" dirty="0"/>
              <a:t>But this line has to be directly positioned in front of the decorated function. The complete example looks like this now:</a:t>
            </a:r>
          </a:p>
          <a:p>
            <a:pPr marL="0" indent="0">
              <a:buNone/>
            </a:pPr>
            <a:r>
              <a:rPr lang="en-IN" sz="2600" dirty="0"/>
              <a:t>def our_decorator(func):</a:t>
            </a:r>
          </a:p>
          <a:p>
            <a:pPr marL="0" indent="0">
              <a:buNone/>
            </a:pPr>
            <a:r>
              <a:rPr lang="en-IN" sz="2600" dirty="0"/>
              <a:t>    def function_wrapper(x):</a:t>
            </a:r>
          </a:p>
          <a:p>
            <a:pPr marL="0" indent="0">
              <a:buNone/>
            </a:pPr>
            <a:r>
              <a:rPr lang="en-IN" sz="2600" dirty="0"/>
              <a:t>        print("Before calling " + func.__name__)</a:t>
            </a:r>
          </a:p>
          <a:p>
            <a:pPr marL="0" indent="0">
              <a:buNone/>
            </a:pPr>
            <a:r>
              <a:rPr lang="en-IN" sz="2600" dirty="0"/>
              <a:t>        func(x)</a:t>
            </a:r>
          </a:p>
          <a:p>
            <a:pPr marL="0" indent="0">
              <a:buNone/>
            </a:pPr>
            <a:r>
              <a:rPr lang="en-IN" sz="2600" dirty="0"/>
              <a:t>        print("After calling " + func.__name__)</a:t>
            </a:r>
          </a:p>
          <a:p>
            <a:pPr marL="0" indent="0">
              <a:buNone/>
            </a:pPr>
            <a:r>
              <a:rPr lang="en-IN" sz="2600" dirty="0"/>
              <a:t>    return </a:t>
            </a:r>
            <a:r>
              <a:rPr lang="en-IN" sz="2600" dirty="0" smtClean="0"/>
              <a:t>function_wrapper</a:t>
            </a:r>
            <a:endParaRPr lang="en-IN" sz="2600" dirty="0"/>
          </a:p>
          <a:p>
            <a:pPr marL="0" indent="0">
              <a:buNone/>
            </a:pPr>
            <a:r>
              <a:rPr lang="en-IN" sz="2600" dirty="0"/>
              <a:t>@our_decorator</a:t>
            </a:r>
          </a:p>
          <a:p>
            <a:pPr marL="0" indent="0">
              <a:buNone/>
            </a:pPr>
            <a:r>
              <a:rPr lang="en-IN" sz="2600" dirty="0"/>
              <a:t>def foo(x):</a:t>
            </a:r>
          </a:p>
          <a:p>
            <a:pPr marL="0" indent="0">
              <a:buNone/>
            </a:pPr>
            <a:r>
              <a:rPr lang="en-IN" sz="2600" dirty="0"/>
              <a:t>    print("Hi, foo has been called with " + str(x</a:t>
            </a:r>
            <a:r>
              <a:rPr lang="en-IN" sz="2600" dirty="0" smtClean="0"/>
              <a:t>))</a:t>
            </a:r>
            <a:endParaRPr lang="en-IN" sz="2600" dirty="0"/>
          </a:p>
          <a:p>
            <a:pPr marL="0" indent="0">
              <a:buNone/>
            </a:pPr>
            <a:r>
              <a:rPr lang="en-IN" sz="2600" dirty="0"/>
              <a:t>foo("Hi")</a:t>
            </a:r>
          </a:p>
        </p:txBody>
      </p:sp>
    </p:spTree>
    <p:extLst>
      <p:ext uri="{BB962C8B-B14F-4D97-AF65-F5344CB8AC3E}">
        <p14:creationId xmlns:p14="http://schemas.microsoft.com/office/powerpoint/2010/main" val="4249285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20000"/>
          </a:bodyPr>
          <a:lstStyle/>
          <a:p>
            <a:pPr marL="0" indent="0">
              <a:buNone/>
            </a:pPr>
            <a:r>
              <a:rPr lang="en-IN" dirty="0"/>
              <a:t>We can decorate every other function which takes one parameter with our decorator 'our_decorator'. We demonstrate this in the following. We have slightly changed our function wrapper, so that we can see the result of the function calls:</a:t>
            </a:r>
          </a:p>
          <a:p>
            <a:pPr marL="0" indent="0">
              <a:buNone/>
            </a:pPr>
            <a:r>
              <a:rPr lang="en-IN" b="1" dirty="0"/>
              <a:t>def our_decorator(func):</a:t>
            </a:r>
          </a:p>
          <a:p>
            <a:pPr marL="0" indent="0">
              <a:buNone/>
            </a:pPr>
            <a:r>
              <a:rPr lang="en-IN" b="1" dirty="0"/>
              <a:t>    def function_wrapper(x):</a:t>
            </a:r>
          </a:p>
          <a:p>
            <a:pPr marL="0" indent="0">
              <a:buNone/>
            </a:pPr>
            <a:r>
              <a:rPr lang="en-IN" b="1" dirty="0"/>
              <a:t>        print("Before calling " + func.__name__)</a:t>
            </a:r>
          </a:p>
          <a:p>
            <a:pPr marL="0" indent="0">
              <a:buNone/>
            </a:pPr>
            <a:r>
              <a:rPr lang="en-IN" b="1" dirty="0"/>
              <a:t>        res = func(x)</a:t>
            </a:r>
          </a:p>
          <a:p>
            <a:pPr marL="0" indent="0">
              <a:buNone/>
            </a:pPr>
            <a:r>
              <a:rPr lang="en-IN" b="1" dirty="0"/>
              <a:t>        print(res)</a:t>
            </a:r>
          </a:p>
          <a:p>
            <a:pPr marL="0" indent="0">
              <a:buNone/>
            </a:pPr>
            <a:r>
              <a:rPr lang="en-IN" b="1" dirty="0"/>
              <a:t>        print("After calling " + func.__name__)</a:t>
            </a:r>
          </a:p>
          <a:p>
            <a:pPr marL="0" indent="0">
              <a:buNone/>
            </a:pPr>
            <a:r>
              <a:rPr lang="en-IN" b="1" dirty="0"/>
              <a:t>    return </a:t>
            </a:r>
            <a:r>
              <a:rPr lang="en-IN" b="1" dirty="0" smtClean="0"/>
              <a:t>function_wrapper</a:t>
            </a:r>
            <a:endParaRPr lang="en-IN" b="1" dirty="0"/>
          </a:p>
          <a:p>
            <a:pPr marL="0" indent="0">
              <a:buNone/>
            </a:pPr>
            <a:r>
              <a:rPr lang="en-IN" b="1" dirty="0"/>
              <a:t>@our_decorator</a:t>
            </a:r>
          </a:p>
          <a:p>
            <a:pPr marL="0" indent="0">
              <a:buNone/>
            </a:pPr>
            <a:r>
              <a:rPr lang="en-IN" b="1" dirty="0"/>
              <a:t>def succ(n):</a:t>
            </a:r>
          </a:p>
          <a:p>
            <a:pPr marL="0" indent="0">
              <a:buNone/>
            </a:pPr>
            <a:r>
              <a:rPr lang="en-IN" b="1" dirty="0"/>
              <a:t>    return n + </a:t>
            </a:r>
            <a:r>
              <a:rPr lang="en-IN" b="1" dirty="0" smtClean="0"/>
              <a:t>1</a:t>
            </a:r>
            <a:endParaRPr lang="en-IN" b="1" dirty="0"/>
          </a:p>
          <a:p>
            <a:pPr marL="0" indent="0">
              <a:buNone/>
            </a:pPr>
            <a:r>
              <a:rPr lang="en-IN" b="1" dirty="0"/>
              <a:t>succ(10)</a:t>
            </a:r>
          </a:p>
          <a:p>
            <a:pPr marL="0" indent="0">
              <a:buNone/>
            </a:pPr>
            <a:r>
              <a:rPr lang="en-IN" dirty="0"/>
              <a:t>The output of the previous program:</a:t>
            </a:r>
          </a:p>
          <a:p>
            <a:pPr marL="0" indent="0">
              <a:buNone/>
            </a:pPr>
            <a:r>
              <a:rPr lang="en-IN" dirty="0"/>
              <a:t>Before calling succ</a:t>
            </a:r>
          </a:p>
          <a:p>
            <a:pPr marL="0" indent="0">
              <a:buNone/>
            </a:pPr>
            <a:r>
              <a:rPr lang="en-IN" dirty="0"/>
              <a:t>11</a:t>
            </a:r>
          </a:p>
          <a:p>
            <a:pPr marL="0" indent="0">
              <a:buNone/>
            </a:pPr>
            <a:r>
              <a:rPr lang="en-IN" dirty="0"/>
              <a:t>After calling succ</a:t>
            </a:r>
          </a:p>
        </p:txBody>
      </p:sp>
    </p:spTree>
    <p:extLst>
      <p:ext uri="{BB962C8B-B14F-4D97-AF65-F5344CB8AC3E}">
        <p14:creationId xmlns:p14="http://schemas.microsoft.com/office/powerpoint/2010/main" val="3664334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534"/>
            <a:ext cx="12091916" cy="6605517"/>
          </a:xfrm>
        </p:spPr>
        <p:txBody>
          <a:bodyPr>
            <a:normAutofit/>
          </a:bodyPr>
          <a:lstStyle/>
          <a:p>
            <a:r>
              <a:rPr lang="en-IN" b="1" dirty="0">
                <a:solidFill>
                  <a:srgbClr val="FF0000"/>
                </a:solidFill>
              </a:rPr>
              <a:t>Classes instead of Functions</a:t>
            </a:r>
          </a:p>
          <a:p>
            <a:pPr marL="0" indent="0">
              <a:buNone/>
            </a:pPr>
            <a:r>
              <a:rPr lang="en-IN" sz="2400" b="1" dirty="0">
                <a:solidFill>
                  <a:srgbClr val="FF0000"/>
                </a:solidFill>
              </a:rPr>
              <a:t>The __call__ method</a:t>
            </a:r>
          </a:p>
          <a:p>
            <a:pPr marL="0" indent="0">
              <a:buNone/>
            </a:pPr>
            <a:r>
              <a:rPr lang="en-IN" sz="2000" dirty="0"/>
              <a:t>So far we used functions as decorators. Before we can define a decorator as a class, we have to introduce the __call__ method of classes. We mentioned already that a decorator is simply a callable object that takes a function as an input parameter. A function is a callable object, but lots of Python programmers don't know that there are other callable object. A callable object is an object which can be used and behaves like a function but might not be a function. It is possible to define classes in a way that the instances will be callable objects. The __call__ method is called, if the instance is called "like a </a:t>
            </a:r>
            <a:r>
              <a:rPr lang="en-IN" sz="2000" dirty="0" smtClean="0"/>
              <a:t>function", </a:t>
            </a:r>
            <a:r>
              <a:rPr lang="en-IN" sz="2000" dirty="0"/>
              <a:t>i.e. using brackets</a:t>
            </a:r>
            <a:r>
              <a:rPr lang="en-IN" sz="2000" dirty="0" smtClean="0"/>
              <a:t>.</a:t>
            </a:r>
          </a:p>
          <a:p>
            <a:pPr marL="0" indent="0">
              <a:buNone/>
            </a:pPr>
            <a:endParaRPr lang="en-IN" sz="2000" dirty="0"/>
          </a:p>
        </p:txBody>
      </p:sp>
    </p:spTree>
    <p:extLst>
      <p:ext uri="{BB962C8B-B14F-4D97-AF65-F5344CB8AC3E}">
        <p14:creationId xmlns:p14="http://schemas.microsoft.com/office/powerpoint/2010/main" val="2507899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0124"/>
            <a:ext cx="12192000" cy="6707875"/>
          </a:xfrm>
        </p:spPr>
        <p:txBody>
          <a:bodyPr>
            <a:normAutofit fontScale="77500" lnSpcReduction="20000"/>
          </a:bodyPr>
          <a:lstStyle/>
          <a:p>
            <a:pPr marL="0" indent="0">
              <a:buNone/>
            </a:pPr>
            <a:r>
              <a:rPr lang="en-IN" dirty="0"/>
              <a:t>class A</a:t>
            </a:r>
            <a:r>
              <a:rPr lang="en-IN" dirty="0" smtClean="0"/>
              <a:t>:</a:t>
            </a:r>
            <a:endParaRPr lang="en-IN" dirty="0"/>
          </a:p>
          <a:p>
            <a:pPr marL="0" indent="0">
              <a:buNone/>
            </a:pPr>
            <a:r>
              <a:rPr lang="en-IN" dirty="0"/>
              <a:t>    def __init__(self):</a:t>
            </a:r>
          </a:p>
          <a:p>
            <a:pPr marL="0" indent="0">
              <a:buNone/>
            </a:pPr>
            <a:r>
              <a:rPr lang="en-IN" dirty="0"/>
              <a:t>        print("An instance of A was initialized")</a:t>
            </a:r>
          </a:p>
          <a:p>
            <a:pPr marL="0" indent="0">
              <a:buNone/>
            </a:pPr>
            <a:r>
              <a:rPr lang="en-IN" dirty="0"/>
              <a:t>    </a:t>
            </a:r>
          </a:p>
          <a:p>
            <a:pPr marL="0" indent="0">
              <a:buNone/>
            </a:pPr>
            <a:r>
              <a:rPr lang="en-IN" dirty="0"/>
              <a:t>    def __call__(self, *args, **kwargs):</a:t>
            </a:r>
          </a:p>
          <a:p>
            <a:pPr marL="0" indent="0">
              <a:buNone/>
            </a:pPr>
            <a:r>
              <a:rPr lang="en-IN" dirty="0"/>
              <a:t>        print("Arguments are:", args, kwargs)</a:t>
            </a:r>
          </a:p>
          <a:p>
            <a:pPr marL="0" indent="0">
              <a:buNone/>
            </a:pPr>
            <a:r>
              <a:rPr lang="en-IN" dirty="0"/>
              <a:t>              </a:t>
            </a:r>
          </a:p>
          <a:p>
            <a:pPr marL="0" indent="0">
              <a:buNone/>
            </a:pPr>
            <a:r>
              <a:rPr lang="en-IN" dirty="0"/>
              <a:t>x = A()</a:t>
            </a:r>
          </a:p>
          <a:p>
            <a:pPr marL="0" indent="0">
              <a:buNone/>
            </a:pPr>
            <a:r>
              <a:rPr lang="en-IN" dirty="0"/>
              <a:t>print("now calling the instance:")</a:t>
            </a:r>
          </a:p>
          <a:p>
            <a:pPr marL="0" indent="0">
              <a:buNone/>
            </a:pPr>
            <a:r>
              <a:rPr lang="en-IN" dirty="0"/>
              <a:t>x(3, 4, x=11, y=10)</a:t>
            </a:r>
          </a:p>
          <a:p>
            <a:pPr marL="0" indent="0">
              <a:buNone/>
            </a:pPr>
            <a:r>
              <a:rPr lang="en-IN" dirty="0"/>
              <a:t>print("Let's call it again:")</a:t>
            </a:r>
          </a:p>
          <a:p>
            <a:pPr marL="0" indent="0">
              <a:buNone/>
            </a:pPr>
            <a:r>
              <a:rPr lang="en-IN" dirty="0"/>
              <a:t>x(3, 4, x=11, y=10)</a:t>
            </a:r>
          </a:p>
          <a:p>
            <a:pPr marL="0" indent="0">
              <a:buNone/>
            </a:pPr>
            <a:r>
              <a:rPr lang="en-IN" b="1" dirty="0"/>
              <a:t>We get the following output:</a:t>
            </a:r>
          </a:p>
          <a:p>
            <a:pPr marL="0" indent="0">
              <a:buNone/>
            </a:pPr>
            <a:r>
              <a:rPr lang="en-IN" dirty="0"/>
              <a:t>An instance of A was initialized</a:t>
            </a:r>
          </a:p>
          <a:p>
            <a:pPr marL="0" indent="0">
              <a:buNone/>
            </a:pPr>
            <a:r>
              <a:rPr lang="en-IN" dirty="0"/>
              <a:t>now calling the instance:</a:t>
            </a:r>
          </a:p>
          <a:p>
            <a:pPr marL="0" indent="0">
              <a:buNone/>
            </a:pPr>
            <a:r>
              <a:rPr lang="en-IN" dirty="0"/>
              <a:t>Arguments are: (3, 4) {'x': 11, 'y': 10}</a:t>
            </a:r>
          </a:p>
          <a:p>
            <a:pPr marL="0" indent="0">
              <a:buNone/>
            </a:pPr>
            <a:r>
              <a:rPr lang="en-IN" dirty="0"/>
              <a:t>Let's call it again:</a:t>
            </a:r>
          </a:p>
          <a:p>
            <a:pPr marL="0" indent="0">
              <a:buNone/>
            </a:pPr>
            <a:r>
              <a:rPr lang="en-IN" dirty="0"/>
              <a:t>Arguments are: (3, 4) {'x': 11, 'y': 10}</a:t>
            </a:r>
          </a:p>
          <a:p>
            <a:endParaRPr lang="en-IN" dirty="0"/>
          </a:p>
        </p:txBody>
      </p:sp>
    </p:spTree>
    <p:extLst>
      <p:ext uri="{BB962C8B-B14F-4D97-AF65-F5344CB8AC3E}">
        <p14:creationId xmlns:p14="http://schemas.microsoft.com/office/powerpoint/2010/main" val="2079905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2830"/>
            <a:ext cx="12023678" cy="6619164"/>
          </a:xfrm>
        </p:spPr>
        <p:txBody>
          <a:bodyPr>
            <a:normAutofit/>
          </a:bodyPr>
          <a:lstStyle/>
          <a:p>
            <a:r>
              <a:rPr lang="en-IN" b="1" dirty="0">
                <a:solidFill>
                  <a:srgbClr val="FF0000"/>
                </a:solidFill>
              </a:rPr>
              <a:t>Using a Class as a Decorator</a:t>
            </a:r>
          </a:p>
          <a:p>
            <a:pPr marL="0" indent="0">
              <a:buNone/>
            </a:pPr>
            <a:r>
              <a:rPr lang="en-IN" dirty="0"/>
              <a:t>We will rewrite the following decorator as a class:</a:t>
            </a:r>
          </a:p>
          <a:p>
            <a:pPr marL="0" indent="0">
              <a:buNone/>
            </a:pPr>
            <a:r>
              <a:rPr lang="en-IN" dirty="0"/>
              <a:t>def decorator1(f):</a:t>
            </a:r>
          </a:p>
          <a:p>
            <a:pPr marL="0" indent="0">
              <a:buNone/>
            </a:pPr>
            <a:r>
              <a:rPr lang="en-IN" dirty="0"/>
              <a:t>    def helper():</a:t>
            </a:r>
          </a:p>
          <a:p>
            <a:pPr marL="0" indent="0">
              <a:buNone/>
            </a:pPr>
            <a:r>
              <a:rPr lang="en-IN" dirty="0"/>
              <a:t>        print("Decorating", </a:t>
            </a:r>
            <a:r>
              <a:rPr lang="en-IN" dirty="0" err="1"/>
              <a:t>f.__name</a:t>
            </a:r>
            <a:r>
              <a:rPr lang="en-IN" dirty="0"/>
              <a:t>__)</a:t>
            </a:r>
          </a:p>
          <a:p>
            <a:pPr marL="0" indent="0">
              <a:buNone/>
            </a:pPr>
            <a:r>
              <a:rPr lang="en-IN" dirty="0"/>
              <a:t>        f()</a:t>
            </a:r>
          </a:p>
          <a:p>
            <a:pPr marL="0" indent="0">
              <a:buNone/>
            </a:pPr>
            <a:r>
              <a:rPr lang="en-IN" dirty="0"/>
              <a:t>    return </a:t>
            </a:r>
            <a:r>
              <a:rPr lang="en-IN" dirty="0" smtClean="0"/>
              <a:t>helper</a:t>
            </a:r>
            <a:endParaRPr lang="en-IN" dirty="0"/>
          </a:p>
          <a:p>
            <a:pPr marL="0" indent="0">
              <a:buNone/>
            </a:pPr>
            <a:r>
              <a:rPr lang="en-IN" dirty="0"/>
              <a:t>@decorator1</a:t>
            </a:r>
          </a:p>
          <a:p>
            <a:pPr marL="0" indent="0">
              <a:buNone/>
            </a:pPr>
            <a:r>
              <a:rPr lang="en-IN" dirty="0"/>
              <a:t>def foo():</a:t>
            </a:r>
          </a:p>
          <a:p>
            <a:pPr marL="0" indent="0">
              <a:buNone/>
            </a:pPr>
            <a:r>
              <a:rPr lang="en-IN" dirty="0"/>
              <a:t>    print("inside foo</a:t>
            </a:r>
            <a:r>
              <a:rPr lang="en-IN" dirty="0" smtClean="0"/>
              <a:t>()")</a:t>
            </a:r>
            <a:endParaRPr lang="en-IN" dirty="0"/>
          </a:p>
          <a:p>
            <a:pPr marL="0" indent="0">
              <a:buNone/>
            </a:pPr>
            <a:r>
              <a:rPr lang="en-IN" dirty="0"/>
              <a:t>foo()</a:t>
            </a:r>
          </a:p>
          <a:p>
            <a:endParaRPr lang="en-IN" dirty="0"/>
          </a:p>
          <a:p>
            <a:endParaRPr lang="en-IN" dirty="0"/>
          </a:p>
        </p:txBody>
      </p:sp>
    </p:spTree>
    <p:extLst>
      <p:ext uri="{BB962C8B-B14F-4D97-AF65-F5344CB8AC3E}">
        <p14:creationId xmlns:p14="http://schemas.microsoft.com/office/powerpoint/2010/main" val="1625115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534"/>
            <a:ext cx="12192000" cy="6591869"/>
          </a:xfrm>
        </p:spPr>
        <p:txBody>
          <a:bodyPr>
            <a:normAutofit fontScale="92500" lnSpcReduction="10000"/>
          </a:bodyPr>
          <a:lstStyle/>
          <a:p>
            <a:pPr marL="0" indent="0">
              <a:buNone/>
            </a:pPr>
            <a:r>
              <a:rPr lang="en-IN" dirty="0"/>
              <a:t>The following decorator implemented as a class does the same "job":</a:t>
            </a:r>
          </a:p>
          <a:p>
            <a:pPr marL="0" indent="0">
              <a:buNone/>
            </a:pPr>
            <a:r>
              <a:rPr lang="en-IN" dirty="0"/>
              <a:t>class decorator2: </a:t>
            </a:r>
          </a:p>
          <a:p>
            <a:pPr marL="0" indent="0">
              <a:buNone/>
            </a:pPr>
            <a:r>
              <a:rPr lang="en-IN" dirty="0"/>
              <a:t>    def __init__(self, f):</a:t>
            </a:r>
          </a:p>
          <a:p>
            <a:pPr marL="0" indent="0">
              <a:buNone/>
            </a:pPr>
            <a:r>
              <a:rPr lang="en-IN" dirty="0"/>
              <a:t>        self.f = </a:t>
            </a:r>
            <a:r>
              <a:rPr lang="en-IN" dirty="0" smtClean="0"/>
              <a:t>f      </a:t>
            </a:r>
            <a:endParaRPr lang="en-IN" dirty="0"/>
          </a:p>
          <a:p>
            <a:pPr marL="0" indent="0">
              <a:buNone/>
            </a:pPr>
            <a:r>
              <a:rPr lang="en-IN" dirty="0"/>
              <a:t>    def __call__(self):</a:t>
            </a:r>
          </a:p>
          <a:p>
            <a:pPr marL="0" indent="0">
              <a:buNone/>
            </a:pPr>
            <a:r>
              <a:rPr lang="en-IN" dirty="0"/>
              <a:t>        print("Decorating", self.f.__name__)</a:t>
            </a:r>
          </a:p>
          <a:p>
            <a:pPr marL="0" indent="0">
              <a:buNone/>
            </a:pPr>
            <a:r>
              <a:rPr lang="en-IN" dirty="0"/>
              <a:t>        self.f()</a:t>
            </a:r>
          </a:p>
          <a:p>
            <a:pPr marL="0" indent="0">
              <a:buNone/>
            </a:pPr>
            <a:r>
              <a:rPr lang="en-IN" dirty="0"/>
              <a:t>@decorator2</a:t>
            </a:r>
          </a:p>
          <a:p>
            <a:pPr marL="0" indent="0">
              <a:buNone/>
            </a:pPr>
            <a:r>
              <a:rPr lang="en-IN" dirty="0"/>
              <a:t>def foo():</a:t>
            </a:r>
          </a:p>
          <a:p>
            <a:pPr marL="0" indent="0">
              <a:buNone/>
            </a:pPr>
            <a:r>
              <a:rPr lang="en-IN" dirty="0"/>
              <a:t>    print("inside foo()")</a:t>
            </a:r>
          </a:p>
          <a:p>
            <a:pPr marL="0" indent="0">
              <a:buNone/>
            </a:pPr>
            <a:r>
              <a:rPr lang="en-IN" dirty="0"/>
              <a:t>foo()</a:t>
            </a:r>
          </a:p>
          <a:p>
            <a:pPr marL="0" indent="0">
              <a:buNone/>
            </a:pPr>
            <a:r>
              <a:rPr lang="en-IN" b="1" dirty="0"/>
              <a:t>Both versions return the same output:</a:t>
            </a:r>
          </a:p>
          <a:p>
            <a:pPr marL="0" indent="0">
              <a:buNone/>
            </a:pPr>
            <a:r>
              <a:rPr lang="en-IN" dirty="0"/>
              <a:t>Decorating foo</a:t>
            </a:r>
          </a:p>
          <a:p>
            <a:pPr marL="0" indent="0">
              <a:buNone/>
            </a:pPr>
            <a:r>
              <a:rPr lang="en-IN" dirty="0"/>
              <a:t>inside foo</a:t>
            </a:r>
            <a:r>
              <a:rPr lang="en-IN" dirty="0" smtClean="0"/>
              <a:t>()</a:t>
            </a:r>
            <a:endParaRPr lang="en-IN" dirty="0"/>
          </a:p>
        </p:txBody>
      </p:sp>
    </p:spTree>
    <p:extLst>
      <p:ext uri="{BB962C8B-B14F-4D97-AF65-F5344CB8AC3E}">
        <p14:creationId xmlns:p14="http://schemas.microsoft.com/office/powerpoint/2010/main" val="2973423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163772"/>
            <a:ext cx="12028227" cy="6578221"/>
          </a:xfrm>
        </p:spPr>
        <p:txBody>
          <a:bodyPr>
            <a:normAutofit/>
          </a:bodyPr>
          <a:lstStyle/>
          <a:p>
            <a:pPr marL="0" indent="0">
              <a:buNone/>
            </a:pPr>
            <a:r>
              <a:rPr lang="en-IN" sz="2400" b="1" dirty="0" smtClean="0">
                <a:solidFill>
                  <a:srgbClr val="FF0000"/>
                </a:solidFill>
              </a:rPr>
              <a:t>Static Method</a:t>
            </a:r>
            <a:endParaRPr lang="en-IN" sz="2400" b="1" dirty="0">
              <a:solidFill>
                <a:srgbClr val="FF0000"/>
              </a:solidFill>
            </a:endParaRPr>
          </a:p>
          <a:p>
            <a:pPr marL="0" indent="0">
              <a:buNone/>
            </a:pPr>
            <a:r>
              <a:rPr lang="en-IN" sz="2400" dirty="0"/>
              <a:t>A static method does not receive an implicit first argument.</a:t>
            </a:r>
          </a:p>
          <a:p>
            <a:pPr marL="0" indent="0">
              <a:buNone/>
            </a:pPr>
            <a:r>
              <a:rPr lang="en-IN" sz="2400" dirty="0">
                <a:solidFill>
                  <a:srgbClr val="FF0000"/>
                </a:solidFill>
              </a:rPr>
              <a:t>Syntax</a:t>
            </a:r>
            <a:r>
              <a:rPr lang="en-IN" sz="2400" dirty="0" smtClean="0">
                <a:solidFill>
                  <a:srgbClr val="FF0000"/>
                </a:solidFill>
              </a:rPr>
              <a:t>:</a:t>
            </a:r>
            <a:endParaRPr lang="en-IN" sz="2400" dirty="0">
              <a:solidFill>
                <a:srgbClr val="FF0000"/>
              </a:solidFill>
            </a:endParaRPr>
          </a:p>
          <a:p>
            <a:pPr marL="0" indent="0">
              <a:buNone/>
            </a:pPr>
            <a:r>
              <a:rPr lang="en-IN" sz="2400" b="1" dirty="0"/>
              <a:t>class C(object):</a:t>
            </a:r>
          </a:p>
          <a:p>
            <a:pPr marL="0" indent="0">
              <a:buNone/>
            </a:pPr>
            <a:r>
              <a:rPr lang="en-IN" sz="2400" b="1" dirty="0"/>
              <a:t>    @staticmethod</a:t>
            </a:r>
          </a:p>
          <a:p>
            <a:pPr marL="0" indent="0">
              <a:buNone/>
            </a:pPr>
            <a:r>
              <a:rPr lang="en-IN" sz="2400" b="1" dirty="0"/>
              <a:t>    def fun(arg1, arg2, ...):</a:t>
            </a:r>
          </a:p>
          <a:p>
            <a:pPr marL="0" indent="0">
              <a:buNone/>
            </a:pPr>
            <a:r>
              <a:rPr lang="en-IN" sz="2400" dirty="0"/>
              <a:t>        ...</a:t>
            </a:r>
          </a:p>
          <a:p>
            <a:pPr marL="0" indent="0">
              <a:buNone/>
            </a:pPr>
            <a:r>
              <a:rPr lang="en-IN" sz="2400" b="1" dirty="0"/>
              <a:t>returns: a static method for function fun.</a:t>
            </a:r>
          </a:p>
          <a:p>
            <a:pPr marL="0" indent="0">
              <a:buNone/>
            </a:pPr>
            <a:r>
              <a:rPr lang="en-IN" sz="2400" dirty="0"/>
              <a:t>A static method is also a method which is bound to the class and not the object of the class.</a:t>
            </a:r>
          </a:p>
          <a:p>
            <a:pPr marL="0" indent="0">
              <a:buNone/>
            </a:pPr>
            <a:r>
              <a:rPr lang="en-IN" sz="2400" dirty="0"/>
              <a:t>A static method can’t access or modify class state.</a:t>
            </a:r>
          </a:p>
          <a:p>
            <a:pPr marL="0" indent="0">
              <a:buNone/>
            </a:pPr>
            <a:r>
              <a:rPr lang="en-IN" sz="2400" dirty="0"/>
              <a:t>It is present in a class because it makes sense for the method to be present in class.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99189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22238" y="150813"/>
            <a:ext cx="11915775" cy="6564312"/>
          </a:xfrm>
        </p:spPr>
        <p:txBody>
          <a:bodyPr>
            <a:normAutofit fontScale="85000" lnSpcReduction="20000"/>
          </a:bodyPr>
          <a:lstStyle/>
          <a:p>
            <a:pPr marL="0" indent="0">
              <a:buNone/>
            </a:pPr>
            <a:r>
              <a:rPr lang="en-IN" b="1" dirty="0" smtClean="0">
                <a:solidFill>
                  <a:srgbClr val="FF0000"/>
                </a:solidFill>
              </a:rPr>
              <a:t>Class Method</a:t>
            </a:r>
            <a:endParaRPr lang="en-IN" b="1" dirty="0">
              <a:solidFill>
                <a:srgbClr val="FF0000"/>
              </a:solidFill>
            </a:endParaRPr>
          </a:p>
          <a:p>
            <a:pPr marL="0" indent="0">
              <a:buNone/>
            </a:pPr>
            <a:r>
              <a:rPr lang="en-IN" dirty="0"/>
              <a:t>The @classmethod decorator, is a </a:t>
            </a:r>
            <a:r>
              <a:rPr lang="en-IN" dirty="0" smtClean="0"/>
              <a:t>built-in </a:t>
            </a:r>
            <a:r>
              <a:rPr lang="en-IN" dirty="0"/>
              <a:t>function decorator that is an expression that gets evaluated after your function is defined. The result of that evaluation shadows your function definition.</a:t>
            </a:r>
          </a:p>
          <a:p>
            <a:pPr marL="0" indent="0">
              <a:buNone/>
            </a:pPr>
            <a:r>
              <a:rPr lang="en-IN" dirty="0"/>
              <a:t>A class method receives the class as implicit first argument, just like an instance method receives the </a:t>
            </a:r>
            <a:r>
              <a:rPr lang="en-IN" dirty="0" smtClean="0"/>
              <a:t>instance.</a:t>
            </a:r>
            <a:endParaRPr lang="en-IN" dirty="0"/>
          </a:p>
          <a:p>
            <a:pPr marL="0" indent="0">
              <a:buNone/>
            </a:pPr>
            <a:r>
              <a:rPr lang="en-IN" dirty="0">
                <a:solidFill>
                  <a:srgbClr val="FF0000"/>
                </a:solidFill>
              </a:rPr>
              <a:t>Syntax</a:t>
            </a:r>
            <a:r>
              <a:rPr lang="en-IN" dirty="0" smtClean="0">
                <a:solidFill>
                  <a:srgbClr val="FF0000"/>
                </a:solidFill>
              </a:rPr>
              <a:t>:</a:t>
            </a:r>
            <a:endParaRPr lang="en-IN" dirty="0">
              <a:solidFill>
                <a:srgbClr val="FF0000"/>
              </a:solidFill>
            </a:endParaRPr>
          </a:p>
          <a:p>
            <a:pPr marL="0" indent="0">
              <a:buNone/>
            </a:pPr>
            <a:r>
              <a:rPr lang="en-IN" b="1" dirty="0"/>
              <a:t>class C(object):</a:t>
            </a:r>
          </a:p>
          <a:p>
            <a:pPr marL="0" indent="0">
              <a:buNone/>
            </a:pPr>
            <a:r>
              <a:rPr lang="en-IN" b="1" dirty="0"/>
              <a:t>    @classmethod</a:t>
            </a:r>
          </a:p>
          <a:p>
            <a:pPr marL="0" indent="0">
              <a:buNone/>
            </a:pPr>
            <a:r>
              <a:rPr lang="en-IN" b="1" dirty="0"/>
              <a:t>    def fun(</a:t>
            </a:r>
            <a:r>
              <a:rPr lang="en-IN" b="1" dirty="0" err="1"/>
              <a:t>cls</a:t>
            </a:r>
            <a:r>
              <a:rPr lang="en-IN" b="1" dirty="0"/>
              <a:t>, arg1, arg2, ...):</a:t>
            </a:r>
          </a:p>
          <a:p>
            <a:pPr marL="0" indent="0">
              <a:buNone/>
            </a:pPr>
            <a:r>
              <a:rPr lang="en-IN" b="1" dirty="0"/>
              <a:t>       ....</a:t>
            </a:r>
          </a:p>
          <a:p>
            <a:pPr marL="0" indent="0">
              <a:buNone/>
            </a:pPr>
            <a:r>
              <a:rPr lang="en-IN" b="1" dirty="0"/>
              <a:t>fun: function that needs to be converted into a class method</a:t>
            </a:r>
          </a:p>
          <a:p>
            <a:pPr marL="0" indent="0">
              <a:buNone/>
            </a:pPr>
            <a:r>
              <a:rPr lang="en-IN" b="1" dirty="0"/>
              <a:t>returns: a class method for function.</a:t>
            </a:r>
          </a:p>
          <a:p>
            <a:pPr marL="0" indent="0">
              <a:buNone/>
            </a:pPr>
            <a:r>
              <a:rPr lang="en-IN" dirty="0"/>
              <a:t>A class method is a method which is bound to the class and not the object of the class.</a:t>
            </a:r>
          </a:p>
          <a:p>
            <a:pPr marL="0" indent="0">
              <a:buNone/>
            </a:pPr>
            <a:r>
              <a:rPr lang="en-IN" dirty="0"/>
              <a:t>They have the access to the state of the class as it takes a class parameter that points to the class and not the object instance</a:t>
            </a:r>
            <a:r>
              <a:rPr lang="en-IN" dirty="0" smtClean="0"/>
              <a:t>.</a:t>
            </a:r>
          </a:p>
          <a:p>
            <a:pPr marL="0" indent="0">
              <a:buNone/>
            </a:pPr>
            <a:r>
              <a:rPr lang="en-IN" dirty="0"/>
              <a:t>It can modify a class state that would apply across all the instances of the class. For example it can modify a class variable that will be applicable to all the instances.</a:t>
            </a:r>
          </a:p>
          <a:p>
            <a:pPr marL="0" indent="0">
              <a:buNone/>
            </a:pPr>
            <a:endParaRPr lang="en-IN" dirty="0"/>
          </a:p>
        </p:txBody>
      </p:sp>
    </p:spTree>
    <p:extLst>
      <p:ext uri="{BB962C8B-B14F-4D97-AF65-F5344CB8AC3E}">
        <p14:creationId xmlns:p14="http://schemas.microsoft.com/office/powerpoint/2010/main" val="72010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163772"/>
            <a:ext cx="11928144" cy="6578221"/>
          </a:xfrm>
        </p:spPr>
        <p:txBody>
          <a:bodyPr>
            <a:normAutofit lnSpcReduction="10000"/>
          </a:bodyPr>
          <a:lstStyle/>
          <a:p>
            <a:pPr marL="0" indent="0" fontAlgn="base">
              <a:buNone/>
            </a:pPr>
            <a:r>
              <a:rPr lang="en-IN" b="1" dirty="0">
                <a:solidFill>
                  <a:srgbClr val="FF0000"/>
                </a:solidFill>
              </a:rPr>
              <a:t>Class method vs Static </a:t>
            </a:r>
            <a:r>
              <a:rPr lang="en-IN" b="1" dirty="0" smtClean="0">
                <a:solidFill>
                  <a:srgbClr val="FF0000"/>
                </a:solidFill>
              </a:rPr>
              <a:t>Method</a:t>
            </a:r>
            <a:r>
              <a:rPr lang="en-IN" dirty="0">
                <a:solidFill>
                  <a:srgbClr val="FF0000"/>
                </a:solidFill>
              </a:rPr>
              <a:t/>
            </a:r>
            <a:br>
              <a:rPr lang="en-IN" dirty="0">
                <a:solidFill>
                  <a:srgbClr val="FF0000"/>
                </a:solidFill>
              </a:rPr>
            </a:br>
            <a:r>
              <a:rPr lang="en-IN" dirty="0"/>
              <a:t/>
            </a:r>
            <a:br>
              <a:rPr lang="en-IN" dirty="0"/>
            </a:br>
            <a:r>
              <a:rPr lang="en-IN" dirty="0"/>
              <a:t>A class method takes </a:t>
            </a:r>
            <a:r>
              <a:rPr lang="en-IN" b="1" dirty="0"/>
              <a:t>cls</a:t>
            </a:r>
            <a:r>
              <a:rPr lang="en-IN" dirty="0"/>
              <a:t> as first parameter while a static method needs no specific parameters.</a:t>
            </a:r>
          </a:p>
          <a:p>
            <a:pPr marL="0" indent="0" fontAlgn="base">
              <a:buNone/>
            </a:pPr>
            <a:r>
              <a:rPr lang="en-IN" dirty="0"/>
              <a:t>A class method can access or modify class state while a static method can’t access or modify it.</a:t>
            </a:r>
          </a:p>
          <a:p>
            <a:pPr marL="0" indent="0" fontAlgn="base">
              <a:buNone/>
            </a:pPr>
            <a:r>
              <a:rPr lang="en-IN" dirty="0"/>
              <a:t>In general, static methods know nothing about class state. They are utility type methods that take some parameters and work upon those parameters. On the other hand class methods must have class as parameter.</a:t>
            </a:r>
          </a:p>
          <a:p>
            <a:pPr marL="0" indent="0" fontAlgn="base">
              <a:buNone/>
            </a:pPr>
            <a:r>
              <a:rPr lang="en-IN" dirty="0"/>
              <a:t>We use @classmethod decorator in python to create a class method and we use @staticmethod decorator to create a static method in python.</a:t>
            </a:r>
          </a:p>
          <a:p>
            <a:pPr marL="0" indent="0" fontAlgn="base">
              <a:buNone/>
            </a:pPr>
            <a:r>
              <a:rPr lang="en-IN" b="1" dirty="0">
                <a:solidFill>
                  <a:srgbClr val="FF0000"/>
                </a:solidFill>
              </a:rPr>
              <a:t>When to use what?</a:t>
            </a:r>
            <a:endParaRPr lang="en-IN" dirty="0">
              <a:solidFill>
                <a:srgbClr val="FF0000"/>
              </a:solidFill>
            </a:endParaRPr>
          </a:p>
          <a:p>
            <a:pPr marL="0" indent="0" fontAlgn="base">
              <a:buNone/>
            </a:pPr>
            <a:r>
              <a:rPr lang="en-IN" dirty="0"/>
              <a:t>We generally use class method to create factory methods. Factory methods return class object ( similar to a constructor ) for different use cases.</a:t>
            </a:r>
          </a:p>
          <a:p>
            <a:pPr marL="0" indent="0" fontAlgn="base">
              <a:buNone/>
            </a:pPr>
            <a:r>
              <a:rPr lang="en-IN" dirty="0"/>
              <a:t>We generally use static methods to create utility functions.</a:t>
            </a:r>
          </a:p>
          <a:p>
            <a:endParaRPr lang="en-IN" dirty="0"/>
          </a:p>
        </p:txBody>
      </p:sp>
    </p:spTree>
    <p:extLst>
      <p:ext uri="{BB962C8B-B14F-4D97-AF65-F5344CB8AC3E}">
        <p14:creationId xmlns:p14="http://schemas.microsoft.com/office/powerpoint/2010/main" val="3187413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6478"/>
            <a:ext cx="12192000" cy="6721522"/>
          </a:xfrm>
        </p:spPr>
        <p:txBody>
          <a:bodyPr/>
          <a:lstStyle/>
          <a:p>
            <a:pPr marL="0" indent="0" fontAlgn="base">
              <a:buNone/>
            </a:pPr>
            <a:r>
              <a:rPr lang="en-IN" b="1" dirty="0">
                <a:solidFill>
                  <a:srgbClr val="FF0000"/>
                </a:solidFill>
              </a:rPr>
              <a:t>How to define a class method and a static method?</a:t>
            </a:r>
            <a:endParaRPr lang="en-IN" dirty="0">
              <a:solidFill>
                <a:srgbClr val="FF0000"/>
              </a:solidFill>
            </a:endParaRPr>
          </a:p>
          <a:p>
            <a:pPr marL="0" indent="0" fontAlgn="base">
              <a:buNone/>
            </a:pPr>
            <a:r>
              <a:rPr lang="en-IN" dirty="0"/>
              <a:t>To define a class method in python, we use @classmethod decorator and to define a static method we use @staticmethod decorator.</a:t>
            </a:r>
            <a:br>
              <a:rPr lang="en-IN" dirty="0"/>
            </a:br>
            <a:r>
              <a:rPr lang="en-IN" dirty="0"/>
              <a:t>Let us look at an example to understand the difference between both of them. Let us say we want to create a class Person. Now, python doesn’t support method overloading like C++ or Java so we use class methods to create factory methods. In the below example we use a class method to create a person object from birth year.</a:t>
            </a:r>
          </a:p>
          <a:p>
            <a:pPr marL="0" indent="0" fontAlgn="base">
              <a:buNone/>
            </a:pPr>
            <a:r>
              <a:rPr lang="en-IN" dirty="0"/>
              <a:t>As explained above we use static methods to create utility functions. In the below example we use a static method to check if a person is adult or not.</a:t>
            </a:r>
          </a:p>
          <a:p>
            <a:pPr marL="0" indent="0">
              <a:buNone/>
            </a:pPr>
            <a:endParaRPr lang="en-IN" dirty="0"/>
          </a:p>
        </p:txBody>
      </p:sp>
    </p:spTree>
    <p:extLst>
      <p:ext uri="{BB962C8B-B14F-4D97-AF65-F5344CB8AC3E}">
        <p14:creationId xmlns:p14="http://schemas.microsoft.com/office/powerpoint/2010/main" val="32885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5534"/>
            <a:ext cx="12064621" cy="6646460"/>
          </a:xfrm>
        </p:spPr>
        <p:txBody>
          <a:bodyPr>
            <a:normAutofit/>
          </a:bodyPr>
          <a:lstStyle/>
          <a:p>
            <a:r>
              <a:rPr lang="en-IN" dirty="0"/>
              <a:t>The variable</a:t>
            </a:r>
            <a:r>
              <a:rPr lang="en-IN" b="1" dirty="0"/>
              <a:t> </a:t>
            </a:r>
            <a:r>
              <a:rPr lang="en-IN" b="1" i="1" dirty="0"/>
              <a:t>empCount </a:t>
            </a:r>
            <a:r>
              <a:rPr lang="en-IN" dirty="0"/>
              <a:t>is a class variable whose value is shared among all the</a:t>
            </a:r>
            <a:br>
              <a:rPr lang="en-IN" dirty="0"/>
            </a:br>
            <a:r>
              <a:rPr lang="en-IN" dirty="0"/>
              <a:t>instances of a</a:t>
            </a:r>
            <a:r>
              <a:rPr lang="en-IN" b="1" dirty="0"/>
              <a:t> </a:t>
            </a:r>
            <a:r>
              <a:rPr lang="en-IN" dirty="0"/>
              <a:t>in this class. This can be accessed as </a:t>
            </a:r>
            <a:r>
              <a:rPr lang="en-IN" b="1" i="1" dirty="0"/>
              <a:t>Employee.empCount</a:t>
            </a:r>
            <a:r>
              <a:rPr lang="en-IN" i="1" dirty="0"/>
              <a:t> </a:t>
            </a:r>
            <a:r>
              <a:rPr lang="en-IN" dirty="0"/>
              <a:t>from</a:t>
            </a:r>
            <a:br>
              <a:rPr lang="en-IN" dirty="0"/>
            </a:br>
            <a:r>
              <a:rPr lang="en-IN" dirty="0"/>
              <a:t>inside the class or outside the class.</a:t>
            </a:r>
            <a:br>
              <a:rPr lang="en-IN" dirty="0"/>
            </a:br>
            <a:r>
              <a:rPr lang="en-IN" dirty="0"/>
              <a:t> The first method </a:t>
            </a:r>
            <a:r>
              <a:rPr lang="en-IN" b="1" i="1" dirty="0"/>
              <a:t>__init__() </a:t>
            </a:r>
            <a:r>
              <a:rPr lang="en-IN" dirty="0"/>
              <a:t>is a special method, which is called class </a:t>
            </a:r>
            <a:r>
              <a:rPr lang="en-IN" dirty="0" smtClean="0"/>
              <a:t>constructor or </a:t>
            </a:r>
            <a:r>
              <a:rPr lang="en-IN" dirty="0"/>
              <a:t>initialization method that Python calls when you create a new instance of </a:t>
            </a:r>
            <a:r>
              <a:rPr lang="en-IN" dirty="0" smtClean="0"/>
              <a:t>this class</a:t>
            </a:r>
            <a:r>
              <a:rPr lang="en-IN" dirty="0"/>
              <a:t>.</a:t>
            </a:r>
            <a:br>
              <a:rPr lang="en-IN" dirty="0"/>
            </a:br>
            <a:r>
              <a:rPr lang="en-IN" dirty="0"/>
              <a:t> You declare other class methods like normal functions with the exception that </a:t>
            </a:r>
            <a:r>
              <a:rPr lang="en-IN" dirty="0" smtClean="0"/>
              <a:t>the first </a:t>
            </a:r>
            <a:r>
              <a:rPr lang="en-IN" dirty="0"/>
              <a:t>argument to each method is </a:t>
            </a:r>
            <a:r>
              <a:rPr lang="en-IN" i="1" dirty="0"/>
              <a:t>self</a:t>
            </a:r>
            <a:r>
              <a:rPr lang="en-IN" dirty="0"/>
              <a:t>. Python adds the </a:t>
            </a:r>
            <a:r>
              <a:rPr lang="en-IN" i="1" dirty="0"/>
              <a:t>self </a:t>
            </a:r>
            <a:r>
              <a:rPr lang="en-IN" dirty="0"/>
              <a:t>argument to the list </a:t>
            </a:r>
            <a:r>
              <a:rPr lang="en-IN" dirty="0" smtClean="0"/>
              <a:t>for you</a:t>
            </a:r>
            <a:r>
              <a:rPr lang="en-IN" dirty="0"/>
              <a:t>; you do not need to include it when you call the methods</a:t>
            </a:r>
            <a:r>
              <a:rPr lang="en-IN" dirty="0" smtClean="0"/>
              <a:t>.</a:t>
            </a:r>
          </a:p>
          <a:p>
            <a:r>
              <a:rPr lang="en-IN" b="1" dirty="0">
                <a:solidFill>
                  <a:srgbClr val="FF0000"/>
                </a:solidFill>
              </a:rPr>
              <a:t>Creating Instance </a:t>
            </a:r>
            <a:r>
              <a:rPr lang="en-IN" b="1" dirty="0" smtClean="0">
                <a:solidFill>
                  <a:srgbClr val="FF0000"/>
                </a:solidFill>
              </a:rPr>
              <a:t>Objects</a:t>
            </a:r>
            <a:r>
              <a:rPr lang="en-IN" dirty="0"/>
              <a:t/>
            </a:r>
            <a:br>
              <a:rPr lang="en-IN" dirty="0"/>
            </a:br>
            <a:r>
              <a:rPr lang="en-IN" dirty="0"/>
              <a:t>To create instances of a class, you call the class using class name and pass in </a:t>
            </a:r>
            <a:r>
              <a:rPr lang="en-IN" dirty="0" smtClean="0"/>
              <a:t>whatever arguments </a:t>
            </a:r>
            <a:r>
              <a:rPr lang="en-IN" dirty="0"/>
              <a:t>its </a:t>
            </a:r>
            <a:r>
              <a:rPr lang="en-IN" i="1" dirty="0"/>
              <a:t>__init__ </a:t>
            </a:r>
            <a:r>
              <a:rPr lang="en-IN" dirty="0"/>
              <a:t>method accepts.</a:t>
            </a:r>
            <a:br>
              <a:rPr lang="en-IN" dirty="0"/>
            </a:br>
            <a:r>
              <a:rPr lang="en-IN" dirty="0"/>
              <a:t>This would create first object of Employee class</a:t>
            </a:r>
            <a:br>
              <a:rPr lang="en-IN" dirty="0"/>
            </a:br>
            <a:r>
              <a:rPr lang="en-IN" b="1" dirty="0"/>
              <a:t>emp1 = Employee</a:t>
            </a:r>
            <a:r>
              <a:rPr lang="en-IN" b="1" dirty="0" smtClean="0"/>
              <a:t>(“kpr", </a:t>
            </a:r>
            <a:r>
              <a:rPr lang="en-IN" b="1" dirty="0"/>
              <a:t>2000)</a:t>
            </a:r>
            <a:br>
              <a:rPr lang="en-IN" b="1" dirty="0"/>
            </a:br>
            <a:r>
              <a:rPr lang="en-IN" dirty="0"/>
              <a:t>This would create second object of Employee class</a:t>
            </a:r>
            <a:br>
              <a:rPr lang="en-IN" dirty="0"/>
            </a:br>
            <a:r>
              <a:rPr lang="en-IN" b="1" dirty="0"/>
              <a:t>emp2 = Employee</a:t>
            </a:r>
            <a:r>
              <a:rPr lang="en-IN" b="1" dirty="0" smtClean="0"/>
              <a:t>(“prashanth", </a:t>
            </a:r>
            <a:r>
              <a:rPr lang="en-IN" b="1" dirty="0"/>
              <a:t>5000</a:t>
            </a:r>
            <a:r>
              <a:rPr lang="en-IN" b="1" dirty="0" smtClean="0"/>
              <a:t>)</a:t>
            </a:r>
          </a:p>
        </p:txBody>
      </p:sp>
    </p:spTree>
    <p:extLst>
      <p:ext uri="{BB962C8B-B14F-4D97-AF65-F5344CB8AC3E}">
        <p14:creationId xmlns:p14="http://schemas.microsoft.com/office/powerpoint/2010/main" val="4009088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136477"/>
            <a:ext cx="12028227" cy="6550925"/>
          </a:xfrm>
        </p:spPr>
        <p:txBody>
          <a:bodyPr>
            <a:normAutofit/>
          </a:bodyPr>
          <a:lstStyle/>
          <a:p>
            <a:pPr marL="0" indent="0">
              <a:buNone/>
            </a:pPr>
            <a:r>
              <a:rPr lang="en-IN" sz="2000" b="1" dirty="0"/>
              <a:t>class A:</a:t>
            </a:r>
          </a:p>
          <a:p>
            <a:pPr marL="0" indent="0">
              <a:buNone/>
            </a:pPr>
            <a:r>
              <a:rPr lang="en-IN" sz="2000" b="1" dirty="0"/>
              <a:t>   message = "class message</a:t>
            </a:r>
            <a:r>
              <a:rPr lang="en-IN" sz="2000" b="1" dirty="0" smtClean="0"/>
              <a:t>"</a:t>
            </a:r>
            <a:endParaRPr lang="en-IN" sz="2000" b="1" dirty="0"/>
          </a:p>
          <a:p>
            <a:pPr marL="0" indent="0">
              <a:buNone/>
            </a:pPr>
            <a:r>
              <a:rPr lang="en-IN" sz="2000" b="1" dirty="0"/>
              <a:t>  </a:t>
            </a:r>
            <a:r>
              <a:rPr lang="en-IN" sz="2000" b="1" dirty="0" smtClean="0"/>
              <a:t>@</a:t>
            </a:r>
            <a:r>
              <a:rPr lang="en-IN" sz="2000" b="1" dirty="0"/>
              <a:t>classmethod</a:t>
            </a:r>
          </a:p>
          <a:p>
            <a:pPr marL="0" indent="0">
              <a:buNone/>
            </a:pPr>
            <a:r>
              <a:rPr lang="en-IN" sz="2000" b="1" dirty="0"/>
              <a:t>  </a:t>
            </a:r>
            <a:r>
              <a:rPr lang="en-IN" sz="2000" b="1" dirty="0" smtClean="0"/>
              <a:t>def </a:t>
            </a:r>
            <a:r>
              <a:rPr lang="en-IN" sz="2000" b="1" dirty="0"/>
              <a:t>cfoo(cls):</a:t>
            </a:r>
          </a:p>
          <a:p>
            <a:pPr marL="0" indent="0">
              <a:buNone/>
            </a:pPr>
            <a:r>
              <a:rPr lang="en-IN" sz="2000" b="1" dirty="0"/>
              <a:t>      print(</a:t>
            </a:r>
            <a:r>
              <a:rPr lang="en-IN" sz="2000" b="1" dirty="0" err="1"/>
              <a:t>cls.message</a:t>
            </a:r>
            <a:r>
              <a:rPr lang="en-IN" sz="2000" b="1" dirty="0" smtClean="0"/>
              <a:t>)</a:t>
            </a:r>
            <a:endParaRPr lang="en-IN" sz="2000" b="1" dirty="0"/>
          </a:p>
          <a:p>
            <a:pPr marL="0" indent="0">
              <a:buNone/>
            </a:pPr>
            <a:r>
              <a:rPr lang="en-IN" sz="2000" b="1" dirty="0"/>
              <a:t> </a:t>
            </a:r>
            <a:r>
              <a:rPr lang="en-IN" sz="2000" b="1" dirty="0" smtClean="0"/>
              <a:t> </a:t>
            </a:r>
            <a:r>
              <a:rPr lang="en-IN" sz="2000" b="1" dirty="0"/>
              <a:t>def foo(self, msg):</a:t>
            </a:r>
          </a:p>
          <a:p>
            <a:pPr marL="0" indent="0">
              <a:buNone/>
            </a:pPr>
            <a:r>
              <a:rPr lang="en-IN" sz="2000" b="1" dirty="0"/>
              <a:t>      self.message = msg</a:t>
            </a:r>
          </a:p>
          <a:p>
            <a:pPr marL="457200" lvl="1" indent="0">
              <a:buNone/>
            </a:pPr>
            <a:r>
              <a:rPr lang="en-IN" sz="1600" b="1" dirty="0"/>
              <a:t>      print(</a:t>
            </a:r>
            <a:r>
              <a:rPr lang="en-IN" sz="1600" b="1" dirty="0" err="1"/>
              <a:t>self.message</a:t>
            </a:r>
            <a:r>
              <a:rPr lang="en-IN" sz="1600" b="1" dirty="0" smtClean="0"/>
              <a:t>)</a:t>
            </a:r>
            <a:endParaRPr lang="en-IN" sz="1600" b="1" dirty="0"/>
          </a:p>
          <a:p>
            <a:pPr marL="0" indent="0">
              <a:buNone/>
            </a:pPr>
            <a:r>
              <a:rPr lang="en-IN" sz="2000" b="1" dirty="0"/>
              <a:t> </a:t>
            </a:r>
            <a:r>
              <a:rPr lang="en-IN" sz="2000" b="1" dirty="0" smtClean="0"/>
              <a:t> </a:t>
            </a:r>
            <a:r>
              <a:rPr lang="en-IN" sz="2000" b="1" dirty="0"/>
              <a:t>def __str__(self):</a:t>
            </a:r>
          </a:p>
          <a:p>
            <a:pPr marL="0" indent="0">
              <a:buNone/>
            </a:pPr>
            <a:r>
              <a:rPr lang="en-IN" sz="2000" b="1" dirty="0"/>
              <a:t>      return self.message</a:t>
            </a:r>
            <a:endParaRPr lang="en-IN" b="1" dirty="0"/>
          </a:p>
        </p:txBody>
      </p:sp>
    </p:spTree>
    <p:extLst>
      <p:ext uri="{BB962C8B-B14F-4D97-AF65-F5344CB8AC3E}">
        <p14:creationId xmlns:p14="http://schemas.microsoft.com/office/powerpoint/2010/main" val="403717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22830"/>
            <a:ext cx="11955439" cy="6735170"/>
          </a:xfrm>
        </p:spPr>
        <p:txBody>
          <a:bodyPr>
            <a:normAutofit fontScale="77500" lnSpcReduction="20000"/>
          </a:bodyPr>
          <a:lstStyle/>
          <a:p>
            <a:r>
              <a:rPr lang="en-IN" sz="3500" b="1" dirty="0">
                <a:solidFill>
                  <a:srgbClr val="FF0000"/>
                </a:solidFill>
              </a:rPr>
              <a:t>Accessing </a:t>
            </a:r>
            <a:r>
              <a:rPr lang="en-IN" sz="3500" b="1" dirty="0" smtClean="0">
                <a:solidFill>
                  <a:srgbClr val="FF0000"/>
                </a:solidFill>
              </a:rPr>
              <a:t>Attributes</a:t>
            </a:r>
          </a:p>
          <a:p>
            <a:pPr marL="0" indent="0">
              <a:buNone/>
            </a:pPr>
            <a:r>
              <a:rPr lang="en-IN" dirty="0"/>
              <a:t/>
            </a:r>
            <a:br>
              <a:rPr lang="en-IN" dirty="0"/>
            </a:br>
            <a:r>
              <a:rPr lang="en-IN" dirty="0"/>
              <a:t>You access the object's attributes using the dot operator with object. Class variable </a:t>
            </a:r>
            <a:r>
              <a:rPr lang="en-IN" dirty="0" smtClean="0"/>
              <a:t>would be </a:t>
            </a:r>
            <a:r>
              <a:rPr lang="en-IN" dirty="0"/>
              <a:t>accessed using class name as </a:t>
            </a:r>
            <a:r>
              <a:rPr lang="en-IN" dirty="0" smtClean="0"/>
              <a:t>follows</a:t>
            </a:r>
          </a:p>
          <a:p>
            <a:pPr marL="0" indent="0">
              <a:buNone/>
            </a:pPr>
            <a:r>
              <a:rPr lang="en-IN" b="1" dirty="0" smtClean="0"/>
              <a:t>emp1.displayEmployee</a:t>
            </a:r>
            <a:r>
              <a:rPr lang="en-IN" b="1" dirty="0"/>
              <a:t>()</a:t>
            </a:r>
            <a:r>
              <a:rPr lang="en-IN" dirty="0"/>
              <a:t/>
            </a:r>
            <a:br>
              <a:rPr lang="en-IN" dirty="0"/>
            </a:br>
            <a:r>
              <a:rPr lang="en-IN" b="1" dirty="0"/>
              <a:t>emp2.displayEmployee()</a:t>
            </a:r>
            <a:r>
              <a:rPr lang="en-IN" dirty="0"/>
              <a:t/>
            </a:r>
            <a:br>
              <a:rPr lang="en-IN" dirty="0"/>
            </a:br>
            <a:r>
              <a:rPr lang="en-IN" dirty="0"/>
              <a:t>print ("Total Employee %d" % Employee.empCount</a:t>
            </a:r>
            <a:r>
              <a:rPr lang="en-IN" dirty="0" smtClean="0"/>
              <a:t>)</a:t>
            </a:r>
          </a:p>
          <a:p>
            <a:pPr marL="0" indent="0">
              <a:buNone/>
            </a:pPr>
            <a:r>
              <a:rPr lang="en-IN" dirty="0"/>
              <a:t>You can add, remove, or modify attributes of classes and objects at any </a:t>
            </a:r>
            <a:endParaRPr lang="en-IN" dirty="0" smtClean="0"/>
          </a:p>
          <a:p>
            <a:pPr marL="0" indent="0">
              <a:buNone/>
            </a:pPr>
            <a:r>
              <a:rPr lang="en-IN" dirty="0" smtClean="0"/>
              <a:t>timeemp1.salary </a:t>
            </a:r>
            <a:r>
              <a:rPr lang="en-IN" dirty="0"/>
              <a:t>= 7000 # Add an 'salary' attribute.</a:t>
            </a:r>
            <a:br>
              <a:rPr lang="en-IN" dirty="0"/>
            </a:br>
            <a:r>
              <a:rPr lang="en-IN" dirty="0"/>
              <a:t>emp1.name = 'xyz' # Modify 'age' attribute.</a:t>
            </a:r>
            <a:br>
              <a:rPr lang="en-IN" dirty="0"/>
            </a:br>
            <a:r>
              <a:rPr lang="en-IN" dirty="0"/>
              <a:t>del emp1.salary # Delete 'age' attribute</a:t>
            </a:r>
            <a:r>
              <a:rPr lang="en-IN" dirty="0" smtClean="0"/>
              <a:t>.</a:t>
            </a:r>
          </a:p>
          <a:p>
            <a:pPr marL="0" indent="0">
              <a:buNone/>
            </a:pPr>
            <a:r>
              <a:rPr lang="en-IN" dirty="0"/>
              <a:t/>
            </a:r>
            <a:br>
              <a:rPr lang="en-IN" dirty="0"/>
            </a:br>
            <a:r>
              <a:rPr lang="en-IN" dirty="0"/>
              <a:t>Instead of using the normal statements to access attributes, you can use the </a:t>
            </a:r>
            <a:r>
              <a:rPr lang="en-IN" dirty="0" smtClean="0"/>
              <a:t>following functions-</a:t>
            </a:r>
          </a:p>
          <a:p>
            <a:pPr marL="0" indent="0">
              <a:buNone/>
            </a:pPr>
            <a:r>
              <a:rPr lang="en-IN" dirty="0"/>
              <a:t/>
            </a:r>
            <a:br>
              <a:rPr lang="en-IN" dirty="0"/>
            </a:br>
            <a:r>
              <a:rPr lang="en-IN" sz="2600" dirty="0"/>
              <a:t> The </a:t>
            </a:r>
            <a:r>
              <a:rPr lang="en-IN" sz="2600" b="1" dirty="0"/>
              <a:t>getattr(</a:t>
            </a:r>
            <a:r>
              <a:rPr lang="en-IN" sz="2600" b="1" dirty="0" err="1"/>
              <a:t>obj</a:t>
            </a:r>
            <a:r>
              <a:rPr lang="en-IN" sz="2600" b="1" dirty="0"/>
              <a:t>, name[, default])</a:t>
            </a:r>
            <a:r>
              <a:rPr lang="en-IN" sz="2600" dirty="0"/>
              <a:t>: to access the attribute of object.</a:t>
            </a:r>
            <a:br>
              <a:rPr lang="en-IN" sz="2600" dirty="0"/>
            </a:br>
            <a:r>
              <a:rPr lang="en-IN" sz="2600" dirty="0"/>
              <a:t> The </a:t>
            </a:r>
            <a:r>
              <a:rPr lang="en-IN" sz="2600" b="1" dirty="0"/>
              <a:t>hasattr(</a:t>
            </a:r>
            <a:r>
              <a:rPr lang="en-IN" sz="2600" b="1" dirty="0" err="1"/>
              <a:t>obj,name</a:t>
            </a:r>
            <a:r>
              <a:rPr lang="en-IN" sz="2600" b="1" dirty="0"/>
              <a:t>)</a:t>
            </a:r>
            <a:r>
              <a:rPr lang="en-IN" sz="2600" dirty="0"/>
              <a:t>: to check if an attribute exists or not.</a:t>
            </a:r>
            <a:br>
              <a:rPr lang="en-IN" sz="2600" dirty="0"/>
            </a:br>
            <a:r>
              <a:rPr lang="en-IN" sz="2600" dirty="0"/>
              <a:t> The </a:t>
            </a:r>
            <a:r>
              <a:rPr lang="en-IN" sz="2600" b="1" dirty="0"/>
              <a:t>setattr(</a:t>
            </a:r>
            <a:r>
              <a:rPr lang="en-IN" sz="2600" b="1" dirty="0" err="1"/>
              <a:t>obj,name,value</a:t>
            </a:r>
            <a:r>
              <a:rPr lang="en-IN" sz="2600" b="1" dirty="0"/>
              <a:t>)</a:t>
            </a:r>
            <a:r>
              <a:rPr lang="en-IN" sz="2600" dirty="0"/>
              <a:t>: to set an attribute. If attribute does not exist, then</a:t>
            </a:r>
            <a:br>
              <a:rPr lang="en-IN" sz="2600" dirty="0"/>
            </a:br>
            <a:r>
              <a:rPr lang="en-IN" sz="2600" dirty="0"/>
              <a:t>it would be created.</a:t>
            </a:r>
            <a:br>
              <a:rPr lang="en-IN" sz="2600" dirty="0"/>
            </a:br>
            <a:r>
              <a:rPr lang="en-IN" sz="2600" dirty="0"/>
              <a:t> The </a:t>
            </a:r>
            <a:r>
              <a:rPr lang="en-IN" sz="2600" b="1" dirty="0"/>
              <a:t>delattr(</a:t>
            </a:r>
            <a:r>
              <a:rPr lang="en-IN" sz="2600" b="1" dirty="0" err="1"/>
              <a:t>obj</a:t>
            </a:r>
            <a:r>
              <a:rPr lang="en-IN" sz="2600" b="1" dirty="0"/>
              <a:t>, name)</a:t>
            </a:r>
            <a:r>
              <a:rPr lang="en-IN" sz="2600" dirty="0"/>
              <a:t>: to delete an attribute.</a:t>
            </a:r>
            <a:br>
              <a:rPr lang="en-IN" sz="2600" dirty="0"/>
            </a:br>
            <a:r>
              <a:rPr lang="en-IN" sz="2600" dirty="0"/>
              <a:t>hasattr(emp1, 'salary') # Returns true if 'salary' attribute exists</a:t>
            </a:r>
            <a:br>
              <a:rPr lang="en-IN" sz="2600" dirty="0"/>
            </a:br>
            <a:r>
              <a:rPr lang="en-IN" sz="2600" dirty="0"/>
              <a:t>getattr(emp1, 'salary') # Returns value of 'salary' attribute</a:t>
            </a:r>
            <a:br>
              <a:rPr lang="en-IN" sz="2600" dirty="0"/>
            </a:br>
            <a:r>
              <a:rPr lang="en-IN" sz="2600" dirty="0"/>
              <a:t>setattr(emp1, 'salary', 7000) # Set attribute </a:t>
            </a:r>
            <a:r>
              <a:rPr lang="en-IN" sz="2600" dirty="0" smtClean="0"/>
              <a:t>‘salary' </a:t>
            </a:r>
            <a:r>
              <a:rPr lang="en-IN" sz="2600" dirty="0"/>
              <a:t/>
            </a:r>
            <a:br>
              <a:rPr lang="en-IN" sz="2600" dirty="0"/>
            </a:br>
            <a:r>
              <a:rPr lang="en-IN" sz="2600" dirty="0"/>
              <a:t>delattr(emp1, 'salary') # Delete attribute </a:t>
            </a:r>
            <a:r>
              <a:rPr lang="en-IN" sz="2600" dirty="0" smtClean="0"/>
              <a:t>‘salary‘</a:t>
            </a:r>
          </a:p>
          <a:p>
            <a:pPr marL="0" indent="0">
              <a:buNone/>
            </a:pPr>
            <a:endParaRPr lang="en-IN" sz="2600" dirty="0" smtClean="0"/>
          </a:p>
        </p:txBody>
      </p:sp>
    </p:spTree>
    <p:extLst>
      <p:ext uri="{BB962C8B-B14F-4D97-AF65-F5344CB8AC3E}">
        <p14:creationId xmlns:p14="http://schemas.microsoft.com/office/powerpoint/2010/main" val="265445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0"/>
            <a:ext cx="12082818" cy="6858000"/>
          </a:xfrm>
        </p:spPr>
        <p:txBody>
          <a:bodyPr/>
          <a:lstStyle/>
          <a:p>
            <a:r>
              <a:rPr lang="en-IN" b="1" dirty="0">
                <a:solidFill>
                  <a:srgbClr val="FF0000"/>
                </a:solidFill>
              </a:rPr>
              <a:t>Built-In Class Attributes</a:t>
            </a:r>
            <a:r>
              <a:rPr lang="en-IN" dirty="0"/>
              <a:t/>
            </a:r>
            <a:br>
              <a:rPr lang="en-IN" dirty="0"/>
            </a:br>
            <a:r>
              <a:rPr lang="en-IN" dirty="0"/>
              <a:t>Every Python class keeps the following built-in attributes and they can be accessed </a:t>
            </a:r>
            <a:r>
              <a:rPr lang="en-IN" dirty="0" smtClean="0"/>
              <a:t>using dot </a:t>
            </a:r>
            <a:r>
              <a:rPr lang="en-IN" dirty="0"/>
              <a:t>operator like any other attribute −</a:t>
            </a:r>
            <a:br>
              <a:rPr lang="en-IN" dirty="0"/>
            </a:br>
            <a:r>
              <a:rPr lang="en-IN" dirty="0"/>
              <a:t> </a:t>
            </a:r>
            <a:r>
              <a:rPr lang="en-IN" b="1" dirty="0"/>
              <a:t>__dict__: </a:t>
            </a:r>
            <a:r>
              <a:rPr lang="en-IN" dirty="0"/>
              <a:t>Dictionary containing the class's namespace.</a:t>
            </a:r>
            <a:br>
              <a:rPr lang="en-IN" dirty="0"/>
            </a:br>
            <a:r>
              <a:rPr lang="en-IN" dirty="0"/>
              <a:t> </a:t>
            </a:r>
            <a:r>
              <a:rPr lang="en-IN" b="1" dirty="0"/>
              <a:t>__doc__: </a:t>
            </a:r>
            <a:r>
              <a:rPr lang="en-IN" dirty="0"/>
              <a:t>Class documentation string or none, if undefined.</a:t>
            </a:r>
            <a:br>
              <a:rPr lang="en-IN" dirty="0"/>
            </a:br>
            <a:r>
              <a:rPr lang="en-IN" dirty="0"/>
              <a:t> </a:t>
            </a:r>
            <a:r>
              <a:rPr lang="en-IN" b="1" dirty="0"/>
              <a:t>__name__: </a:t>
            </a:r>
            <a:r>
              <a:rPr lang="en-IN" dirty="0"/>
              <a:t>Class name.</a:t>
            </a:r>
            <a:br>
              <a:rPr lang="en-IN" dirty="0"/>
            </a:br>
            <a:r>
              <a:rPr lang="en-IN" dirty="0"/>
              <a:t> </a:t>
            </a:r>
            <a:r>
              <a:rPr lang="en-IN" b="1" dirty="0"/>
              <a:t>__module__: </a:t>
            </a:r>
            <a:r>
              <a:rPr lang="en-IN" dirty="0"/>
              <a:t>Module name in which the class is defined. This attribute is</a:t>
            </a:r>
            <a:br>
              <a:rPr lang="en-IN" dirty="0"/>
            </a:br>
            <a:r>
              <a:rPr lang="en-IN" dirty="0"/>
              <a:t>"__main__" in interactive mode.</a:t>
            </a:r>
            <a:br>
              <a:rPr lang="en-IN" dirty="0"/>
            </a:br>
            <a:r>
              <a:rPr lang="en-IN" dirty="0"/>
              <a:t> </a:t>
            </a:r>
            <a:r>
              <a:rPr lang="en-IN" b="1" dirty="0"/>
              <a:t>__bases__: </a:t>
            </a:r>
            <a:r>
              <a:rPr lang="en-IN" dirty="0"/>
              <a:t>A possibly empty tuple containing the base classes, in the order of</a:t>
            </a:r>
            <a:br>
              <a:rPr lang="en-IN" dirty="0"/>
            </a:br>
            <a:r>
              <a:rPr lang="en-IN" dirty="0"/>
              <a:t>their occurrence in the base class list.</a:t>
            </a:r>
            <a:br>
              <a:rPr lang="en-IN" dirty="0"/>
            </a:br>
            <a:r>
              <a:rPr lang="en-IN" dirty="0"/>
              <a:t>print ("Employee.__doc__:", Employee.__doc__)</a:t>
            </a:r>
            <a:br>
              <a:rPr lang="en-IN" dirty="0"/>
            </a:br>
            <a:r>
              <a:rPr lang="en-IN" dirty="0"/>
              <a:t>print ("Employee.__name__:", Employee.__name__)</a:t>
            </a:r>
            <a:br>
              <a:rPr lang="en-IN" dirty="0"/>
            </a:br>
            <a:r>
              <a:rPr lang="en-IN" dirty="0"/>
              <a:t>print ("Employee.__module__:", Employee.__module__)</a:t>
            </a:r>
            <a:br>
              <a:rPr lang="en-IN" dirty="0"/>
            </a:br>
            <a:r>
              <a:rPr lang="en-IN" dirty="0"/>
              <a:t>print ("Employee.__bases__:", Employee.__bases__)</a:t>
            </a:r>
            <a:br>
              <a:rPr lang="en-IN" dirty="0"/>
            </a:br>
            <a:r>
              <a:rPr lang="en-IN" dirty="0"/>
              <a:t>print ("Employee.__dict__:", Employee.__dict__ )</a:t>
            </a:r>
            <a:br>
              <a:rPr lang="en-IN" dirty="0"/>
            </a:br>
            <a:endParaRPr lang="en-IN" dirty="0"/>
          </a:p>
        </p:txBody>
      </p:sp>
    </p:spTree>
    <p:extLst>
      <p:ext uri="{BB962C8B-B14F-4D97-AF65-F5344CB8AC3E}">
        <p14:creationId xmlns:p14="http://schemas.microsoft.com/office/powerpoint/2010/main" val="140581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2830"/>
            <a:ext cx="12192000" cy="6619164"/>
          </a:xfrm>
        </p:spPr>
        <p:txBody>
          <a:bodyPr>
            <a:normAutofit/>
          </a:bodyPr>
          <a:lstStyle/>
          <a:p>
            <a:r>
              <a:rPr lang="en-IN" b="1" dirty="0">
                <a:solidFill>
                  <a:srgbClr val="FF0000"/>
                </a:solidFill>
              </a:rPr>
              <a:t>Destroying Objects (Garbage Collection)</a:t>
            </a:r>
            <a:r>
              <a:rPr lang="en-IN" dirty="0"/>
              <a:t/>
            </a:r>
            <a:br>
              <a:rPr lang="en-IN" dirty="0"/>
            </a:br>
            <a:r>
              <a:rPr lang="en-IN" sz="2400" dirty="0"/>
              <a:t>Python deletes unneeded objects (built-in types or class instances) automatically to </a:t>
            </a:r>
            <a:r>
              <a:rPr lang="en-IN" sz="2400" dirty="0" smtClean="0"/>
              <a:t>free the </a:t>
            </a:r>
            <a:r>
              <a:rPr lang="en-IN" sz="2400" dirty="0"/>
              <a:t>memory space. The process by which Python periodically reclaims blocks of </a:t>
            </a:r>
            <a:r>
              <a:rPr lang="en-IN" sz="2400" dirty="0" smtClean="0"/>
              <a:t>memory that </a:t>
            </a:r>
            <a:r>
              <a:rPr lang="en-IN" sz="2400" dirty="0"/>
              <a:t>no longer are in use is termed as Garbage Collection.</a:t>
            </a:r>
            <a:br>
              <a:rPr lang="en-IN" sz="2400" dirty="0"/>
            </a:br>
            <a:r>
              <a:rPr lang="en-IN" sz="2400" dirty="0"/>
              <a:t>Python's garbage collector runs during program execution and is triggered when </a:t>
            </a:r>
            <a:r>
              <a:rPr lang="en-IN" sz="2400" dirty="0" smtClean="0"/>
              <a:t>an object's </a:t>
            </a:r>
            <a:r>
              <a:rPr lang="en-IN" sz="2400" dirty="0"/>
              <a:t>reference count reaches zero. An object's reference count changes as the </a:t>
            </a:r>
            <a:r>
              <a:rPr lang="en-IN" sz="2400" dirty="0" smtClean="0"/>
              <a:t>number of </a:t>
            </a:r>
            <a:r>
              <a:rPr lang="en-IN" sz="2400" dirty="0"/>
              <a:t>aliases that point to it changes.</a:t>
            </a:r>
            <a:br>
              <a:rPr lang="en-IN" sz="2400" dirty="0"/>
            </a:br>
            <a:r>
              <a:rPr lang="en-IN" sz="2400" dirty="0"/>
              <a:t>An object's reference count increases when it is assigned a new name or placed in </a:t>
            </a:r>
            <a:r>
              <a:rPr lang="en-IN" sz="2400" dirty="0" smtClean="0"/>
              <a:t>a container </a:t>
            </a:r>
            <a:r>
              <a:rPr lang="en-IN" sz="2400" dirty="0"/>
              <a:t>(list, tuple, or dictionary). The object's reference count decreases when it </a:t>
            </a:r>
            <a:r>
              <a:rPr lang="en-IN" sz="2400" dirty="0" smtClean="0"/>
              <a:t>is deleted </a:t>
            </a:r>
            <a:r>
              <a:rPr lang="en-IN" sz="2400" dirty="0"/>
              <a:t>with </a:t>
            </a:r>
            <a:r>
              <a:rPr lang="en-IN" sz="2400" i="1" dirty="0"/>
              <a:t>del</a:t>
            </a:r>
            <a:r>
              <a:rPr lang="en-IN" sz="2400" dirty="0"/>
              <a:t>, its reference is reassigned, or its reference goes out of scope. When </a:t>
            </a:r>
            <a:r>
              <a:rPr lang="en-IN" sz="2400" dirty="0" smtClean="0"/>
              <a:t>an object's reference count </a:t>
            </a:r>
            <a:r>
              <a:rPr lang="en-IN" sz="2400" dirty="0"/>
              <a:t>reaches zero, Python collects it automatically.</a:t>
            </a:r>
            <a:br>
              <a:rPr lang="en-IN" sz="2400" dirty="0"/>
            </a:br>
            <a:r>
              <a:rPr lang="en-IN" sz="2400" dirty="0"/>
              <a:t>You normally will not notice when the garbage collector destroys an orphaned instance</a:t>
            </a:r>
            <a:br>
              <a:rPr lang="en-IN" sz="2400" dirty="0"/>
            </a:br>
            <a:r>
              <a:rPr lang="en-IN" sz="2400" dirty="0"/>
              <a:t>and reclaims its space. However, a class can implement the special </a:t>
            </a:r>
            <a:r>
              <a:rPr lang="en-IN" sz="2400" dirty="0" smtClean="0"/>
              <a:t>method </a:t>
            </a:r>
            <a:r>
              <a:rPr lang="en-IN" sz="2400" i="1" dirty="0" smtClean="0"/>
              <a:t>__</a:t>
            </a:r>
            <a:r>
              <a:rPr lang="en-IN" sz="2400" i="1" dirty="0"/>
              <a:t>del</a:t>
            </a:r>
            <a:r>
              <a:rPr lang="en-IN" sz="2400" i="1" dirty="0" smtClean="0"/>
              <a:t>__()</a:t>
            </a:r>
            <a:r>
              <a:rPr lang="en-IN" sz="2400" dirty="0" smtClean="0"/>
              <a:t>, called </a:t>
            </a:r>
            <a:r>
              <a:rPr lang="en-IN" sz="2400" dirty="0"/>
              <a:t>a destructor, that is invoked when the instance is about to be destroyed. </a:t>
            </a:r>
            <a:r>
              <a:rPr lang="en-IN" sz="2400" dirty="0" smtClean="0"/>
              <a:t>This method </a:t>
            </a:r>
            <a:r>
              <a:rPr lang="en-IN" sz="2400" dirty="0"/>
              <a:t>might be</a:t>
            </a:r>
            <a:r>
              <a:rPr lang="en-IN" dirty="0"/>
              <a:t> </a:t>
            </a:r>
            <a:r>
              <a:rPr lang="en-IN" sz="2400" dirty="0"/>
              <a:t>used to clean up any non-memory resources used by an instance.</a:t>
            </a:r>
            <a:br>
              <a:rPr lang="en-IN" sz="2400" dirty="0"/>
            </a:br>
            <a:endParaRPr lang="en-IN" dirty="0"/>
          </a:p>
        </p:txBody>
      </p:sp>
    </p:spTree>
    <p:extLst>
      <p:ext uri="{BB962C8B-B14F-4D97-AF65-F5344CB8AC3E}">
        <p14:creationId xmlns:p14="http://schemas.microsoft.com/office/powerpoint/2010/main" val="227034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t>class Point:</a:t>
            </a:r>
            <a:br>
              <a:rPr lang="en-IN" dirty="0"/>
            </a:br>
            <a:r>
              <a:rPr lang="en-IN" dirty="0" smtClean="0"/>
              <a:t>	def __init( self, x=0, y=0):</a:t>
            </a:r>
            <a:br>
              <a:rPr lang="en-IN" dirty="0" smtClean="0"/>
            </a:br>
            <a:r>
              <a:rPr lang="en-IN" dirty="0" smtClean="0"/>
              <a:t>		self.x = x</a:t>
            </a:r>
            <a:br>
              <a:rPr lang="en-IN" dirty="0" smtClean="0"/>
            </a:br>
            <a:r>
              <a:rPr lang="en-IN" dirty="0" smtClean="0"/>
              <a:t>		self.y = y</a:t>
            </a:r>
            <a:br>
              <a:rPr lang="en-IN" dirty="0" smtClean="0"/>
            </a:br>
            <a:r>
              <a:rPr lang="en-IN" dirty="0" smtClean="0"/>
              <a:t>	def __del__(self):</a:t>
            </a:r>
            <a:br>
              <a:rPr lang="en-IN" dirty="0" smtClean="0"/>
            </a:br>
            <a:r>
              <a:rPr lang="en-IN" dirty="0" smtClean="0"/>
              <a:t>		class_name = self.__class__.__name__</a:t>
            </a:r>
            <a:br>
              <a:rPr lang="en-IN" dirty="0" smtClean="0"/>
            </a:br>
            <a:r>
              <a:rPr lang="en-IN" dirty="0" smtClean="0"/>
              <a:t>		print (class_name, "destroyed")</a:t>
            </a:r>
            <a:br>
              <a:rPr lang="en-IN" dirty="0" smtClean="0"/>
            </a:br>
            <a:r>
              <a:rPr lang="en-IN" dirty="0" smtClean="0"/>
              <a:t>pt1 = Point()</a:t>
            </a:r>
            <a:br>
              <a:rPr lang="en-IN" dirty="0" smtClean="0"/>
            </a:br>
            <a:r>
              <a:rPr lang="en-IN" dirty="0" smtClean="0"/>
              <a:t>pt2 = pt1</a:t>
            </a:r>
            <a:br>
              <a:rPr lang="en-IN" dirty="0" smtClean="0"/>
            </a:br>
            <a:r>
              <a:rPr lang="en-IN" dirty="0" smtClean="0"/>
              <a:t>pt3 = pt1</a:t>
            </a:r>
            <a:br>
              <a:rPr lang="en-IN" dirty="0" smtClean="0"/>
            </a:br>
            <a:r>
              <a:rPr lang="en-IN" dirty="0" smtClean="0"/>
              <a:t>print (id(pt1), id(pt2), id(pt3) # prints the ids of the obejcts)</a:t>
            </a:r>
            <a:br>
              <a:rPr lang="en-IN" dirty="0" smtClean="0"/>
            </a:br>
            <a:r>
              <a:rPr lang="en-IN" dirty="0" smtClean="0"/>
              <a:t>del pt1</a:t>
            </a:r>
            <a:br>
              <a:rPr lang="en-IN" dirty="0" smtClean="0"/>
            </a:br>
            <a:r>
              <a:rPr lang="en-IN" dirty="0" smtClean="0"/>
              <a:t>del pt2</a:t>
            </a:r>
            <a:br>
              <a:rPr lang="en-IN" dirty="0" smtClean="0"/>
            </a:br>
            <a:r>
              <a:rPr lang="en-IN" dirty="0" smtClean="0"/>
              <a:t>del pt3</a:t>
            </a:r>
            <a:br>
              <a:rPr lang="en-IN" dirty="0" smtClean="0"/>
            </a:br>
            <a:endParaRPr lang="en-IN" dirty="0"/>
          </a:p>
        </p:txBody>
      </p:sp>
    </p:spTree>
    <p:extLst>
      <p:ext uri="{BB962C8B-B14F-4D97-AF65-F5344CB8AC3E}">
        <p14:creationId xmlns:p14="http://schemas.microsoft.com/office/powerpoint/2010/main" val="48015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50124"/>
            <a:ext cx="12064620" cy="6578221"/>
          </a:xfrm>
        </p:spPr>
        <p:txBody>
          <a:bodyPr/>
          <a:lstStyle/>
          <a:p>
            <a:r>
              <a:rPr lang="en-IN" sz="3200" b="1" dirty="0" smtClean="0">
                <a:solidFill>
                  <a:srgbClr val="FF0000"/>
                </a:solidFill>
              </a:rPr>
              <a:t>Class Inheritance</a:t>
            </a:r>
            <a:r>
              <a:rPr lang="en-IN" dirty="0"/>
              <a:t/>
            </a:r>
            <a:br>
              <a:rPr lang="en-IN" dirty="0"/>
            </a:br>
            <a:r>
              <a:rPr lang="en-IN" dirty="0"/>
              <a:t>The child class inherits the attributes of its parent class, and you can use those </a:t>
            </a:r>
            <a:r>
              <a:rPr lang="en-IN" dirty="0" smtClean="0"/>
              <a:t>attributes as </a:t>
            </a:r>
            <a:r>
              <a:rPr lang="en-IN" dirty="0"/>
              <a:t>if they were defined in the child class. A child class can also override data members </a:t>
            </a:r>
            <a:r>
              <a:rPr lang="en-IN" dirty="0" smtClean="0"/>
              <a:t>and methods </a:t>
            </a:r>
            <a:r>
              <a:rPr lang="en-IN" dirty="0"/>
              <a:t>from the parent.</a:t>
            </a:r>
            <a:br>
              <a:rPr lang="en-IN" dirty="0"/>
            </a:br>
            <a:r>
              <a:rPr lang="en-IN" b="1" dirty="0"/>
              <a:t>Syntax</a:t>
            </a:r>
            <a:r>
              <a:rPr lang="en-IN" dirty="0"/>
              <a:t/>
            </a:r>
            <a:br>
              <a:rPr lang="en-IN" dirty="0"/>
            </a:br>
            <a:r>
              <a:rPr lang="en-IN" dirty="0"/>
              <a:t>Derived classes are declared much like their parent class; however, a list of base </a:t>
            </a:r>
            <a:r>
              <a:rPr lang="en-IN" dirty="0" smtClean="0"/>
              <a:t>classes to </a:t>
            </a:r>
            <a:r>
              <a:rPr lang="en-IN" dirty="0"/>
              <a:t>inherit from is given after the class name −</a:t>
            </a:r>
            <a:br>
              <a:rPr lang="en-IN" dirty="0"/>
            </a:br>
            <a:r>
              <a:rPr lang="en-IN" dirty="0"/>
              <a:t>class SubClassName (ParentClass1[, ParentClass2, ...]):</a:t>
            </a:r>
            <a:br>
              <a:rPr lang="en-IN" dirty="0"/>
            </a:br>
            <a:r>
              <a:rPr lang="en-IN" dirty="0" smtClean="0"/>
              <a:t>	'Optional </a:t>
            </a:r>
            <a:r>
              <a:rPr lang="en-IN" dirty="0"/>
              <a:t>class documentation string'</a:t>
            </a:r>
            <a:br>
              <a:rPr lang="en-IN" dirty="0"/>
            </a:br>
            <a:r>
              <a:rPr lang="en-IN" dirty="0" smtClean="0"/>
              <a:t>	class_suite</a:t>
            </a:r>
            <a:r>
              <a:rPr lang="en-IN" dirty="0"/>
              <a:t/>
            </a:r>
            <a:br>
              <a:rPr lang="en-IN" dirty="0"/>
            </a:br>
            <a:endParaRPr lang="en-IN" dirty="0"/>
          </a:p>
        </p:txBody>
      </p:sp>
    </p:spTree>
    <p:extLst>
      <p:ext uri="{BB962C8B-B14F-4D97-AF65-F5344CB8AC3E}">
        <p14:creationId xmlns:p14="http://schemas.microsoft.com/office/powerpoint/2010/main" val="170135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TotalTime>
  <Words>2184</Words>
  <Application>Microsoft Office PowerPoint</Application>
  <PresentationFormat>Widescreen</PresentationFormat>
  <Paragraphs>346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Office Theme</vt:lpstr>
      <vt:lpstr>Python 3 – Object Oriented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Global, Local and Nonlocal variables </vt:lpstr>
      <vt:lpstr>PowerPoint Presentation</vt:lpstr>
      <vt:lpstr>PowerPoint Presentation</vt:lpstr>
      <vt:lpstr>PowerPoint Presentation</vt:lpstr>
      <vt:lpstr>PowerPoint Presentation</vt:lpstr>
      <vt:lpstr>Python Decorators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SUPRIYAA</dc:creator>
  <cp:lastModifiedBy>SUPRIYAA</cp:lastModifiedBy>
  <cp:revision>446</cp:revision>
  <dcterms:created xsi:type="dcterms:W3CDTF">2018-07-21T14:44:14Z</dcterms:created>
  <dcterms:modified xsi:type="dcterms:W3CDTF">2018-09-07T17:01:20Z</dcterms:modified>
</cp:coreProperties>
</file>