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8300" y="2735021"/>
            <a:ext cx="11455400" cy="1123314"/>
          </a:xfrm>
          <a:prstGeom prst="rect">
            <a:avLst/>
          </a:prstGeom>
        </p:spPr>
        <p:txBody>
          <a:bodyPr wrap="square" lIns="0" tIns="0" rIns="0" bIns="0">
            <a:spAutoFit/>
          </a:bodyPr>
          <a:lstStyle>
            <a:lvl1pPr>
              <a:defRPr sz="7200" b="1" i="0">
                <a:solidFill>
                  <a:schemeClr val="bg1"/>
                </a:solidFill>
                <a:latin typeface="Arial"/>
                <a:cs typeface="Arial"/>
              </a:defRPr>
            </a:lvl1pPr>
          </a:lstStyle>
          <a:p>
            <a:endParaRPr/>
          </a:p>
        </p:txBody>
      </p:sp>
      <p:sp>
        <p:nvSpPr>
          <p:cNvPr id="3" name="Holder 3"/>
          <p:cNvSpPr>
            <a:spLocks noGrp="1"/>
          </p:cNvSpPr>
          <p:nvPr>
            <p:ph type="body" idx="1"/>
          </p:nvPr>
        </p:nvSpPr>
        <p:spPr>
          <a:xfrm>
            <a:off x="460044" y="1760981"/>
            <a:ext cx="11271910" cy="25050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799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49376" y="436321"/>
            <a:ext cx="3360624" cy="566822"/>
          </a:xfrm>
          <a:prstGeom prst="rect">
            <a:avLst/>
          </a:prstGeom>
        </p:spPr>
        <p:txBody>
          <a:bodyPr vert="horz" wrap="square" lIns="0" tIns="12700" rIns="0" bIns="0" rtlCol="0">
            <a:spAutoFit/>
          </a:bodyPr>
          <a:lstStyle/>
          <a:p>
            <a:pPr marL="12700">
              <a:lnSpc>
                <a:spcPct val="100000"/>
              </a:lnSpc>
              <a:spcBef>
                <a:spcPts val="100"/>
              </a:spcBef>
            </a:pPr>
            <a:r>
              <a:rPr sz="3600" spc="-75" dirty="0">
                <a:solidFill>
                  <a:srgbClr val="000000"/>
                </a:solidFill>
              </a:rPr>
              <a:t>Team</a:t>
            </a:r>
            <a:r>
              <a:rPr sz="3600" spc="-50" dirty="0">
                <a:solidFill>
                  <a:srgbClr val="000000"/>
                </a:solidFill>
              </a:rPr>
              <a:t> </a:t>
            </a:r>
            <a:r>
              <a:rPr sz="3600" spc="-5" dirty="0" smtClean="0">
                <a:solidFill>
                  <a:srgbClr val="000000"/>
                </a:solidFill>
              </a:rPr>
              <a:t>details</a:t>
            </a:r>
            <a:r>
              <a:rPr lang="en-US" sz="3600" spc="-5" dirty="0">
                <a:solidFill>
                  <a:srgbClr val="000000"/>
                </a:solidFill>
              </a:rPr>
              <a:t>:</a:t>
            </a:r>
            <a:endParaRPr sz="3600" dirty="0"/>
          </a:p>
        </p:txBody>
      </p:sp>
      <p:sp>
        <p:nvSpPr>
          <p:cNvPr id="7" name="object 7"/>
          <p:cNvSpPr/>
          <p:nvPr/>
        </p:nvSpPr>
        <p:spPr>
          <a:xfrm>
            <a:off x="11601831" y="6589966"/>
            <a:ext cx="47625" cy="73660"/>
          </a:xfrm>
          <a:custGeom>
            <a:avLst/>
            <a:gdLst/>
            <a:ahLst/>
            <a:cxnLst/>
            <a:rect l="l" t="t" r="r" b="b"/>
            <a:pathLst>
              <a:path w="47625" h="73659">
                <a:moveTo>
                  <a:pt x="26543" y="0"/>
                </a:moveTo>
                <a:lnTo>
                  <a:pt x="16891" y="0"/>
                </a:lnTo>
                <a:lnTo>
                  <a:pt x="12065" y="1638"/>
                </a:lnTo>
                <a:lnTo>
                  <a:pt x="4445" y="8153"/>
                </a:lnTo>
                <a:lnTo>
                  <a:pt x="2032" y="12738"/>
                </a:lnTo>
                <a:lnTo>
                  <a:pt x="889" y="18669"/>
                </a:lnTo>
                <a:lnTo>
                  <a:pt x="9778" y="20243"/>
                </a:lnTo>
                <a:lnTo>
                  <a:pt x="10414" y="15913"/>
                </a:lnTo>
                <a:lnTo>
                  <a:pt x="11938" y="12674"/>
                </a:lnTo>
                <a:lnTo>
                  <a:pt x="16510" y="8356"/>
                </a:lnTo>
                <a:lnTo>
                  <a:pt x="19303" y="7277"/>
                </a:lnTo>
                <a:lnTo>
                  <a:pt x="26289" y="7277"/>
                </a:lnTo>
                <a:lnTo>
                  <a:pt x="29083" y="8331"/>
                </a:lnTo>
                <a:lnTo>
                  <a:pt x="33400" y="12598"/>
                </a:lnTo>
                <a:lnTo>
                  <a:pt x="34544" y="15278"/>
                </a:lnTo>
                <a:lnTo>
                  <a:pt x="34544" y="22606"/>
                </a:lnTo>
                <a:lnTo>
                  <a:pt x="33020" y="25641"/>
                </a:lnTo>
                <a:lnTo>
                  <a:pt x="27050" y="29565"/>
                </a:lnTo>
                <a:lnTo>
                  <a:pt x="23622" y="30556"/>
                </a:lnTo>
                <a:lnTo>
                  <a:pt x="18415" y="30454"/>
                </a:lnTo>
                <a:lnTo>
                  <a:pt x="17525" y="38214"/>
                </a:lnTo>
                <a:lnTo>
                  <a:pt x="19939" y="37553"/>
                </a:lnTo>
                <a:lnTo>
                  <a:pt x="22098" y="37236"/>
                </a:lnTo>
                <a:lnTo>
                  <a:pt x="27813" y="37236"/>
                </a:lnTo>
                <a:lnTo>
                  <a:pt x="31115" y="38544"/>
                </a:lnTo>
                <a:lnTo>
                  <a:pt x="36449" y="43815"/>
                </a:lnTo>
                <a:lnTo>
                  <a:pt x="37846" y="47167"/>
                </a:lnTo>
                <a:lnTo>
                  <a:pt x="37846" y="55486"/>
                </a:lnTo>
                <a:lnTo>
                  <a:pt x="36322" y="59055"/>
                </a:lnTo>
                <a:lnTo>
                  <a:pt x="30607" y="64820"/>
                </a:lnTo>
                <a:lnTo>
                  <a:pt x="27177" y="66255"/>
                </a:lnTo>
                <a:lnTo>
                  <a:pt x="19430" y="66255"/>
                </a:lnTo>
                <a:lnTo>
                  <a:pt x="16510" y="65151"/>
                </a:lnTo>
                <a:lnTo>
                  <a:pt x="11557" y="60731"/>
                </a:lnTo>
                <a:lnTo>
                  <a:pt x="9905" y="57124"/>
                </a:lnTo>
                <a:lnTo>
                  <a:pt x="8890" y="52108"/>
                </a:lnTo>
                <a:lnTo>
                  <a:pt x="0" y="53289"/>
                </a:lnTo>
                <a:lnTo>
                  <a:pt x="635" y="59283"/>
                </a:lnTo>
                <a:lnTo>
                  <a:pt x="3048" y="64160"/>
                </a:lnTo>
                <a:lnTo>
                  <a:pt x="11302" y="71691"/>
                </a:lnTo>
                <a:lnTo>
                  <a:pt x="16637" y="73571"/>
                </a:lnTo>
                <a:lnTo>
                  <a:pt x="29972" y="73571"/>
                </a:lnTo>
                <a:lnTo>
                  <a:pt x="35687" y="71386"/>
                </a:lnTo>
                <a:lnTo>
                  <a:pt x="44830" y="62649"/>
                </a:lnTo>
                <a:lnTo>
                  <a:pt x="47244" y="57315"/>
                </a:lnTo>
                <a:lnTo>
                  <a:pt x="47244" y="46380"/>
                </a:lnTo>
                <a:lnTo>
                  <a:pt x="45974" y="42506"/>
                </a:lnTo>
                <a:lnTo>
                  <a:pt x="41275" y="36322"/>
                </a:lnTo>
                <a:lnTo>
                  <a:pt x="37973" y="34290"/>
                </a:lnTo>
                <a:lnTo>
                  <a:pt x="33782" y="33299"/>
                </a:lnTo>
                <a:lnTo>
                  <a:pt x="36957" y="31800"/>
                </a:lnTo>
                <a:lnTo>
                  <a:pt x="39497" y="29768"/>
                </a:lnTo>
                <a:lnTo>
                  <a:pt x="42799" y="24663"/>
                </a:lnTo>
                <a:lnTo>
                  <a:pt x="43688" y="21831"/>
                </a:lnTo>
                <a:lnTo>
                  <a:pt x="43688" y="15443"/>
                </a:lnTo>
                <a:lnTo>
                  <a:pt x="42799" y="12344"/>
                </a:lnTo>
                <a:lnTo>
                  <a:pt x="39243" y="6515"/>
                </a:lnTo>
                <a:lnTo>
                  <a:pt x="36702" y="4216"/>
                </a:lnTo>
                <a:lnTo>
                  <a:pt x="30099" y="850"/>
                </a:lnTo>
                <a:lnTo>
                  <a:pt x="26543" y="0"/>
                </a:lnTo>
                <a:close/>
              </a:path>
            </a:pathLst>
          </a:custGeom>
          <a:solidFill>
            <a:srgbClr val="000000">
              <a:alpha val="39999"/>
            </a:srgbClr>
          </a:solidFill>
        </p:spPr>
        <p:txBody>
          <a:bodyPr wrap="square" lIns="0" tIns="0" rIns="0" bIns="0" rtlCol="0"/>
          <a:lstStyle/>
          <a:p>
            <a:endParaRPr/>
          </a:p>
        </p:txBody>
      </p:sp>
      <p:sp>
        <p:nvSpPr>
          <p:cNvPr id="21" name="TextBox 20"/>
          <p:cNvSpPr txBox="1"/>
          <p:nvPr/>
        </p:nvSpPr>
        <p:spPr>
          <a:xfrm>
            <a:off x="473188" y="1676400"/>
            <a:ext cx="10839831" cy="5909310"/>
          </a:xfrm>
          <a:prstGeom prst="rect">
            <a:avLst/>
          </a:prstGeom>
          <a:noFill/>
        </p:spPr>
        <p:txBody>
          <a:bodyPr wrap="square" rtlCol="0">
            <a:spAutoFit/>
          </a:bodyPr>
          <a:lstStyle/>
          <a:p>
            <a:pPr fontAlgn="t"/>
            <a:r>
              <a:rPr lang="en-IN" b="1" dirty="0"/>
              <a:t>TEAM </a:t>
            </a:r>
            <a:r>
              <a:rPr lang="en-IN" b="1" dirty="0" err="1" smtClean="0"/>
              <a:t>NAME:Achieveres</a:t>
            </a:r>
            <a:endParaRPr lang="en-IN" b="1" dirty="0" smtClean="0"/>
          </a:p>
          <a:p>
            <a:pPr fontAlgn="t"/>
            <a:endParaRPr lang="en-IN" dirty="0"/>
          </a:p>
          <a:p>
            <a:pPr fontAlgn="t"/>
            <a:r>
              <a:rPr lang="en-US" b="1" dirty="0" smtClean="0"/>
              <a:t>1.PrasanthKumar </a:t>
            </a:r>
            <a:r>
              <a:rPr lang="en-US" b="1" dirty="0" err="1" smtClean="0"/>
              <a:t>Yernagula</a:t>
            </a:r>
            <a:r>
              <a:rPr lang="en-US" b="1" dirty="0" smtClean="0"/>
              <a:t>(Lead)</a:t>
            </a:r>
            <a:endParaRPr lang="en-IN" dirty="0"/>
          </a:p>
          <a:p>
            <a:pPr fontAlgn="t"/>
            <a:r>
              <a:rPr lang="en-US" dirty="0" smtClean="0"/>
              <a:t>Sri </a:t>
            </a:r>
            <a:r>
              <a:rPr lang="en-US" dirty="0" err="1" smtClean="0"/>
              <a:t>Venkateswara</a:t>
            </a:r>
            <a:r>
              <a:rPr lang="en-US" dirty="0" smtClean="0"/>
              <a:t> college of engineering </a:t>
            </a:r>
            <a:r>
              <a:rPr lang="en-US" dirty="0" err="1"/>
              <a:t>Tirupati</a:t>
            </a:r>
            <a:r>
              <a:rPr lang="en-IN" dirty="0"/>
              <a:t>  </a:t>
            </a:r>
            <a:r>
              <a:rPr lang="en-IN" dirty="0" smtClean="0"/>
              <a:t>,</a:t>
            </a:r>
          </a:p>
          <a:p>
            <a:pPr fontAlgn="t"/>
            <a:r>
              <a:rPr lang="en-IN" dirty="0"/>
              <a:t> </a:t>
            </a:r>
            <a:r>
              <a:rPr lang="en-IN" dirty="0" smtClean="0"/>
              <a:t>CSE, Year </a:t>
            </a:r>
            <a:r>
              <a:rPr lang="en-IN" dirty="0"/>
              <a:t>of graduation:</a:t>
            </a:r>
            <a:r>
              <a:rPr lang="en-US" dirty="0" smtClean="0"/>
              <a:t>2024</a:t>
            </a:r>
          </a:p>
          <a:p>
            <a:pPr fontAlgn="t"/>
            <a:endParaRPr lang="en-US" dirty="0" smtClean="0"/>
          </a:p>
          <a:p>
            <a:pPr fontAlgn="t"/>
            <a:r>
              <a:rPr lang="en-US" b="1" dirty="0" smtClean="0"/>
              <a:t>2.Sangaraju </a:t>
            </a:r>
            <a:r>
              <a:rPr lang="en-US" b="1" dirty="0" err="1" smtClean="0"/>
              <a:t>Vyshnavi</a:t>
            </a:r>
            <a:endParaRPr lang="en-US" b="1" dirty="0" smtClean="0"/>
          </a:p>
          <a:p>
            <a:pPr fontAlgn="t"/>
            <a:r>
              <a:rPr lang="en-US" dirty="0" smtClean="0"/>
              <a:t>Sri </a:t>
            </a:r>
            <a:r>
              <a:rPr lang="en-US" dirty="0" err="1" smtClean="0"/>
              <a:t>Venkateswara</a:t>
            </a:r>
            <a:r>
              <a:rPr lang="en-US" dirty="0" smtClean="0"/>
              <a:t> college of engineering </a:t>
            </a:r>
            <a:r>
              <a:rPr lang="en-US" dirty="0" err="1" smtClean="0"/>
              <a:t>Tirupati</a:t>
            </a:r>
            <a:r>
              <a:rPr lang="en-IN" dirty="0" smtClean="0"/>
              <a:t>  ,</a:t>
            </a:r>
          </a:p>
          <a:p>
            <a:pPr fontAlgn="t"/>
            <a:r>
              <a:rPr lang="en-IN" dirty="0" smtClean="0"/>
              <a:t>CSE, Year of graduation:</a:t>
            </a:r>
            <a:r>
              <a:rPr lang="en-US" dirty="0" smtClean="0"/>
              <a:t>2024</a:t>
            </a:r>
          </a:p>
          <a:p>
            <a:pPr fontAlgn="t"/>
            <a:endParaRPr lang="en-US" dirty="0" smtClean="0"/>
          </a:p>
          <a:p>
            <a:pPr fontAlgn="t"/>
            <a:r>
              <a:rPr lang="en-US" b="1" dirty="0" smtClean="0"/>
              <a:t>3.Sathi </a:t>
            </a:r>
            <a:r>
              <a:rPr lang="en-US" b="1" dirty="0" err="1" smtClean="0"/>
              <a:t>Venkata</a:t>
            </a:r>
            <a:r>
              <a:rPr lang="en-US" b="1" dirty="0" smtClean="0"/>
              <a:t> </a:t>
            </a:r>
            <a:r>
              <a:rPr lang="en-US" b="1" dirty="0" err="1" smtClean="0"/>
              <a:t>Bhargav</a:t>
            </a:r>
            <a:r>
              <a:rPr lang="en-US" b="1" dirty="0" smtClean="0"/>
              <a:t> Krishna Reddy</a:t>
            </a:r>
          </a:p>
          <a:p>
            <a:pPr fontAlgn="t"/>
            <a:r>
              <a:rPr lang="en-US" dirty="0" smtClean="0"/>
              <a:t>Sri </a:t>
            </a:r>
            <a:r>
              <a:rPr lang="en-US" dirty="0" err="1" smtClean="0"/>
              <a:t>Venkateswara</a:t>
            </a:r>
            <a:r>
              <a:rPr lang="en-US" dirty="0" smtClean="0"/>
              <a:t> college of engineering </a:t>
            </a:r>
            <a:r>
              <a:rPr lang="en-US" dirty="0" err="1" smtClean="0"/>
              <a:t>Tirupati</a:t>
            </a:r>
            <a:r>
              <a:rPr lang="en-IN" dirty="0" smtClean="0"/>
              <a:t>  ,</a:t>
            </a:r>
          </a:p>
          <a:p>
            <a:pPr fontAlgn="t"/>
            <a:r>
              <a:rPr lang="en-IN" dirty="0" smtClean="0"/>
              <a:t> CSE, Year of graduation:</a:t>
            </a:r>
            <a:r>
              <a:rPr lang="en-US" dirty="0" smtClean="0"/>
              <a:t>2024</a:t>
            </a:r>
          </a:p>
          <a:p>
            <a:pPr fontAlgn="t"/>
            <a:endParaRPr lang="en-US" dirty="0" smtClean="0"/>
          </a:p>
          <a:p>
            <a:pPr fontAlgn="t"/>
            <a:r>
              <a:rPr lang="en-US" b="1" dirty="0" smtClean="0"/>
              <a:t>4. </a:t>
            </a:r>
            <a:r>
              <a:rPr lang="en-US" b="1" dirty="0" err="1" smtClean="0"/>
              <a:t>Suguna</a:t>
            </a:r>
            <a:r>
              <a:rPr lang="en-US" b="1" dirty="0" smtClean="0"/>
              <a:t> </a:t>
            </a:r>
            <a:r>
              <a:rPr lang="en-US" b="1" dirty="0" err="1" smtClean="0"/>
              <a:t>Dhanusha</a:t>
            </a:r>
            <a:endParaRPr lang="en-US" b="1" dirty="0" smtClean="0"/>
          </a:p>
          <a:p>
            <a:pPr fontAlgn="t"/>
            <a:r>
              <a:rPr lang="en-US" dirty="0" smtClean="0"/>
              <a:t>Sri </a:t>
            </a:r>
            <a:r>
              <a:rPr lang="en-US" dirty="0" err="1" smtClean="0"/>
              <a:t>Venkateswara</a:t>
            </a:r>
            <a:r>
              <a:rPr lang="en-US" dirty="0" smtClean="0"/>
              <a:t> college of engineering </a:t>
            </a:r>
            <a:r>
              <a:rPr lang="en-US" dirty="0" err="1" smtClean="0"/>
              <a:t>Tirupati</a:t>
            </a:r>
            <a:r>
              <a:rPr lang="en-IN" dirty="0" smtClean="0"/>
              <a:t>  ,</a:t>
            </a:r>
          </a:p>
          <a:p>
            <a:pPr fontAlgn="t"/>
            <a:r>
              <a:rPr lang="en-IN" dirty="0" smtClean="0"/>
              <a:t> CSE, Year of graduation:</a:t>
            </a:r>
            <a:r>
              <a:rPr lang="en-US" dirty="0" smtClean="0"/>
              <a:t>2024</a:t>
            </a:r>
          </a:p>
          <a:p>
            <a:pPr fontAlgn="t"/>
            <a:endParaRPr lang="en-US" dirty="0" smtClean="0"/>
          </a:p>
          <a:p>
            <a:pPr fontAlgn="t"/>
            <a:endParaRPr lang="en-US" dirty="0"/>
          </a:p>
          <a:p>
            <a:pPr fontAlgn="t"/>
            <a:endParaRPr lang="en-IN" dirty="0"/>
          </a:p>
          <a:p>
            <a:pPr fontAlgn="t"/>
            <a:r>
              <a:rPr lang="en-US" dirty="0" smtClean="0"/>
              <a:t>            </a:t>
            </a:r>
            <a:endParaRPr lang="en-IN" dirty="0"/>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1676400"/>
            <a:ext cx="1752600" cy="1752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2711" y="387095"/>
            <a:ext cx="11280775" cy="698500"/>
          </a:xfrm>
          <a:custGeom>
            <a:avLst/>
            <a:gdLst/>
            <a:ahLst/>
            <a:cxnLst/>
            <a:rect l="l" t="t" r="r" b="b"/>
            <a:pathLst>
              <a:path w="11280775" h="698500">
                <a:moveTo>
                  <a:pt x="11280648" y="0"/>
                </a:moveTo>
                <a:lnTo>
                  <a:pt x="0" y="0"/>
                </a:lnTo>
                <a:lnTo>
                  <a:pt x="0" y="697991"/>
                </a:lnTo>
                <a:lnTo>
                  <a:pt x="11280648" y="697991"/>
                </a:lnTo>
                <a:lnTo>
                  <a:pt x="11280648" y="0"/>
                </a:lnTo>
                <a:close/>
              </a:path>
            </a:pathLst>
          </a:custGeom>
          <a:solidFill>
            <a:srgbClr val="A000FF"/>
          </a:solidFill>
        </p:spPr>
        <p:txBody>
          <a:bodyPr wrap="square" lIns="0" tIns="0" rIns="0" bIns="0" rtlCol="0"/>
          <a:lstStyle/>
          <a:p>
            <a:endParaRPr/>
          </a:p>
        </p:txBody>
      </p:sp>
      <p:sp>
        <p:nvSpPr>
          <p:cNvPr id="3" name="object 3"/>
          <p:cNvSpPr txBox="1">
            <a:spLocks noGrp="1"/>
          </p:cNvSpPr>
          <p:nvPr>
            <p:ph type="title"/>
          </p:nvPr>
        </p:nvSpPr>
        <p:spPr>
          <a:xfrm>
            <a:off x="440232" y="512775"/>
            <a:ext cx="6451600" cy="391795"/>
          </a:xfrm>
          <a:prstGeom prst="rect">
            <a:avLst/>
          </a:prstGeom>
        </p:spPr>
        <p:txBody>
          <a:bodyPr vert="horz" wrap="square" lIns="0" tIns="12700" rIns="0" bIns="0" rtlCol="0">
            <a:spAutoFit/>
          </a:bodyPr>
          <a:lstStyle/>
          <a:p>
            <a:pPr marL="12700">
              <a:lnSpc>
                <a:spcPct val="100000"/>
              </a:lnSpc>
              <a:spcBef>
                <a:spcPts val="100"/>
              </a:spcBef>
            </a:pPr>
            <a:r>
              <a:rPr sz="2400" dirty="0" smtClean="0"/>
              <a:t>problem</a:t>
            </a:r>
            <a:r>
              <a:rPr sz="2400" spc="-20" dirty="0" smtClean="0"/>
              <a:t> </a:t>
            </a:r>
            <a:r>
              <a:rPr sz="2400" spc="-5" dirty="0"/>
              <a:t>statement</a:t>
            </a:r>
            <a:r>
              <a:rPr sz="2400" spc="-15" dirty="0"/>
              <a:t> </a:t>
            </a:r>
            <a:r>
              <a:rPr sz="2400" dirty="0"/>
              <a:t>(200</a:t>
            </a:r>
            <a:r>
              <a:rPr sz="2400" spc="-20" dirty="0"/>
              <a:t> </a:t>
            </a:r>
            <a:r>
              <a:rPr sz="2400" spc="5" dirty="0"/>
              <a:t>words)</a:t>
            </a:r>
            <a:endParaRPr sz="2400" dirty="0"/>
          </a:p>
        </p:txBody>
      </p:sp>
      <p:sp>
        <p:nvSpPr>
          <p:cNvPr id="4" name="Rectangle 3"/>
          <p:cNvSpPr/>
          <p:nvPr/>
        </p:nvSpPr>
        <p:spPr>
          <a:xfrm>
            <a:off x="990600" y="1114170"/>
            <a:ext cx="10363200" cy="5632311"/>
          </a:xfrm>
          <a:prstGeom prst="rect">
            <a:avLst/>
          </a:prstGeom>
        </p:spPr>
        <p:txBody>
          <a:bodyPr wrap="square">
            <a:spAutoFit/>
          </a:bodyPr>
          <a:lstStyle/>
          <a:p>
            <a:pPr algn="just"/>
            <a:endParaRPr lang="en-US" dirty="0" smtClean="0"/>
          </a:p>
          <a:p>
            <a:pPr algn="just"/>
            <a:r>
              <a:rPr lang="en-US" dirty="0" smtClean="0"/>
              <a:t>In today's business landscape, customer support plays a pivotal role in ensuring customer satisfaction and maintaining a competitive edge. However, traditional customer support systems often struggle to keep up with the increasing volume of queries, leading to delays, inconsistencies in responses, and frustrated customers. This underscores the pressing need for a more efficient and effective solution.</a:t>
            </a:r>
          </a:p>
          <a:p>
            <a:pPr algn="just"/>
            <a:endParaRPr lang="en-US" dirty="0" smtClean="0"/>
          </a:p>
          <a:p>
            <a:pPr algn="just"/>
            <a:r>
              <a:rPr lang="en-US" dirty="0" smtClean="0"/>
              <a:t>The core problem is the inability of human-centric customer support to meet the demands of a 24/7, always-connected world. Customers expect quick, accurate, and personalized responses to their queries, regardless of the time of day or night. Additionally, businesses face the challenge of scaling their support teams to match growing customer bases, which can be costly and logistically complex.</a:t>
            </a:r>
          </a:p>
          <a:p>
            <a:pPr algn="just"/>
            <a:endParaRPr lang="en-US" dirty="0" smtClean="0"/>
          </a:p>
          <a:p>
            <a:pPr algn="just"/>
            <a:r>
              <a:rPr lang="en-US" dirty="0" smtClean="0"/>
              <a:t>Furthermore, the quality of customer service directly impacts customer retention, brand reputation, and ultimately, the bottom line. Negative experiences due to delayed or incorrect responses can lead to customer churn and damage a company's image in a competitive marketplace.</a:t>
            </a:r>
          </a:p>
          <a:p>
            <a:pPr algn="just"/>
            <a:endParaRPr lang="en-US" dirty="0" smtClean="0"/>
          </a:p>
          <a:p>
            <a:pPr algn="just"/>
            <a:r>
              <a:rPr lang="en-US" dirty="0" smtClean="0"/>
              <a:t>Addressing these challenges requires a transformative approach. This is where an AI-driven customer query resolution </a:t>
            </a:r>
            <a:r>
              <a:rPr lang="en-US" dirty="0" err="1" smtClean="0"/>
              <a:t>chatbot</a:t>
            </a:r>
            <a:r>
              <a:rPr lang="en-US" dirty="0" smtClean="0"/>
              <a:t> comes into play. By harnessing the power of artificial intelligence, machine learning, and natural language processing, we can develop a solution that not only handles a high volume of queries efficiently but also delivers consistent, accurate, and personalized responses, thereby revolutionizing the customer support experience.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375" y="341375"/>
            <a:ext cx="11283950" cy="456535"/>
          </a:xfrm>
          <a:prstGeom prst="rect">
            <a:avLst/>
          </a:prstGeom>
          <a:solidFill>
            <a:srgbClr val="A000FF"/>
          </a:solidFill>
        </p:spPr>
        <p:txBody>
          <a:bodyPr vert="horz" wrap="square" lIns="0" tIns="86360" rIns="0" bIns="0" rtlCol="0">
            <a:spAutoFit/>
          </a:bodyPr>
          <a:lstStyle/>
          <a:p>
            <a:pPr marL="90805">
              <a:lnSpc>
                <a:spcPct val="100000"/>
              </a:lnSpc>
              <a:spcBef>
                <a:spcPts val="680"/>
              </a:spcBef>
            </a:pPr>
            <a:r>
              <a:rPr lang="en-US" sz="2400" dirty="0"/>
              <a:t>Proposed Solution: AI-Driven Customer Query Resolution </a:t>
            </a:r>
            <a:r>
              <a:rPr lang="en-US" sz="2400" dirty="0" err="1"/>
              <a:t>Chatbot</a:t>
            </a:r>
            <a:endParaRPr sz="2400" dirty="0"/>
          </a:p>
        </p:txBody>
      </p:sp>
      <p:sp>
        <p:nvSpPr>
          <p:cNvPr id="4" name="Rectangle 3"/>
          <p:cNvSpPr/>
          <p:nvPr/>
        </p:nvSpPr>
        <p:spPr>
          <a:xfrm>
            <a:off x="838200" y="762853"/>
            <a:ext cx="9677400" cy="5755422"/>
          </a:xfrm>
          <a:prstGeom prst="rect">
            <a:avLst/>
          </a:prstGeom>
        </p:spPr>
        <p:txBody>
          <a:bodyPr wrap="square">
            <a:spAutoFit/>
          </a:bodyPr>
          <a:lstStyle/>
          <a:p>
            <a:pPr algn="just"/>
            <a:endParaRPr lang="en-US" sz="1600" dirty="0" smtClean="0"/>
          </a:p>
          <a:p>
            <a:pPr algn="just"/>
            <a:endParaRPr lang="en-US" sz="1600" dirty="0" smtClean="0"/>
          </a:p>
          <a:p>
            <a:pPr algn="just"/>
            <a:r>
              <a:rPr lang="en-US" sz="1600" dirty="0" smtClean="0"/>
              <a:t>In today's fast-paced business landscape, the challenge of efficiently handling customer queries while maintaining high-quality service is evident. Traditional customer support systems often struggle to keep up with the escalating volume of inquiries, leading to delays, inconsistencies, and customer frustration. This issue calls for an innovative solution, and our proposal is to create an AI-driven customer query resolution </a:t>
            </a:r>
            <a:r>
              <a:rPr lang="en-US" sz="1600" dirty="0" err="1" smtClean="0"/>
              <a:t>chatbot</a:t>
            </a:r>
            <a:r>
              <a:rPr lang="en-US" sz="1600" dirty="0" smtClean="0"/>
              <a:t> that harnesses advanced technologies to revolutionize the customer support experience.</a:t>
            </a:r>
          </a:p>
          <a:p>
            <a:pPr algn="just"/>
            <a:endParaRPr lang="en-US" sz="1600" dirty="0" smtClean="0"/>
          </a:p>
          <a:p>
            <a:pPr algn="just"/>
            <a:r>
              <a:rPr lang="en-US" sz="1600" dirty="0" smtClean="0"/>
              <a:t>Our </a:t>
            </a:r>
            <a:r>
              <a:rPr lang="en-US" sz="1600" dirty="0" err="1" smtClean="0"/>
              <a:t>chatbot</a:t>
            </a:r>
            <a:r>
              <a:rPr lang="en-US" sz="1600" dirty="0" smtClean="0"/>
              <a:t> leverages a powerful stack of cutting-edge technologies, including Natural Language Processing (NLP), Machine Learning (ML), Artificial Intelligence (AI), and Deep Learning. NLP forms the foundation, enabling the </a:t>
            </a:r>
            <a:r>
              <a:rPr lang="en-US" sz="1600" dirty="0" err="1" smtClean="0"/>
              <a:t>chatbot</a:t>
            </a:r>
            <a:r>
              <a:rPr lang="en-US" sz="1600" dirty="0" smtClean="0"/>
              <a:t> to understand and interpret human language, while ML continuously enhances its responses through pattern recognition and reinforcement learning. Deep Learning empowers the </a:t>
            </a:r>
            <a:r>
              <a:rPr lang="en-US" sz="1600" dirty="0" err="1" smtClean="0"/>
              <a:t>chatbot</a:t>
            </a:r>
            <a:r>
              <a:rPr lang="en-US" sz="1600" dirty="0" smtClean="0"/>
              <a:t> to handle complex queries and engage in natural conversations.</a:t>
            </a:r>
          </a:p>
          <a:p>
            <a:pPr algn="just"/>
            <a:endParaRPr lang="en-US" sz="1600" dirty="0" smtClean="0"/>
          </a:p>
          <a:p>
            <a:pPr algn="just"/>
            <a:r>
              <a:rPr lang="en-US" sz="1600" dirty="0" smtClean="0"/>
              <a:t>To ensure scalability and 24/7 availability, we host our </a:t>
            </a:r>
            <a:r>
              <a:rPr lang="en-US" sz="1600" dirty="0" err="1" smtClean="0"/>
              <a:t>chatbot</a:t>
            </a:r>
            <a:r>
              <a:rPr lang="en-US" sz="1600" dirty="0" smtClean="0"/>
              <a:t> on the cloud. This cloud-based infrastructure guarantees that it can efficiently handle a high volume of concurrent queries without performance degradation, providing uninterrupted customer support. Additionally, we employ knowledge graphs to store and retrieve structured information, ensuring the </a:t>
            </a:r>
            <a:r>
              <a:rPr lang="en-US" sz="1600" dirty="0" err="1" smtClean="0"/>
              <a:t>chatbot's</a:t>
            </a:r>
            <a:r>
              <a:rPr lang="en-US" sz="1600" dirty="0" smtClean="0"/>
              <a:t> accuracy and reliability.</a:t>
            </a:r>
          </a:p>
          <a:p>
            <a:pPr algn="just"/>
            <a:endParaRPr lang="en-US" sz="1600" dirty="0" smtClean="0"/>
          </a:p>
          <a:p>
            <a:pPr algn="just"/>
            <a:r>
              <a:rPr lang="en-US" sz="1600" dirty="0" smtClean="0"/>
              <a:t>With this technology stack, our AI-driven </a:t>
            </a:r>
            <a:r>
              <a:rPr lang="en-US" sz="1600" dirty="0" err="1" smtClean="0"/>
              <a:t>chatbot</a:t>
            </a:r>
            <a:r>
              <a:rPr lang="en-US" sz="1600" dirty="0" smtClean="0"/>
              <a:t> offers an efficient, consistent, and personalized approach to customer query resolution. It enhances customer satisfaction, reduces operational costs, and supports business growth by delivering quick and accurate responses while adapting to evolving customer needs. This innovative solution is poised to transform the customer support landscape.</a:t>
            </a: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1375" y="341375"/>
            <a:ext cx="11283950" cy="685800"/>
          </a:xfrm>
          <a:custGeom>
            <a:avLst/>
            <a:gdLst/>
            <a:ahLst/>
            <a:cxnLst/>
            <a:rect l="l" t="t" r="r" b="b"/>
            <a:pathLst>
              <a:path w="11283950" h="685800">
                <a:moveTo>
                  <a:pt x="11283696" y="0"/>
                </a:moveTo>
                <a:lnTo>
                  <a:pt x="0" y="0"/>
                </a:lnTo>
                <a:lnTo>
                  <a:pt x="0" y="685800"/>
                </a:lnTo>
                <a:lnTo>
                  <a:pt x="11283696" y="685800"/>
                </a:lnTo>
                <a:lnTo>
                  <a:pt x="11283696" y="0"/>
                </a:lnTo>
                <a:close/>
              </a:path>
            </a:pathLst>
          </a:custGeom>
          <a:solidFill>
            <a:srgbClr val="A000FF"/>
          </a:solidFill>
        </p:spPr>
        <p:txBody>
          <a:bodyPr wrap="square" lIns="0" tIns="0" rIns="0" bIns="0" rtlCol="0"/>
          <a:lstStyle/>
          <a:p>
            <a:endParaRPr/>
          </a:p>
        </p:txBody>
      </p:sp>
      <p:sp>
        <p:nvSpPr>
          <p:cNvPr id="3" name="object 3"/>
          <p:cNvSpPr txBox="1">
            <a:spLocks noGrp="1"/>
          </p:cNvSpPr>
          <p:nvPr>
            <p:ph type="title"/>
          </p:nvPr>
        </p:nvSpPr>
        <p:spPr>
          <a:xfrm>
            <a:off x="419811" y="328930"/>
            <a:ext cx="10206355" cy="664210"/>
          </a:xfrm>
          <a:prstGeom prst="rect">
            <a:avLst/>
          </a:prstGeom>
        </p:spPr>
        <p:txBody>
          <a:bodyPr vert="horz" wrap="square" lIns="0" tIns="13335" rIns="0" bIns="0" rtlCol="0">
            <a:spAutoFit/>
          </a:bodyPr>
          <a:lstStyle/>
          <a:p>
            <a:pPr marL="12700">
              <a:lnSpc>
                <a:spcPts val="2510"/>
              </a:lnSpc>
              <a:spcBef>
                <a:spcPts val="105"/>
              </a:spcBef>
            </a:pPr>
            <a:r>
              <a:rPr sz="2200" dirty="0"/>
              <a:t>How</a:t>
            </a:r>
            <a:r>
              <a:rPr sz="2200" spc="-15" dirty="0"/>
              <a:t> </a:t>
            </a:r>
            <a:r>
              <a:rPr sz="2200" dirty="0"/>
              <a:t>does </a:t>
            </a:r>
            <a:r>
              <a:rPr sz="2200" spc="-15" dirty="0"/>
              <a:t>your</a:t>
            </a:r>
            <a:r>
              <a:rPr sz="2200" spc="55" dirty="0"/>
              <a:t> </a:t>
            </a:r>
            <a:r>
              <a:rPr sz="2200" dirty="0"/>
              <a:t>innovation</a:t>
            </a:r>
            <a:r>
              <a:rPr sz="2200" spc="20" dirty="0"/>
              <a:t> </a:t>
            </a:r>
            <a:r>
              <a:rPr sz="2200" dirty="0"/>
              <a:t>accelerate</a:t>
            </a:r>
            <a:r>
              <a:rPr sz="2200" spc="-10" dirty="0"/>
              <a:t> </a:t>
            </a:r>
            <a:r>
              <a:rPr sz="2200" dirty="0"/>
              <a:t>change</a:t>
            </a:r>
            <a:r>
              <a:rPr sz="2200" spc="-5" dirty="0"/>
              <a:t> </a:t>
            </a:r>
            <a:r>
              <a:rPr sz="2200" spc="20" dirty="0"/>
              <a:t>with</a:t>
            </a:r>
            <a:r>
              <a:rPr sz="2200" spc="-65" dirty="0"/>
              <a:t> </a:t>
            </a:r>
            <a:r>
              <a:rPr sz="2200" spc="5" dirty="0"/>
              <a:t>the</a:t>
            </a:r>
            <a:r>
              <a:rPr sz="2200" spc="-20" dirty="0"/>
              <a:t> </a:t>
            </a:r>
            <a:r>
              <a:rPr sz="2200" spc="10" dirty="0"/>
              <a:t>power</a:t>
            </a:r>
            <a:r>
              <a:rPr sz="2200" spc="-65" dirty="0"/>
              <a:t> </a:t>
            </a:r>
            <a:r>
              <a:rPr sz="2200" dirty="0"/>
              <a:t>of</a:t>
            </a:r>
            <a:r>
              <a:rPr sz="2200" spc="10" dirty="0"/>
              <a:t> </a:t>
            </a:r>
            <a:r>
              <a:rPr sz="2200" spc="-20" dirty="0"/>
              <a:t>Technology?</a:t>
            </a:r>
            <a:endParaRPr sz="2200" dirty="0"/>
          </a:p>
          <a:p>
            <a:pPr marL="12700">
              <a:lnSpc>
                <a:spcPts val="2510"/>
              </a:lnSpc>
            </a:pPr>
            <a:r>
              <a:rPr sz="2200" dirty="0"/>
              <a:t>(200</a:t>
            </a:r>
            <a:r>
              <a:rPr sz="2200" spc="-50" dirty="0"/>
              <a:t> </a:t>
            </a:r>
            <a:r>
              <a:rPr sz="2200" spc="10" dirty="0"/>
              <a:t>words)</a:t>
            </a:r>
            <a:endParaRPr sz="2200" dirty="0"/>
          </a:p>
        </p:txBody>
      </p:sp>
      <p:sp>
        <p:nvSpPr>
          <p:cNvPr id="4" name="Rectangle 3"/>
          <p:cNvSpPr/>
          <p:nvPr/>
        </p:nvSpPr>
        <p:spPr>
          <a:xfrm>
            <a:off x="207670" y="1295400"/>
            <a:ext cx="11551360" cy="4616648"/>
          </a:xfrm>
          <a:prstGeom prst="rect">
            <a:avLst/>
          </a:prstGeom>
        </p:spPr>
        <p:txBody>
          <a:bodyPr wrap="square">
            <a:spAutoFit/>
          </a:bodyPr>
          <a:lstStyle/>
          <a:p>
            <a:pPr algn="just"/>
            <a:r>
              <a:rPr lang="en-US" sz="1400" dirty="0" smtClean="0"/>
              <a:t>Our innovation, the AI-driven Customer Query Resolution </a:t>
            </a:r>
            <a:r>
              <a:rPr lang="en-US" sz="1400" dirty="0" err="1" smtClean="0"/>
              <a:t>Chatbot</a:t>
            </a:r>
            <a:r>
              <a:rPr lang="en-US" sz="1400" dirty="0" smtClean="0"/>
              <a:t>, accelerates change through the transformative power of technology in several key ways:</a:t>
            </a:r>
          </a:p>
          <a:p>
            <a:pPr algn="just"/>
            <a:endParaRPr lang="en-US" sz="1400" dirty="0" smtClean="0"/>
          </a:p>
          <a:p>
            <a:pPr algn="just"/>
            <a:r>
              <a:rPr lang="en-US" sz="1400" b="1" dirty="0" smtClean="0"/>
              <a:t> 1. Efficiency and Scalability:  </a:t>
            </a:r>
            <a:r>
              <a:rPr lang="en-US" sz="1400" dirty="0" smtClean="0"/>
              <a:t>By leveraging cutting-edge technologies like Natural Language Processing (NLP), Machine Learning (ML), and cloud computing, our </a:t>
            </a:r>
            <a:r>
              <a:rPr lang="en-US" sz="1400" dirty="0" err="1" smtClean="0"/>
              <a:t>chatbot</a:t>
            </a:r>
            <a:r>
              <a:rPr lang="en-US" sz="1400" dirty="0" smtClean="0"/>
              <a:t> significantly enhances the efficiency of customer support operations. It can handle a high volume of queries simultaneously, reducing response times and allowing businesses to scale their support efforts effortlessly. This scalability is essential for modern businesses dealing with expanding customer bases.</a:t>
            </a:r>
          </a:p>
          <a:p>
            <a:pPr algn="just"/>
            <a:endParaRPr lang="en-US" sz="1400" dirty="0" smtClean="0"/>
          </a:p>
          <a:p>
            <a:pPr algn="just"/>
            <a:r>
              <a:rPr lang="en-US" sz="1400" b="1" dirty="0" smtClean="0"/>
              <a:t> 2. Consistency and Personalization:  </a:t>
            </a:r>
            <a:r>
              <a:rPr lang="en-US" sz="1400" dirty="0" smtClean="0"/>
              <a:t>The </a:t>
            </a:r>
            <a:r>
              <a:rPr lang="en-US" sz="1400" dirty="0" err="1" smtClean="0"/>
              <a:t>chatbot</a:t>
            </a:r>
            <a:r>
              <a:rPr lang="en-US" sz="1400" dirty="0" smtClean="0"/>
              <a:t> ensures consistency in customer interactions by delivering standardized responses 24/7. However, it also excels in personalization, using ML algorithms to adapt and tailor responses based on individual customer preferences and historical interactions. This personalized touch enhances the customer experience and fosters loyalty.</a:t>
            </a:r>
          </a:p>
          <a:p>
            <a:pPr algn="just"/>
            <a:endParaRPr lang="en-US" sz="1400" dirty="0" smtClean="0"/>
          </a:p>
          <a:p>
            <a:pPr algn="just"/>
            <a:r>
              <a:rPr lang="en-US" sz="1400" b="1" dirty="0" smtClean="0"/>
              <a:t> 3. Data-Driven Insights:  </a:t>
            </a:r>
            <a:r>
              <a:rPr lang="en-US" sz="1400" dirty="0" smtClean="0"/>
              <a:t>Through the power of AI, our </a:t>
            </a:r>
            <a:r>
              <a:rPr lang="en-US" sz="1400" dirty="0" err="1" smtClean="0"/>
              <a:t>chatbot</a:t>
            </a:r>
            <a:r>
              <a:rPr lang="en-US" sz="1400" dirty="0" smtClean="0"/>
              <a:t> gathers and analyzes vast amounts of customer data. This generates actionable insights into customer preferences, pain points, and trends. Businesses can utilize these insights to make data-driven decisions, refine their products or services, and develop targeted marketing strategies.</a:t>
            </a:r>
          </a:p>
          <a:p>
            <a:pPr algn="just"/>
            <a:endParaRPr lang="en-US" sz="1400" dirty="0" smtClean="0"/>
          </a:p>
          <a:p>
            <a:pPr algn="just"/>
            <a:r>
              <a:rPr lang="en-US" sz="1400" b="1" dirty="0" smtClean="0"/>
              <a:t> 4. Cost-Effective Operations:  </a:t>
            </a:r>
            <a:r>
              <a:rPr lang="en-US" sz="1400" dirty="0" smtClean="0"/>
              <a:t>The technology-driven approach reduces the need for a large customer support team, leading to cost savings for businesses. Moreover, it reduces the likelihood of costly errors and misunderstandings in responses, as the </a:t>
            </a:r>
            <a:r>
              <a:rPr lang="en-US" sz="1400" dirty="0" err="1" smtClean="0"/>
              <a:t>chatbot</a:t>
            </a:r>
            <a:r>
              <a:rPr lang="en-US" sz="1400" dirty="0" smtClean="0"/>
              <a:t> continuously learns and improves its accuracy.</a:t>
            </a:r>
          </a:p>
          <a:p>
            <a:pPr algn="just"/>
            <a:endParaRPr lang="en-US" sz="1400" dirty="0" smtClean="0"/>
          </a:p>
          <a:p>
            <a:pPr algn="just"/>
            <a:r>
              <a:rPr lang="en-US" sz="1400" dirty="0" smtClean="0"/>
              <a:t>In essence, our innovation empowers businesses to adapt to the evolving landscape of customer service, ensuring quicker, more accurate, and cost-effective support. It accelerates the pace of change by harnessing technology to meet and exceed customer expectations, drive operational efficiency, and enable data-driven decision-making for sustainable growth and success.</a:t>
            </a:r>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375" y="341375"/>
            <a:ext cx="11283950" cy="814325"/>
          </a:xfrm>
          <a:prstGeom prst="rect">
            <a:avLst/>
          </a:prstGeom>
          <a:solidFill>
            <a:srgbClr val="A000FF"/>
          </a:solidFill>
        </p:spPr>
        <p:txBody>
          <a:bodyPr vert="horz" wrap="square" lIns="0" tIns="74930" rIns="0" bIns="0" rtlCol="0">
            <a:spAutoFit/>
          </a:bodyPr>
          <a:lstStyle/>
          <a:p>
            <a:pPr algn="just"/>
            <a:r>
              <a:rPr lang="en-US" sz="2400" dirty="0"/>
              <a:t>Our AI-driven Customer Query Resolution </a:t>
            </a:r>
            <a:r>
              <a:rPr lang="en-US" sz="2400" dirty="0" err="1"/>
              <a:t>Chatbot</a:t>
            </a:r>
            <a:r>
              <a:rPr lang="en-US" sz="2400" dirty="0"/>
              <a:t> stands out in the market due to its unique combination of features and capabilities:</a:t>
            </a:r>
          </a:p>
        </p:txBody>
      </p:sp>
      <p:sp>
        <p:nvSpPr>
          <p:cNvPr id="3" name="object 3"/>
          <p:cNvSpPr txBox="1"/>
          <p:nvPr/>
        </p:nvSpPr>
        <p:spPr>
          <a:xfrm>
            <a:off x="341375" y="5687543"/>
            <a:ext cx="2069464" cy="227626"/>
          </a:xfrm>
          <a:prstGeom prst="rect">
            <a:avLst/>
          </a:prstGeom>
        </p:spPr>
        <p:txBody>
          <a:bodyPr vert="horz" wrap="square" lIns="0" tIns="12065" rIns="0" bIns="0" rtlCol="0">
            <a:spAutoFit/>
          </a:bodyPr>
          <a:lstStyle/>
          <a:p>
            <a:pPr marL="182880" indent="-170815">
              <a:lnSpc>
                <a:spcPct val="100000"/>
              </a:lnSpc>
              <a:spcBef>
                <a:spcPts val="95"/>
              </a:spcBef>
              <a:buFont typeface="Arial MT"/>
              <a:buChar char="•"/>
              <a:tabLst>
                <a:tab pos="183515" algn="l"/>
              </a:tabLst>
            </a:pPr>
            <a:r>
              <a:rPr sz="1400" b="1" spc="-35" dirty="0">
                <a:latin typeface="Leelawadee UI"/>
                <a:cs typeface="Leelawadee UI"/>
              </a:rPr>
              <a:t>PATENT</a:t>
            </a:r>
            <a:r>
              <a:rPr sz="1400" b="1" spc="365" dirty="0">
                <a:latin typeface="Leelawadee UI"/>
                <a:cs typeface="Leelawadee UI"/>
              </a:rPr>
              <a:t> </a:t>
            </a:r>
            <a:r>
              <a:rPr sz="1400" b="1" spc="-5" dirty="0">
                <a:latin typeface="Leelawadee UI"/>
                <a:cs typeface="Leelawadee UI"/>
              </a:rPr>
              <a:t>FILED:</a:t>
            </a:r>
            <a:r>
              <a:rPr sz="1400" b="1" spc="-15" dirty="0">
                <a:latin typeface="Leelawadee UI"/>
                <a:cs typeface="Leelawadee UI"/>
              </a:rPr>
              <a:t> </a:t>
            </a:r>
            <a:r>
              <a:rPr sz="1400" spc="-25" dirty="0" smtClean="0">
                <a:latin typeface="Trebuchet MS"/>
                <a:cs typeface="Trebuchet MS"/>
              </a:rPr>
              <a:t>No</a:t>
            </a:r>
            <a:endParaRPr sz="1400" dirty="0">
              <a:latin typeface="Trebuchet MS"/>
              <a:cs typeface="Trebuchet MS"/>
            </a:endParaRPr>
          </a:p>
        </p:txBody>
      </p:sp>
      <p:sp>
        <p:nvSpPr>
          <p:cNvPr id="4" name="object 4"/>
          <p:cNvSpPr txBox="1"/>
          <p:nvPr/>
        </p:nvSpPr>
        <p:spPr>
          <a:xfrm>
            <a:off x="237467" y="6056099"/>
            <a:ext cx="11283950" cy="772647"/>
          </a:xfrm>
          <a:prstGeom prst="rect">
            <a:avLst/>
          </a:prstGeom>
          <a:solidFill>
            <a:srgbClr val="A000FF"/>
          </a:solidFill>
        </p:spPr>
        <p:txBody>
          <a:bodyPr vert="horz" wrap="square" lIns="0" tIns="79375" rIns="0" bIns="0" rtlCol="0">
            <a:spAutoFit/>
          </a:bodyPr>
          <a:lstStyle/>
          <a:p>
            <a:pPr marL="90805">
              <a:lnSpc>
                <a:spcPts val="2735"/>
              </a:lnSpc>
              <a:spcBef>
                <a:spcPts val="625"/>
              </a:spcBef>
            </a:pPr>
            <a:r>
              <a:rPr sz="2400" b="1" spc="-5" dirty="0">
                <a:solidFill>
                  <a:srgbClr val="FFFFFF"/>
                </a:solidFill>
                <a:latin typeface="Arial"/>
                <a:cs typeface="Arial"/>
              </a:rPr>
              <a:t>Do</a:t>
            </a:r>
            <a:r>
              <a:rPr sz="2400" b="1" spc="-15" dirty="0">
                <a:solidFill>
                  <a:srgbClr val="FFFFFF"/>
                </a:solidFill>
                <a:latin typeface="Arial"/>
                <a:cs typeface="Arial"/>
              </a:rPr>
              <a:t> </a:t>
            </a:r>
            <a:r>
              <a:rPr sz="2400" b="1" spc="-25" dirty="0">
                <a:solidFill>
                  <a:srgbClr val="FFFFFF"/>
                </a:solidFill>
                <a:latin typeface="Arial"/>
                <a:cs typeface="Arial"/>
              </a:rPr>
              <a:t>you</a:t>
            </a:r>
            <a:r>
              <a:rPr sz="2400" b="1" spc="40" dirty="0">
                <a:solidFill>
                  <a:srgbClr val="FFFFFF"/>
                </a:solidFill>
                <a:latin typeface="Arial"/>
                <a:cs typeface="Arial"/>
              </a:rPr>
              <a:t> </a:t>
            </a:r>
            <a:r>
              <a:rPr sz="2400" b="1" spc="-10" dirty="0">
                <a:solidFill>
                  <a:srgbClr val="FFFFFF"/>
                </a:solidFill>
                <a:latin typeface="Arial"/>
                <a:cs typeface="Arial"/>
              </a:rPr>
              <a:t>have</a:t>
            </a:r>
            <a:r>
              <a:rPr sz="2400" b="1" spc="30" dirty="0">
                <a:solidFill>
                  <a:srgbClr val="FFFFFF"/>
                </a:solidFill>
                <a:latin typeface="Arial"/>
                <a:cs typeface="Arial"/>
              </a:rPr>
              <a:t> </a:t>
            </a:r>
            <a:r>
              <a:rPr sz="2400" b="1" spc="-5" dirty="0">
                <a:solidFill>
                  <a:srgbClr val="FFFFFF"/>
                </a:solidFill>
                <a:latin typeface="Arial"/>
                <a:cs typeface="Arial"/>
              </a:rPr>
              <a:t>a</a:t>
            </a:r>
            <a:r>
              <a:rPr sz="2400" b="1" spc="-20" dirty="0">
                <a:solidFill>
                  <a:srgbClr val="FFFFFF"/>
                </a:solidFill>
                <a:latin typeface="Arial"/>
                <a:cs typeface="Arial"/>
              </a:rPr>
              <a:t> </a:t>
            </a:r>
            <a:r>
              <a:rPr sz="2400" b="1" spc="5" dirty="0">
                <a:solidFill>
                  <a:srgbClr val="FFFFFF"/>
                </a:solidFill>
                <a:latin typeface="Arial"/>
                <a:cs typeface="Arial"/>
              </a:rPr>
              <a:t>working</a:t>
            </a:r>
            <a:r>
              <a:rPr sz="2400" b="1" spc="-70" dirty="0">
                <a:solidFill>
                  <a:srgbClr val="FFFFFF"/>
                </a:solidFill>
                <a:latin typeface="Arial"/>
                <a:cs typeface="Arial"/>
              </a:rPr>
              <a:t> </a:t>
            </a:r>
            <a:r>
              <a:rPr sz="2400" b="1" spc="-5" dirty="0">
                <a:solidFill>
                  <a:srgbClr val="FFFFFF"/>
                </a:solidFill>
                <a:latin typeface="Arial"/>
                <a:cs typeface="Arial"/>
              </a:rPr>
              <a:t>model/prototype:</a:t>
            </a:r>
            <a:r>
              <a:rPr sz="2400" b="1" spc="-10" dirty="0">
                <a:solidFill>
                  <a:srgbClr val="FFFFFF"/>
                </a:solidFill>
                <a:latin typeface="Arial"/>
                <a:cs typeface="Arial"/>
              </a:rPr>
              <a:t> </a:t>
            </a:r>
            <a:r>
              <a:rPr sz="2400" b="1" spc="-30" dirty="0" smtClean="0">
                <a:solidFill>
                  <a:srgbClr val="FFFFFF"/>
                </a:solidFill>
                <a:latin typeface="Arial"/>
                <a:cs typeface="Arial"/>
              </a:rPr>
              <a:t>No</a:t>
            </a:r>
            <a:endParaRPr sz="2400" dirty="0">
              <a:latin typeface="Arial"/>
              <a:cs typeface="Arial"/>
            </a:endParaRPr>
          </a:p>
          <a:p>
            <a:pPr marL="90805">
              <a:lnSpc>
                <a:spcPts val="2735"/>
              </a:lnSpc>
            </a:pPr>
            <a:r>
              <a:rPr sz="2400" b="1" dirty="0">
                <a:solidFill>
                  <a:srgbClr val="FFFFFF"/>
                </a:solidFill>
                <a:latin typeface="Arial"/>
                <a:cs typeface="Arial"/>
              </a:rPr>
              <a:t>If </a:t>
            </a:r>
            <a:r>
              <a:rPr sz="2400" b="1" spc="-5" dirty="0">
                <a:solidFill>
                  <a:srgbClr val="FFFFFF"/>
                </a:solidFill>
                <a:latin typeface="Arial"/>
                <a:cs typeface="Arial"/>
              </a:rPr>
              <a:t>not,</a:t>
            </a:r>
            <a:r>
              <a:rPr sz="2400" b="1" spc="-20" dirty="0">
                <a:solidFill>
                  <a:srgbClr val="FFFFFF"/>
                </a:solidFill>
                <a:latin typeface="Arial"/>
                <a:cs typeface="Arial"/>
              </a:rPr>
              <a:t> </a:t>
            </a:r>
            <a:r>
              <a:rPr sz="2400" b="1" spc="10" dirty="0">
                <a:solidFill>
                  <a:srgbClr val="FFFFFF"/>
                </a:solidFill>
                <a:latin typeface="Arial"/>
                <a:cs typeface="Arial"/>
              </a:rPr>
              <a:t>will</a:t>
            </a:r>
            <a:r>
              <a:rPr sz="2400" b="1" spc="-85" dirty="0">
                <a:solidFill>
                  <a:srgbClr val="FFFFFF"/>
                </a:solidFill>
                <a:latin typeface="Arial"/>
                <a:cs typeface="Arial"/>
              </a:rPr>
              <a:t> </a:t>
            </a:r>
            <a:r>
              <a:rPr sz="2400" b="1" spc="-25" dirty="0">
                <a:solidFill>
                  <a:srgbClr val="FFFFFF"/>
                </a:solidFill>
                <a:latin typeface="Arial"/>
                <a:cs typeface="Arial"/>
              </a:rPr>
              <a:t>you</a:t>
            </a:r>
            <a:r>
              <a:rPr sz="2400" b="1" spc="40" dirty="0">
                <a:solidFill>
                  <a:srgbClr val="FFFFFF"/>
                </a:solidFill>
                <a:latin typeface="Arial"/>
                <a:cs typeface="Arial"/>
              </a:rPr>
              <a:t> </a:t>
            </a:r>
            <a:r>
              <a:rPr sz="2400" b="1" dirty="0">
                <a:solidFill>
                  <a:srgbClr val="FFFFFF"/>
                </a:solidFill>
                <a:latin typeface="Arial"/>
                <a:cs typeface="Arial"/>
              </a:rPr>
              <a:t>be</a:t>
            </a:r>
            <a:r>
              <a:rPr sz="2400" b="1" spc="-10" dirty="0">
                <a:solidFill>
                  <a:srgbClr val="FFFFFF"/>
                </a:solidFill>
                <a:latin typeface="Arial"/>
                <a:cs typeface="Arial"/>
              </a:rPr>
              <a:t> </a:t>
            </a:r>
            <a:r>
              <a:rPr sz="2400" b="1" dirty="0">
                <a:solidFill>
                  <a:srgbClr val="FFFFFF"/>
                </a:solidFill>
                <a:latin typeface="Arial"/>
                <a:cs typeface="Arial"/>
              </a:rPr>
              <a:t>able</a:t>
            </a:r>
            <a:r>
              <a:rPr sz="2400" b="1" spc="-15" dirty="0">
                <a:solidFill>
                  <a:srgbClr val="FFFFFF"/>
                </a:solidFill>
                <a:latin typeface="Arial"/>
                <a:cs typeface="Arial"/>
              </a:rPr>
              <a:t> </a:t>
            </a:r>
            <a:r>
              <a:rPr sz="2400" b="1" spc="-5" dirty="0">
                <a:solidFill>
                  <a:srgbClr val="FFFFFF"/>
                </a:solidFill>
                <a:latin typeface="Arial"/>
                <a:cs typeface="Arial"/>
              </a:rPr>
              <a:t>to</a:t>
            </a:r>
            <a:r>
              <a:rPr sz="2400" b="1" dirty="0">
                <a:solidFill>
                  <a:srgbClr val="FFFFFF"/>
                </a:solidFill>
                <a:latin typeface="Arial"/>
                <a:cs typeface="Arial"/>
              </a:rPr>
              <a:t> show</a:t>
            </a:r>
            <a:r>
              <a:rPr sz="2400" b="1" spc="-15" dirty="0">
                <a:solidFill>
                  <a:srgbClr val="FFFFFF"/>
                </a:solidFill>
                <a:latin typeface="Arial"/>
                <a:cs typeface="Arial"/>
              </a:rPr>
              <a:t> </a:t>
            </a:r>
            <a:r>
              <a:rPr sz="2400" b="1" spc="5" dirty="0">
                <a:solidFill>
                  <a:srgbClr val="FFFFFF"/>
                </a:solidFill>
                <a:latin typeface="Arial"/>
                <a:cs typeface="Arial"/>
              </a:rPr>
              <a:t>working</a:t>
            </a:r>
            <a:r>
              <a:rPr sz="2400" b="1" spc="-100" dirty="0">
                <a:solidFill>
                  <a:srgbClr val="FFFFFF"/>
                </a:solidFill>
                <a:latin typeface="Arial"/>
                <a:cs typeface="Arial"/>
              </a:rPr>
              <a:t> </a:t>
            </a:r>
            <a:r>
              <a:rPr sz="2400" b="1" spc="-10" dirty="0">
                <a:solidFill>
                  <a:srgbClr val="FFFFFF"/>
                </a:solidFill>
                <a:latin typeface="Arial"/>
                <a:cs typeface="Arial"/>
              </a:rPr>
              <a:t>prototype</a:t>
            </a:r>
            <a:r>
              <a:rPr sz="2400" b="1" spc="85" dirty="0">
                <a:solidFill>
                  <a:srgbClr val="FFFFFF"/>
                </a:solidFill>
                <a:latin typeface="Arial"/>
                <a:cs typeface="Arial"/>
              </a:rPr>
              <a:t> </a:t>
            </a:r>
            <a:r>
              <a:rPr sz="2400" b="1" spc="-5" dirty="0">
                <a:solidFill>
                  <a:srgbClr val="FFFFFF"/>
                </a:solidFill>
                <a:latin typeface="Arial"/>
                <a:cs typeface="Arial"/>
              </a:rPr>
              <a:t>during</a:t>
            </a:r>
            <a:r>
              <a:rPr sz="2400" b="1" spc="-25" dirty="0">
                <a:solidFill>
                  <a:srgbClr val="FFFFFF"/>
                </a:solidFill>
                <a:latin typeface="Arial"/>
                <a:cs typeface="Arial"/>
              </a:rPr>
              <a:t> </a:t>
            </a:r>
            <a:r>
              <a:rPr sz="2400" b="1" dirty="0">
                <a:solidFill>
                  <a:srgbClr val="FFFFFF"/>
                </a:solidFill>
                <a:latin typeface="Arial"/>
                <a:cs typeface="Arial"/>
              </a:rPr>
              <a:t>finale.</a:t>
            </a:r>
            <a:r>
              <a:rPr sz="2400" b="1" spc="-90" dirty="0">
                <a:solidFill>
                  <a:srgbClr val="FFFFFF"/>
                </a:solidFill>
                <a:latin typeface="Arial"/>
                <a:cs typeface="Arial"/>
              </a:rPr>
              <a:t> </a:t>
            </a:r>
            <a:r>
              <a:rPr sz="2400" b="1" spc="-30" dirty="0" smtClean="0">
                <a:solidFill>
                  <a:srgbClr val="FFFFFF"/>
                </a:solidFill>
                <a:latin typeface="Arial"/>
                <a:cs typeface="Arial"/>
              </a:rPr>
              <a:t>Yes</a:t>
            </a:r>
            <a:endParaRPr sz="2400" dirty="0">
              <a:latin typeface="Arial"/>
              <a:cs typeface="Arial"/>
            </a:endParaRPr>
          </a:p>
        </p:txBody>
      </p:sp>
      <p:sp>
        <p:nvSpPr>
          <p:cNvPr id="5" name="Rectangle 4"/>
          <p:cNvSpPr/>
          <p:nvPr/>
        </p:nvSpPr>
        <p:spPr>
          <a:xfrm>
            <a:off x="237467" y="1447800"/>
            <a:ext cx="11497333" cy="4016484"/>
          </a:xfrm>
          <a:prstGeom prst="rect">
            <a:avLst/>
          </a:prstGeom>
        </p:spPr>
        <p:txBody>
          <a:bodyPr wrap="square">
            <a:spAutoFit/>
          </a:bodyPr>
          <a:lstStyle/>
          <a:p>
            <a:pPr algn="just"/>
            <a:endParaRPr lang="en-US" sz="1500" dirty="0" smtClean="0"/>
          </a:p>
          <a:p>
            <a:pPr algn="just"/>
            <a:r>
              <a:rPr lang="en-US" sz="1500" dirty="0" smtClean="0"/>
              <a:t> </a:t>
            </a:r>
            <a:r>
              <a:rPr lang="en-US" sz="1500" b="1" dirty="0" smtClean="0"/>
              <a:t>1. Advanced AI and ML Integration:  </a:t>
            </a:r>
            <a:r>
              <a:rPr lang="en-US" sz="1500" dirty="0" smtClean="0"/>
              <a:t>Unlike many existing solutions, our </a:t>
            </a:r>
            <a:r>
              <a:rPr lang="en-US" sz="1500" dirty="0" err="1" smtClean="0"/>
              <a:t>chatbot</a:t>
            </a:r>
            <a:r>
              <a:rPr lang="en-US" sz="1500" dirty="0" smtClean="0"/>
              <a:t> employs a deep integration of AI and ML technologies. It continuously learns from customer interactions, making it increasingly accurate and responsive over time. This deep learning capability enables it to handle complex queries and provide highly personalized responses.</a:t>
            </a:r>
          </a:p>
          <a:p>
            <a:pPr algn="just"/>
            <a:endParaRPr lang="en-US" sz="1500" dirty="0" smtClean="0"/>
          </a:p>
          <a:p>
            <a:pPr algn="just"/>
            <a:r>
              <a:rPr lang="en-US" sz="1500" dirty="0" smtClean="0"/>
              <a:t> </a:t>
            </a:r>
            <a:r>
              <a:rPr lang="en-US" sz="1500" b="1" dirty="0" smtClean="0"/>
              <a:t>2. Cloud-Based Scalability:  </a:t>
            </a:r>
            <a:r>
              <a:rPr lang="en-US" sz="1500" dirty="0" smtClean="0"/>
              <a:t>Our </a:t>
            </a:r>
            <a:r>
              <a:rPr lang="en-US" sz="1500" dirty="0" err="1" smtClean="0"/>
              <a:t>chatbot</a:t>
            </a:r>
            <a:r>
              <a:rPr lang="en-US" sz="1500" dirty="0" smtClean="0"/>
              <a:t> is hosted on cloud infrastructure, allowing for seamless scalability and 24/7 availability. This scalability ensures it can efficiently manage a substantial volume of queries, which is crucial for businesses with fluctuating support demands.</a:t>
            </a:r>
          </a:p>
          <a:p>
            <a:pPr algn="just"/>
            <a:endParaRPr lang="en-US" sz="1500" dirty="0" smtClean="0"/>
          </a:p>
          <a:p>
            <a:pPr algn="just"/>
            <a:r>
              <a:rPr lang="en-US" sz="1500" dirty="0" smtClean="0"/>
              <a:t> </a:t>
            </a:r>
            <a:r>
              <a:rPr lang="en-US" sz="1500" b="1" dirty="0" smtClean="0"/>
              <a:t>3. Knowledge Graphs for Accuracy:  </a:t>
            </a:r>
            <a:r>
              <a:rPr lang="en-US" sz="1500" dirty="0" smtClean="0"/>
              <a:t>We use knowledge graphs to store and retrieve structured information, ensuring that our </a:t>
            </a:r>
            <a:r>
              <a:rPr lang="en-US" sz="1500" dirty="0" err="1" smtClean="0"/>
              <a:t>chatbot</a:t>
            </a:r>
            <a:r>
              <a:rPr lang="en-US" sz="1500" dirty="0" smtClean="0"/>
              <a:t> provides accurate and up-to-date responses. This feature is particularly vital in industries where precise information is paramount, such as healthcare or finance.</a:t>
            </a:r>
          </a:p>
          <a:p>
            <a:pPr algn="just"/>
            <a:endParaRPr lang="en-US" sz="1500" dirty="0" smtClean="0"/>
          </a:p>
          <a:p>
            <a:pPr algn="just"/>
            <a:r>
              <a:rPr lang="en-US" sz="1500" b="1" dirty="0" smtClean="0"/>
              <a:t> 4. Natural, Human-Like Conversations</a:t>
            </a:r>
            <a:r>
              <a:rPr lang="en-US" sz="1500" dirty="0" smtClean="0"/>
              <a:t>:  Our </a:t>
            </a:r>
            <a:r>
              <a:rPr lang="en-US" sz="1500" dirty="0" err="1" smtClean="0"/>
              <a:t>chatbot</a:t>
            </a:r>
            <a:r>
              <a:rPr lang="en-US" sz="1500" dirty="0" smtClean="0"/>
              <a:t> excels in engaging customers with natural, human-like conversations. It doesn't just provide answers; it offers meaningful interactions that enhance customer satisfaction and engagement.</a:t>
            </a:r>
          </a:p>
          <a:p>
            <a:pPr algn="just"/>
            <a:endParaRPr lang="en-US" sz="1500" dirty="0" smtClean="0"/>
          </a:p>
          <a:p>
            <a:pPr algn="just"/>
            <a:r>
              <a:rPr lang="en-US" sz="1500" dirty="0" smtClean="0"/>
              <a:t>Overall, our </a:t>
            </a:r>
            <a:r>
              <a:rPr lang="en-US" sz="1500" dirty="0" err="1" smtClean="0"/>
              <a:t>chatbot</a:t>
            </a:r>
            <a:r>
              <a:rPr lang="en-US" sz="1500" dirty="0" smtClean="0"/>
              <a:t> is not merely a </a:t>
            </a:r>
            <a:r>
              <a:rPr lang="en-US" sz="1500" dirty="0" err="1" smtClean="0"/>
              <a:t>chatbot</a:t>
            </a:r>
            <a:r>
              <a:rPr lang="en-US" sz="1500" dirty="0" smtClean="0"/>
              <a:t> but a comprehensive, intelligent solution that adapts, learns, and improves, making it a standout choice for businesses seeking exceptional customer query resolution capabilities.</a:t>
            </a:r>
            <a:endParaRPr lang="en-IN"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375" y="341375"/>
            <a:ext cx="11283950" cy="456535"/>
          </a:xfrm>
          <a:prstGeom prst="rect">
            <a:avLst/>
          </a:prstGeom>
          <a:solidFill>
            <a:srgbClr val="A000FF"/>
          </a:solidFill>
        </p:spPr>
        <p:txBody>
          <a:bodyPr vert="horz" wrap="square" lIns="0" tIns="86360" rIns="0" bIns="0" rtlCol="0">
            <a:spAutoFit/>
          </a:bodyPr>
          <a:lstStyle/>
          <a:p>
            <a:pPr marL="90805">
              <a:lnSpc>
                <a:spcPct val="100000"/>
              </a:lnSpc>
              <a:spcBef>
                <a:spcPts val="680"/>
              </a:spcBef>
            </a:pPr>
            <a:r>
              <a:rPr sz="2400" spc="-25" dirty="0"/>
              <a:t>Any</a:t>
            </a:r>
            <a:r>
              <a:rPr sz="2400" spc="50" dirty="0"/>
              <a:t> </a:t>
            </a:r>
            <a:r>
              <a:rPr sz="2400" spc="-5" dirty="0"/>
              <a:t>testimonials</a:t>
            </a:r>
            <a:r>
              <a:rPr sz="2400" spc="-40" dirty="0"/>
              <a:t> </a:t>
            </a:r>
            <a:r>
              <a:rPr sz="2400" spc="-5" dirty="0" smtClean="0"/>
              <a:t>received</a:t>
            </a:r>
            <a:r>
              <a:rPr lang="en-US" sz="2400" spc="-5" dirty="0" smtClean="0"/>
              <a:t>: Na</a:t>
            </a:r>
            <a:endParaRPr sz="2400" dirty="0"/>
          </a:p>
        </p:txBody>
      </p:sp>
      <p:sp>
        <p:nvSpPr>
          <p:cNvPr id="3" name="object 3"/>
          <p:cNvSpPr txBox="1"/>
          <p:nvPr/>
        </p:nvSpPr>
        <p:spPr>
          <a:xfrm>
            <a:off x="280517" y="6206744"/>
            <a:ext cx="5194935" cy="270510"/>
          </a:xfrm>
          <a:prstGeom prst="rect">
            <a:avLst/>
          </a:prstGeom>
        </p:spPr>
        <p:txBody>
          <a:bodyPr vert="horz" wrap="square" lIns="0" tIns="13335" rIns="0" bIns="0" rtlCol="0">
            <a:spAutoFit/>
          </a:bodyPr>
          <a:lstStyle/>
          <a:p>
            <a:pPr marL="12700">
              <a:lnSpc>
                <a:spcPct val="100000"/>
              </a:lnSpc>
              <a:spcBef>
                <a:spcPts val="105"/>
              </a:spcBef>
            </a:pPr>
            <a:r>
              <a:rPr sz="1600" spc="-5" dirty="0">
                <a:latin typeface="Arial MT"/>
                <a:cs typeface="Arial MT"/>
              </a:rPr>
              <a:t>Share</a:t>
            </a:r>
            <a:r>
              <a:rPr sz="1600" spc="-25" dirty="0">
                <a:latin typeface="Arial MT"/>
                <a:cs typeface="Arial MT"/>
              </a:rPr>
              <a:t> </a:t>
            </a:r>
            <a:r>
              <a:rPr sz="1600" dirty="0">
                <a:latin typeface="Arial MT"/>
                <a:cs typeface="Arial MT"/>
              </a:rPr>
              <a:t>the links/photos</a:t>
            </a:r>
            <a:r>
              <a:rPr sz="1600" spc="-75" dirty="0">
                <a:latin typeface="Arial MT"/>
                <a:cs typeface="Arial MT"/>
              </a:rPr>
              <a:t> </a:t>
            </a:r>
            <a:r>
              <a:rPr sz="1600" spc="-5" dirty="0">
                <a:latin typeface="Arial MT"/>
                <a:cs typeface="Arial MT"/>
              </a:rPr>
              <a:t>of</a:t>
            </a:r>
            <a:r>
              <a:rPr sz="1600" spc="10" dirty="0">
                <a:latin typeface="Arial MT"/>
                <a:cs typeface="Arial MT"/>
              </a:rPr>
              <a:t> </a:t>
            </a:r>
            <a:r>
              <a:rPr sz="1600" dirty="0">
                <a:latin typeface="Arial MT"/>
                <a:cs typeface="Arial MT"/>
              </a:rPr>
              <a:t>the</a:t>
            </a:r>
            <a:r>
              <a:rPr sz="1600" spc="-20" dirty="0">
                <a:latin typeface="Arial MT"/>
                <a:cs typeface="Arial MT"/>
              </a:rPr>
              <a:t> </a:t>
            </a:r>
            <a:r>
              <a:rPr sz="1600" dirty="0">
                <a:latin typeface="Arial MT"/>
                <a:cs typeface="Arial MT"/>
              </a:rPr>
              <a:t>testimonials</a:t>
            </a:r>
            <a:r>
              <a:rPr sz="1600" spc="-75" dirty="0">
                <a:latin typeface="Arial MT"/>
                <a:cs typeface="Arial MT"/>
              </a:rPr>
              <a:t> </a:t>
            </a:r>
            <a:r>
              <a:rPr sz="1600" spc="-5" dirty="0">
                <a:latin typeface="Arial MT"/>
                <a:cs typeface="Arial MT"/>
              </a:rPr>
              <a:t>you’ve received</a:t>
            </a:r>
            <a:endParaRPr sz="160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pic>
          <p:nvPicPr>
            <p:cNvPr id="4" name="object 4"/>
            <p:cNvPicPr/>
            <p:nvPr/>
          </p:nvPicPr>
          <p:blipFill>
            <a:blip r:embed="rId3" cstate="print"/>
            <a:stretch>
              <a:fillRect/>
            </a:stretch>
          </p:blipFill>
          <p:spPr>
            <a:xfrm>
              <a:off x="4623815" y="0"/>
              <a:ext cx="7187184" cy="6857997"/>
            </a:xfrm>
            <a:prstGeom prst="rect">
              <a:avLst/>
            </a:prstGeom>
          </p:spPr>
        </p:pic>
      </p:grpSp>
      <p:sp>
        <p:nvSpPr>
          <p:cNvPr id="5" name="object 5"/>
          <p:cNvSpPr txBox="1">
            <a:spLocks noGrp="1"/>
          </p:cNvSpPr>
          <p:nvPr>
            <p:ph type="title"/>
          </p:nvPr>
        </p:nvSpPr>
        <p:spPr>
          <a:xfrm>
            <a:off x="368300" y="2735021"/>
            <a:ext cx="4904740" cy="1123315"/>
          </a:xfrm>
          <a:prstGeom prst="rect">
            <a:avLst/>
          </a:prstGeom>
        </p:spPr>
        <p:txBody>
          <a:bodyPr vert="horz" wrap="square" lIns="0" tIns="12700" rIns="0" bIns="0" rtlCol="0">
            <a:spAutoFit/>
          </a:bodyPr>
          <a:lstStyle/>
          <a:p>
            <a:pPr marL="12700">
              <a:lnSpc>
                <a:spcPct val="100000"/>
              </a:lnSpc>
              <a:spcBef>
                <a:spcPts val="100"/>
              </a:spcBef>
            </a:pPr>
            <a:r>
              <a:rPr dirty="0"/>
              <a:t>Thank</a:t>
            </a:r>
            <a:r>
              <a:rPr spc="-90" dirty="0"/>
              <a:t> </a:t>
            </a:r>
            <a:r>
              <a:rPr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TotalTime>
  <Words>1230</Words>
  <Application>Microsoft Office PowerPoint</Application>
  <PresentationFormat>Widescreen</PresentationFormat>
  <Paragraphs>71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MT</vt:lpstr>
      <vt:lpstr>Calibri</vt:lpstr>
      <vt:lpstr>Leelawadee UI</vt:lpstr>
      <vt:lpstr>Trebuchet MS</vt:lpstr>
      <vt:lpstr>Office Theme</vt:lpstr>
      <vt:lpstr>PowerPoint Presentation</vt:lpstr>
      <vt:lpstr>Team details:</vt:lpstr>
      <vt:lpstr>problem statement (200 words)</vt:lpstr>
      <vt:lpstr>Proposed Solution: AI-Driven Customer Query Resolution Chatbot</vt:lpstr>
      <vt:lpstr>How does your innovation accelerate change with the power of Technology? (200 words)</vt:lpstr>
      <vt:lpstr>Our AI-driven Customer Query Resolution Chatbot stands out in the market due to its unique combination of features and capabilities:</vt:lpstr>
      <vt:lpstr>Any testimonials received: Na</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PrasanthKumar Yernagula</dc:creator>
  <cp:lastModifiedBy>HP</cp:lastModifiedBy>
  <cp:revision>4</cp:revision>
  <dcterms:created xsi:type="dcterms:W3CDTF">2023-09-05T06:39:25Z</dcterms:created>
  <dcterms:modified xsi:type="dcterms:W3CDTF">2023-09-16T17:26:55Z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2023-07-27T00:00:00Z</vt:filetime>
  </property>
  <property fmtid="{D5CDD505-2E9C-101B-9397-08002B2CF9AE}" pid="3" name="Creator">
    <vt:lpwstr>Microsoft® PowerPoint® 2016</vt:lpwstr>
  </property>
  <property fmtid="{D5CDD505-2E9C-101B-9397-08002B2CF9AE}" pid="4" name="LastSaved">
    <vt:filetime>2023-09-05T00:00:00Z</vt:filetime>
  </property>
</Properties>
</file>