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779" r:id="rId2"/>
    <p:sldId id="789" r:id="rId3"/>
    <p:sldId id="780" r:id="rId4"/>
    <p:sldId id="781" r:id="rId5"/>
    <p:sldId id="792" r:id="rId6"/>
    <p:sldId id="782" r:id="rId7"/>
    <p:sldId id="783" r:id="rId8"/>
    <p:sldId id="784" r:id="rId9"/>
    <p:sldId id="795" r:id="rId10"/>
    <p:sldId id="797" r:id="rId11"/>
    <p:sldId id="806" r:id="rId12"/>
    <p:sldId id="796" r:id="rId13"/>
    <p:sldId id="805" r:id="rId14"/>
    <p:sldId id="801" r:id="rId15"/>
    <p:sldId id="802" r:id="rId16"/>
    <p:sldId id="803" r:id="rId17"/>
    <p:sldId id="804" r:id="rId18"/>
    <p:sldId id="791" r:id="rId19"/>
    <p:sldId id="785" r:id="rId20"/>
    <p:sldId id="7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FBAE0D-5BE9-449B-BA65-4744072185D4}">
          <p14:sldIdLst>
            <p14:sldId id="779"/>
            <p14:sldId id="789"/>
            <p14:sldId id="780"/>
            <p14:sldId id="781"/>
            <p14:sldId id="792"/>
            <p14:sldId id="782"/>
            <p14:sldId id="783"/>
            <p14:sldId id="784"/>
            <p14:sldId id="795"/>
            <p14:sldId id="797"/>
            <p14:sldId id="806"/>
            <p14:sldId id="796"/>
            <p14:sldId id="805"/>
            <p14:sldId id="801"/>
            <p14:sldId id="802"/>
            <p14:sldId id="803"/>
            <p14:sldId id="804"/>
            <p14:sldId id="791"/>
            <p14:sldId id="785"/>
            <p14:sldId id="7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8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1D50-B6A2-4019-9617-B0BA6E91FF9B}" type="datetimeFigureOut">
              <a:rPr lang="en-IN" smtClean="0"/>
              <a:pPr/>
              <a:t>13-09-2024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60D06-E71C-4CF6-B4AC-B8B6AF0BE466}" type="slidenum">
              <a:rPr lang="en-IN" smtClean="0"/>
              <a:pPr/>
              <a:t>‹#›</a:t>
            </a:fld>
            <a:endParaRPr lang="en-IN"/>
          </a:p>
        </p:txBody>
      </p:sp>
    </p:spTree>
    <p:extLst>
      <p:ext uri="{BB962C8B-B14F-4D97-AF65-F5344CB8AC3E}">
        <p14:creationId xmlns:p14="http://schemas.microsoft.com/office/powerpoint/2010/main" val="171984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2439-1400-4871-A1E8-C7474D447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3264D-B01A-4290-A82E-7727F4A13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8C1F4C-564C-456D-BF72-8037A3716569}"/>
              </a:ext>
            </a:extLst>
          </p:cNvPr>
          <p:cNvSpPr>
            <a:spLocks noGrp="1"/>
          </p:cNvSpPr>
          <p:nvPr>
            <p:ph type="dt" sz="half" idx="10"/>
          </p:nvPr>
        </p:nvSpPr>
        <p:spPr/>
        <p:txBody>
          <a:bodyPr/>
          <a:lstStyle/>
          <a:p>
            <a:fld id="{37BC200F-3AD5-488B-A90C-E22EC162B81D}" type="datetime1">
              <a:rPr lang="en-IN" smtClean="0"/>
              <a:pPr/>
              <a:t>13-09-2024</a:t>
            </a:fld>
            <a:endParaRPr lang="en-IN"/>
          </a:p>
        </p:txBody>
      </p:sp>
      <p:sp>
        <p:nvSpPr>
          <p:cNvPr id="5" name="Footer Placeholder 4">
            <a:extLst>
              <a:ext uri="{FF2B5EF4-FFF2-40B4-BE49-F238E27FC236}">
                <a16:creationId xmlns:a16="http://schemas.microsoft.com/office/drawing/2014/main" id="{709C422B-5E07-4115-9932-3FA2E7B08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0577A-0E47-4E38-A660-FC0D76D7267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0011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90BA-7554-4D42-B48C-58DD0CF439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3D475-FB0E-4B81-B116-9EF55A904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76E95-0183-4750-AF5B-7618B56938BC}"/>
              </a:ext>
            </a:extLst>
          </p:cNvPr>
          <p:cNvSpPr>
            <a:spLocks noGrp="1"/>
          </p:cNvSpPr>
          <p:nvPr>
            <p:ph type="dt" sz="half" idx="10"/>
          </p:nvPr>
        </p:nvSpPr>
        <p:spPr/>
        <p:txBody>
          <a:bodyPr/>
          <a:lstStyle/>
          <a:p>
            <a:fld id="{2039F6F4-037B-4332-9282-471FE71B5F7F}" type="datetime1">
              <a:rPr lang="en-IN" smtClean="0"/>
              <a:pPr/>
              <a:t>13-09-2024</a:t>
            </a:fld>
            <a:endParaRPr lang="en-IN"/>
          </a:p>
        </p:txBody>
      </p:sp>
      <p:sp>
        <p:nvSpPr>
          <p:cNvPr id="5" name="Footer Placeholder 4">
            <a:extLst>
              <a:ext uri="{FF2B5EF4-FFF2-40B4-BE49-F238E27FC236}">
                <a16:creationId xmlns:a16="http://schemas.microsoft.com/office/drawing/2014/main" id="{C29E9BCE-0963-403B-9D25-E460EE59B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EF912-9095-430D-8535-5BD3E4EF864C}"/>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23865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8ED9-F70E-4EB1-8828-BC267D05C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D1639-EE11-4E0F-9935-5EE4029CB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24BC-5C21-463E-8224-EEBB474F4DAC}"/>
              </a:ext>
            </a:extLst>
          </p:cNvPr>
          <p:cNvSpPr>
            <a:spLocks noGrp="1"/>
          </p:cNvSpPr>
          <p:nvPr>
            <p:ph type="dt" sz="half" idx="10"/>
          </p:nvPr>
        </p:nvSpPr>
        <p:spPr/>
        <p:txBody>
          <a:bodyPr/>
          <a:lstStyle/>
          <a:p>
            <a:fld id="{5EDABC32-C334-4B49-A727-D2C2C2E2FFFE}" type="datetime1">
              <a:rPr lang="en-IN" smtClean="0"/>
              <a:pPr/>
              <a:t>13-09-2024</a:t>
            </a:fld>
            <a:endParaRPr lang="en-IN"/>
          </a:p>
        </p:txBody>
      </p:sp>
      <p:sp>
        <p:nvSpPr>
          <p:cNvPr id="5" name="Footer Placeholder 4">
            <a:extLst>
              <a:ext uri="{FF2B5EF4-FFF2-40B4-BE49-F238E27FC236}">
                <a16:creationId xmlns:a16="http://schemas.microsoft.com/office/drawing/2014/main" id="{58817959-F41C-4265-B950-CE05B800F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3A482-8769-4E02-B46E-565987B03A21}"/>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7639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C8F7-1408-4E03-9E4D-89F36571F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CEAC2-EDD9-4A1B-8E30-3AB3CE54F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494BC-2B5F-4933-96F3-C02C7484979E}"/>
              </a:ext>
            </a:extLst>
          </p:cNvPr>
          <p:cNvSpPr>
            <a:spLocks noGrp="1"/>
          </p:cNvSpPr>
          <p:nvPr>
            <p:ph type="dt" sz="half" idx="10"/>
          </p:nvPr>
        </p:nvSpPr>
        <p:spPr/>
        <p:txBody>
          <a:bodyPr/>
          <a:lstStyle/>
          <a:p>
            <a:fld id="{784BDB05-E2D4-4D29-8882-DE25842599A2}" type="datetime1">
              <a:rPr lang="en-IN" smtClean="0"/>
              <a:pPr/>
              <a:t>13-09-2024</a:t>
            </a:fld>
            <a:endParaRPr lang="en-IN"/>
          </a:p>
        </p:txBody>
      </p:sp>
      <p:sp>
        <p:nvSpPr>
          <p:cNvPr id="5" name="Footer Placeholder 4">
            <a:extLst>
              <a:ext uri="{FF2B5EF4-FFF2-40B4-BE49-F238E27FC236}">
                <a16:creationId xmlns:a16="http://schemas.microsoft.com/office/drawing/2014/main" id="{F6E7B0BB-7BCF-4959-B22F-283F7527C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7FB52-389D-429A-827B-5EA4CA2499C7}"/>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789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9E0A-F353-45A7-9D3D-4197FDEB5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58B4B3-9A58-47AF-892D-7B145EFA2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CD6A9-D5B1-4AEF-BE15-B459414C082E}"/>
              </a:ext>
            </a:extLst>
          </p:cNvPr>
          <p:cNvSpPr>
            <a:spLocks noGrp="1"/>
          </p:cNvSpPr>
          <p:nvPr>
            <p:ph type="dt" sz="half" idx="10"/>
          </p:nvPr>
        </p:nvSpPr>
        <p:spPr/>
        <p:txBody>
          <a:bodyPr/>
          <a:lstStyle/>
          <a:p>
            <a:fld id="{A342B590-2B55-4604-B193-5B6D0EBB3818}" type="datetime1">
              <a:rPr lang="en-IN" smtClean="0"/>
              <a:pPr/>
              <a:t>13-09-2024</a:t>
            </a:fld>
            <a:endParaRPr lang="en-IN"/>
          </a:p>
        </p:txBody>
      </p:sp>
      <p:sp>
        <p:nvSpPr>
          <p:cNvPr id="5" name="Footer Placeholder 4">
            <a:extLst>
              <a:ext uri="{FF2B5EF4-FFF2-40B4-BE49-F238E27FC236}">
                <a16:creationId xmlns:a16="http://schemas.microsoft.com/office/drawing/2014/main" id="{2B94FE73-2575-46E0-9292-232302734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F333C-0E24-431D-8BEA-6EC3E032DC2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410502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DEF8-2B7E-4274-9CCB-70BD370F6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C7C84-E9A9-4607-92DC-EFE2B8EB7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91AD39-BC46-468D-AD9D-6C9C7A244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6748D0-6615-4EB1-8559-162BC9E6834F}"/>
              </a:ext>
            </a:extLst>
          </p:cNvPr>
          <p:cNvSpPr>
            <a:spLocks noGrp="1"/>
          </p:cNvSpPr>
          <p:nvPr>
            <p:ph type="dt" sz="half" idx="10"/>
          </p:nvPr>
        </p:nvSpPr>
        <p:spPr/>
        <p:txBody>
          <a:bodyPr/>
          <a:lstStyle/>
          <a:p>
            <a:fld id="{E455046D-FD36-421D-B0B6-CF2E6F2F7E01}" type="datetime1">
              <a:rPr lang="en-IN" smtClean="0"/>
              <a:pPr/>
              <a:t>13-09-2024</a:t>
            </a:fld>
            <a:endParaRPr lang="en-IN"/>
          </a:p>
        </p:txBody>
      </p:sp>
      <p:sp>
        <p:nvSpPr>
          <p:cNvPr id="6" name="Footer Placeholder 5">
            <a:extLst>
              <a:ext uri="{FF2B5EF4-FFF2-40B4-BE49-F238E27FC236}">
                <a16:creationId xmlns:a16="http://schemas.microsoft.com/office/drawing/2014/main" id="{3611EDC9-53F7-46CE-9B1C-B999BCF22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FECE7-D4F8-4E13-B22B-3E69193E1484}"/>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423340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3E51-6FED-4252-AE8D-10E9ADE8E8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3A8CB-0EAC-4DFD-A825-F1A89E07E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81793-EEE5-4B36-AB68-A56A3253E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7E480-0365-40E1-BBF5-F594D108A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EFA48-5012-4D51-B8C0-91BF319E9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D1D2DF-7DFA-4CF0-BC4B-72FFBFAA4185}"/>
              </a:ext>
            </a:extLst>
          </p:cNvPr>
          <p:cNvSpPr>
            <a:spLocks noGrp="1"/>
          </p:cNvSpPr>
          <p:nvPr>
            <p:ph type="dt" sz="half" idx="10"/>
          </p:nvPr>
        </p:nvSpPr>
        <p:spPr/>
        <p:txBody>
          <a:bodyPr/>
          <a:lstStyle/>
          <a:p>
            <a:fld id="{66719C6A-C228-4666-85AF-BFCAEE8D9375}" type="datetime1">
              <a:rPr lang="en-IN" smtClean="0"/>
              <a:pPr/>
              <a:t>13-09-2024</a:t>
            </a:fld>
            <a:endParaRPr lang="en-IN"/>
          </a:p>
        </p:txBody>
      </p:sp>
      <p:sp>
        <p:nvSpPr>
          <p:cNvPr id="8" name="Footer Placeholder 7">
            <a:extLst>
              <a:ext uri="{FF2B5EF4-FFF2-40B4-BE49-F238E27FC236}">
                <a16:creationId xmlns:a16="http://schemas.microsoft.com/office/drawing/2014/main" id="{60739B97-6D68-4A91-A511-2AE65BFA1E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6BD875-8D41-458D-8FE8-BE926E35D7F9}"/>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206547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6007-8559-4DDA-ADB5-24066989C9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EE19D-7F57-4B73-B755-C39F7A12E72F}"/>
              </a:ext>
            </a:extLst>
          </p:cNvPr>
          <p:cNvSpPr>
            <a:spLocks noGrp="1"/>
          </p:cNvSpPr>
          <p:nvPr>
            <p:ph type="dt" sz="half" idx="10"/>
          </p:nvPr>
        </p:nvSpPr>
        <p:spPr/>
        <p:txBody>
          <a:bodyPr/>
          <a:lstStyle/>
          <a:p>
            <a:fld id="{D1476AC4-8DFC-4A25-AB02-3BCD901770ED}" type="datetime1">
              <a:rPr lang="en-IN" smtClean="0"/>
              <a:pPr/>
              <a:t>13-09-2024</a:t>
            </a:fld>
            <a:endParaRPr lang="en-IN"/>
          </a:p>
        </p:txBody>
      </p:sp>
      <p:sp>
        <p:nvSpPr>
          <p:cNvPr id="4" name="Footer Placeholder 3">
            <a:extLst>
              <a:ext uri="{FF2B5EF4-FFF2-40B4-BE49-F238E27FC236}">
                <a16:creationId xmlns:a16="http://schemas.microsoft.com/office/drawing/2014/main" id="{67AAA0DE-AFC5-477D-9E07-FD8BD826AA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B54AAA-3535-4C14-8166-FB6EACD31BD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7441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6E093-DDDC-4C60-AEF1-EA4F544AD145}"/>
              </a:ext>
            </a:extLst>
          </p:cNvPr>
          <p:cNvSpPr>
            <a:spLocks noGrp="1"/>
          </p:cNvSpPr>
          <p:nvPr>
            <p:ph type="dt" sz="half" idx="10"/>
          </p:nvPr>
        </p:nvSpPr>
        <p:spPr/>
        <p:txBody>
          <a:bodyPr/>
          <a:lstStyle/>
          <a:p>
            <a:fld id="{A18A7FA7-F693-4DFB-AEDA-FE633EEC95AF}" type="datetime1">
              <a:rPr lang="en-IN" smtClean="0"/>
              <a:pPr/>
              <a:t>13-09-2024</a:t>
            </a:fld>
            <a:endParaRPr lang="en-IN"/>
          </a:p>
        </p:txBody>
      </p:sp>
      <p:sp>
        <p:nvSpPr>
          <p:cNvPr id="3" name="Footer Placeholder 2">
            <a:extLst>
              <a:ext uri="{FF2B5EF4-FFF2-40B4-BE49-F238E27FC236}">
                <a16:creationId xmlns:a16="http://schemas.microsoft.com/office/drawing/2014/main" id="{4E0C2FED-4935-43BE-9345-59669AE020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524748-2BAB-49A8-95A7-B4AD77E46E74}"/>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49168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EA04-776C-4163-B584-044C333D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C04F9-E6C0-4D16-8852-953534E20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2862F-7160-4A67-8704-C47A0C87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65858-28DA-46E5-9508-74636F89DAE3}"/>
              </a:ext>
            </a:extLst>
          </p:cNvPr>
          <p:cNvSpPr>
            <a:spLocks noGrp="1"/>
          </p:cNvSpPr>
          <p:nvPr>
            <p:ph type="dt" sz="half" idx="10"/>
          </p:nvPr>
        </p:nvSpPr>
        <p:spPr/>
        <p:txBody>
          <a:bodyPr/>
          <a:lstStyle/>
          <a:p>
            <a:fld id="{43C56386-F633-4E6A-B8A1-EED31EF84510}" type="datetime1">
              <a:rPr lang="en-IN" smtClean="0"/>
              <a:pPr/>
              <a:t>13-09-2024</a:t>
            </a:fld>
            <a:endParaRPr lang="en-IN"/>
          </a:p>
        </p:txBody>
      </p:sp>
      <p:sp>
        <p:nvSpPr>
          <p:cNvPr id="6" name="Footer Placeholder 5">
            <a:extLst>
              <a:ext uri="{FF2B5EF4-FFF2-40B4-BE49-F238E27FC236}">
                <a16:creationId xmlns:a16="http://schemas.microsoft.com/office/drawing/2014/main" id="{05517B50-2DD1-4DB8-B8B8-0BAE9C952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1DAEE-A292-4277-BDC0-0070E249CAB8}"/>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1199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3873-316E-4899-8153-7086CCE4E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67437-F6CB-4767-9B90-77B1BC10B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1625E-C2D4-4EC5-8F44-FBF944F65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B6A3B-16DE-4E18-A332-29669A10B586}"/>
              </a:ext>
            </a:extLst>
          </p:cNvPr>
          <p:cNvSpPr>
            <a:spLocks noGrp="1"/>
          </p:cNvSpPr>
          <p:nvPr>
            <p:ph type="dt" sz="half" idx="10"/>
          </p:nvPr>
        </p:nvSpPr>
        <p:spPr/>
        <p:txBody>
          <a:bodyPr/>
          <a:lstStyle/>
          <a:p>
            <a:fld id="{56C880F4-BE75-409D-AF89-489FEC0B9E5F}" type="datetime1">
              <a:rPr lang="en-IN" smtClean="0"/>
              <a:pPr/>
              <a:t>13-09-2024</a:t>
            </a:fld>
            <a:endParaRPr lang="en-IN"/>
          </a:p>
        </p:txBody>
      </p:sp>
      <p:sp>
        <p:nvSpPr>
          <p:cNvPr id="6" name="Footer Placeholder 5">
            <a:extLst>
              <a:ext uri="{FF2B5EF4-FFF2-40B4-BE49-F238E27FC236}">
                <a16:creationId xmlns:a16="http://schemas.microsoft.com/office/drawing/2014/main" id="{DE65B289-D318-4A9C-BD6D-C44A84929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FA0E2-2C8D-4D74-B06E-178C555F194D}"/>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24910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67512-9A59-4F80-BDE3-E2EC9081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B3164-25AA-4E2F-9CBD-64DBB8BCE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E2F16-F4BC-4CDE-9BA1-3FF94AA15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2017-EE5D-4064-B320-4434A6A5A13F}" type="datetime1">
              <a:rPr lang="en-IN" smtClean="0"/>
              <a:pPr/>
              <a:t>13-09-2024</a:t>
            </a:fld>
            <a:endParaRPr lang="en-IN"/>
          </a:p>
        </p:txBody>
      </p:sp>
      <p:sp>
        <p:nvSpPr>
          <p:cNvPr id="5" name="Footer Placeholder 4">
            <a:extLst>
              <a:ext uri="{FF2B5EF4-FFF2-40B4-BE49-F238E27FC236}">
                <a16:creationId xmlns:a16="http://schemas.microsoft.com/office/drawing/2014/main" id="{37B6BA1D-C155-4BD7-98A4-5C4CD141F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AFD399-70D5-46C3-AF05-F083473AF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pPr/>
              <a:t>‹#›</a:t>
            </a:fld>
            <a:endParaRPr lang="en-IN"/>
          </a:p>
        </p:txBody>
      </p:sp>
    </p:spTree>
    <p:extLst>
      <p:ext uri="{BB962C8B-B14F-4D97-AF65-F5344CB8AC3E}">
        <p14:creationId xmlns:p14="http://schemas.microsoft.com/office/powerpoint/2010/main" val="286187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2.jpg">
            <a:extLst>
              <a:ext uri="{FF2B5EF4-FFF2-40B4-BE49-F238E27FC236}">
                <a16:creationId xmlns:a16="http://schemas.microsoft.com/office/drawing/2014/main" id="{663F759D-B900-42CE-B030-8F4D88C8D3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386" y="0"/>
            <a:ext cx="2029613" cy="16323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171B3D-41F2-4B45-860B-5E3607A31D49}"/>
              </a:ext>
            </a:extLst>
          </p:cNvPr>
          <p:cNvSpPr txBox="1"/>
          <p:nvPr/>
        </p:nvSpPr>
        <p:spPr>
          <a:xfrm>
            <a:off x="2220916" y="94410"/>
            <a:ext cx="7095897" cy="2133918"/>
          </a:xfrm>
          <a:prstGeom prst="rect">
            <a:avLst/>
          </a:prstGeom>
          <a:noFill/>
        </p:spPr>
        <p:txBody>
          <a:bodyPr wrap="square">
            <a:spAutoFit/>
          </a:bodyPr>
          <a:lstStyle/>
          <a:p>
            <a:pPr marR="16510" algn="ctr">
              <a:spcBef>
                <a:spcPts val="365"/>
              </a:spcBef>
              <a:spcAft>
                <a:spcPts val="25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St. MARTINS ENGINEERING COLLEGE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UGC Autonomous </a:t>
            </a: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Mangal" panose="02040503050203030202" pitchFamily="18" charset="0"/>
              </a:rPr>
              <a:t>NBA &amp; NAAC A+ ACCREDITED</a:t>
            </a:r>
            <a:endParaRPr lang="en-IN" sz="1600" b="1" dirty="0">
              <a:latin typeface="Calibri" panose="020F0502020204030204" pitchFamily="34" charset="0"/>
              <a:ea typeface="Calibri" panose="020F0502020204030204" pitchFamily="34" charset="0"/>
              <a:cs typeface="Mangal" panose="02040503050203030202" pitchFamily="18" charset="0"/>
            </a:endParaRPr>
          </a:p>
          <a:p>
            <a:pPr marL="1143000" marR="1085850" indent="-2540" algn="ctr">
              <a:spcBef>
                <a:spcPts val="240"/>
              </a:spcBef>
              <a:spcAft>
                <a:spcPts val="25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Dhulapally, Secunderabad– 500100 </a:t>
            </a:r>
          </a:p>
          <a:p>
            <a:pPr marL="1600200" marR="1085850" lvl="1" indent="-2540" algn="ctr">
              <a:spcBef>
                <a:spcPts val="240"/>
              </a:spcBef>
              <a:spcAft>
                <a:spcPts val="25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Engineering(AI&amp;ML)</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Subtitle 2">
            <a:extLst>
              <a:ext uri="{FF2B5EF4-FFF2-40B4-BE49-F238E27FC236}">
                <a16:creationId xmlns:a16="http://schemas.microsoft.com/office/drawing/2014/main" id="{D76D3B75-5278-4020-9209-060C511363F8}"/>
              </a:ext>
            </a:extLst>
          </p:cNvPr>
          <p:cNvSpPr txBox="1">
            <a:spLocks/>
          </p:cNvSpPr>
          <p:nvPr/>
        </p:nvSpPr>
        <p:spPr>
          <a:xfrm>
            <a:off x="-1" y="2190941"/>
            <a:ext cx="12192000" cy="1100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latin typeface="Times New Roman" panose="02020603050405020304" pitchFamily="18" charset="0"/>
                <a:cs typeface="Times New Roman" panose="02020603050405020304" pitchFamily="18" charset="0"/>
              </a:rPr>
              <a:t>Facial Expression Recognition Dataset: A Comprehensive Resource for Emotion  Analysis and AI Development</a:t>
            </a:r>
          </a:p>
        </p:txBody>
      </p:sp>
      <p:sp>
        <p:nvSpPr>
          <p:cNvPr id="15" name="TextBox 14">
            <a:extLst>
              <a:ext uri="{FF2B5EF4-FFF2-40B4-BE49-F238E27FC236}">
                <a16:creationId xmlns:a16="http://schemas.microsoft.com/office/drawing/2014/main" id="{BBE8A074-7A92-49E2-B981-AE2FCEAEB324}"/>
              </a:ext>
            </a:extLst>
          </p:cNvPr>
          <p:cNvSpPr txBox="1"/>
          <p:nvPr/>
        </p:nvSpPr>
        <p:spPr>
          <a:xfrm>
            <a:off x="3348133" y="3291442"/>
            <a:ext cx="6067715" cy="1569660"/>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Batch No: CSM05</a:t>
            </a:r>
          </a:p>
          <a:p>
            <a:pPr algn="ctr"/>
            <a:r>
              <a:rPr lang="en-US" sz="2400" b="1" dirty="0">
                <a:latin typeface="Times New Roman" pitchFamily="18" charset="0"/>
                <a:cs typeface="Times New Roman" pitchFamily="18" charset="0"/>
              </a:rPr>
              <a:t>1. T.AKSHITHA	(21K81A6655)</a:t>
            </a:r>
          </a:p>
          <a:p>
            <a:pPr algn="ctr"/>
            <a:r>
              <a:rPr lang="en-US" sz="2400" b="1" dirty="0">
                <a:latin typeface="Times New Roman" pitchFamily="18" charset="0"/>
                <a:cs typeface="Times New Roman" pitchFamily="18" charset="0"/>
              </a:rPr>
              <a:t>2. K.GAYATHRI	(21K81A6623)</a:t>
            </a:r>
          </a:p>
          <a:p>
            <a:pPr algn="ctr"/>
            <a:r>
              <a:rPr lang="en-US" sz="2400" b="1" dirty="0">
                <a:latin typeface="Times New Roman" pitchFamily="18" charset="0"/>
                <a:cs typeface="Times New Roman" pitchFamily="18" charset="0"/>
              </a:rPr>
              <a:t>3. O.PRASHANTH	(21K81A6635)</a:t>
            </a:r>
          </a:p>
        </p:txBody>
      </p:sp>
      <p:sp>
        <p:nvSpPr>
          <p:cNvPr id="16" name="TextBox 15">
            <a:extLst>
              <a:ext uri="{FF2B5EF4-FFF2-40B4-BE49-F238E27FC236}">
                <a16:creationId xmlns:a16="http://schemas.microsoft.com/office/drawing/2014/main" id="{814846BF-F4EE-4ADF-8E6D-318E4ACE8748}"/>
              </a:ext>
            </a:extLst>
          </p:cNvPr>
          <p:cNvSpPr txBox="1"/>
          <p:nvPr/>
        </p:nvSpPr>
        <p:spPr>
          <a:xfrm>
            <a:off x="0" y="5288340"/>
            <a:ext cx="12191999"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Under the Guidance of</a:t>
            </a:r>
          </a:p>
          <a:p>
            <a:pPr algn="ctr"/>
            <a:r>
              <a:rPr lang="en-US" sz="2400" b="1">
                <a:latin typeface="Times New Roman" panose="02020603050405020304" pitchFamily="18" charset="0"/>
                <a:cs typeface="Times New Roman" panose="02020603050405020304" pitchFamily="18" charset="0"/>
              </a:rPr>
              <a:t>Mr</a:t>
            </a:r>
            <a:r>
              <a:rPr lang="en-US" sz="2400" b="1" dirty="0">
                <a:latin typeface="Times New Roman" panose="02020603050405020304" pitchFamily="18" charset="0"/>
                <a:cs typeface="Times New Roman" panose="02020603050405020304" pitchFamily="18" charset="0"/>
              </a:rPr>
              <a:t>. KRANTHI KUMAR</a:t>
            </a:r>
          </a:p>
          <a:p>
            <a:pPr algn="ctr"/>
            <a:r>
              <a:rPr lang="en-US" sz="2400" b="1" dirty="0">
                <a:latin typeface="Times New Roman" panose="02020603050405020304" pitchFamily="18" charset="0"/>
                <a:cs typeface="Times New Roman" panose="02020603050405020304" pitchFamily="18" charset="0"/>
              </a:rPr>
              <a:t>ASST.PROFESSER</a:t>
            </a:r>
          </a:p>
          <a:p>
            <a:pPr algn="ctr"/>
            <a:r>
              <a:rPr lang="en-US" sz="2400" b="1" dirty="0">
                <a:latin typeface="Times New Roman" panose="02020603050405020304" pitchFamily="18" charset="0"/>
                <a:cs typeface="Times New Roman" panose="02020603050405020304" pitchFamily="18" charset="0"/>
              </a:rPr>
              <a:t>Department of CSE(AI&amp;ML) </a:t>
            </a:r>
            <a:endParaRPr lang="en-IN"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69034" y="94410"/>
            <a:ext cx="1460912" cy="1240120"/>
          </a:xfrm>
          <a:prstGeom prst="rect">
            <a:avLst/>
          </a:prstGeom>
          <a:noFill/>
        </p:spPr>
      </p:pic>
    </p:spTree>
    <p:extLst>
      <p:ext uri="{BB962C8B-B14F-4D97-AF65-F5344CB8AC3E}">
        <p14:creationId xmlns:p14="http://schemas.microsoft.com/office/powerpoint/2010/main" val="73778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8DECF2-24AD-B89F-65FF-0589844618D9}"/>
              </a:ext>
            </a:extLst>
          </p:cNvPr>
          <p:cNvSpPr>
            <a:spLocks noGrp="1"/>
          </p:cNvSpPr>
          <p:nvPr>
            <p:ph type="dt" sz="half" idx="10"/>
          </p:nvPr>
        </p:nvSpPr>
        <p:spPr/>
        <p:txBody>
          <a:bodyPr/>
          <a:lstStyle/>
          <a:p>
            <a:fld id="{A18A7FA7-F693-4DFB-AEDA-FE633EEC95AF}" type="datetime1">
              <a:rPr lang="en-IN" smtClean="0"/>
              <a:pPr/>
              <a:t>13-09-2024</a:t>
            </a:fld>
            <a:endParaRPr lang="en-IN"/>
          </a:p>
        </p:txBody>
      </p:sp>
      <p:sp>
        <p:nvSpPr>
          <p:cNvPr id="3" name="Slide Number Placeholder 2">
            <a:extLst>
              <a:ext uri="{FF2B5EF4-FFF2-40B4-BE49-F238E27FC236}">
                <a16:creationId xmlns:a16="http://schemas.microsoft.com/office/drawing/2014/main" id="{439750D1-DE10-8B3C-38D6-6DB3D010E19D}"/>
              </a:ext>
            </a:extLst>
          </p:cNvPr>
          <p:cNvSpPr>
            <a:spLocks noGrp="1"/>
          </p:cNvSpPr>
          <p:nvPr>
            <p:ph type="sldNum" sz="quarter" idx="12"/>
          </p:nvPr>
        </p:nvSpPr>
        <p:spPr/>
        <p:txBody>
          <a:bodyPr/>
          <a:lstStyle/>
          <a:p>
            <a:fld id="{A0183BA4-7B10-4BE3-A0B2-A48721054ED6}" type="slidenum">
              <a:rPr lang="en-IN" smtClean="0"/>
              <a:pPr/>
              <a:t>10</a:t>
            </a:fld>
            <a:endParaRPr lang="en-IN"/>
          </a:p>
        </p:txBody>
      </p:sp>
      <p:sp>
        <p:nvSpPr>
          <p:cNvPr id="5" name="Flowchart: Alternate Process 4">
            <a:extLst>
              <a:ext uri="{FF2B5EF4-FFF2-40B4-BE49-F238E27FC236}">
                <a16:creationId xmlns:a16="http://schemas.microsoft.com/office/drawing/2014/main" id="{652F5A2B-052A-7872-E0E1-A65EC310BA33}"/>
              </a:ext>
            </a:extLst>
          </p:cNvPr>
          <p:cNvSpPr/>
          <p:nvPr/>
        </p:nvSpPr>
        <p:spPr>
          <a:xfrm>
            <a:off x="4655840" y="548680"/>
            <a:ext cx="2880320" cy="792088"/>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Face</a:t>
            </a:r>
            <a:r>
              <a:rPr lang="en-IN" sz="2400" dirty="0"/>
              <a:t> Emotion </a:t>
            </a:r>
          </a:p>
          <a:p>
            <a:pPr algn="ctr"/>
            <a:r>
              <a:rPr lang="en-IN" sz="2400" dirty="0"/>
              <a:t>Expression Dataset</a:t>
            </a:r>
          </a:p>
        </p:txBody>
      </p:sp>
      <p:sp>
        <p:nvSpPr>
          <p:cNvPr id="8" name="Flowchart: Alternate Process 7">
            <a:extLst>
              <a:ext uri="{FF2B5EF4-FFF2-40B4-BE49-F238E27FC236}">
                <a16:creationId xmlns:a16="http://schemas.microsoft.com/office/drawing/2014/main" id="{E874B243-A35D-98F5-2FC0-1052A687C891}"/>
              </a:ext>
            </a:extLst>
          </p:cNvPr>
          <p:cNvSpPr/>
          <p:nvPr/>
        </p:nvSpPr>
        <p:spPr>
          <a:xfrm>
            <a:off x="4655840" y="1758291"/>
            <a:ext cx="2880320" cy="79208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Image Preprocessing</a:t>
            </a:r>
          </a:p>
        </p:txBody>
      </p:sp>
      <p:sp>
        <p:nvSpPr>
          <p:cNvPr id="9" name="Flowchart: Alternate Process 8">
            <a:extLst>
              <a:ext uri="{FF2B5EF4-FFF2-40B4-BE49-F238E27FC236}">
                <a16:creationId xmlns:a16="http://schemas.microsoft.com/office/drawing/2014/main" id="{8BD30C2A-10FE-DB9E-F45C-261914810219}"/>
              </a:ext>
            </a:extLst>
          </p:cNvPr>
          <p:cNvSpPr/>
          <p:nvPr/>
        </p:nvSpPr>
        <p:spPr>
          <a:xfrm>
            <a:off x="4655840" y="3032956"/>
            <a:ext cx="2880320" cy="792088"/>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AI Model Training</a:t>
            </a:r>
          </a:p>
        </p:txBody>
      </p:sp>
      <p:sp>
        <p:nvSpPr>
          <p:cNvPr id="10" name="Flowchart: Alternate Process 9">
            <a:extLst>
              <a:ext uri="{FF2B5EF4-FFF2-40B4-BE49-F238E27FC236}">
                <a16:creationId xmlns:a16="http://schemas.microsoft.com/office/drawing/2014/main" id="{B99F4E2C-3FEF-75F9-CB25-C43DFB44C3F4}"/>
              </a:ext>
            </a:extLst>
          </p:cNvPr>
          <p:cNvSpPr/>
          <p:nvPr/>
        </p:nvSpPr>
        <p:spPr>
          <a:xfrm>
            <a:off x="4655840" y="4365104"/>
            <a:ext cx="2880320" cy="79208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Performance Estimation</a:t>
            </a:r>
          </a:p>
        </p:txBody>
      </p:sp>
      <p:sp>
        <p:nvSpPr>
          <p:cNvPr id="11" name="Flowchart: Alternate Process 10">
            <a:extLst>
              <a:ext uri="{FF2B5EF4-FFF2-40B4-BE49-F238E27FC236}">
                <a16:creationId xmlns:a16="http://schemas.microsoft.com/office/drawing/2014/main" id="{FCDB1402-4C0F-387E-DA60-6E0186ED3A17}"/>
              </a:ext>
            </a:extLst>
          </p:cNvPr>
          <p:cNvSpPr/>
          <p:nvPr/>
        </p:nvSpPr>
        <p:spPr>
          <a:xfrm>
            <a:off x="4655840" y="5589240"/>
            <a:ext cx="2880320" cy="792088"/>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Test Facial Expression</a:t>
            </a:r>
          </a:p>
        </p:txBody>
      </p:sp>
      <p:sp>
        <p:nvSpPr>
          <p:cNvPr id="6" name="TextBox 5">
            <a:extLst>
              <a:ext uri="{FF2B5EF4-FFF2-40B4-BE49-F238E27FC236}">
                <a16:creationId xmlns:a16="http://schemas.microsoft.com/office/drawing/2014/main" id="{42FBF7B4-1C43-49EB-927A-052FBFA99B53}"/>
              </a:ext>
            </a:extLst>
          </p:cNvPr>
          <p:cNvSpPr txBox="1"/>
          <p:nvPr/>
        </p:nvSpPr>
        <p:spPr>
          <a:xfrm>
            <a:off x="3581400" y="1740951"/>
            <a:ext cx="3980330"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4" name="Arrow: Pentagon 3">
            <a:extLst>
              <a:ext uri="{FF2B5EF4-FFF2-40B4-BE49-F238E27FC236}">
                <a16:creationId xmlns:a16="http://schemas.microsoft.com/office/drawing/2014/main" id="{918B3AC3-834C-F806-D2F4-64D48FC8F603}"/>
              </a:ext>
            </a:extLst>
          </p:cNvPr>
          <p:cNvSpPr/>
          <p:nvPr/>
        </p:nvSpPr>
        <p:spPr>
          <a:xfrm>
            <a:off x="720436" y="1939636"/>
            <a:ext cx="2812473" cy="2396837"/>
          </a:xfrm>
          <a:prstGeom prst="homePlat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MODULE SPLIT UP</a:t>
            </a:r>
          </a:p>
        </p:txBody>
      </p:sp>
    </p:spTree>
    <p:extLst>
      <p:ext uri="{BB962C8B-B14F-4D97-AF65-F5344CB8AC3E}">
        <p14:creationId xmlns:p14="http://schemas.microsoft.com/office/powerpoint/2010/main" val="195359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5919-CD5D-4E7F-ADDB-2F2C8CDB24C7}"/>
              </a:ext>
            </a:extLst>
          </p:cNvPr>
          <p:cNvSpPr>
            <a:spLocks noGrp="1"/>
          </p:cNvSpPr>
          <p:nvPr>
            <p:ph type="title"/>
          </p:nvPr>
        </p:nvSpPr>
        <p:spPr>
          <a:xfrm>
            <a:off x="838200" y="136525"/>
            <a:ext cx="10515600" cy="1554163"/>
          </a:xfrm>
        </p:spPr>
        <p:txBody>
          <a:bodyPr>
            <a:normAutofit/>
          </a:bodyPr>
          <a:lstStyle/>
          <a:p>
            <a:r>
              <a:rPr lang="en-US" sz="3600" dirty="0">
                <a:latin typeface="Times New Roman" panose="02020603050405020304" pitchFamily="18" charset="0"/>
                <a:cs typeface="Times New Roman" panose="02020603050405020304" pitchFamily="18" charset="0"/>
              </a:rPr>
              <a:t>                        USE CASE DIAGRAM</a:t>
            </a:r>
          </a:p>
        </p:txBody>
      </p:sp>
      <p:sp>
        <p:nvSpPr>
          <p:cNvPr id="3" name="Date Placeholder 2">
            <a:extLst>
              <a:ext uri="{FF2B5EF4-FFF2-40B4-BE49-F238E27FC236}">
                <a16:creationId xmlns:a16="http://schemas.microsoft.com/office/drawing/2014/main" id="{34B754B5-447E-4884-8E35-53AD93E1EB4C}"/>
              </a:ext>
            </a:extLst>
          </p:cNvPr>
          <p:cNvSpPr>
            <a:spLocks noGrp="1"/>
          </p:cNvSpPr>
          <p:nvPr>
            <p:ph type="dt" sz="half" idx="10"/>
          </p:nvPr>
        </p:nvSpPr>
        <p:spPr/>
        <p:txBody>
          <a:bodyPr/>
          <a:lstStyle/>
          <a:p>
            <a:fld id="{D1476AC4-8DFC-4A25-AB02-3BCD901770ED}" type="datetime1">
              <a:rPr lang="en-IN" smtClean="0"/>
              <a:pPr/>
              <a:t>13-09-2024</a:t>
            </a:fld>
            <a:endParaRPr lang="en-IN"/>
          </a:p>
        </p:txBody>
      </p:sp>
      <p:sp>
        <p:nvSpPr>
          <p:cNvPr id="4" name="Slide Number Placeholder 3">
            <a:extLst>
              <a:ext uri="{FF2B5EF4-FFF2-40B4-BE49-F238E27FC236}">
                <a16:creationId xmlns:a16="http://schemas.microsoft.com/office/drawing/2014/main" id="{C26FE94F-B909-4C13-B26D-3BD9D51BA422}"/>
              </a:ext>
            </a:extLst>
          </p:cNvPr>
          <p:cNvSpPr>
            <a:spLocks noGrp="1"/>
          </p:cNvSpPr>
          <p:nvPr>
            <p:ph type="sldNum" sz="quarter" idx="12"/>
          </p:nvPr>
        </p:nvSpPr>
        <p:spPr/>
        <p:txBody>
          <a:bodyPr/>
          <a:lstStyle/>
          <a:p>
            <a:fld id="{A0183BA4-7B10-4BE3-A0B2-A48721054ED6}" type="slidenum">
              <a:rPr lang="en-IN" smtClean="0"/>
              <a:pPr/>
              <a:t>11</a:t>
            </a:fld>
            <a:endParaRPr lang="en-IN"/>
          </a:p>
        </p:txBody>
      </p:sp>
      <p:pic>
        <p:nvPicPr>
          <p:cNvPr id="8" name="Picture 7">
            <a:extLst>
              <a:ext uri="{FF2B5EF4-FFF2-40B4-BE49-F238E27FC236}">
                <a16:creationId xmlns:a16="http://schemas.microsoft.com/office/drawing/2014/main" id="{CF6B0EB2-7BE2-4880-82A7-5E7EB2573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65" y="1127499"/>
            <a:ext cx="11116235" cy="5228851"/>
          </a:xfrm>
          <a:prstGeom prst="rect">
            <a:avLst/>
          </a:prstGeom>
        </p:spPr>
      </p:pic>
    </p:spTree>
    <p:extLst>
      <p:ext uri="{BB962C8B-B14F-4D97-AF65-F5344CB8AC3E}">
        <p14:creationId xmlns:p14="http://schemas.microsoft.com/office/powerpoint/2010/main" val="178711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lowchart: Terminator 35">
            <a:extLst>
              <a:ext uri="{FF2B5EF4-FFF2-40B4-BE49-F238E27FC236}">
                <a16:creationId xmlns:a16="http://schemas.microsoft.com/office/drawing/2014/main" id="{2612AB48-1DC1-E24F-10EC-383904B2702D}"/>
              </a:ext>
            </a:extLst>
          </p:cNvPr>
          <p:cNvSpPr/>
          <p:nvPr/>
        </p:nvSpPr>
        <p:spPr>
          <a:xfrm>
            <a:off x="1055440" y="548680"/>
            <a:ext cx="2160240" cy="1440160"/>
          </a:xfrm>
          <a:prstGeom prst="flowChartTerminator">
            <a:avLst/>
          </a:prstGeom>
          <a:effectLst>
            <a:glow>
              <a:schemeClr val="accent1">
                <a:alpha val="58000"/>
              </a:schemeClr>
            </a:glow>
            <a:outerShdw blurRad="482600" dist="342900" dir="5400000" algn="ctr" rotWithShape="0">
              <a:srgbClr val="000000">
                <a:alpha val="66000"/>
              </a:srgbClr>
            </a:outerShdw>
            <a:reflection blurRad="304800" stA="92000" endPos="37000" dist="2540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Image Preprocessing</a:t>
            </a:r>
          </a:p>
        </p:txBody>
      </p:sp>
      <p:sp>
        <p:nvSpPr>
          <p:cNvPr id="37" name="Flowchart: Terminator 36">
            <a:extLst>
              <a:ext uri="{FF2B5EF4-FFF2-40B4-BE49-F238E27FC236}">
                <a16:creationId xmlns:a16="http://schemas.microsoft.com/office/drawing/2014/main" id="{07A28827-1FC9-5547-4C77-303258ECDEAE}"/>
              </a:ext>
            </a:extLst>
          </p:cNvPr>
          <p:cNvSpPr/>
          <p:nvPr/>
        </p:nvSpPr>
        <p:spPr>
          <a:xfrm>
            <a:off x="4988170" y="402891"/>
            <a:ext cx="2160240" cy="1440160"/>
          </a:xfrm>
          <a:prstGeom prst="flowChartTerminator">
            <a:avLst/>
          </a:prstGeom>
          <a:effectLst>
            <a:glow>
              <a:schemeClr val="accent1">
                <a:alpha val="58000"/>
              </a:schemeClr>
            </a:glow>
            <a:outerShdw blurRad="482600" dist="342900" dir="5400000" algn="ctr" rotWithShape="0">
              <a:srgbClr val="000000">
                <a:alpha val="66000"/>
              </a:srgbClr>
            </a:outerShdw>
            <a:reflection blurRad="304800" stA="92000" endPos="37000" dist="2540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Data Splitting</a:t>
            </a:r>
          </a:p>
        </p:txBody>
      </p:sp>
      <p:sp>
        <p:nvSpPr>
          <p:cNvPr id="38" name="Flowchart: Terminator 37">
            <a:extLst>
              <a:ext uri="{FF2B5EF4-FFF2-40B4-BE49-F238E27FC236}">
                <a16:creationId xmlns:a16="http://schemas.microsoft.com/office/drawing/2014/main" id="{78007E6F-0903-673E-BEDF-667C2E00AB1C}"/>
              </a:ext>
            </a:extLst>
          </p:cNvPr>
          <p:cNvSpPr/>
          <p:nvPr/>
        </p:nvSpPr>
        <p:spPr>
          <a:xfrm>
            <a:off x="8976320" y="4833704"/>
            <a:ext cx="2160240" cy="1440160"/>
          </a:xfrm>
          <a:prstGeom prst="flowChartTerminator">
            <a:avLst/>
          </a:prstGeom>
          <a:effectLst>
            <a:glow>
              <a:schemeClr val="accent1">
                <a:alpha val="58000"/>
              </a:schemeClr>
            </a:glow>
            <a:outerShdw blurRad="482600" dist="342900" dir="5400000" algn="ctr" rotWithShape="0">
              <a:srgbClr val="000000">
                <a:alpha val="66000"/>
              </a:srgbClr>
            </a:outerShdw>
            <a:reflection blurRad="304800" stA="92000" endPos="37000" dist="2540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Model Testing</a:t>
            </a:r>
          </a:p>
        </p:txBody>
      </p:sp>
      <p:sp>
        <p:nvSpPr>
          <p:cNvPr id="39" name="Flowchart: Terminator 38">
            <a:extLst>
              <a:ext uri="{FF2B5EF4-FFF2-40B4-BE49-F238E27FC236}">
                <a16:creationId xmlns:a16="http://schemas.microsoft.com/office/drawing/2014/main" id="{E0C0CC60-396C-F986-6847-F94FC4B9BDF3}"/>
              </a:ext>
            </a:extLst>
          </p:cNvPr>
          <p:cNvSpPr/>
          <p:nvPr/>
        </p:nvSpPr>
        <p:spPr>
          <a:xfrm>
            <a:off x="8976320" y="548680"/>
            <a:ext cx="2160240" cy="1440160"/>
          </a:xfrm>
          <a:prstGeom prst="flowChartTerminator">
            <a:avLst/>
          </a:prstGeom>
          <a:effectLst>
            <a:glow>
              <a:schemeClr val="accent1">
                <a:alpha val="58000"/>
              </a:schemeClr>
            </a:glow>
            <a:outerShdw blurRad="482600" dist="342900" dir="5400000" algn="ctr" rotWithShape="0">
              <a:srgbClr val="000000">
                <a:alpha val="66000"/>
              </a:srgbClr>
            </a:outerShdw>
            <a:reflection blurRad="304800" stA="92000" endPos="37000" dist="2540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ML Model</a:t>
            </a:r>
          </a:p>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 Building</a:t>
            </a:r>
          </a:p>
        </p:txBody>
      </p:sp>
      <p:sp>
        <p:nvSpPr>
          <p:cNvPr id="40" name="Flowchart: Terminator 39">
            <a:extLst>
              <a:ext uri="{FF2B5EF4-FFF2-40B4-BE49-F238E27FC236}">
                <a16:creationId xmlns:a16="http://schemas.microsoft.com/office/drawing/2014/main" id="{A2D1DE1B-8565-2544-33DB-8575B3C5B8E4}"/>
              </a:ext>
            </a:extLst>
          </p:cNvPr>
          <p:cNvSpPr/>
          <p:nvPr/>
        </p:nvSpPr>
        <p:spPr>
          <a:xfrm>
            <a:off x="1055440" y="4833704"/>
            <a:ext cx="2160240" cy="1440160"/>
          </a:xfrm>
          <a:prstGeom prst="flowChartTerminator">
            <a:avLst/>
          </a:prstGeom>
          <a:effectLst>
            <a:glow>
              <a:schemeClr val="accent1">
                <a:alpha val="58000"/>
              </a:schemeClr>
            </a:glow>
            <a:outerShdw blurRad="482600" dist="342900" dir="5400000" algn="ctr" rotWithShape="0">
              <a:srgbClr val="000000">
                <a:alpha val="66000"/>
              </a:srgbClr>
            </a:outerShdw>
            <a:reflection blurRad="304800" stA="92000" endPos="37000" dist="2540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Outcome</a:t>
            </a:r>
          </a:p>
        </p:txBody>
      </p:sp>
      <p:sp>
        <p:nvSpPr>
          <p:cNvPr id="41" name="Flowchart: Terminator 40">
            <a:extLst>
              <a:ext uri="{FF2B5EF4-FFF2-40B4-BE49-F238E27FC236}">
                <a16:creationId xmlns:a16="http://schemas.microsoft.com/office/drawing/2014/main" id="{7AF4E583-5652-927A-5758-132D81C47089}"/>
              </a:ext>
            </a:extLst>
          </p:cNvPr>
          <p:cNvSpPr/>
          <p:nvPr/>
        </p:nvSpPr>
        <p:spPr>
          <a:xfrm>
            <a:off x="9696400" y="2714112"/>
            <a:ext cx="2160240" cy="1440160"/>
          </a:xfrm>
          <a:prstGeom prst="flowChartTerminator">
            <a:avLst/>
          </a:prstGeom>
          <a:effectLst>
            <a:glow>
              <a:schemeClr val="accent1">
                <a:alpha val="58000"/>
              </a:schemeClr>
            </a:glow>
            <a:outerShdw blurRad="482600" dist="342900" dir="5400000" algn="ctr" rotWithShape="0">
              <a:srgbClr val="000000">
                <a:alpha val="66000"/>
              </a:srgbClr>
            </a:outerShdw>
            <a:reflection blurRad="304800" stA="92000" endPos="37000" dist="2540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CNN &amp;DTC </a:t>
            </a:r>
          </a:p>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Algorithms</a:t>
            </a:r>
          </a:p>
        </p:txBody>
      </p:sp>
      <p:sp>
        <p:nvSpPr>
          <p:cNvPr id="42" name="Flowchart: Terminator 41">
            <a:extLst>
              <a:ext uri="{FF2B5EF4-FFF2-40B4-BE49-F238E27FC236}">
                <a16:creationId xmlns:a16="http://schemas.microsoft.com/office/drawing/2014/main" id="{59067B47-6A2E-BF19-6BA7-F0F098B7DDAD}"/>
              </a:ext>
            </a:extLst>
          </p:cNvPr>
          <p:cNvSpPr/>
          <p:nvPr/>
        </p:nvSpPr>
        <p:spPr>
          <a:xfrm>
            <a:off x="335360" y="2714112"/>
            <a:ext cx="2160240" cy="1440160"/>
          </a:xfrm>
          <a:prstGeom prst="flowChartTerminator">
            <a:avLst/>
          </a:prstGeom>
          <a:effectLst>
            <a:glow>
              <a:schemeClr val="accent1">
                <a:alpha val="58000"/>
              </a:schemeClr>
            </a:glow>
            <a:outerShdw blurRad="482600" dist="342900" dir="5400000" algn="ctr" rotWithShape="0">
              <a:srgbClr val="000000">
                <a:alpha val="66000"/>
              </a:srgbClr>
            </a:outerShdw>
            <a:reflection blurRad="304800" stA="92000" endPos="37000" dist="2540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Upload Dataset</a:t>
            </a:r>
          </a:p>
        </p:txBody>
      </p:sp>
      <p:sp>
        <p:nvSpPr>
          <p:cNvPr id="43" name="Flowchart: Terminator 42">
            <a:extLst>
              <a:ext uri="{FF2B5EF4-FFF2-40B4-BE49-F238E27FC236}">
                <a16:creationId xmlns:a16="http://schemas.microsoft.com/office/drawing/2014/main" id="{060AE2BC-EC4E-AC68-15AA-8319D214893A}"/>
              </a:ext>
            </a:extLst>
          </p:cNvPr>
          <p:cNvSpPr/>
          <p:nvPr/>
        </p:nvSpPr>
        <p:spPr>
          <a:xfrm>
            <a:off x="5015880" y="4833704"/>
            <a:ext cx="2160240" cy="1440160"/>
          </a:xfrm>
          <a:prstGeom prst="flowChartTerminator">
            <a:avLst/>
          </a:prstGeom>
          <a:effectLst>
            <a:glow>
              <a:schemeClr val="accent1">
                <a:alpha val="58000"/>
              </a:schemeClr>
            </a:glow>
            <a:outerShdw blurRad="482600" dist="342900" dir="5400000" algn="ctr" rotWithShape="0">
              <a:srgbClr val="000000">
                <a:alpha val="66000"/>
              </a:srgbClr>
            </a:outerShdw>
            <a:reflection blurRad="304800" stA="92000" endPos="37000" dist="254000" dir="5400000" sy="-100000" algn="bl" rotWithShape="0"/>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Performance </a:t>
            </a:r>
          </a:p>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Evaluation</a:t>
            </a:r>
          </a:p>
        </p:txBody>
      </p:sp>
      <p:sp>
        <p:nvSpPr>
          <p:cNvPr id="44" name="Flowchart: Connector 43">
            <a:extLst>
              <a:ext uri="{FF2B5EF4-FFF2-40B4-BE49-F238E27FC236}">
                <a16:creationId xmlns:a16="http://schemas.microsoft.com/office/drawing/2014/main" id="{D884FD6D-0EAE-DC50-81A9-05EB7408F212}"/>
              </a:ext>
            </a:extLst>
          </p:cNvPr>
          <p:cNvSpPr/>
          <p:nvPr/>
        </p:nvSpPr>
        <p:spPr>
          <a:xfrm>
            <a:off x="4727848" y="2684660"/>
            <a:ext cx="2736304" cy="1578984"/>
          </a:xfrm>
          <a:prstGeom prst="flowChartConnector">
            <a:avLst/>
          </a:prstGeom>
          <a:gradFill>
            <a:gsLst>
              <a:gs pos="5900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gradFill>
          <a:effectLst>
            <a:glow>
              <a:schemeClr val="accent1">
                <a:alpha val="58000"/>
              </a:schemeClr>
            </a:glow>
            <a:outerShdw blurRad="482600" dist="342900" dir="5400000" algn="ctr" rotWithShape="0">
              <a:srgbClr val="000000">
                <a:alpha val="66000"/>
              </a:srgbClr>
            </a:outerShdw>
            <a:reflection blurRad="304800" stA="92000" endPos="37000" dist="254000" dir="5400000" sy="-100000" algn="bl" rotWithShape="0"/>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dirty="0">
                <a:solidFill>
                  <a:schemeClr val="bg1">
                    <a:lumMod val="95000"/>
                  </a:schemeClr>
                </a:solidFill>
                <a:latin typeface="Times New Roman" panose="02020603050405020304" pitchFamily="18" charset="0"/>
                <a:cs typeface="Times New Roman" panose="02020603050405020304" pitchFamily="18" charset="0"/>
              </a:rPr>
              <a:t>Flow Chart Diagram</a:t>
            </a:r>
          </a:p>
        </p:txBody>
      </p:sp>
      <p:sp>
        <p:nvSpPr>
          <p:cNvPr id="45" name="Arrow: Right 44">
            <a:extLst>
              <a:ext uri="{FF2B5EF4-FFF2-40B4-BE49-F238E27FC236}">
                <a16:creationId xmlns:a16="http://schemas.microsoft.com/office/drawing/2014/main" id="{300E24E8-E659-1D1C-6A41-AC0EB0A9AC37}"/>
              </a:ext>
            </a:extLst>
          </p:cNvPr>
          <p:cNvSpPr/>
          <p:nvPr/>
        </p:nvSpPr>
        <p:spPr>
          <a:xfrm flipV="1">
            <a:off x="3431704" y="1052736"/>
            <a:ext cx="1008112" cy="2880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
        <p:nvSpPr>
          <p:cNvPr id="46" name="Arrow: Right 45">
            <a:extLst>
              <a:ext uri="{FF2B5EF4-FFF2-40B4-BE49-F238E27FC236}">
                <a16:creationId xmlns:a16="http://schemas.microsoft.com/office/drawing/2014/main" id="{13D8FED3-60E4-992B-7E8C-FC15BC1F39E8}"/>
              </a:ext>
            </a:extLst>
          </p:cNvPr>
          <p:cNvSpPr/>
          <p:nvPr/>
        </p:nvSpPr>
        <p:spPr>
          <a:xfrm flipV="1">
            <a:off x="7447384" y="1159064"/>
            <a:ext cx="1008112" cy="28803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
        <p:nvSpPr>
          <p:cNvPr id="50" name="Arrow: Up 49">
            <a:extLst>
              <a:ext uri="{FF2B5EF4-FFF2-40B4-BE49-F238E27FC236}">
                <a16:creationId xmlns:a16="http://schemas.microsoft.com/office/drawing/2014/main" id="{9DA97DB8-02C2-2C46-D37D-8B17EBF6DE47}"/>
              </a:ext>
            </a:extLst>
          </p:cNvPr>
          <p:cNvSpPr/>
          <p:nvPr/>
        </p:nvSpPr>
        <p:spPr>
          <a:xfrm>
            <a:off x="1775520" y="2089056"/>
            <a:ext cx="288032" cy="579216"/>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
        <p:nvSpPr>
          <p:cNvPr id="52" name="Arrow: Down 51">
            <a:extLst>
              <a:ext uri="{FF2B5EF4-FFF2-40B4-BE49-F238E27FC236}">
                <a16:creationId xmlns:a16="http://schemas.microsoft.com/office/drawing/2014/main" id="{C3BFDE14-0DB0-FAE5-EF4C-947160A14F3E}"/>
              </a:ext>
            </a:extLst>
          </p:cNvPr>
          <p:cNvSpPr/>
          <p:nvPr/>
        </p:nvSpPr>
        <p:spPr>
          <a:xfrm>
            <a:off x="10416480" y="2089056"/>
            <a:ext cx="288032" cy="57921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
        <p:nvSpPr>
          <p:cNvPr id="53" name="Arrow: Left 52">
            <a:extLst>
              <a:ext uri="{FF2B5EF4-FFF2-40B4-BE49-F238E27FC236}">
                <a16:creationId xmlns:a16="http://schemas.microsoft.com/office/drawing/2014/main" id="{971CD7D3-018E-D143-0CFE-FA1F1FC6880B}"/>
              </a:ext>
            </a:extLst>
          </p:cNvPr>
          <p:cNvSpPr/>
          <p:nvPr/>
        </p:nvSpPr>
        <p:spPr>
          <a:xfrm>
            <a:off x="3431704" y="5589240"/>
            <a:ext cx="1008112" cy="288032"/>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
        <p:nvSpPr>
          <p:cNvPr id="54" name="Arrow: Left 53">
            <a:extLst>
              <a:ext uri="{FF2B5EF4-FFF2-40B4-BE49-F238E27FC236}">
                <a16:creationId xmlns:a16="http://schemas.microsoft.com/office/drawing/2014/main" id="{FD75B10C-82DA-D980-922F-F2473C4F81AD}"/>
              </a:ext>
            </a:extLst>
          </p:cNvPr>
          <p:cNvSpPr/>
          <p:nvPr/>
        </p:nvSpPr>
        <p:spPr>
          <a:xfrm>
            <a:off x="7572164" y="5538152"/>
            <a:ext cx="1008112" cy="288032"/>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
        <p:nvSpPr>
          <p:cNvPr id="55" name="Arrow: Up 54">
            <a:extLst>
              <a:ext uri="{FF2B5EF4-FFF2-40B4-BE49-F238E27FC236}">
                <a16:creationId xmlns:a16="http://schemas.microsoft.com/office/drawing/2014/main" id="{0C26B9F7-DC43-940B-5F4C-3B6B9070A51B}"/>
              </a:ext>
            </a:extLst>
          </p:cNvPr>
          <p:cNvSpPr/>
          <p:nvPr/>
        </p:nvSpPr>
        <p:spPr>
          <a:xfrm>
            <a:off x="1775520" y="4231864"/>
            <a:ext cx="288032" cy="579216"/>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
        <p:nvSpPr>
          <p:cNvPr id="56" name="Arrow: Down 55">
            <a:extLst>
              <a:ext uri="{FF2B5EF4-FFF2-40B4-BE49-F238E27FC236}">
                <a16:creationId xmlns:a16="http://schemas.microsoft.com/office/drawing/2014/main" id="{CF7E41DB-B910-E6EB-0926-F0405FE77EE3}"/>
              </a:ext>
            </a:extLst>
          </p:cNvPr>
          <p:cNvSpPr/>
          <p:nvPr/>
        </p:nvSpPr>
        <p:spPr>
          <a:xfrm>
            <a:off x="10407272" y="4231864"/>
            <a:ext cx="288032" cy="57921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18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CBDCD-16D1-AF3E-D3CB-0693DC384CC8}"/>
              </a:ext>
            </a:extLst>
          </p:cNvPr>
          <p:cNvSpPr>
            <a:spLocks noGrp="1"/>
          </p:cNvSpPr>
          <p:nvPr>
            <p:ph type="title"/>
          </p:nvPr>
        </p:nvSpPr>
        <p:spPr>
          <a:xfrm>
            <a:off x="838200" y="110837"/>
            <a:ext cx="10515600" cy="886690"/>
          </a:xfrm>
        </p:spPr>
        <p:txBody>
          <a:bodyPr>
            <a:normAutofit/>
          </a:bodyPr>
          <a:lstStyle/>
          <a:p>
            <a:pPr algn="ctr"/>
            <a:r>
              <a:rPr lang="en-IN" sz="3600" dirty="0">
                <a:latin typeface="Times New Roman" panose="02020603050405020304" pitchFamily="18" charset="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70C85416-B136-779B-108C-FA4C6D47F9D7}"/>
              </a:ext>
            </a:extLst>
          </p:cNvPr>
          <p:cNvSpPr>
            <a:spLocks noGrp="1"/>
          </p:cNvSpPr>
          <p:nvPr>
            <p:ph idx="1"/>
          </p:nvPr>
        </p:nvSpPr>
        <p:spPr>
          <a:xfrm>
            <a:off x="568036" y="900545"/>
            <a:ext cx="11319164" cy="5430981"/>
          </a:xfrm>
        </p:spPr>
        <p:txBody>
          <a:bodyPr>
            <a:normAutofit/>
          </a:bodyPr>
          <a:lstStyle/>
          <a:p>
            <a:pPr>
              <a:buFont typeface="Wingdings" panose="05000000000000000000" pitchFamily="2" charset="2"/>
              <a:buChar char="Ø"/>
            </a:pPr>
            <a:r>
              <a:rPr lang="en-IN" u="sng" dirty="0">
                <a:latin typeface="Times New Roman" panose="02020603050405020304" pitchFamily="18" charset="0"/>
                <a:cs typeface="Times New Roman" panose="02020603050405020304" pitchFamily="18" charset="0"/>
              </a:rPr>
              <a:t>Convolutional Neural Networks (CNN){90%}</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CNNs are used to scan images and detect faces by identifying patterns and features (like eyes, nose, and mouth). They excel in spatial hierarchies, meaning they can understand images at multiple levels (from edges to complex struct</a:t>
            </a:r>
            <a:r>
              <a:rPr lang="en-IN" sz="2000" dirty="0" err="1">
                <a:latin typeface="Times New Roman" panose="02020603050405020304" pitchFamily="18" charset="0"/>
                <a:cs typeface="Times New Roman" panose="02020603050405020304" pitchFamily="18" charset="0"/>
              </a:rPr>
              <a:t>ures</a:t>
            </a:r>
            <a:r>
              <a:rPr lang="en-IN" sz="2000" dirty="0">
                <a:latin typeface="Times New Roman" panose="02020603050405020304" pitchFamily="18" charset="0"/>
                <a:cs typeface="Times New Roman" panose="02020603050405020304" pitchFamily="18" charset="0"/>
              </a:rPr>
              <a:t> like faces)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 architectures, like </a:t>
            </a:r>
            <a:r>
              <a:rPr lang="en-US" sz="2000" b="1" dirty="0">
                <a:latin typeface="Times New Roman" panose="02020603050405020304" pitchFamily="18" charset="0"/>
                <a:cs typeface="Times New Roman" panose="02020603050405020304" pitchFamily="18" charset="0"/>
              </a:rPr>
              <a:t>YOLO (You Only Look Once)</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Faster R-CNN</a:t>
            </a:r>
            <a:r>
              <a:rPr lang="en-US" sz="2000" dirty="0">
                <a:latin typeface="Times New Roman" panose="02020603050405020304" pitchFamily="18" charset="0"/>
                <a:cs typeface="Times New Roman" panose="02020603050405020304" pitchFamily="18" charset="0"/>
              </a:rPr>
              <a:t>, are often used for real-time face detection. These models can locate faces in an image and draw bounding boxes around them.</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u="sng" dirty="0">
                <a:latin typeface="Times New Roman" panose="02020603050405020304" pitchFamily="18" charset="0"/>
                <a:cs typeface="Times New Roman" panose="02020603050405020304" pitchFamily="18" charset="0"/>
              </a:rPr>
              <a:t>Decision Tree Classifiers (DTC){86%}</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a CNN detects and recognizes faces, the results can be further refined using a DTC. For example, if the CNN outputs several possible identities for a face, a DTC could be used to make a final decision based on additional features or metadata (like time of day, location, etc.).</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some cases, instead of using raw pixel data, features extracted from faces (e.g., eye distance, nose shape) can be used as inputs to a DTC to classify the faces into known identities</a:t>
            </a:r>
            <a:r>
              <a:rPr lang="en-US" sz="2000" dirty="0"/>
              <a:t>.</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46687E7-7437-03FB-E636-466F2394231D}"/>
              </a:ext>
            </a:extLst>
          </p:cNvPr>
          <p:cNvSpPr>
            <a:spLocks noGrp="1"/>
          </p:cNvSpPr>
          <p:nvPr>
            <p:ph type="dt" sz="half" idx="10"/>
          </p:nvPr>
        </p:nvSpPr>
        <p:spPr/>
        <p:txBody>
          <a:bodyPr/>
          <a:lstStyle/>
          <a:p>
            <a:fld id="{784BDB05-E2D4-4D29-8882-DE25842599A2}" type="datetime1">
              <a:rPr lang="en-IN" smtClean="0"/>
              <a:pPr/>
              <a:t>13-09-2024</a:t>
            </a:fld>
            <a:endParaRPr lang="en-IN"/>
          </a:p>
        </p:txBody>
      </p:sp>
      <p:sp>
        <p:nvSpPr>
          <p:cNvPr id="5" name="Slide Number Placeholder 4">
            <a:extLst>
              <a:ext uri="{FF2B5EF4-FFF2-40B4-BE49-F238E27FC236}">
                <a16:creationId xmlns:a16="http://schemas.microsoft.com/office/drawing/2014/main" id="{47CF8BB7-C5A0-B768-E28C-1A59D73B01B7}"/>
              </a:ext>
            </a:extLst>
          </p:cNvPr>
          <p:cNvSpPr>
            <a:spLocks noGrp="1"/>
          </p:cNvSpPr>
          <p:nvPr>
            <p:ph type="sldNum" sz="quarter" idx="12"/>
          </p:nvPr>
        </p:nvSpPr>
        <p:spPr/>
        <p:txBody>
          <a:bodyPr/>
          <a:lstStyle/>
          <a:p>
            <a:fld id="{A0183BA4-7B10-4BE3-A0B2-A48721054ED6}" type="slidenum">
              <a:rPr lang="en-IN" smtClean="0"/>
              <a:pPr/>
              <a:t>13</a:t>
            </a:fld>
            <a:endParaRPr lang="en-IN"/>
          </a:p>
        </p:txBody>
      </p:sp>
    </p:spTree>
    <p:extLst>
      <p:ext uri="{BB962C8B-B14F-4D97-AF65-F5344CB8AC3E}">
        <p14:creationId xmlns:p14="http://schemas.microsoft.com/office/powerpoint/2010/main" val="359002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F251-9870-4AF3-B70C-09330756A063}"/>
              </a:ext>
            </a:extLst>
          </p:cNvPr>
          <p:cNvSpPr>
            <a:spLocks noGrp="1"/>
          </p:cNvSpPr>
          <p:nvPr>
            <p:ph type="title"/>
          </p:nvPr>
        </p:nvSpPr>
        <p:spPr>
          <a:xfrm>
            <a:off x="838200" y="-636493"/>
            <a:ext cx="10515600" cy="2327182"/>
          </a:xfrm>
        </p:spPr>
        <p:txBody>
          <a:bodyPr/>
          <a:lstStyle/>
          <a:p>
            <a:r>
              <a:rPr lang="en-US" dirty="0"/>
              <a:t>                        </a:t>
            </a:r>
            <a:r>
              <a:rPr lang="en-US" sz="3600" b="1" dirty="0">
                <a:latin typeface="Times New Roman" panose="02020603050405020304" pitchFamily="18" charset="0"/>
                <a:cs typeface="Times New Roman" panose="02020603050405020304" pitchFamily="18" charset="0"/>
              </a:rPr>
              <a:t>IMPLEMENTATION</a:t>
            </a:r>
          </a:p>
        </p:txBody>
      </p:sp>
      <p:sp>
        <p:nvSpPr>
          <p:cNvPr id="3" name="Date Placeholder 2">
            <a:extLst>
              <a:ext uri="{FF2B5EF4-FFF2-40B4-BE49-F238E27FC236}">
                <a16:creationId xmlns:a16="http://schemas.microsoft.com/office/drawing/2014/main" id="{72F232D5-FC4E-4DB7-ADBA-41DA7237FFF2}"/>
              </a:ext>
            </a:extLst>
          </p:cNvPr>
          <p:cNvSpPr>
            <a:spLocks noGrp="1"/>
          </p:cNvSpPr>
          <p:nvPr>
            <p:ph type="dt" sz="half" idx="10"/>
          </p:nvPr>
        </p:nvSpPr>
        <p:spPr/>
        <p:txBody>
          <a:bodyPr/>
          <a:lstStyle/>
          <a:p>
            <a:fld id="{D1476AC4-8DFC-4A25-AB02-3BCD901770ED}" type="datetime1">
              <a:rPr lang="en-IN" smtClean="0"/>
              <a:pPr/>
              <a:t>13-09-2024</a:t>
            </a:fld>
            <a:endParaRPr lang="en-IN"/>
          </a:p>
        </p:txBody>
      </p:sp>
      <p:sp>
        <p:nvSpPr>
          <p:cNvPr id="4" name="Slide Number Placeholder 3">
            <a:extLst>
              <a:ext uri="{FF2B5EF4-FFF2-40B4-BE49-F238E27FC236}">
                <a16:creationId xmlns:a16="http://schemas.microsoft.com/office/drawing/2014/main" id="{D0DE0E11-E89B-4FB2-B6E2-AFDCC385DF55}"/>
              </a:ext>
            </a:extLst>
          </p:cNvPr>
          <p:cNvSpPr>
            <a:spLocks noGrp="1"/>
          </p:cNvSpPr>
          <p:nvPr>
            <p:ph type="sldNum" sz="quarter" idx="12"/>
          </p:nvPr>
        </p:nvSpPr>
        <p:spPr/>
        <p:txBody>
          <a:bodyPr/>
          <a:lstStyle/>
          <a:p>
            <a:fld id="{A0183BA4-7B10-4BE3-A0B2-A48721054ED6}" type="slidenum">
              <a:rPr lang="en-IN" smtClean="0"/>
              <a:pPr/>
              <a:t>14</a:t>
            </a:fld>
            <a:endParaRPr lang="en-IN"/>
          </a:p>
        </p:txBody>
      </p:sp>
      <p:pic>
        <p:nvPicPr>
          <p:cNvPr id="6" name="Picture 5">
            <a:extLst>
              <a:ext uri="{FF2B5EF4-FFF2-40B4-BE49-F238E27FC236}">
                <a16:creationId xmlns:a16="http://schemas.microsoft.com/office/drawing/2014/main" id="{3C1DB751-BBBA-4602-929C-F7A974819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1160"/>
            <a:ext cx="11797553" cy="5507752"/>
          </a:xfrm>
          <a:prstGeom prst="rect">
            <a:avLst/>
          </a:prstGeom>
        </p:spPr>
      </p:pic>
    </p:spTree>
    <p:extLst>
      <p:ext uri="{BB962C8B-B14F-4D97-AF65-F5344CB8AC3E}">
        <p14:creationId xmlns:p14="http://schemas.microsoft.com/office/powerpoint/2010/main" val="200768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C5BD-D043-4AC6-BFD0-BE10A2B50C1E}"/>
              </a:ext>
            </a:extLst>
          </p:cNvPr>
          <p:cNvSpPr>
            <a:spLocks noGrp="1"/>
          </p:cNvSpPr>
          <p:nvPr>
            <p:ph type="title"/>
          </p:nvPr>
        </p:nvSpPr>
        <p:spPr/>
        <p:txBody>
          <a:bodyPr/>
          <a:lstStyle/>
          <a:p>
            <a:r>
              <a:rPr lang="en-US" dirty="0"/>
              <a:t>                    </a:t>
            </a:r>
            <a:r>
              <a:rPr lang="en-US" sz="3600" b="1" dirty="0">
                <a:latin typeface="Times New Roman" panose="02020603050405020304" pitchFamily="18" charset="0"/>
                <a:cs typeface="Times New Roman" panose="02020603050405020304" pitchFamily="18" charset="0"/>
              </a:rPr>
              <a:t>IMPLEMENTATION</a:t>
            </a:r>
            <a:endParaRPr lang="en-US" sz="3600" b="1" dirty="0"/>
          </a:p>
        </p:txBody>
      </p:sp>
      <p:sp>
        <p:nvSpPr>
          <p:cNvPr id="3" name="Date Placeholder 2">
            <a:extLst>
              <a:ext uri="{FF2B5EF4-FFF2-40B4-BE49-F238E27FC236}">
                <a16:creationId xmlns:a16="http://schemas.microsoft.com/office/drawing/2014/main" id="{D501CCAF-D9EB-4D7B-8EB4-5650B88BA3D7}"/>
              </a:ext>
            </a:extLst>
          </p:cNvPr>
          <p:cNvSpPr>
            <a:spLocks noGrp="1"/>
          </p:cNvSpPr>
          <p:nvPr>
            <p:ph type="dt" sz="half" idx="10"/>
          </p:nvPr>
        </p:nvSpPr>
        <p:spPr/>
        <p:txBody>
          <a:bodyPr/>
          <a:lstStyle/>
          <a:p>
            <a:fld id="{D1476AC4-8DFC-4A25-AB02-3BCD901770ED}" type="datetime1">
              <a:rPr lang="en-IN" smtClean="0"/>
              <a:pPr/>
              <a:t>13-09-2024</a:t>
            </a:fld>
            <a:endParaRPr lang="en-IN"/>
          </a:p>
        </p:txBody>
      </p:sp>
      <p:sp>
        <p:nvSpPr>
          <p:cNvPr id="4" name="Slide Number Placeholder 3">
            <a:extLst>
              <a:ext uri="{FF2B5EF4-FFF2-40B4-BE49-F238E27FC236}">
                <a16:creationId xmlns:a16="http://schemas.microsoft.com/office/drawing/2014/main" id="{F11BC92C-E569-48EB-A692-A23665112538}"/>
              </a:ext>
            </a:extLst>
          </p:cNvPr>
          <p:cNvSpPr>
            <a:spLocks noGrp="1"/>
          </p:cNvSpPr>
          <p:nvPr>
            <p:ph type="sldNum" sz="quarter" idx="12"/>
          </p:nvPr>
        </p:nvSpPr>
        <p:spPr/>
        <p:txBody>
          <a:bodyPr/>
          <a:lstStyle/>
          <a:p>
            <a:fld id="{A0183BA4-7B10-4BE3-A0B2-A48721054ED6}" type="slidenum">
              <a:rPr lang="en-IN" smtClean="0"/>
              <a:pPr/>
              <a:t>15</a:t>
            </a:fld>
            <a:endParaRPr lang="en-IN"/>
          </a:p>
        </p:txBody>
      </p:sp>
      <p:pic>
        <p:nvPicPr>
          <p:cNvPr id="6" name="Picture 5">
            <a:extLst>
              <a:ext uri="{FF2B5EF4-FFF2-40B4-BE49-F238E27FC236}">
                <a16:creationId xmlns:a16="http://schemas.microsoft.com/office/drawing/2014/main" id="{DE391B02-E712-4EF3-85FB-69E459B6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5" y="1323909"/>
            <a:ext cx="11905129" cy="4713006"/>
          </a:xfrm>
          <a:prstGeom prst="rect">
            <a:avLst/>
          </a:prstGeom>
        </p:spPr>
      </p:pic>
    </p:spTree>
    <p:extLst>
      <p:ext uri="{BB962C8B-B14F-4D97-AF65-F5344CB8AC3E}">
        <p14:creationId xmlns:p14="http://schemas.microsoft.com/office/powerpoint/2010/main" val="139119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4181-C611-49E2-9283-B1192647B672}"/>
              </a:ext>
            </a:extLst>
          </p:cNvPr>
          <p:cNvSpPr>
            <a:spLocks noGrp="1"/>
          </p:cNvSpPr>
          <p:nvPr>
            <p:ph type="title"/>
          </p:nvPr>
        </p:nvSpPr>
        <p:spPr>
          <a:xfrm>
            <a:off x="838200" y="-986117"/>
            <a:ext cx="10515600" cy="3209364"/>
          </a:xfrm>
        </p:spPr>
        <p:txBody>
          <a:bodyPr/>
          <a:lstStyle/>
          <a:p>
            <a:r>
              <a:rPr lang="en-US" dirty="0"/>
              <a:t>                  </a:t>
            </a:r>
            <a:r>
              <a:rPr lang="en-US" sz="3600" b="1" dirty="0">
                <a:latin typeface="Times New Roman" panose="02020603050405020304" pitchFamily="18" charset="0"/>
                <a:cs typeface="Times New Roman" panose="02020603050405020304" pitchFamily="18" charset="0"/>
              </a:rPr>
              <a:t>IMPLEMENTATION</a:t>
            </a:r>
            <a:endParaRPr lang="en-US" sz="3600" b="1" dirty="0"/>
          </a:p>
        </p:txBody>
      </p:sp>
      <p:sp>
        <p:nvSpPr>
          <p:cNvPr id="3" name="Date Placeholder 2">
            <a:extLst>
              <a:ext uri="{FF2B5EF4-FFF2-40B4-BE49-F238E27FC236}">
                <a16:creationId xmlns:a16="http://schemas.microsoft.com/office/drawing/2014/main" id="{9C1B0ECC-0E3D-4865-B86E-2B1E983E4EFF}"/>
              </a:ext>
            </a:extLst>
          </p:cNvPr>
          <p:cNvSpPr>
            <a:spLocks noGrp="1"/>
          </p:cNvSpPr>
          <p:nvPr>
            <p:ph type="dt" sz="half" idx="10"/>
          </p:nvPr>
        </p:nvSpPr>
        <p:spPr/>
        <p:txBody>
          <a:bodyPr/>
          <a:lstStyle/>
          <a:p>
            <a:fld id="{D1476AC4-8DFC-4A25-AB02-3BCD901770ED}" type="datetime1">
              <a:rPr lang="en-IN" smtClean="0"/>
              <a:pPr/>
              <a:t>13-09-2024</a:t>
            </a:fld>
            <a:endParaRPr lang="en-IN"/>
          </a:p>
        </p:txBody>
      </p:sp>
      <p:sp>
        <p:nvSpPr>
          <p:cNvPr id="4" name="Slide Number Placeholder 3">
            <a:extLst>
              <a:ext uri="{FF2B5EF4-FFF2-40B4-BE49-F238E27FC236}">
                <a16:creationId xmlns:a16="http://schemas.microsoft.com/office/drawing/2014/main" id="{026AB3D2-19D2-4E5F-8961-1D12259AB394}"/>
              </a:ext>
            </a:extLst>
          </p:cNvPr>
          <p:cNvSpPr>
            <a:spLocks noGrp="1"/>
          </p:cNvSpPr>
          <p:nvPr>
            <p:ph type="sldNum" sz="quarter" idx="12"/>
          </p:nvPr>
        </p:nvSpPr>
        <p:spPr/>
        <p:txBody>
          <a:bodyPr/>
          <a:lstStyle/>
          <a:p>
            <a:fld id="{A0183BA4-7B10-4BE3-A0B2-A48721054ED6}" type="slidenum">
              <a:rPr lang="en-IN" smtClean="0"/>
              <a:pPr/>
              <a:t>16</a:t>
            </a:fld>
            <a:endParaRPr lang="en-IN"/>
          </a:p>
        </p:txBody>
      </p:sp>
      <p:pic>
        <p:nvPicPr>
          <p:cNvPr id="6" name="Picture 5">
            <a:extLst>
              <a:ext uri="{FF2B5EF4-FFF2-40B4-BE49-F238E27FC236}">
                <a16:creationId xmlns:a16="http://schemas.microsoft.com/office/drawing/2014/main" id="{A2D93A3E-6AE1-428D-AB44-A45E00D88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427" y="1145723"/>
            <a:ext cx="8039982" cy="5463635"/>
          </a:xfrm>
          <a:prstGeom prst="rect">
            <a:avLst/>
          </a:prstGeom>
        </p:spPr>
      </p:pic>
    </p:spTree>
    <p:extLst>
      <p:ext uri="{BB962C8B-B14F-4D97-AF65-F5344CB8AC3E}">
        <p14:creationId xmlns:p14="http://schemas.microsoft.com/office/powerpoint/2010/main" val="1873744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4EC7-94D1-4930-A2AE-2F7E52CBA93B}"/>
              </a:ext>
            </a:extLst>
          </p:cNvPr>
          <p:cNvSpPr>
            <a:spLocks noGrp="1"/>
          </p:cNvSpPr>
          <p:nvPr>
            <p:ph type="title"/>
          </p:nvPr>
        </p:nvSpPr>
        <p:spPr>
          <a:xfrm>
            <a:off x="838200" y="-770965"/>
            <a:ext cx="10515600" cy="2461654"/>
          </a:xfrm>
        </p:spPr>
        <p:txBody>
          <a:bodyPr/>
          <a:lstStyle/>
          <a:p>
            <a:r>
              <a:rPr lang="en-US" dirty="0"/>
              <a:t>                    </a:t>
            </a:r>
            <a:r>
              <a:rPr lang="en-US" sz="3600" b="1" dirty="0">
                <a:latin typeface="Times New Roman" panose="02020603050405020304" pitchFamily="18" charset="0"/>
                <a:cs typeface="Times New Roman" panose="02020603050405020304" pitchFamily="18" charset="0"/>
              </a:rPr>
              <a:t>IMPLEMENTATION</a:t>
            </a:r>
            <a:endParaRPr lang="en-US" sz="3600" b="1" dirty="0"/>
          </a:p>
        </p:txBody>
      </p:sp>
      <p:sp>
        <p:nvSpPr>
          <p:cNvPr id="3" name="Date Placeholder 2">
            <a:extLst>
              <a:ext uri="{FF2B5EF4-FFF2-40B4-BE49-F238E27FC236}">
                <a16:creationId xmlns:a16="http://schemas.microsoft.com/office/drawing/2014/main" id="{CB17CB32-7C38-451E-A628-DCCF2CEA1F56}"/>
              </a:ext>
            </a:extLst>
          </p:cNvPr>
          <p:cNvSpPr>
            <a:spLocks noGrp="1"/>
          </p:cNvSpPr>
          <p:nvPr>
            <p:ph type="dt" sz="half" idx="10"/>
          </p:nvPr>
        </p:nvSpPr>
        <p:spPr/>
        <p:txBody>
          <a:bodyPr/>
          <a:lstStyle/>
          <a:p>
            <a:fld id="{D1476AC4-8DFC-4A25-AB02-3BCD901770ED}" type="datetime1">
              <a:rPr lang="en-IN" smtClean="0"/>
              <a:pPr/>
              <a:t>13-09-2024</a:t>
            </a:fld>
            <a:endParaRPr lang="en-IN"/>
          </a:p>
        </p:txBody>
      </p:sp>
      <p:sp>
        <p:nvSpPr>
          <p:cNvPr id="4" name="Slide Number Placeholder 3">
            <a:extLst>
              <a:ext uri="{FF2B5EF4-FFF2-40B4-BE49-F238E27FC236}">
                <a16:creationId xmlns:a16="http://schemas.microsoft.com/office/drawing/2014/main" id="{DCB4A589-8B63-467C-A4D6-6E93ACC19137}"/>
              </a:ext>
            </a:extLst>
          </p:cNvPr>
          <p:cNvSpPr>
            <a:spLocks noGrp="1"/>
          </p:cNvSpPr>
          <p:nvPr>
            <p:ph type="sldNum" sz="quarter" idx="12"/>
          </p:nvPr>
        </p:nvSpPr>
        <p:spPr/>
        <p:txBody>
          <a:bodyPr/>
          <a:lstStyle/>
          <a:p>
            <a:fld id="{A0183BA4-7B10-4BE3-A0B2-A48721054ED6}" type="slidenum">
              <a:rPr lang="en-IN" smtClean="0"/>
              <a:pPr/>
              <a:t>17</a:t>
            </a:fld>
            <a:endParaRPr lang="en-IN"/>
          </a:p>
        </p:txBody>
      </p:sp>
      <p:pic>
        <p:nvPicPr>
          <p:cNvPr id="6" name="Picture 5">
            <a:extLst>
              <a:ext uri="{FF2B5EF4-FFF2-40B4-BE49-F238E27FC236}">
                <a16:creationId xmlns:a16="http://schemas.microsoft.com/office/drawing/2014/main" id="{5EE3CC9E-4480-4BB8-A2DF-3B7461C58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83" y="748553"/>
            <a:ext cx="10363200" cy="5360894"/>
          </a:xfrm>
          <a:prstGeom prst="rect">
            <a:avLst/>
          </a:prstGeom>
        </p:spPr>
      </p:pic>
    </p:spTree>
    <p:extLst>
      <p:ext uri="{BB962C8B-B14F-4D97-AF65-F5344CB8AC3E}">
        <p14:creationId xmlns:p14="http://schemas.microsoft.com/office/powerpoint/2010/main" val="371725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838200" y="-600635"/>
            <a:ext cx="10515600" cy="1990163"/>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0" y="842682"/>
            <a:ext cx="11353800" cy="5334281"/>
          </a:xfrm>
        </p:spPr>
        <p:txBody>
          <a:bodyPr>
            <a:noAutofit/>
          </a:bodyPr>
          <a:lstStyle/>
          <a:p>
            <a:r>
              <a:rPr lang="en-US" sz="2400" b="1" dirty="0">
                <a:latin typeface="Times New Roman" panose="02020603050405020304" pitchFamily="18" charset="0"/>
                <a:cs typeface="Times New Roman" panose="02020603050405020304" pitchFamily="18" charset="0"/>
              </a:rPr>
              <a:t>FER-2013: A Large-Scale Dataset for Facial Emotion Recognition"</a:t>
            </a:r>
            <a:r>
              <a:rPr lang="en-US" sz="2400" dirty="0">
                <a:latin typeface="Times New Roman" panose="02020603050405020304" pitchFamily="18" charset="0"/>
                <a:cs typeface="Times New Roman" panose="02020603050405020304" pitchFamily="18" charset="0"/>
              </a:rPr>
              <a:t> by J. M. A. De la Torre, T. Zhang, and others (2013)</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"Emotion Recognition from Facial Expressions using Deep Learning Techniques"</a:t>
            </a:r>
            <a:r>
              <a:rPr lang="en-US" sz="2400" dirty="0">
                <a:latin typeface="Times New Roman" panose="02020603050405020304" pitchFamily="18" charset="0"/>
                <a:cs typeface="Times New Roman" panose="02020603050405020304" pitchFamily="18" charset="0"/>
              </a:rPr>
              <a:t> by J. A. Gonzalez, M. S. Gupta, and others (2021)</a:t>
            </a:r>
          </a:p>
          <a:p>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DeepFace</a:t>
            </a:r>
            <a:r>
              <a:rPr lang="en-US" sz="2400" b="1" dirty="0">
                <a:latin typeface="Times New Roman" panose="02020603050405020304" pitchFamily="18" charset="0"/>
                <a:cs typeface="Times New Roman" panose="02020603050405020304" pitchFamily="18" charset="0"/>
              </a:rPr>
              <a:t>: Closing the Gap to Human-Level Performance in Face Verification"</a:t>
            </a:r>
            <a:r>
              <a:rPr lang="en-US" sz="2400" dirty="0">
                <a:latin typeface="Times New Roman" panose="02020603050405020304" pitchFamily="18" charset="0"/>
                <a:cs typeface="Times New Roman" panose="02020603050405020304" pitchFamily="18" charset="0"/>
              </a:rPr>
              <a:t> by Yaniv </a:t>
            </a:r>
            <a:r>
              <a:rPr lang="en-US" sz="2400" dirty="0" err="1">
                <a:latin typeface="Times New Roman" panose="02020603050405020304" pitchFamily="18" charset="0"/>
                <a:cs typeface="Times New Roman" panose="02020603050405020304" pitchFamily="18" charset="0"/>
              </a:rPr>
              <a:t>Taigman</a:t>
            </a:r>
            <a:r>
              <a:rPr lang="en-US" sz="2400" dirty="0">
                <a:latin typeface="Times New Roman" panose="02020603050405020304" pitchFamily="18" charset="0"/>
                <a:cs typeface="Times New Roman" panose="02020603050405020304" pitchFamily="18" charset="0"/>
              </a:rPr>
              <a:t>, Ming Yang, and others (2014)</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"Facial Expression Recognition Using Deep Learning"</a:t>
            </a:r>
            <a:r>
              <a:rPr lang="en-US" sz="2400" dirty="0">
                <a:latin typeface="Times New Roman" panose="02020603050405020304" pitchFamily="18" charset="0"/>
                <a:cs typeface="Times New Roman" panose="02020603050405020304" pitchFamily="18" charset="0"/>
              </a:rPr>
              <a:t> by Y. Liu, M. M. K. Naidu, and others (2019)</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 Survey on Facial Emotion Recognition with Deep Learning"</a:t>
            </a:r>
            <a:r>
              <a:rPr lang="en-US" sz="2400" dirty="0">
                <a:latin typeface="Times New Roman" panose="02020603050405020304" pitchFamily="18" charset="0"/>
                <a:cs typeface="Times New Roman" panose="02020603050405020304" pitchFamily="18" charset="0"/>
              </a:rPr>
              <a:t> by </a:t>
            </a:r>
            <a:r>
              <a:rPr lang="en-US" sz="2400" dirty="0" err="1">
                <a:latin typeface="Times New Roman" panose="02020603050405020304" pitchFamily="18" charset="0"/>
                <a:cs typeface="Times New Roman" panose="02020603050405020304" pitchFamily="18" charset="0"/>
              </a:rPr>
              <a:t>Zhiwei</a:t>
            </a:r>
            <a:r>
              <a:rPr lang="en-US" sz="2400" dirty="0">
                <a:latin typeface="Times New Roman" panose="02020603050405020304" pitchFamily="18" charset="0"/>
                <a:cs typeface="Times New Roman" panose="02020603050405020304" pitchFamily="18" charset="0"/>
              </a:rPr>
              <a:t> Zhang, </a:t>
            </a:r>
            <a:r>
              <a:rPr lang="en-US" sz="2400" dirty="0" err="1">
                <a:latin typeface="Times New Roman" panose="02020603050405020304" pitchFamily="18" charset="0"/>
                <a:cs typeface="Times New Roman" panose="02020603050405020304" pitchFamily="18" charset="0"/>
              </a:rPr>
              <a:t>Yunchao</a:t>
            </a:r>
            <a:r>
              <a:rPr lang="en-US" sz="2400" dirty="0">
                <a:latin typeface="Times New Roman" panose="02020603050405020304" pitchFamily="18" charset="0"/>
                <a:cs typeface="Times New Roman" panose="02020603050405020304" pitchFamily="18" charset="0"/>
              </a:rPr>
              <a:t> Wei, and others (2020).</a:t>
            </a:r>
          </a:p>
          <a:p>
            <a:endParaRPr lang="en-IN" sz="2400" dirty="0">
              <a:latin typeface="Times New Roman" panose="02020603050405020304" pitchFamily="18" charset="0"/>
              <a:cs typeface="Times New Roman" panose="02020603050405020304" pitchFamily="18" charset="0"/>
            </a:endParaRPr>
          </a:p>
          <a:p>
            <a:endParaRPr lang="en-IN" sz="2400"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13-09-2024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18</a:t>
            </a:fld>
            <a:endParaRPr lang="en-IN"/>
          </a:p>
        </p:txBody>
      </p:sp>
    </p:spTree>
    <p:extLst>
      <p:ext uri="{BB962C8B-B14F-4D97-AF65-F5344CB8AC3E}">
        <p14:creationId xmlns:p14="http://schemas.microsoft.com/office/powerpoint/2010/main" val="218273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Mateusz </a:t>
            </a:r>
            <a:r>
              <a:rPr lang="en-IN" sz="2400" dirty="0" err="1">
                <a:latin typeface="Times New Roman" panose="02020603050405020304" pitchFamily="18" charset="0"/>
                <a:cs typeface="Times New Roman" panose="02020603050405020304" pitchFamily="18" charset="0"/>
              </a:rPr>
              <a:t>Zarkowski</a:t>
            </a:r>
            <a:r>
              <a:rPr lang="en-IN" sz="2400" dirty="0">
                <a:latin typeface="Times New Roman" panose="02020603050405020304" pitchFamily="18" charset="0"/>
                <a:cs typeface="Times New Roman" panose="02020603050405020304" pitchFamily="18" charset="0"/>
              </a:rPr>
              <a:t> Identification-</a:t>
            </a:r>
            <a:r>
              <a:rPr lang="en-IN" sz="2400" dirty="0" err="1">
                <a:latin typeface="Times New Roman" panose="02020603050405020304" pitchFamily="18" charset="0"/>
                <a:cs typeface="Times New Roman" panose="02020603050405020304" pitchFamily="18" charset="0"/>
              </a:rPr>
              <a:t>deiven</a:t>
            </a:r>
            <a:r>
              <a:rPr lang="en-IN" sz="2400" dirty="0">
                <a:latin typeface="Times New Roman" panose="02020603050405020304" pitchFamily="18" charset="0"/>
                <a:cs typeface="Times New Roman" panose="02020603050405020304" pitchFamily="18" charset="0"/>
              </a:rPr>
              <a:t> Emotion Recognition System for a Social Robot IEEE Posted: 2013Crossref 72. </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 </a:t>
            </a:r>
            <a:r>
              <a:rPr lang="en-IN" sz="2400" dirty="0" err="1">
                <a:latin typeface="Times New Roman" panose="02020603050405020304" pitchFamily="18" charset="0"/>
                <a:cs typeface="Times New Roman" panose="02020603050405020304" pitchFamily="18" charset="0"/>
              </a:rPr>
              <a:t>Pantic</a:t>
            </a:r>
            <a:r>
              <a:rPr lang="en-IN" sz="2400" dirty="0">
                <a:latin typeface="Times New Roman" panose="02020603050405020304" pitchFamily="18" charset="0"/>
                <a:cs typeface="Times New Roman" panose="02020603050405020304" pitchFamily="18" charset="0"/>
              </a:rPr>
              <a:t>, A Pentland, A </a:t>
            </a:r>
            <a:r>
              <a:rPr lang="en-IN" sz="2400" dirty="0" err="1">
                <a:latin typeface="Times New Roman" panose="02020603050405020304" pitchFamily="18" charset="0"/>
                <a:cs typeface="Times New Roman" panose="02020603050405020304" pitchFamily="18" charset="0"/>
              </a:rPr>
              <a:t>Nijholt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TSHuang</a:t>
            </a:r>
            <a:r>
              <a:rPr lang="en-IN" sz="2400" dirty="0">
                <a:latin typeface="Times New Roman" panose="02020603050405020304" pitchFamily="18" charset="0"/>
                <a:cs typeface="Times New Roman" panose="02020603050405020304" pitchFamily="18" charset="0"/>
              </a:rPr>
              <a:t> Human computing and machine understanding of human behaviour: a survey, in Artificial Intelligence for Human Computing Lecture, volume 4451</a:t>
            </a:r>
          </a:p>
          <a:p>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 K Meena, K </a:t>
            </a:r>
            <a:r>
              <a:rPr lang="en-IN" sz="2400" dirty="0" err="1">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Sharma, S D Joshi Improved facial expression recognition using graph signal processing Electronics </a:t>
            </a:r>
          </a:p>
          <a:p>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TAhsan</a:t>
            </a:r>
            <a:r>
              <a:rPr lang="en-IN" sz="2400" dirty="0">
                <a:latin typeface="Times New Roman" panose="02020603050405020304" pitchFamily="18" charset="0"/>
                <a:cs typeface="Times New Roman" panose="02020603050405020304" pitchFamily="18" charset="0"/>
              </a:rPr>
              <a:t>, T </a:t>
            </a:r>
            <a:r>
              <a:rPr lang="en-IN" sz="2400" dirty="0" err="1">
                <a:latin typeface="Times New Roman" panose="02020603050405020304" pitchFamily="18" charset="0"/>
                <a:cs typeface="Times New Roman" panose="02020603050405020304" pitchFamily="18" charset="0"/>
              </a:rPr>
              <a:t>Jabia</a:t>
            </a:r>
            <a:r>
              <a:rPr lang="en-IN" sz="2400" dirty="0">
                <a:latin typeface="Times New Roman" panose="02020603050405020304" pitchFamily="18" charset="0"/>
                <a:cs typeface="Times New Roman" panose="02020603050405020304" pitchFamily="18" charset="0"/>
              </a:rPr>
              <a:t>, U.-P Chong Facial expression recognition using local transitional pattern on Gabor Filtered facial image</a:t>
            </a: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r>
              <a:rPr lang="en-IN" dirty="0"/>
              <a:t>26/07/2024</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19</a:t>
            </a:fld>
            <a:endParaRPr lang="en-IN"/>
          </a:p>
        </p:txBody>
      </p:sp>
    </p:spTree>
    <p:extLst>
      <p:ext uri="{BB962C8B-B14F-4D97-AF65-F5344CB8AC3E}">
        <p14:creationId xmlns:p14="http://schemas.microsoft.com/office/powerpoint/2010/main" val="237440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1"/>
            <a:ext cx="12192000" cy="1025236"/>
          </a:xfrm>
        </p:spPr>
        <p:txBody>
          <a:bodyPr/>
          <a:lstStyle/>
          <a:p>
            <a:pPr algn="ctr"/>
            <a:r>
              <a:rPr lang="en-IN" sz="3600" b="1" dirty="0">
                <a:latin typeface="Times New Roman" panose="02020603050405020304" pitchFamily="18" charset="0"/>
                <a:cs typeface="Times New Roman" panose="02020603050405020304" pitchFamily="18" charset="0"/>
              </a:rPr>
              <a:t>OUTLINE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928254"/>
            <a:ext cx="12191999" cy="5929745"/>
          </a:xfrm>
        </p:spPr>
        <p:txBody>
          <a:bodyPr>
            <a:noAutofit/>
          </a:bodyPr>
          <a:lstStyle/>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Abstract</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Introduction</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Literature Survey</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Existing System</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Proposed System</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Modules (Split –up)</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cs typeface="Times New Roman" panose="02020603050405020304" pitchFamily="18" charset="0"/>
              </a:rPr>
              <a:t>Flow diagrams</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cs typeface="Times New Roman" panose="02020603050405020304" pitchFamily="18" charset="0"/>
              </a:rPr>
              <a:t>Algorithms/Techniques</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cs typeface="Times New Roman" panose="02020603050405020304" pitchFamily="18" charset="0"/>
              </a:rPr>
              <a:t>Implementation of 30% code</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cs typeface="Times New Roman" panose="02020603050405020304" pitchFamily="18" charset="0"/>
              </a:rPr>
              <a:t>References</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2</a:t>
            </a:fld>
            <a:endParaRPr lang="en-IN"/>
          </a:p>
        </p:txBody>
      </p:sp>
    </p:spTree>
    <p:extLst>
      <p:ext uri="{BB962C8B-B14F-4D97-AF65-F5344CB8AC3E}">
        <p14:creationId xmlns:p14="http://schemas.microsoft.com/office/powerpoint/2010/main" val="3882226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827175"/>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13-09-2024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20</a:t>
            </a:fld>
            <a:endParaRPr lang="en-IN"/>
          </a:p>
        </p:txBody>
      </p:sp>
    </p:spTree>
    <p:extLst>
      <p:ext uri="{BB962C8B-B14F-4D97-AF65-F5344CB8AC3E}">
        <p14:creationId xmlns:p14="http://schemas.microsoft.com/office/powerpoint/2010/main" val="113441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fontScale="25000" lnSpcReduction="20000"/>
          </a:bodyPr>
          <a:lstStyle/>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Facial emotion analysis has gained significant interest in recent years due to its applications in various fields, including human-computer interaction, security, and psychological studies</a:t>
            </a:r>
          </a:p>
          <a:p>
            <a:pPr algn="just">
              <a:buFont typeface="Wingdings" panose="05000000000000000000" pitchFamily="2" charset="2"/>
              <a:buChar char="Ø"/>
            </a:pPr>
            <a:endParaRPr lang="en-IN"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These statistics underscore the importance of developing robust and reliable facial emotion analysis systems. Existing manual approaches to facial emotion analysis involve human observers interpreting facial expressions. </a:t>
            </a:r>
          </a:p>
          <a:p>
            <a:pPr algn="just">
              <a:buFont typeface="Wingdings" panose="05000000000000000000" pitchFamily="2" charset="2"/>
              <a:buChar char="Ø"/>
            </a:pPr>
            <a:endParaRPr lang="en-IN"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These methods are time-consuming and lack consistency, as different observers may interpret the same expression differently. Moreover, manual analysis is not scalable for large datasets or real-time applications.</a:t>
            </a:r>
          </a:p>
          <a:p>
            <a:pPr algn="just">
              <a:buFont typeface="Wingdings" panose="05000000000000000000" pitchFamily="2" charset="2"/>
              <a:buChar char="Ø"/>
            </a:pPr>
            <a:endParaRPr lang="en-IN"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 The inherent biases and limitations of human observers highlight the need for more objective and scalable solutions to facial emotion analysis. </a:t>
            </a:r>
          </a:p>
          <a:p>
            <a:pPr marL="0" indent="0" algn="just">
              <a:buNone/>
            </a:pPr>
            <a:endParaRPr lang="en-IN"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9600" dirty="0">
                <a:latin typeface="Times New Roman" panose="02020603050405020304" pitchFamily="18" charset="0"/>
                <a:cs typeface="Times New Roman" panose="02020603050405020304" pitchFamily="18" charset="0"/>
              </a:rPr>
              <a:t> Machine learning (ML) presents a promising solution to the challenges faced by manual approaches. By training models on large datasets of facial expressions</a:t>
            </a:r>
          </a:p>
          <a:p>
            <a:pPr marL="0" indent="0" algn="just">
              <a:buNone/>
            </a:pPr>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13-09-2024</a:t>
            </a:fld>
            <a:endParaRPr lang="en-IN" dirty="0"/>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a:t>
            </a:fld>
            <a:endParaRPr lang="en-IN"/>
          </a:p>
        </p:txBody>
      </p:sp>
    </p:spTree>
    <p:extLst>
      <p:ext uri="{BB962C8B-B14F-4D97-AF65-F5344CB8AC3E}">
        <p14:creationId xmlns:p14="http://schemas.microsoft.com/office/powerpoint/2010/main" val="128753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Facial recognition and detection are cutting-edge technologies revolutionizing how we interact with digital and physical environments .By analyzing and identifying unique facial features, these technologies enable automated identification, authentication, and surveillance in various applications. </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technologies utilize advanced algorithms to detect and analyze facial characteristics such as the distance between eyes, nose shape, and jawline structure.</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Initially developed for security and law enforcement purposes, facial recognition has expanded into diverse fields including mobile devices, retail, and healthcare.</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process typically involves capturing facial images or video frames, extracting unique features, and matching them against a database of known faces.</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13-09-2024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4</a:t>
            </a:fld>
            <a:endParaRPr lang="en-IN"/>
          </a:p>
        </p:txBody>
      </p:sp>
    </p:spTree>
    <p:extLst>
      <p:ext uri="{BB962C8B-B14F-4D97-AF65-F5344CB8AC3E}">
        <p14:creationId xmlns:p14="http://schemas.microsoft.com/office/powerpoint/2010/main" val="45987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203649"/>
            <a:ext cx="12191999" cy="4973314"/>
          </a:xfrm>
        </p:spPr>
        <p:txBody>
          <a:bodyPr>
            <a:normAutofit fontScale="850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Applications range from unlocking smartphones and automated passport control to monitoring attendance and enhancing customer experiences in retail.</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Challenges include accuracy under varying lighting conditions, pose variations, facial expressions, and potential biases in datasets used for training.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Advances in computer vision and artificial intelligence have accelerated the accuracy and adoption of facial recognition systems in recent years.</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Facial recognition is poised to revolutionize industries by streamlining processes, enhancing security measures, and personalizing user experiences.</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technology's rapid evolution raises questions about data security, algorithmic transparency, and societal implications.</a:t>
            </a:r>
          </a:p>
          <a:p>
            <a:pPr marL="0" indent="0" algn="just">
              <a:buNone/>
            </a:pPr>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r>
              <a:rPr lang="en-IN" dirty="0"/>
              <a:t>26/07/2024</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5</a:t>
            </a:fld>
            <a:endParaRPr lang="en-IN"/>
          </a:p>
        </p:txBody>
      </p:sp>
    </p:spTree>
    <p:extLst>
      <p:ext uri="{BB962C8B-B14F-4D97-AF65-F5344CB8AC3E}">
        <p14:creationId xmlns:p14="http://schemas.microsoft.com/office/powerpoint/2010/main" val="59032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LITERATURE SURVEY</a:t>
            </a:r>
          </a:p>
        </p:txBody>
      </p:sp>
      <p:graphicFrame>
        <p:nvGraphicFramePr>
          <p:cNvPr id="6" name="Table 6">
            <a:extLst>
              <a:ext uri="{FF2B5EF4-FFF2-40B4-BE49-F238E27FC236}">
                <a16:creationId xmlns:a16="http://schemas.microsoft.com/office/drawing/2014/main" id="{07F3E5CC-4B7D-4CB8-9F7A-4667E9A9813E}"/>
              </a:ext>
            </a:extLst>
          </p:cNvPr>
          <p:cNvGraphicFramePr>
            <a:graphicFrameLocks noGrp="1"/>
          </p:cNvGraphicFramePr>
          <p:nvPr>
            <p:ph idx="1"/>
            <p:extLst>
              <p:ext uri="{D42A27DB-BD31-4B8C-83A1-F6EECF244321}">
                <p14:modId xmlns:p14="http://schemas.microsoft.com/office/powerpoint/2010/main" val="3148486003"/>
              </p:ext>
            </p:extLst>
          </p:nvPr>
        </p:nvGraphicFramePr>
        <p:xfrm>
          <a:off x="134471" y="942668"/>
          <a:ext cx="11704098" cy="537291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970585099"/>
                    </a:ext>
                  </a:extLst>
                </a:gridCol>
                <a:gridCol w="2122522">
                  <a:extLst>
                    <a:ext uri="{9D8B030D-6E8A-4147-A177-3AD203B41FA5}">
                      <a16:colId xmlns:a16="http://schemas.microsoft.com/office/drawing/2014/main" val="2247031847"/>
                    </a:ext>
                  </a:extLst>
                </a:gridCol>
                <a:gridCol w="3791317">
                  <a:extLst>
                    <a:ext uri="{9D8B030D-6E8A-4147-A177-3AD203B41FA5}">
                      <a16:colId xmlns:a16="http://schemas.microsoft.com/office/drawing/2014/main" val="4063182533"/>
                    </a:ext>
                  </a:extLst>
                </a:gridCol>
                <a:gridCol w="1617232">
                  <a:extLst>
                    <a:ext uri="{9D8B030D-6E8A-4147-A177-3AD203B41FA5}">
                      <a16:colId xmlns:a16="http://schemas.microsoft.com/office/drawing/2014/main" val="3726383669"/>
                    </a:ext>
                  </a:extLst>
                </a:gridCol>
                <a:gridCol w="3411027">
                  <a:extLst>
                    <a:ext uri="{9D8B030D-6E8A-4147-A177-3AD203B41FA5}">
                      <a16:colId xmlns:a16="http://schemas.microsoft.com/office/drawing/2014/main" val="363374994"/>
                    </a:ext>
                  </a:extLst>
                </a:gridCol>
              </a:tblGrid>
              <a:tr h="609019">
                <a:tc>
                  <a:txBody>
                    <a:bodyPr/>
                    <a:lstStyle/>
                    <a:p>
                      <a:pPr algn="ctr"/>
                      <a:r>
                        <a:rPr lang="en-IN" dirty="0">
                          <a:solidFill>
                            <a:schemeClr val="tx1"/>
                          </a:solidFill>
                          <a:latin typeface="Times New Roman" panose="02020603050405020304" pitchFamily="18" charset="0"/>
                          <a:cs typeface="Times New Roman" panose="02020603050405020304" pitchFamily="18"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Author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Title</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Year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Contributions</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8876767"/>
                  </a:ext>
                </a:extLst>
              </a:tr>
              <a:tr h="1008476">
                <a:tc>
                  <a:txBody>
                    <a:bodyPr/>
                    <a:lstStyle/>
                    <a:p>
                      <a:r>
                        <a:rPr lang="en-IN" dirty="0">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ALEJANDRO GOMEZ</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Emotion recognition and facial expression</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2024</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Convolutional Neural Networks</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6634156"/>
                  </a:ext>
                </a:extLst>
              </a:tr>
              <a:tr h="1008476">
                <a:tc>
                  <a:txBody>
                    <a:bodyPr/>
                    <a:lstStyle/>
                    <a:p>
                      <a:r>
                        <a:rPr lang="en-IN" dirty="0">
                          <a:latin typeface="Times New Roman" panose="02020603050405020304" pitchFamily="18" charset="0"/>
                          <a:cs typeface="Times New Roman" panose="02020603050405020304" pitchFamily="18" charset="0"/>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DIVYA TYAGI  </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Facial expression recognition using hybrid approach </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2024</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a:latin typeface="Times New Roman" panose="02020603050405020304" pitchFamily="18" charset="0"/>
                          <a:ea typeface="Calibri"/>
                          <a:cs typeface="Times New Roman" panose="02020603050405020304" pitchFamily="18" charset="0"/>
                        </a:rPr>
                        <a:t>Support Vector </a:t>
                      </a:r>
                      <a:r>
                        <a:rPr lang="en-US" sz="1800" dirty="0">
                          <a:latin typeface="Times New Roman" panose="02020603050405020304" pitchFamily="18" charset="0"/>
                          <a:ea typeface="Calibri"/>
                          <a:cs typeface="Times New Roman" panose="02020603050405020304" pitchFamily="18" charset="0"/>
                        </a:rPr>
                        <a:t>Machine CLASSIFER</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86653"/>
                  </a:ext>
                </a:extLst>
              </a:tr>
              <a:tr h="1008476">
                <a:tc>
                  <a:txBody>
                    <a:bodyPr/>
                    <a:lstStyle/>
                    <a:p>
                      <a:r>
                        <a:rPr lang="en-IN" dirty="0">
                          <a:latin typeface="Times New Roman" panose="02020603050405020304" pitchFamily="18" charset="0"/>
                          <a:cs typeface="Times New Roman" panose="02020603050405020304" pitchFamily="18" charset="0"/>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INDRAJANI SUTEDJA</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Emotional expression Recognition</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2023</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Systematic literature review</a:t>
                      </a:r>
                    </a:p>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Using suited algorithms</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1515839"/>
                  </a:ext>
                </a:extLst>
              </a:tr>
              <a:tr h="729991">
                <a:tc>
                  <a:txBody>
                    <a:bodyPr/>
                    <a:lstStyle/>
                    <a:p>
                      <a:r>
                        <a:rPr lang="en-IN" dirty="0">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SUBHAM SHAH</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Audio based facial expression</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2023</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err="1">
                          <a:latin typeface="Times New Roman" panose="02020603050405020304" pitchFamily="18" charset="0"/>
                          <a:ea typeface="Calibri"/>
                          <a:cs typeface="Times New Roman" panose="02020603050405020304" pitchFamily="18" charset="0"/>
                        </a:rPr>
                        <a:t>Argumented</a:t>
                      </a:r>
                      <a:r>
                        <a:rPr lang="en-US" sz="1800" dirty="0">
                          <a:latin typeface="Times New Roman" panose="02020603050405020304" pitchFamily="18" charset="0"/>
                          <a:ea typeface="Calibri"/>
                          <a:cs typeface="Times New Roman" panose="02020603050405020304" pitchFamily="18" charset="0"/>
                        </a:rPr>
                        <a:t> reality technology</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5148469"/>
                  </a:ext>
                </a:extLst>
              </a:tr>
              <a:tr h="1008476">
                <a:tc>
                  <a:txBody>
                    <a:bodyPr/>
                    <a:lstStyle/>
                    <a:p>
                      <a:r>
                        <a:rPr lang="en-IN" dirty="0">
                          <a:latin typeface="Times New Roman" panose="02020603050405020304" pitchFamily="18" charset="0"/>
                          <a:cs typeface="Times New Roman" panose="02020603050405020304" pitchFamily="18" charset="0"/>
                        </a:rPr>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DEEPAK RAJ</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Facial expression recognition using CNN</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2023</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Image preprocessing features</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1251170"/>
                  </a:ext>
                </a:extLst>
              </a:tr>
            </a:tbl>
          </a:graphicData>
        </a:graphic>
      </p:graphicFrame>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r>
              <a:rPr lang="en-IN" dirty="0"/>
              <a:t>26/07/2024</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6</a:t>
            </a:fld>
            <a:endParaRPr lang="en-IN"/>
          </a:p>
        </p:txBody>
      </p:sp>
    </p:spTree>
    <p:extLst>
      <p:ext uri="{BB962C8B-B14F-4D97-AF65-F5344CB8AC3E}">
        <p14:creationId xmlns:p14="http://schemas.microsoft.com/office/powerpoint/2010/main" val="29579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 y="1062181"/>
            <a:ext cx="12191999" cy="5726545"/>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CONVOLUTIONAL NEURAL NETWORK(CNNs)</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Utilized for extracting features from facial images, CNNs are highly effective in recognizing and classifying emotions.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EMOTION RECOGNIZATION DATASETS:</a:t>
            </a:r>
          </a:p>
          <a:p>
            <a:pPr algn="ctr"/>
            <a:r>
              <a:rPr lang="en-US" sz="2400" b="1" dirty="0">
                <a:latin typeface="Times New Roman" panose="02020603050405020304" pitchFamily="18" charset="0"/>
                <a:cs typeface="Times New Roman" panose="02020603050405020304" pitchFamily="18" charset="0"/>
              </a:rPr>
              <a:t>Affect Net</a:t>
            </a:r>
            <a:r>
              <a:rPr lang="en-US" sz="2400" dirty="0">
                <a:latin typeface="Times New Roman" panose="02020603050405020304" pitchFamily="18" charset="0"/>
                <a:cs typeface="Times New Roman" panose="02020603050405020304" pitchFamily="18" charset="0"/>
              </a:rPr>
              <a:t>: A diverse dataset with over a million facial images labeled with seven different emotion categories, providing a rich resource for training deep learning mode</a:t>
            </a:r>
          </a:p>
          <a:p>
            <a:pPr algn="ctr"/>
            <a:r>
              <a:rPr lang="en-US" sz="2400" b="1" dirty="0">
                <a:latin typeface="Times New Roman" panose="02020603050405020304" pitchFamily="18" charset="0"/>
                <a:cs typeface="Times New Roman" panose="02020603050405020304" pitchFamily="18" charset="0"/>
              </a:rPr>
              <a:t>Emo React</a:t>
            </a:r>
            <a:r>
              <a:rPr lang="en-US" sz="2400" dirty="0">
                <a:latin typeface="Times New Roman" panose="02020603050405020304" pitchFamily="18" charset="0"/>
                <a:cs typeface="Times New Roman" panose="02020603050405020304" pitchFamily="18" charset="0"/>
              </a:rPr>
              <a:t>: A dataset that includes facial expressions along with contextual information, providing a richer understanding of emotions in various scenario</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ENHANCED HYBRID MODEL:</a:t>
            </a:r>
          </a:p>
          <a:p>
            <a:r>
              <a:rPr lang="en-US" sz="2400" b="1" dirty="0">
                <a:latin typeface="Times New Roman" panose="02020603050405020304" pitchFamily="18" charset="0"/>
                <a:cs typeface="Times New Roman" panose="02020603050405020304" pitchFamily="18" charset="0"/>
              </a:rPr>
              <a:t>Multisensory Emotion Recognition:</a:t>
            </a:r>
          </a:p>
          <a:p>
            <a:pPr marL="0" indent="0" algn="ctr">
              <a:buNone/>
            </a:pPr>
            <a:r>
              <a:rPr lang="en-US" sz="2400" dirty="0">
                <a:latin typeface="Times New Roman" panose="02020603050405020304" pitchFamily="18" charset="0"/>
                <a:cs typeface="Times New Roman" panose="02020603050405020304" pitchFamily="18" charset="0"/>
              </a:rPr>
              <a:t>                         These models combine facial expression data with other inputs such as voice, body language, and physiological signals to enhance the accuracy of emotion recognition.</a:t>
            </a:r>
          </a:p>
          <a:p>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r>
              <a:rPr lang="en-IN" dirty="0"/>
              <a:t>26/07/2024</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endParaRPr lang="en-IN" dirty="0"/>
          </a:p>
          <a:p>
            <a:r>
              <a:rPr lang="en-IN" dirty="0"/>
              <a:t>7</a:t>
            </a:r>
          </a:p>
        </p:txBody>
      </p:sp>
    </p:spTree>
    <p:extLst>
      <p:ext uri="{BB962C8B-B14F-4D97-AF65-F5344CB8AC3E}">
        <p14:creationId xmlns:p14="http://schemas.microsoft.com/office/powerpoint/2010/main" val="206843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8</a:t>
            </a:fld>
            <a:endParaRPr lang="en-IN"/>
          </a:p>
        </p:txBody>
      </p:sp>
      <p:sp>
        <p:nvSpPr>
          <p:cNvPr id="6" name="Rectangle 1">
            <a:extLst>
              <a:ext uri="{FF2B5EF4-FFF2-40B4-BE49-F238E27FC236}">
                <a16:creationId xmlns:a16="http://schemas.microsoft.com/office/drawing/2014/main" id="{731B7538-9222-41A3-BF16-C70D6EAD4288}"/>
              </a:ext>
            </a:extLst>
          </p:cNvPr>
          <p:cNvSpPr>
            <a:spLocks noGrp="1" noChangeArrowheads="1"/>
          </p:cNvSpPr>
          <p:nvPr>
            <p:ph idx="1"/>
          </p:nvPr>
        </p:nvSpPr>
        <p:spPr bwMode="auto">
          <a:xfrm>
            <a:off x="0" y="966327"/>
            <a:ext cx="11923059"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FACE EMOTION EXPRESSION DATABASE:</a:t>
            </a:r>
          </a:p>
          <a:p>
            <a:pPr mar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A face emotion expression database is a collection of images or video clips with facial expressions of a range of emotions. These databases are essential for training, testing, and validation of algorithms</a:t>
            </a:r>
          </a:p>
          <a:p>
            <a:pPr marL="0" indent="0" eaLnBrk="0" fontAlgn="base" hangingPunct="0">
              <a:lnSpc>
                <a:spcPct val="10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IMAGE PREPROCESSING:</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Image preprocessing is a crucial step in computer vision and image analysis. It involves modifying the images to prepare them for further processing or analysis.</a:t>
            </a:r>
          </a:p>
          <a:p>
            <a:pPr lvl="0" eaLnBrk="0" fontAlgn="base" hangingPunct="0">
              <a:lnSpc>
                <a:spcPct val="100000"/>
              </a:lnSpc>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AI MODEL TRAINING:</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To train an AI model for face emotion expression recognition, you can use a deep learning approach, specifically Convolutional Neural Networks (CNNs).</a:t>
            </a:r>
          </a:p>
          <a:p>
            <a:pPr lvl="0" eaLnBrk="0" fontAlgn="base" hangingPunct="0">
              <a:lnSpc>
                <a:spcPct val="100000"/>
              </a:lnSpc>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89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E115-D3A3-43B2-BC5E-99A592A39C1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C1D017B-9A65-4192-A06C-C93D29E64B07}"/>
              </a:ext>
            </a:extLst>
          </p:cNvPr>
          <p:cNvSpPr>
            <a:spLocks noGrp="1"/>
          </p:cNvSpPr>
          <p:nvPr>
            <p:ph idx="1"/>
          </p:nvPr>
        </p:nvSpPr>
        <p:spPr>
          <a:xfrm>
            <a:off x="254643" y="752354"/>
            <a:ext cx="11099157" cy="5424609"/>
          </a:xfrm>
        </p:spPr>
        <p:txBody>
          <a:bodyPr/>
          <a:lstStyle/>
          <a:p>
            <a:pPr lvl="0"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PERFORMANCE ESTIMATION:</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Performance estimation is a crucial step in evaluating the effectiveness of a machine learning model. Here are some common metrics used to estimate the performance of a face emotion expression recognition model: precision  and accuracy.</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p>
          <a:p>
            <a:pPr lvl="0"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TEST FACIAL EXPRESSION:</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To test facial expressions, you can use various databases and tools. There are several face emotion expression databases available, such as the </a:t>
            </a:r>
            <a:r>
              <a:rPr lang="en-US" altLang="en-US" sz="2400" dirty="0" err="1">
                <a:latin typeface="Times New Roman" panose="02020603050405020304" pitchFamily="18" charset="0"/>
                <a:cs typeface="Times New Roman" panose="02020603050405020304" pitchFamily="18" charset="0"/>
              </a:rPr>
              <a:t>NimStim</a:t>
            </a:r>
            <a:r>
              <a:rPr lang="en-US" altLang="en-US" sz="2400" dirty="0">
                <a:latin typeface="Times New Roman" panose="02020603050405020304" pitchFamily="18" charset="0"/>
                <a:cs typeface="Times New Roman" panose="02020603050405020304" pitchFamily="18" charset="0"/>
              </a:rPr>
              <a:t> set of facial expressions, FACES stimulus set</a:t>
            </a:r>
          </a:p>
          <a:p>
            <a:pPr marL="0" lvl="0" indent="0" eaLnBrk="0" fontAlgn="base" hangingPunct="0">
              <a:lnSpc>
                <a:spcPct val="10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altLang="en-US" sz="2400" b="1" dirty="0">
                <a:latin typeface="Times New Roman" panose="02020603050405020304" pitchFamily="18" charset="0"/>
                <a:cs typeface="Times New Roman" panose="02020603050405020304" pitchFamily="18" charset="0"/>
              </a:rPr>
              <a:t>OUTPUT FACE EMOTION:</a:t>
            </a:r>
          </a:p>
          <a:p>
            <a:pPr marL="0" indent="0" eaLnBrk="0" fontAlgn="base" hangingPunct="0">
              <a:lnSpc>
                <a:spcPct val="100000"/>
              </a:lnSpc>
              <a:spcBef>
                <a:spcPct val="0"/>
              </a:spcBef>
              <a:spcAft>
                <a:spcPct val="0"/>
              </a:spcAft>
              <a:buNone/>
            </a:pP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You can use a CNN model trained using </a:t>
            </a:r>
            <a:r>
              <a:rPr lang="en-US" altLang="en-US" sz="2400" dirty="0" err="1">
                <a:latin typeface="Times New Roman" panose="02020603050405020304" pitchFamily="18" charset="0"/>
                <a:cs typeface="Times New Roman" panose="02020603050405020304" pitchFamily="18" charset="0"/>
              </a:rPr>
              <a:t>Keras</a:t>
            </a:r>
            <a:r>
              <a:rPr lang="en-US" altLang="en-US" sz="2400" dirty="0">
                <a:latin typeface="Times New Roman" panose="02020603050405020304" pitchFamily="18" charset="0"/>
                <a:cs typeface="Times New Roman" panose="02020603050405020304" pitchFamily="18" charset="0"/>
              </a:rPr>
              <a:t> to output face emotion</a:t>
            </a:r>
            <a:r>
              <a:rPr lang="en-US" altLang="en-US" sz="2400" b="1" dirty="0">
                <a:latin typeface="Times New Roman" panose="02020603050405020304" pitchFamily="18" charset="0"/>
                <a:cs typeface="Times New Roman" panose="02020603050405020304" pitchFamily="18" charset="0"/>
              </a:rPr>
              <a:t>.</a:t>
            </a:r>
          </a:p>
          <a:p>
            <a:pPr marL="0" indent="0">
              <a:buNone/>
            </a:pPr>
            <a:r>
              <a:rPr lang="en-US" dirty="0">
                <a:solidFill>
                  <a:srgbClr val="E9EDEF"/>
                </a:solidFill>
                <a:latin typeface="SF Pro Text"/>
              </a:rPr>
              <a:t> .</a:t>
            </a:r>
            <a:endParaRPr lang="en-US" dirty="0"/>
          </a:p>
        </p:txBody>
      </p:sp>
      <p:sp>
        <p:nvSpPr>
          <p:cNvPr id="4" name="Date Placeholder 3">
            <a:extLst>
              <a:ext uri="{FF2B5EF4-FFF2-40B4-BE49-F238E27FC236}">
                <a16:creationId xmlns:a16="http://schemas.microsoft.com/office/drawing/2014/main" id="{0DEF7026-00EA-4E79-9FDA-031D91CFF344}"/>
              </a:ext>
            </a:extLst>
          </p:cNvPr>
          <p:cNvSpPr>
            <a:spLocks noGrp="1"/>
          </p:cNvSpPr>
          <p:nvPr>
            <p:ph type="dt" sz="half" idx="10"/>
          </p:nvPr>
        </p:nvSpPr>
        <p:spPr/>
        <p:txBody>
          <a:bodyPr/>
          <a:lstStyle/>
          <a:p>
            <a:fld id="{784BDB05-E2D4-4D29-8882-DE25842599A2}" type="datetime1">
              <a:rPr lang="en-IN" smtClean="0"/>
              <a:pPr/>
              <a:t>13-09-2024</a:t>
            </a:fld>
            <a:endParaRPr lang="en-IN"/>
          </a:p>
        </p:txBody>
      </p:sp>
      <p:sp>
        <p:nvSpPr>
          <p:cNvPr id="5" name="Slide Number Placeholder 4">
            <a:extLst>
              <a:ext uri="{FF2B5EF4-FFF2-40B4-BE49-F238E27FC236}">
                <a16:creationId xmlns:a16="http://schemas.microsoft.com/office/drawing/2014/main" id="{8A053910-304E-44E0-89EC-CCE56A1EDCEE}"/>
              </a:ext>
            </a:extLst>
          </p:cNvPr>
          <p:cNvSpPr>
            <a:spLocks noGrp="1"/>
          </p:cNvSpPr>
          <p:nvPr>
            <p:ph type="sldNum" sz="quarter" idx="12"/>
          </p:nvPr>
        </p:nvSpPr>
        <p:spPr/>
        <p:txBody>
          <a:bodyPr/>
          <a:lstStyle/>
          <a:p>
            <a:fld id="{A0183BA4-7B10-4BE3-A0B2-A48721054ED6}" type="slidenum">
              <a:rPr lang="en-IN" smtClean="0"/>
              <a:pPr/>
              <a:t>9</a:t>
            </a:fld>
            <a:endParaRPr lang="en-IN"/>
          </a:p>
        </p:txBody>
      </p:sp>
    </p:spTree>
    <p:extLst>
      <p:ext uri="{BB962C8B-B14F-4D97-AF65-F5344CB8AC3E}">
        <p14:creationId xmlns:p14="http://schemas.microsoft.com/office/powerpoint/2010/main" val="1609979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1388</Words>
  <Application>Microsoft Office PowerPoint</Application>
  <PresentationFormat>Widescreen</PresentationFormat>
  <Paragraphs>201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Mangal</vt:lpstr>
      <vt:lpstr>SF Pro Text</vt:lpstr>
      <vt:lpstr>Times New Roman</vt:lpstr>
      <vt:lpstr>Wingdings</vt:lpstr>
      <vt:lpstr>Office Theme</vt:lpstr>
      <vt:lpstr>PowerPoint Presentation</vt:lpstr>
      <vt:lpstr>OUTLINE </vt:lpstr>
      <vt:lpstr>ABSTRACT</vt:lpstr>
      <vt:lpstr>INTRODUCTION</vt:lpstr>
      <vt:lpstr>INTRODUCTION</vt:lpstr>
      <vt:lpstr>LITERATURE SURVEY</vt:lpstr>
      <vt:lpstr>EXISTING SYSTEM</vt:lpstr>
      <vt:lpstr>PROPOSED SYSTEM</vt:lpstr>
      <vt:lpstr>   </vt:lpstr>
      <vt:lpstr>PowerPoint Presentation</vt:lpstr>
      <vt:lpstr>                        USE CASE DIAGRAM</vt:lpstr>
      <vt:lpstr>PowerPoint Presentation</vt:lpstr>
      <vt:lpstr>ALGORITHMS</vt:lpstr>
      <vt:lpstr>                        IMPLEMENTATION</vt:lpstr>
      <vt:lpstr>                    IMPLEMENTATION</vt:lpstr>
      <vt:lpstr>                  IMPLEMENTATION</vt:lpstr>
      <vt:lpstr>                    IMPLEMENTATION</vt:lpstr>
      <vt:lpstr>REFERENCES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Pravallika Reddy</dc:creator>
  <cp:lastModifiedBy>msi</cp:lastModifiedBy>
  <cp:revision>119</cp:revision>
  <dcterms:created xsi:type="dcterms:W3CDTF">2021-05-18T14:01:25Z</dcterms:created>
  <dcterms:modified xsi:type="dcterms:W3CDTF">2024-09-13T05:15:15Z</dcterms:modified>
</cp:coreProperties>
</file>