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5" r:id="rId5"/>
    <p:sldId id="286" r:id="rId6"/>
    <p:sldId id="287" r:id="rId7"/>
    <p:sldId id="298" r:id="rId8"/>
    <p:sldId id="297" r:id="rId9"/>
    <p:sldId id="296" r:id="rId10"/>
    <p:sldId id="299" r:id="rId11"/>
    <p:sldId id="300" r:id="rId12"/>
    <p:sldId id="302" r:id="rId13"/>
    <p:sldId id="301" r:id="rId14"/>
    <p:sldId id="274" r:id="rId15"/>
    <p:sldId id="288" r:id="rId16"/>
    <p:sldId id="289" r:id="rId17"/>
    <p:sldId id="290" r:id="rId18"/>
    <p:sldId id="291" r:id="rId19"/>
    <p:sldId id="266" r:id="rId20"/>
    <p:sldId id="267" r:id="rId21"/>
    <p:sldId id="283" r:id="rId22"/>
    <p:sldId id="273" r:id="rId23"/>
    <p:sldId id="284" r:id="rId24"/>
    <p:sldId id="278" r:id="rId25"/>
    <p:sldId id="279" r:id="rId26"/>
    <p:sldId id="280" r:id="rId27"/>
    <p:sldId id="292" r:id="rId28"/>
    <p:sldId id="293" r:id="rId29"/>
    <p:sldId id="294" r:id="rId30"/>
    <p:sldId id="295" r:id="rId31"/>
    <p:sldId id="268" r:id="rId32"/>
    <p:sldId id="26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EibO5msUC2Ds2S3W2pkk1M1i7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775E9-841D-4004-B3FA-C7BB5B9325B2}">
  <a:tblStyle styleId="{B36775E9-841D-4004-B3FA-C7BB5B9325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5033" autoAdjust="0"/>
  </p:normalViewPr>
  <p:slideViewPr>
    <p:cSldViewPr snapToGrid="0">
      <p:cViewPr varScale="1">
        <p:scale>
          <a:sx n="49" d="100"/>
          <a:sy n="49" d="100"/>
        </p:scale>
        <p:origin x="77" y="7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6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93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3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43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2386" y="0"/>
            <a:ext cx="2029613" cy="16323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220916" y="94410"/>
            <a:ext cx="7941470" cy="14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1651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ST. MARTIN’S ENGINEERING COLLEGE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1085850" lvl="0" indent="-2539" algn="ctr" rtl="0">
              <a:spcBef>
                <a:spcPts val="490"/>
              </a:spcBef>
              <a:spcAft>
                <a:spcPts val="0"/>
              </a:spcAft>
              <a:buNone/>
            </a:pPr>
            <a:r>
              <a:rPr lang="en-IN" sz="15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UGC Autonomous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1085850" lvl="0" indent="-2539" algn="ctr" rtl="0">
              <a:spcBef>
                <a:spcPts val="490"/>
              </a:spcBef>
              <a:spcAft>
                <a:spcPts val="0"/>
              </a:spcAft>
              <a:buNone/>
            </a:pPr>
            <a:r>
              <a:rPr lang="en-IN" sz="15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NBA &amp; NAAC A+ ACCREDITED</a:t>
            </a:r>
            <a:endParaRPr sz="15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143000" marR="1085850" lvl="0" indent="-2539" algn="ctr" rtl="0">
              <a:spcBef>
                <a:spcPts val="490"/>
              </a:spcBef>
              <a:spcAft>
                <a:spcPts val="0"/>
              </a:spcAft>
              <a:buNone/>
            </a:pPr>
            <a:r>
              <a:rPr lang="en-IN" sz="150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Dhulapally</a:t>
            </a:r>
            <a:r>
              <a:rPr lang="en-IN" sz="15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IN" sz="150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Secunderabad</a:t>
            </a:r>
            <a:r>
              <a:rPr lang="en-IN" sz="15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– 500100 </a:t>
            </a:r>
            <a:endParaRPr sz="15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5650" y="2156087"/>
            <a:ext cx="12192000" cy="110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IMPACT OF ARTIFICIAL INTELLIGENCE ON FORECASTING STARTUP </a:t>
            </a:r>
            <a:b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 OR FAILURE USING CRUNCHBASE 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994292" y="3601413"/>
            <a:ext cx="549573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Pavan Kumar (20K81A6607)</a:t>
            </a:r>
            <a:endParaRPr lang="en-US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Sathvik            (20K81A6606)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Sanjana 	      (20K81A6625)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Santhoshi        (20K81A6620)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772983" y="5278633"/>
            <a:ext cx="1034764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Under the Guidance of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Mr. V. Sathish </a:t>
            </a: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</a:t>
            </a:r>
            <a:r>
              <a:rPr lang="en-IN" sz="2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Associate professor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</a:t>
            </a:r>
            <a:r>
              <a:rPr lang="en-IN" sz="2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CSE</a:t>
            </a:r>
            <a:endParaRPr sz="22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034" y="94410"/>
            <a:ext cx="1460912" cy="12401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2" y="1482401"/>
            <a:ext cx="121919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(AI&amp;ML)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50054-FC75-73CA-7201-5F07EB827E5E}"/>
              </a:ext>
            </a:extLst>
          </p:cNvPr>
          <p:cNvSpPr txBox="1"/>
          <p:nvPr/>
        </p:nvSpPr>
        <p:spPr>
          <a:xfrm>
            <a:off x="4958654" y="3139748"/>
            <a:ext cx="2465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76C-3063-E975-693F-9144042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92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Representational Diagrams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9A4-88BB-9731-DD72-DDA1AD29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D27A5-80A9-6FD2-A189-C0C6F14121BD}"/>
              </a:ext>
            </a:extLst>
          </p:cNvPr>
          <p:cNvSpPr txBox="1"/>
          <p:nvPr/>
        </p:nvSpPr>
        <p:spPr>
          <a:xfrm>
            <a:off x="469395" y="6382064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67F1B-93CE-EEA6-1A6E-1721E7657B10}"/>
              </a:ext>
            </a:extLst>
          </p:cNvPr>
          <p:cNvSpPr txBox="1"/>
          <p:nvPr/>
        </p:nvSpPr>
        <p:spPr>
          <a:xfrm>
            <a:off x="627051" y="983904"/>
            <a:ext cx="111970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Deployment diagram 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The deployment diagram </a:t>
            </a:r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visualizes the physical hardware on which the software will be deployed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6973E-B3F9-1000-13EC-FFE601D17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6557"/>
            <a:ext cx="10515600" cy="4012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21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76C-3063-E975-693F-9144042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92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Representational Diagrams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9A4-88BB-9731-DD72-DDA1AD29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D27A5-80A9-6FD2-A189-C0C6F14121BD}"/>
              </a:ext>
            </a:extLst>
          </p:cNvPr>
          <p:cNvSpPr txBox="1"/>
          <p:nvPr/>
        </p:nvSpPr>
        <p:spPr>
          <a:xfrm>
            <a:off x="469395" y="6382064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27E5A-78BB-55D8-5B61-B8FA15A46FE5}"/>
              </a:ext>
            </a:extLst>
          </p:cNvPr>
          <p:cNvSpPr txBox="1"/>
          <p:nvPr/>
        </p:nvSpPr>
        <p:spPr>
          <a:xfrm>
            <a:off x="725213" y="983904"/>
            <a:ext cx="11288111" cy="43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u="sng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Usecase</a:t>
            </a:r>
            <a:r>
              <a:rPr lang="en-IN" sz="22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diagram: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purpose of use case diagram is </a:t>
            </a:r>
            <a:r>
              <a:rPr lang="en-IN" sz="220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capture the dynamic aspect of a system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53F5-F585-DD35-8C77-318232FA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8" y="1714910"/>
            <a:ext cx="5062975" cy="4517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99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76C-3063-E975-693F-9144042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92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Representational Diagrams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9A4-88BB-9731-DD72-DDA1AD29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D27A5-80A9-6FD2-A189-C0C6F14121BD}"/>
              </a:ext>
            </a:extLst>
          </p:cNvPr>
          <p:cNvSpPr txBox="1"/>
          <p:nvPr/>
        </p:nvSpPr>
        <p:spPr>
          <a:xfrm>
            <a:off x="469395" y="6382064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890DF-404D-28A3-0393-52BC06F58451}"/>
              </a:ext>
            </a:extLst>
          </p:cNvPr>
          <p:cNvSpPr txBox="1"/>
          <p:nvPr/>
        </p:nvSpPr>
        <p:spPr>
          <a:xfrm>
            <a:off x="489573" y="983904"/>
            <a:ext cx="11212853" cy="799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diagram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Component diagram describes the organization and wiring of the physical components in a system.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115AC-99D1-94E3-9EB4-37E978CE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37" y="2086181"/>
            <a:ext cx="8789270" cy="3471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21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76C-3063-E975-693F-9144042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92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Representational Diagrams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9A4-88BB-9731-DD72-DDA1AD29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D27A5-80A9-6FD2-A189-C0C6F14121BD}"/>
              </a:ext>
            </a:extLst>
          </p:cNvPr>
          <p:cNvSpPr txBox="1"/>
          <p:nvPr/>
        </p:nvSpPr>
        <p:spPr>
          <a:xfrm>
            <a:off x="469395" y="6382064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9CD0-86F0-AFFC-64D1-A0D411BE8C0A}"/>
              </a:ext>
            </a:extLst>
          </p:cNvPr>
          <p:cNvSpPr txBox="1"/>
          <p:nvPr/>
        </p:nvSpPr>
        <p:spPr>
          <a:xfrm>
            <a:off x="627050" y="1135114"/>
            <a:ext cx="11212853" cy="1161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kern="1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DataFlow</a:t>
            </a:r>
            <a:r>
              <a:rPr lang="en-IN" sz="2200" b="1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:</a:t>
            </a:r>
            <a:r>
              <a:rPr lang="en-IN" sz="22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data flow diagram (DFD) is </a:t>
            </a:r>
            <a:r>
              <a:rPr lang="en-IN" sz="2200" kern="10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graphical or visual representation using a standardized set of symbols and notations to describe a business's operations through data movement</a:t>
            </a:r>
            <a:r>
              <a:rPr lang="en-IN" sz="2200" kern="1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0DC7-A30E-7E96-124B-A5E2AFFD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66" y="2296458"/>
            <a:ext cx="6686068" cy="3647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91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76C-3063-E975-693F-9144042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810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THE CANDIDATE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EC235E7-FCA3-0777-99BE-D058B106D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775" y="1416633"/>
            <a:ext cx="5157787" cy="531095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u="sng" dirty="0"/>
              <a:t>PAVAN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E88A033-7047-EB23-F023-9273E3E5C5A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8625" y="2380455"/>
            <a:ext cx="5183188" cy="527320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and Coordination</a:t>
            </a:r>
          </a:p>
          <a:p>
            <a:pPr algn="just"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pPr algn="just"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pPr algn="just"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Reporting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B9E9164-3879-AB78-7869-C54A7FEA45D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19006" y="1416632"/>
            <a:ext cx="5183188" cy="531095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u="sng" dirty="0"/>
              <a:t>SATHVIK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FAF218-FB99-FDF4-B738-0F4E95A9C88D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008812" y="2380455"/>
            <a:ext cx="5183188" cy="52732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just"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9A4-88BB-9731-DD72-DDA1AD29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D27A5-80A9-6FD2-A189-C0C6F14121BD}"/>
              </a:ext>
            </a:extLst>
          </p:cNvPr>
          <p:cNvSpPr txBox="1"/>
          <p:nvPr/>
        </p:nvSpPr>
        <p:spPr>
          <a:xfrm>
            <a:off x="469395" y="6382064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237461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CA358B-F894-6379-9A04-3A89746D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97" y="1110801"/>
            <a:ext cx="5157787" cy="823912"/>
          </a:xfrm>
        </p:spPr>
        <p:txBody>
          <a:bodyPr/>
          <a:lstStyle/>
          <a:p>
            <a:pPr algn="ctr"/>
            <a:r>
              <a:rPr lang="en-IN" u="sng" dirty="0"/>
              <a:t>SANJANA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49C36A-13DA-1890-FA44-D8DEFDA0EBB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8545" y="2216981"/>
            <a:ext cx="5157787" cy="58387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7118B-4073-AB1A-64CB-7C24FA61755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0612" y="1110801"/>
            <a:ext cx="5183188" cy="823912"/>
          </a:xfrm>
        </p:spPr>
        <p:txBody>
          <a:bodyPr/>
          <a:lstStyle/>
          <a:p>
            <a:pPr algn="ctr"/>
            <a:r>
              <a:rPr lang="en-IN" u="sng" dirty="0"/>
              <a:t>SANTHOSHI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B6B817-F4C3-DC04-0475-134AF64DC39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196095" y="2216981"/>
            <a:ext cx="5183188" cy="58387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Balancing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FD15-2644-AF30-A655-892FCD80E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3051EB-AEFB-83AD-1831-DE08A741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322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THE CANDIDATE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DEB75-A0EE-64FB-3021-4C7AFC77F1DB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344375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9E5EE32-A01E-F55F-EA42-9578C52A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OBTAINED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3A7A7-A5BD-18F6-A2D5-9190EF09E2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5AA74A-9CA5-C903-2F87-4AE7DF1F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025"/>
            <a:ext cx="5394963" cy="45823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A40A67-58FE-8704-3B94-AA19743C8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7"/>
          <a:stretch/>
        </p:blipFill>
        <p:spPr>
          <a:xfrm>
            <a:off x="6233163" y="1618025"/>
            <a:ext cx="5394963" cy="3870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052C76F-4A35-E916-3C69-C9441F7A3A5A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281134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407A80-B945-9B2D-4F6A-DB884616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OBTAINED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93D94-111D-734B-3DE1-B74846CC2F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533B0-C4F3-C9BC-6134-D989F093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47" y="1807322"/>
            <a:ext cx="5490593" cy="397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960069-1ED3-051F-11A6-FC8B0C5B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7322"/>
            <a:ext cx="5868738" cy="3890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B927F-A874-8633-A5AE-5BDD591C7180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294073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407A80-B945-9B2D-4F6A-DB884616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OBTAINED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93D94-111D-734B-3DE1-B74846CC2F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18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006B1D-2943-1D34-D461-6F24A8AA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4259"/>
            <a:ext cx="5305075" cy="3909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B302E0-1543-5C97-B2EB-AFA70FB1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607" y="1614259"/>
            <a:ext cx="4694327" cy="1386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EBAD21-7ACF-E7BC-A380-90C6EA5CC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434" y="3568958"/>
            <a:ext cx="4968671" cy="15165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08DD47-1BEF-62FF-8E59-CB4637857D56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248849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345234" y="1203649"/>
            <a:ext cx="11442440" cy="517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[1]. 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Huang et al., 2020 Huang W.-B., Liu J., Bai H., Zhang P. Value assessment of companies by using an enterprise value assessment system based on their public transfer specification Information Processing &amp; Management, 57 (5) (2020), Article 102254, 10.1016/j.ipm.2020.102254.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[2]. Arroyo et al., 2019 Arroyo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J.Corea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F. Jimenez-Diaz G.,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Recio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-Garcia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J.A.Assessment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of machine learning performance for decision support in venture capital investments IEEE Access, 7 (2019), pp. 124233-124243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buSzPts val="2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[3].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Fraiberg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2017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Fraiberg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S. Start-up nation: Studying transnational entrepreneurial practices in Israel’s start-up ecosystem Journal of Business and Technical Communication, 31 (3) (2017), pp. 350-388.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2485C-ED4E-6A60-7A26-A744187C6D52}"/>
              </a:ext>
            </a:extLst>
          </p:cNvPr>
          <p:cNvSpPr txBox="1"/>
          <p:nvPr/>
        </p:nvSpPr>
        <p:spPr>
          <a:xfrm>
            <a:off x="534715" y="631997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080537" y="259316"/>
            <a:ext cx="3480319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OUTLINE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534715" y="1207325"/>
            <a:ext cx="12191999" cy="497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600" dirty="0"/>
          </a:p>
          <a:p>
            <a:pPr marL="457200" lvl="0" indent="-457200" algn="just" rtl="0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IN" sz="2600" dirty="0">
                <a:latin typeface="Times New Roman"/>
                <a:cs typeface="Times New Roman"/>
                <a:sym typeface="Times New Roman"/>
              </a:rPr>
              <a:t>Detailed Design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IN" sz="2600" dirty="0">
                <a:latin typeface="Times New Roman"/>
                <a:cs typeface="Times New Roman"/>
                <a:sym typeface="Times New Roman"/>
              </a:rPr>
              <a:t>Representational Diagrams</a:t>
            </a:r>
            <a:endParaRPr sz="2600" dirty="0"/>
          </a:p>
          <a:p>
            <a:pPr marL="457200" lvl="0" indent="-457200" algn="just" rtl="0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Contribution of the candidate 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Results Obtained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marL="457200" lvl="0" indent="-457200" algn="just" rtl="0">
              <a:lnSpc>
                <a:spcPct val="15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IN" sz="2600" dirty="0">
                <a:latin typeface="Times New Roman"/>
                <a:ea typeface="Times New Roman"/>
                <a:cs typeface="Times New Roman"/>
                <a:sym typeface="Times New Roman"/>
              </a:rPr>
              <a:t>80% of Code</a:t>
            </a:r>
            <a:endParaRPr sz="2600"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0B507C-7A0E-E8A7-526A-842F6759CB15}"/>
              </a:ext>
            </a:extLst>
          </p:cNvPr>
          <p:cNvSpPr txBox="1">
            <a:spLocks/>
          </p:cNvSpPr>
          <p:nvPr/>
        </p:nvSpPr>
        <p:spPr>
          <a:xfrm>
            <a:off x="613611" y="6180639"/>
            <a:ext cx="27432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B9BF7-A5FF-FE09-7C68-8B2371EDDE65}"/>
              </a:ext>
            </a:extLst>
          </p:cNvPr>
          <p:cNvSpPr txBox="1"/>
          <p:nvPr/>
        </p:nvSpPr>
        <p:spPr>
          <a:xfrm>
            <a:off x="534715" y="6320467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39012" y="1058863"/>
            <a:ext cx="11513976" cy="503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[4].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Dellermann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et al., 2017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Dellermann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D.,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Lipusch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N.,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Ebel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P., Popp, K. M., &amp;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Leimeister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J. M. (2017). Finding the unicorn: Predicting early stage startup success through a hybrid intelligence method. In International Conference on Information Systems.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[5]. 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Krishna et al., 2016 Krishna A., Agrawal A., Choudhary A. Predicting the outcome of startups: less failure, more success2016 IEEE 16th international conference on data mining workshops, IEEE (2016), pp. 798-805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6].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Engel, 2014Engel J. Global clusters of innovation: Entrepreneurial engines of economic growth around the world Edward Elgar (2014)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B2018-D32B-4AA7-DDFD-4874191A3511}"/>
              </a:ext>
            </a:extLst>
          </p:cNvPr>
          <p:cNvSpPr txBox="1"/>
          <p:nvPr/>
        </p:nvSpPr>
        <p:spPr>
          <a:xfrm>
            <a:off x="534715" y="631997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39012" y="909734"/>
            <a:ext cx="11513976" cy="503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[7].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Fielding and Reschke, 2014 Fielding R., Reschke J. Hypertext transfer protocol (HTTP/1.1): semantics and content RFC Editor (2014)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[8].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Harris et al., 2014 Harris R.S., Jenkinson T., Kaplan S.N. Private equity performance: What do we know? The Journal of Finance, 69 (5) (2014), pp. 1851-1882.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[9].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Bergstra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Bengio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, 2012Bergstra J.,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Bengio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Y. Random search for hyper-parameter optimization Journal of Machine Learning Research, 13 (2012), pp. 281-305</a:t>
            </a: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buSzPts val="2800"/>
              <a:buNone/>
            </a:pPr>
            <a:endParaRPr dirty="0"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B2018-D32B-4AA7-DDFD-4874191A3511}"/>
              </a:ext>
            </a:extLst>
          </p:cNvPr>
          <p:cNvSpPr txBox="1"/>
          <p:nvPr/>
        </p:nvSpPr>
        <p:spPr>
          <a:xfrm>
            <a:off x="534715" y="631997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100541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15685" y="1203649"/>
            <a:ext cx="11560629" cy="497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[10].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Bonardo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et al., 2010Bonardo D., </a:t>
            </a:r>
            <a:r>
              <a:rPr lang="en-IN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Paleari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S., Vismara S. The M&amp;A dynamics of European science-based entrepreneurial firms The Journal of Technology Transfer, 35 (1) (2010), pp. 141-180.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[11]. Cawley and Talbot, 2010Cawley G.C., Talbot N. L. On over-fitting in model selection and subsequent selection bias in performance evaluation Journal of Machine Learning Research, 11 (2010), pp. 2079-2107.</a:t>
            </a: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[12].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Lee, 2013Lee A. Welcome to the unicorn club: Learning from billion-dollar startups Cowboy Ventures (blog) (2010). </a:t>
            </a:r>
            <a:endParaRPr dirty="0"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75DEA-AD25-9A4C-1560-DF0753578E77}"/>
              </a:ext>
            </a:extLst>
          </p:cNvPr>
          <p:cNvSpPr txBox="1"/>
          <p:nvPr/>
        </p:nvSpPr>
        <p:spPr>
          <a:xfrm>
            <a:off x="534715" y="631997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393225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15685" y="1093290"/>
            <a:ext cx="11560629" cy="497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[13].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Amin and Kat, 2003Amin G.S., Kat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H.M.Welcome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to the dark side: Hedge fund attrition and survivorship bias over the period 1994–2001The Journal of Alternative Investments, 6 (1) (2003), pp. 57-73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[14].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Ber and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Yafeh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, 2007Ber H.,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Yafeh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Y. Can venture capital funds pick winners? Evidence from pre-IPO survival rates and post-IPO performance Israel Economic Review, 5 (1) (2003), pp. 23-46.</a:t>
            </a: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indent="0" algn="just"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[15]. Cooper, 1993Cooper A.C. Challenges in predicting new firm performance Journal of Business Venturing, 8 (3) (1993), pp. 241-253, 10.1016/0883-9026(93)90030-9.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75DEA-AD25-9A4C-1560-DF0753578E77}"/>
              </a:ext>
            </a:extLst>
          </p:cNvPr>
          <p:cNvSpPr txBox="1"/>
          <p:nvPr/>
        </p:nvSpPr>
        <p:spPr>
          <a:xfrm>
            <a:off x="534715" y="631997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3000354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D25C-6372-2068-B2CC-DFB3DE1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96" y="96740"/>
            <a:ext cx="2629807" cy="6716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700E-B329-EE73-7B10-7671767F1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8320B-AC0F-FD1F-6ADB-6748BE2851A9}"/>
              </a:ext>
            </a:extLst>
          </p:cNvPr>
          <p:cNvSpPr txBox="1"/>
          <p:nvPr/>
        </p:nvSpPr>
        <p:spPr>
          <a:xfrm>
            <a:off x="534715" y="631997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1A4BE-6D2D-CD16-A185-8380B259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51" y="1023612"/>
            <a:ext cx="10493649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11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D25C-6372-2068-B2CC-DFB3DE1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96" y="96740"/>
            <a:ext cx="2629807" cy="6716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700E-B329-EE73-7B10-7671767F1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9060C-D2E1-89B2-D88B-349BE6C4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24" y="751189"/>
            <a:ext cx="9571549" cy="5585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70561-EB16-E6B6-12B0-AC63166CCD79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881245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D25C-6372-2068-B2CC-DFB3DE1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96" y="96740"/>
            <a:ext cx="2629807" cy="6716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700E-B329-EE73-7B10-7671767F1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32277-BA18-9BDB-8C34-2BEF108B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6" y="716045"/>
            <a:ext cx="9548687" cy="5425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208A1-7E24-F862-3D23-4032376F9362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151856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D25C-6372-2068-B2CC-DFB3DE1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96" y="96740"/>
            <a:ext cx="2629807" cy="6716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700E-B329-EE73-7B10-7671767F1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85D35-D57F-3E0B-86BD-5B9F5CE4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38" y="758984"/>
            <a:ext cx="9411039" cy="5597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CDBB7F-0541-B322-5634-5352480D2B8B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348166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D25C-6372-2068-B2CC-DFB3DE1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96" y="96740"/>
            <a:ext cx="2629807" cy="6716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700E-B329-EE73-7B10-7671767F1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0CE14-BD74-DC09-CF3E-917FAF14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05" y="768350"/>
            <a:ext cx="9093879" cy="56212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03309D-6EEF-F14D-0157-173F8FC6FB66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328447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D25C-6372-2068-B2CC-DFB3DE1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96" y="96740"/>
            <a:ext cx="2629807" cy="6716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700E-B329-EE73-7B10-7671767F1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9D2CF-A2AC-11B7-38B1-A67F9D54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30" y="762000"/>
            <a:ext cx="9417648" cy="5467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B62A15-4088-356A-AB5E-56613B0CB54C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236066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4691742" y="88195"/>
            <a:ext cx="2752530" cy="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0718" y="821799"/>
            <a:ext cx="11839904" cy="534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SzPts val="2100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Startups play a crucial role in driving innovation and economic growth, but they also encounter significant challenges, with a considerable proportion failing their initial years. </a:t>
            </a:r>
          </a:p>
          <a:p>
            <a:pPr marL="342900" algn="just"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SzPts val="2100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traditional method of forecasting startup success or failure involves decision-makers relying on historical financial data, market analysis, and subjective evaluations of the founding team and business concept. </a:t>
            </a:r>
          </a:p>
          <a:p>
            <a:pPr marL="342900" algn="just"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SzPts val="2100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focuses on using AI to predict startup success or failure by analyzing data from Crunchbase, a comprehensive database of startup information. </a:t>
            </a:r>
          </a:p>
          <a:p>
            <a:pPr marL="342900" algn="just"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SzPts val="2100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AI, this system aims to revolutionize startup forecasting, providing valuable insights that empower all stakeholders involved in the startup ecosystem.</a:t>
            </a:r>
          </a:p>
          <a:p>
            <a:pPr marL="342900" algn="just">
              <a:lnSpc>
                <a:spcPct val="100000"/>
              </a:lnSpc>
              <a:spcBef>
                <a:spcPts val="200"/>
              </a:spcBef>
              <a:buClr>
                <a:srgbClr val="00007D"/>
              </a:buClr>
              <a:buSzPts val="2100"/>
            </a:pPr>
            <a:endParaRPr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4A285-10CC-F26D-15CE-7D6AF39E669A}"/>
              </a:ext>
            </a:extLst>
          </p:cNvPr>
          <p:cNvSpPr txBox="1"/>
          <p:nvPr/>
        </p:nvSpPr>
        <p:spPr>
          <a:xfrm>
            <a:off x="534715" y="633056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D25C-6372-2068-B2CC-DFB3DE19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96" y="382184"/>
            <a:ext cx="2629807" cy="6716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700E-B329-EE73-7B10-7671767F1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B8E73-6D01-C915-F15E-C173A248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1569559"/>
            <a:ext cx="9602032" cy="3718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F73D3-38E3-DCD2-D3A8-F61507FF4D68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4018507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0" y="2827175"/>
            <a:ext cx="12192000" cy="12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>
                <a:latin typeface="Times New Roman"/>
                <a:ea typeface="Times New Roman"/>
                <a:cs typeface="Times New Roman"/>
                <a:sym typeface="Times New Roman"/>
              </a:rPr>
              <a:t>QUERIES ??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CC746-2788-E3E8-2F04-1C266ED749BB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180622" y="2827175"/>
            <a:ext cx="11684000" cy="12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060F6-BF41-965E-2DF7-F85461A72A6D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90B6FA-B53D-55FA-2FF6-E3FD49AF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504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Detailed Design</a:t>
            </a:r>
            <a:endParaRPr lang="en-IN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5F3579-5B3A-B044-6923-B8C82522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064" y="1078374"/>
            <a:ext cx="11412794" cy="5489574"/>
          </a:xfrm>
        </p:spPr>
        <p:txBody>
          <a:bodyPr>
            <a:normAutofit/>
          </a:bodyPr>
          <a:lstStyle/>
          <a:p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Access and validate startup data from a reputable source like Crunchbase programmatically for accuracy.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 in Python with Pandas, inspect its structure and content, address missing values, outliers, and anomalies, and visualize it using histograms and correlation heatmaps for insights.</a:t>
            </a:r>
          </a:p>
          <a:p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values, clean data (remove duplicates/irrelevant info), encode categorical variables, and normalize numerical features as needed before splitting the dataset into training and testing sets for modeling.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 impactful startup success predictors, incorporate domain expertise, and potentially apply feature selection techniques for dimensionality reduction and model enhancement.</a:t>
            </a:r>
            <a:endParaRPr lang="en-US" sz="2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1691-1019-7A79-D22C-94837B8774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771AA-2746-9354-1A6C-1DA66B46AE0E}"/>
              </a:ext>
            </a:extLst>
          </p:cNvPr>
          <p:cNvSpPr txBox="1"/>
          <p:nvPr/>
        </p:nvSpPr>
        <p:spPr>
          <a:xfrm>
            <a:off x="534715" y="633056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196139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5E6719-216A-91F5-3B8C-BD41B929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902" y="1184212"/>
            <a:ext cx="10890380" cy="5811838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binary classification models (e.g., Decision Trees, Random Forests, Logistic Regression), evaluate their performance, and optimize via hyperparameter tuning using techniques like grid or random search.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Balancing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the class distribution to check for class imbalance . Apply techniques like SMOTE (Synthetic Minority Over-sampling Technique) to balance the dataset, ensuring better model performance.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 the selected machine learning model(s) on the training dataset. Use appropriate evaluation metrics (e.g., accuracy, precision, recall, F1-score) to assess model performance.</a:t>
            </a:r>
          </a:p>
          <a:p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Assess model performance with the testing dataset, producing classification reports, confusion matrices, and relevant metrics, and visualize these metrics for clarity and presentation.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8BD5-DD28-01D0-6DC7-1BAA49C6C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2482974-28F1-D413-1441-2A4D0759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504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Detailed Design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5F68D-37BE-A062-01AA-2F8CA170562A}"/>
              </a:ext>
            </a:extLst>
          </p:cNvPr>
          <p:cNvSpPr txBox="1"/>
          <p:nvPr/>
        </p:nvSpPr>
        <p:spPr>
          <a:xfrm>
            <a:off x="534715" y="633056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37774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F93843-830E-E24C-B5CF-9B57396B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E11862-D894-A55C-1BD4-61CC72AF4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6137"/>
            <a:ext cx="10515600" cy="5991225"/>
          </a:xfrm>
        </p:spPr>
        <p:txBody>
          <a:bodyPr>
            <a:normAutofit/>
          </a:bodyPr>
          <a:lstStyle/>
          <a:p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Deployment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Interpret model outcomes, identify key success factors, create a summary report, and deploy the model if needed for practical application.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Reporting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thorough project documentation and generate a comprehensive report or presentation summarizing goals, methods, results, and recommendations.</a:t>
            </a:r>
          </a:p>
          <a:p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Iteration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 and retrain the model with new data for accuracy and iterate for performance enhancements.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Iteration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ethical data and model usage, addressing privacy and bias concerns with mitigation measures.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8382-A659-9CD7-D347-9C3AB53B04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9292092-A8B2-B5B1-08AC-78163D9AED68}"/>
              </a:ext>
            </a:extLst>
          </p:cNvPr>
          <p:cNvSpPr txBox="1">
            <a:spLocks/>
          </p:cNvSpPr>
          <p:nvPr/>
        </p:nvSpPr>
        <p:spPr>
          <a:xfrm>
            <a:off x="416150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Detailed Design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13DBA-F824-BD9C-F037-7AC21CF6B3A0}"/>
              </a:ext>
            </a:extLst>
          </p:cNvPr>
          <p:cNvSpPr txBox="1"/>
          <p:nvPr/>
        </p:nvSpPr>
        <p:spPr>
          <a:xfrm>
            <a:off x="534715" y="6330561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288015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76C-3063-E975-693F-9144042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92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Representational Diagrams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9A4-88BB-9731-DD72-DDA1AD29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A6591-B22D-9C46-E954-33B73CA1E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1946938"/>
            <a:ext cx="4134485" cy="42303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CC3F2-93DA-FAB1-973C-357F54059994}"/>
              </a:ext>
            </a:extLst>
          </p:cNvPr>
          <p:cNvSpPr txBox="1"/>
          <p:nvPr/>
        </p:nvSpPr>
        <p:spPr>
          <a:xfrm>
            <a:off x="583324" y="1056270"/>
            <a:ext cx="10988566" cy="43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Diagram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Class diagram is </a:t>
            </a:r>
            <a:r>
              <a:rPr lang="en-IN" sz="220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static diagram. It represents the static view of an application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E9DA8-48A1-47B5-64B6-A15DB1A013A7}"/>
              </a:ext>
            </a:extLst>
          </p:cNvPr>
          <p:cNvSpPr txBox="1"/>
          <p:nvPr/>
        </p:nvSpPr>
        <p:spPr>
          <a:xfrm>
            <a:off x="469395" y="6382064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378706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76C-3063-E975-693F-9144042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92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Representational Diagrams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9A4-88BB-9731-DD72-DDA1AD29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A31C0-861F-574B-4A4C-1A7D27A59DD9}"/>
              </a:ext>
            </a:extLst>
          </p:cNvPr>
          <p:cNvSpPr txBox="1"/>
          <p:nvPr/>
        </p:nvSpPr>
        <p:spPr>
          <a:xfrm>
            <a:off x="656896" y="983904"/>
            <a:ext cx="10878207" cy="799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Sequence diagram is an interaction diagram that details how operations are carried out.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C759A-BA30-C469-2474-AEE748924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" y="1919494"/>
            <a:ext cx="11253210" cy="49385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F54099-59C9-67AF-F354-29674514DB45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10035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776C-3063-E975-693F-91440425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92"/>
            <a:ext cx="10515600" cy="30321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Representational Diagrams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9A4-88BB-9731-DD72-DDA1AD291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5630D-F401-AFAD-B82E-9B6C5A274CFD}"/>
              </a:ext>
            </a:extLst>
          </p:cNvPr>
          <p:cNvSpPr txBox="1"/>
          <p:nvPr/>
        </p:nvSpPr>
        <p:spPr>
          <a:xfrm>
            <a:off x="627050" y="983904"/>
            <a:ext cx="11354743" cy="799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</a:t>
            </a:r>
            <a:r>
              <a:rPr lang="en-IN" sz="2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is another important diagram in UML to </a:t>
            </a:r>
            <a:r>
              <a:rPr lang="en-IN" sz="220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dynamic aspects of the system</a:t>
            </a:r>
            <a:r>
              <a:rPr lang="en-IN" sz="2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E0CF7A-5716-2467-31B2-89C40460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458" y="1640288"/>
            <a:ext cx="6714742" cy="5081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E79C3-B0AA-6A0C-F030-AD4A47E2A2F3}"/>
              </a:ext>
            </a:extLst>
          </p:cNvPr>
          <p:cNvSpPr txBox="1"/>
          <p:nvPr/>
        </p:nvSpPr>
        <p:spPr>
          <a:xfrm>
            <a:off x="271584" y="6269126"/>
            <a:ext cx="6093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</a:rPr>
              <a:t>11-09-2023</a:t>
            </a:r>
          </a:p>
        </p:txBody>
      </p:sp>
    </p:spTree>
    <p:extLst>
      <p:ext uri="{BB962C8B-B14F-4D97-AF65-F5344CB8AC3E}">
        <p14:creationId xmlns:p14="http://schemas.microsoft.com/office/powerpoint/2010/main" val="25876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1496</Words>
  <Application>Microsoft Office PowerPoint</Application>
  <PresentationFormat>Widescreen</PresentationFormat>
  <Paragraphs>192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PowerPoint Presentation</vt:lpstr>
      <vt:lpstr>OUTLINE </vt:lpstr>
      <vt:lpstr>ABSTRACT</vt:lpstr>
      <vt:lpstr>Detailed Design</vt:lpstr>
      <vt:lpstr>Detailed Design</vt:lpstr>
      <vt:lpstr> </vt:lpstr>
      <vt:lpstr>Representational Diagrams </vt:lpstr>
      <vt:lpstr>Representational Diagrams </vt:lpstr>
      <vt:lpstr>Representational Diagrams </vt:lpstr>
      <vt:lpstr>Representational Diagrams </vt:lpstr>
      <vt:lpstr>Representational Diagrams </vt:lpstr>
      <vt:lpstr>Representational Diagrams </vt:lpstr>
      <vt:lpstr>Representational Diagrams </vt:lpstr>
      <vt:lpstr>CONTRIBUTION OF THE CANDIDATE</vt:lpstr>
      <vt:lpstr>CONTRIBUTION OF THE CANDIDATE</vt:lpstr>
      <vt:lpstr>RESULTS OBTAINED</vt:lpstr>
      <vt:lpstr>RESULTS OBTAINED</vt:lpstr>
      <vt:lpstr>RESULTS OBTAINED</vt:lpstr>
      <vt:lpstr>REFERENCES </vt:lpstr>
      <vt:lpstr>REFERENCES </vt:lpstr>
      <vt:lpstr>REFERENCES </vt:lpstr>
      <vt:lpstr>REFERENCES </vt:lpstr>
      <vt:lpstr>REFERENCES </vt:lpstr>
      <vt:lpstr>80% CODE</vt:lpstr>
      <vt:lpstr>80% CODE</vt:lpstr>
      <vt:lpstr>80% CODE</vt:lpstr>
      <vt:lpstr>80% CODE</vt:lpstr>
      <vt:lpstr>80% CODE</vt:lpstr>
      <vt:lpstr>80% CODE</vt:lpstr>
      <vt:lpstr>80% CODE</vt:lpstr>
      <vt:lpstr>QUERIES ??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Pravallika Reddy</dc:creator>
  <cp:lastModifiedBy>Pavan Kumar Bashetti</cp:lastModifiedBy>
  <cp:revision>12</cp:revision>
  <dcterms:created xsi:type="dcterms:W3CDTF">2021-05-18T14:01:25Z</dcterms:created>
  <dcterms:modified xsi:type="dcterms:W3CDTF">2023-09-10T20:54:19Z</dcterms:modified>
</cp:coreProperties>
</file>