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779" r:id="rId2"/>
    <p:sldId id="789" r:id="rId3"/>
    <p:sldId id="780" r:id="rId4"/>
    <p:sldId id="781" r:id="rId5"/>
    <p:sldId id="792" r:id="rId6"/>
    <p:sldId id="782" r:id="rId7"/>
    <p:sldId id="783" r:id="rId8"/>
    <p:sldId id="784" r:id="rId9"/>
    <p:sldId id="795" r:id="rId10"/>
    <p:sldId id="796" r:id="rId11"/>
    <p:sldId id="786" r:id="rId12"/>
    <p:sldId id="791" r:id="rId13"/>
    <p:sldId id="785" r:id="rId14"/>
    <p:sldId id="7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F1D50-B6A2-4019-9617-B0BA6E91FF9B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60D06-E71C-4CF6-B4AC-B8B6AF0BE4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84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2439-1400-4871-A1E8-C7474D447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3264D-B01A-4290-A82E-7727F4A13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C1F4C-564C-456D-BF72-8037A371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00F-3AD5-488B-A90C-E22EC162B81D}" type="datetime1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C422B-5E07-4115-9932-3FA2E7B0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0577A-0E47-4E38-A660-FC0D76D7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1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90BA-7554-4D42-B48C-58DD0CF4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3D475-FB0E-4B81-B116-9EF55A904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76E95-0183-4750-AF5B-7618B569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F6F4-037B-4332-9282-471FE71B5F7F}" type="datetime1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E9BCE-0963-403B-9D25-E460EE59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EF912-9095-430D-8535-5BD3E4EF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65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F8ED9-F70E-4EB1-8828-BC267D05C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D1639-EE11-4E0F-9935-5EE4029CB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C24BC-5C21-463E-8224-EEBB474F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BC32-C334-4B49-A727-D2C2C2E2FFFE}" type="datetime1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17959-F41C-4265-B950-CE05B800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3A482-8769-4E02-B46E-565987B0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96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C8F7-1408-4E03-9E4D-89F36571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CEAC2-EDD9-4A1B-8E30-3AB3CE54F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494BC-2B5F-4933-96F3-C02C7484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DB05-E2D4-4D29-8882-DE25842599A2}" type="datetime1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B0BB-7BCF-4959-B22F-283F7527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7FB52-389D-429A-827B-5EA4CA24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49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59E0A-F353-45A7-9D3D-4197FDEB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8B4B3-9A58-47AF-892D-7B145EFA2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D6A9-D5B1-4AEF-BE15-B459414C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2B590-2B55-4604-B193-5B6D0EBB3818}" type="datetime1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4FE73-2575-46E0-9292-23230273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F333C-0E24-431D-8BEA-6EC3E032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02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DEF8-2B7E-4274-9CCB-70BD370F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7C84-E9A9-4607-92DC-EFE2B8EB7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1AD39-BC46-468D-AD9D-6C9C7A244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748D0-6615-4EB1-8559-162BC9E6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046D-FD36-421D-B0B6-CF2E6F2F7E01}" type="datetime1">
              <a:rPr lang="en-IN" smtClean="0"/>
              <a:pPr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1EDC9-53F7-46CE-9B1C-B999BCF2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FECE7-D4F8-4E13-B22B-3E69193E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40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3E51-6FED-4252-AE8D-10E9ADE8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3A8CB-0EAC-4DFD-A825-F1A89E07E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81793-EEE5-4B36-AB68-A56A3253E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7E480-0365-40E1-BBF5-F594D108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EFA48-5012-4D51-B8C0-91BF319E9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1D2DF-7DFA-4CF0-BC4B-72FFBFAA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9C6A-C228-4666-85AF-BFCAEE8D9375}" type="datetime1">
              <a:rPr lang="en-IN" smtClean="0"/>
              <a:pPr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39B97-6D68-4A91-A511-2AE65BFA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BD875-8D41-458D-8FE8-BE926E35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47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6007-8559-4DDA-ADB5-24066989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EE19D-7F57-4B73-B755-C39F7A12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AC4-8DFC-4A25-AB02-3BCD901770ED}" type="datetime1">
              <a:rPr lang="en-IN" smtClean="0"/>
              <a:pPr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AA0DE-AFC5-477D-9E07-FD8BD826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54AAA-3535-4C14-8166-FB6EACD3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10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6E093-DDDC-4C60-AEF1-EA4F544A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7FA7-F693-4DFB-AEDA-FE633EEC95AF}" type="datetime1">
              <a:rPr lang="en-IN" smtClean="0"/>
              <a:pPr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C2FED-4935-43BE-9345-59669AE0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24748-2BAB-49A8-95A7-B4AD77E4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68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EA04-776C-4163-B584-044C333D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C04F9-E6C0-4D16-8852-953534E20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2862F-7160-4A67-8704-C47A0C879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65858-28DA-46E5-9508-74636F89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6386-F633-4E6A-B8A1-EED31EF84510}" type="datetime1">
              <a:rPr lang="en-IN" smtClean="0"/>
              <a:pPr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17B50-2DD1-4DB8-B8B8-0BAE9C95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1DAEE-A292-4277-BDC0-0070E249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97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3873-316E-4899-8153-7086CCE4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67437-F6CB-4767-9B90-77B1BC10B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1625E-C2D4-4EC5-8F44-FBF944F65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B6A3B-16DE-4E18-A332-29669A10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80F4-BE75-409D-AF89-489FEC0B9E5F}" type="datetime1">
              <a:rPr lang="en-IN" smtClean="0"/>
              <a:pPr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5B289-D318-4A9C-BD6D-C44A8492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FA0E2-2C8D-4D74-B06E-178C555F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00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67512-9A59-4F80-BDE3-E2EC9081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3164-25AA-4E2F-9CBD-64DBB8BCE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E2F16-F4BC-4CDE-9BA1-3FF94AA15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12017-EE5D-4064-B320-4434A6A5A13F}" type="datetime1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6BA1D-C155-4BD7-98A4-5C4CD141F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FD399-70D5-46C3-AF05-F083473AF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87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image2.jpg">
            <a:extLst>
              <a:ext uri="{FF2B5EF4-FFF2-40B4-BE49-F238E27FC236}">
                <a16:creationId xmlns:a16="http://schemas.microsoft.com/office/drawing/2014/main" id="{663F759D-B900-42CE-B030-8F4D88C8D3C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386" y="0"/>
            <a:ext cx="2029613" cy="163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171B3D-41F2-4B45-860B-5E3607A31D49}"/>
              </a:ext>
            </a:extLst>
          </p:cNvPr>
          <p:cNvSpPr txBox="1"/>
          <p:nvPr/>
        </p:nvSpPr>
        <p:spPr>
          <a:xfrm>
            <a:off x="2220916" y="94410"/>
            <a:ext cx="7095897" cy="1485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6510" algn="ctr">
              <a:spcBef>
                <a:spcPts val="365"/>
              </a:spcBef>
              <a:spcAft>
                <a:spcPts val="25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St. MARTINS ENGINEERING COLLEGE</a:t>
            </a:r>
            <a:endParaRPr lang="en-IN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1085850" indent="-2540" algn="ctr">
              <a:spcBef>
                <a:spcPts val="240"/>
              </a:spcBef>
              <a:spcAft>
                <a:spcPts val="250"/>
              </a:spcAft>
            </a:pPr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UGC Autonomous </a:t>
            </a:r>
          </a:p>
          <a:p>
            <a:pPr marL="1143000" marR="1085850" indent="-2540" algn="ctr">
              <a:spcBef>
                <a:spcPts val="240"/>
              </a:spcBef>
              <a:spcAft>
                <a:spcPts val="250"/>
              </a:spcAft>
            </a:pPr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NBA &amp; NAAC A+ ACCREDITED</a:t>
            </a: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143000" marR="1085850" indent="-2540" algn="ctr">
              <a:spcBef>
                <a:spcPts val="240"/>
              </a:spcBef>
              <a:spcAft>
                <a:spcPts val="250"/>
              </a:spcAft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Dhulapally, Secunderabad– 500100 </a:t>
            </a:r>
            <a:endParaRPr lang="en-IN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76D3B75-5278-4020-9209-060C511363F8}"/>
              </a:ext>
            </a:extLst>
          </p:cNvPr>
          <p:cNvSpPr txBox="1">
            <a:spLocks/>
          </p:cNvSpPr>
          <p:nvPr/>
        </p:nvSpPr>
        <p:spPr>
          <a:xfrm>
            <a:off x="-1" y="2190941"/>
            <a:ext cx="12192000" cy="1100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Expression Recognition Dataset</a:t>
            </a:r>
          </a:p>
          <a:p>
            <a:pPr marL="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Comprehensive Resource for Emotion Analysis and AI Development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E8A074-7A92-49E2-B981-AE2FCEAEB324}"/>
              </a:ext>
            </a:extLst>
          </p:cNvPr>
          <p:cNvSpPr txBox="1"/>
          <p:nvPr/>
        </p:nvSpPr>
        <p:spPr>
          <a:xfrm>
            <a:off x="3348133" y="3291442"/>
            <a:ext cx="6067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Batch No: 05 (TNR-Size 24)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1. T.AKSHITHA	(21K81A6655)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2. K.GAYATHRI	(21K81A6623)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3. O.PRASHANTH	(21K81A6635)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4846BF-F4EE-4ADF-8E6D-318E4ACE8748}"/>
              </a:ext>
            </a:extLst>
          </p:cNvPr>
          <p:cNvSpPr txBox="1"/>
          <p:nvPr/>
        </p:nvSpPr>
        <p:spPr>
          <a:xfrm>
            <a:off x="0" y="5288340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KRANTHI KUMAR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ASST.PROFESSER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CSE(AI&amp;ML)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34" y="94410"/>
            <a:ext cx="1460912" cy="124012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-8964" y="1579432"/>
            <a:ext cx="1219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Department of CSE(AI&amp;ML) </a:t>
            </a:r>
          </a:p>
        </p:txBody>
      </p:sp>
    </p:spTree>
    <p:extLst>
      <p:ext uri="{BB962C8B-B14F-4D97-AF65-F5344CB8AC3E}">
        <p14:creationId xmlns:p14="http://schemas.microsoft.com/office/powerpoint/2010/main" val="737780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5358-8BE1-4665-8EB9-22E08FC4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67D8-93F3-434C-A957-B96835BF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DB05-E2D4-4D29-8882-DE25842599A2}" type="datetime1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E070B-3672-41BD-88B2-E0CE4571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FA5AF9B-7FE1-4A91-A08A-FB55C6790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400" b="3009"/>
          <a:stretch/>
        </p:blipFill>
        <p:spPr>
          <a:xfrm>
            <a:off x="1200008" y="1129553"/>
            <a:ext cx="10050698" cy="49216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1021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(SPLIT – UP)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1357-346F-43D6-B767-9719C805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BCBC-AF21-480F-8C1A-83C58722766A}" type="datetime1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ADEE-5A48-4B7F-AF49-C8B9CB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31ABB21-CA39-4770-9C41-757376BF50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2024" y="-3689991"/>
            <a:ext cx="9099175" cy="10156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 EMOTION EXPRESSION DATABASE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MODEL TRAINING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ESTIMATION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FACIAL EXPRESSION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FACE EMOTION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7E3FEE3-A6CE-4458-B14A-15CF5A133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9737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0635"/>
            <a:ext cx="10515600" cy="1990163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E915-4185-4C62-8EF2-A59B4F631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2682"/>
            <a:ext cx="11353800" cy="5638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FER-2013: A Large-Scale Dataset for Facial Emotion Recognition"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J. M. A. De la Torre, T. Zhang, and others (2013)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"Emotion Recognition from Facial Expressions using Deep Learning Techniques"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J. A. Gonzalez, M. S. Gupta, and others (2021)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Face: Closing the Gap to Human-Level Performance in Face Verification"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Yaniv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Taigman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Ming Yang, and others (2014)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"Facial Expression Recognition Using Deep Learning"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Y. Liu, M. M. K. Naidu, and others (2019)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Survey on Facial Emotion Recognition with Deep Learning"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Zhiwei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Yunchao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Wei, and others (2020).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1357-346F-43D6-B767-9719C805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BCBC-AF21-480F-8C1A-83C58722766A}" type="datetime1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ADEE-5A48-4B7F-AF49-C8B9CB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73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E915-4185-4C62-8EF2-A59B4F631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03649"/>
            <a:ext cx="12191999" cy="49733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Mateusz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Zarkowski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Identification  Emotion Recognition System for a Social Robot IEEE Posted: 2013Crossref 72.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Pantic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Pentland, A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Nijholt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TS Huang Human computing and machine understanding of human behaviour: a survey, in Artificial Intelligence for Human Computing Lecture, volume 4451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K Meena, K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Sharma, S D Joshi Improved facial expression recognition using graph signal processing Electronics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ahsan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Jabia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U.-P Chong Facial expression recognition using local transitional pattern on Gabor Filtered facial image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1357-346F-43D6-B767-9719C805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26/07/2024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ADEE-5A48-4B7F-AF49-C8B9CB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40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27175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1357-346F-43D6-B767-9719C805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BCBC-AF21-480F-8C1A-83C58722766A}" type="datetime1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ADEE-5A48-4B7F-AF49-C8B9CB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41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E915-4185-4C62-8EF2-A59B4F631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03649"/>
            <a:ext cx="12191999" cy="497331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415"/>
              </a:spcBef>
              <a:buSzPct val="80000"/>
              <a:buFont typeface="+mj-lt"/>
              <a:buAutoNum type="arabicPeriod"/>
              <a:tabLst>
                <a:tab pos="36703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Abstract</a:t>
            </a:r>
          </a:p>
          <a:p>
            <a:pPr marL="457200" indent="-457200" algn="just">
              <a:lnSpc>
                <a:spcPct val="150000"/>
              </a:lnSpc>
              <a:spcBef>
                <a:spcPts val="415"/>
              </a:spcBef>
              <a:buSzPct val="80000"/>
              <a:buFont typeface="+mj-lt"/>
              <a:buAutoNum type="arabicPeriod"/>
              <a:tabLst>
                <a:tab pos="36703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</a:p>
          <a:p>
            <a:pPr marL="457200" indent="-457200" algn="just">
              <a:lnSpc>
                <a:spcPct val="150000"/>
              </a:lnSpc>
              <a:spcBef>
                <a:spcPts val="415"/>
              </a:spcBef>
              <a:buSzPct val="80000"/>
              <a:buFont typeface="+mj-lt"/>
              <a:buAutoNum type="arabicPeriod"/>
              <a:tabLst>
                <a:tab pos="36703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Literature Survey</a:t>
            </a:r>
          </a:p>
          <a:p>
            <a:pPr marL="457200" indent="-457200" algn="just">
              <a:lnSpc>
                <a:spcPct val="150000"/>
              </a:lnSpc>
              <a:spcBef>
                <a:spcPts val="415"/>
              </a:spcBef>
              <a:buSzPct val="80000"/>
              <a:buFont typeface="+mj-lt"/>
              <a:buAutoNum type="arabicPeriod"/>
              <a:tabLst>
                <a:tab pos="36703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Existing System</a:t>
            </a:r>
          </a:p>
          <a:p>
            <a:pPr marL="457200" indent="-457200" algn="just">
              <a:lnSpc>
                <a:spcPct val="150000"/>
              </a:lnSpc>
              <a:spcBef>
                <a:spcPts val="415"/>
              </a:spcBef>
              <a:buSzPct val="80000"/>
              <a:buFont typeface="+mj-lt"/>
              <a:buAutoNum type="arabicPeriod"/>
              <a:tabLst>
                <a:tab pos="36703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Proposed System</a:t>
            </a:r>
          </a:p>
          <a:p>
            <a:pPr marL="457200" indent="-457200" algn="just">
              <a:lnSpc>
                <a:spcPct val="150000"/>
              </a:lnSpc>
              <a:spcBef>
                <a:spcPts val="415"/>
              </a:spcBef>
              <a:buSzPct val="80000"/>
              <a:buFont typeface="+mj-lt"/>
              <a:buAutoNum type="arabicPeriod"/>
              <a:tabLst>
                <a:tab pos="36703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Modules (Split –up)</a:t>
            </a:r>
          </a:p>
          <a:p>
            <a:pPr marL="457200" indent="-457200" algn="just">
              <a:lnSpc>
                <a:spcPct val="150000"/>
              </a:lnSpc>
              <a:spcBef>
                <a:spcPts val="415"/>
              </a:spcBef>
              <a:buSzPct val="80000"/>
              <a:buFont typeface="+mj-lt"/>
              <a:buAutoNum type="arabicPeriod"/>
              <a:tabLst>
                <a:tab pos="36703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References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1357-346F-43D6-B767-9719C805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20-08-2023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ADEE-5A48-4B7F-AF49-C8B9CB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22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E915-4185-4C62-8EF2-A59B4F631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03649"/>
            <a:ext cx="12191999" cy="4973314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emotion analysis has gained significant interest in recent years due to its applications in various fields, including human-computer interaction, security, and psychological studies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statistics underscore the importance of developing robust and reliable facial emotion analysis systems. Existing manual approaches to facial emotion analysis involve human observers interpreting facial expressions.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methods are time-consuming and lack consistency, as different observers may interpret the same expression differently. Moreover, manual analysis is not scalable for large datasets or real-time applications.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inherent biases and limitations of human observers highlight the need for more objective and scalable solutions to facial emotion analysis. </a:t>
            </a:r>
          </a:p>
          <a:p>
            <a:pPr marL="0" indent="0" algn="just">
              <a:buNone/>
            </a:pP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(ML) presents a promising solution to the challenges faced by manual </a:t>
            </a:r>
            <a:r>
              <a:rPr lang="en-IN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approaches.By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models on large datasets of facial expressions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1357-346F-43D6-B767-9719C805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BCBC-AF21-480F-8C1A-83C58722766A}" type="datetime1">
              <a:rPr lang="en-IN" smtClean="0"/>
              <a:pPr/>
              <a:t>20-11-2024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ADEE-5A48-4B7F-AF49-C8B9CB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53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E915-4185-4C62-8EF2-A59B4F631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03649"/>
            <a:ext cx="12191999" cy="497331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and detection are cutting-edge technologies revolutionizing how we interact with digital and physical environments .By analyzing and identifying unique facial features, these technologies enable automated identification, authentication, and surveillance in various applications.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technologies utilize advanced algorithms to detect and analyze facial characteristics such as the distance between eyes, nose shape, and jawline structure.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Initially developed for security and law enforcement purposes, facial recognition has expanded into diverse fields including mobile devices, retail, and healthcare.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process typically involves capturing facial images or video frames, extracting unique features, and matching them against a database of known faces.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1357-346F-43D6-B767-9719C805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BCBC-AF21-480F-8C1A-83C58722766A}" type="datetime1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ADEE-5A48-4B7F-AF49-C8B9CB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87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E915-4185-4C62-8EF2-A59B4F631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03649"/>
            <a:ext cx="12191999" cy="497331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range from unlocking smartphones and automated passport control to monitoring attendance and enhancing customer experiences in retail.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Challenges include accuracy under varying lighting conditions, pose variations, facial expressions, and potential biases in datasets used for training.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Advances in computer vision and artificial intelligence have accelerated the accuracy and adoption of facial recognition systems in recent years.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is poised to revolutionize industries by streamlining processes, enhancing security measures, and personalizing user experiences.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technology's rapid evolution raises questions about data security, algorithmic transparency, and societal implications.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1357-346F-43D6-B767-9719C805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26/07/2024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ADEE-5A48-4B7F-AF49-C8B9CB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32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7F3E5CC-4B7D-4CB8-9F7A-4667E9A981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857839"/>
              </p:ext>
            </p:extLst>
          </p:nvPr>
        </p:nvGraphicFramePr>
        <p:xfrm>
          <a:off x="134471" y="942668"/>
          <a:ext cx="11704098" cy="5372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970585099"/>
                    </a:ext>
                  </a:extLst>
                </a:gridCol>
                <a:gridCol w="2122522">
                  <a:extLst>
                    <a:ext uri="{9D8B030D-6E8A-4147-A177-3AD203B41FA5}">
                      <a16:colId xmlns:a16="http://schemas.microsoft.com/office/drawing/2014/main" val="2247031847"/>
                    </a:ext>
                  </a:extLst>
                </a:gridCol>
                <a:gridCol w="3791317">
                  <a:extLst>
                    <a:ext uri="{9D8B030D-6E8A-4147-A177-3AD203B41FA5}">
                      <a16:colId xmlns:a16="http://schemas.microsoft.com/office/drawing/2014/main" val="4063182533"/>
                    </a:ext>
                  </a:extLst>
                </a:gridCol>
                <a:gridCol w="1617232">
                  <a:extLst>
                    <a:ext uri="{9D8B030D-6E8A-4147-A177-3AD203B41FA5}">
                      <a16:colId xmlns:a16="http://schemas.microsoft.com/office/drawing/2014/main" val="3726383669"/>
                    </a:ext>
                  </a:extLst>
                </a:gridCol>
                <a:gridCol w="3411027">
                  <a:extLst>
                    <a:ext uri="{9D8B030D-6E8A-4147-A177-3AD203B41FA5}">
                      <a16:colId xmlns:a16="http://schemas.microsoft.com/office/drawing/2014/main" val="363374994"/>
                    </a:ext>
                  </a:extLst>
                </a:gridCol>
              </a:tblGrid>
              <a:tr h="60901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Year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Contributions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876767"/>
                  </a:ext>
                </a:extLst>
              </a:tr>
              <a:tr h="1008476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ALEJANDRO GOMEZ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Emotion recognition and facial expression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Neural Networks </a:t>
                      </a:r>
                      <a:endParaRPr lang="en-US" sz="18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634156"/>
                  </a:ext>
                </a:extLst>
              </a:tr>
              <a:tr h="1008476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DIVYA TYAGI  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Facial expression recognition using hybrid approach 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Support Vector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Machine CLASSIFER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86653"/>
                  </a:ext>
                </a:extLst>
              </a:tr>
              <a:tr h="1008476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INDRAJANI SUTEDJA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Emotional expression Recognition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Systematic literature review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Using suited algorithms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515839"/>
                  </a:ext>
                </a:extLst>
              </a:tr>
              <a:tr h="729991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SUBHAM SHAH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Audio based facial expression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Argumented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reality technology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148469"/>
                  </a:ext>
                </a:extLst>
              </a:tr>
              <a:tr h="1008476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DEEPAK RAJ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Facial expression recognition using CNN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Image preprocessing features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25117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1357-346F-43D6-B767-9719C805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26/07/2024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ADEE-5A48-4B7F-AF49-C8B9CB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9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E915-4185-4C62-8EF2-A59B4F631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79929"/>
            <a:ext cx="12191999" cy="5397034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Approaches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Convolutional Neural Networks (CNNs):Used for feature extraction from facial images, highly effective in classifying emotions.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Pre-trained Models  Such as VGG-Face, Res-Net, and Inception networks fine-tuned for emotion recognition </a:t>
            </a:r>
          </a:p>
          <a:p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 Recognition Datasets: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FER-2013: A large dataset of facial expressions labeled with basic emotions.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Affect Net: Contains a diverse set of facial expressions with seven emotion labels..</a:t>
            </a:r>
          </a:p>
          <a:p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Emotion Detection: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OpenCV Integration: Used for real-time face detection and emotion classification.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Mobile and Web Applications: Platforms like Affective and Face Reader offer real-time emotion recognition </a:t>
            </a:r>
          </a:p>
          <a:p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Models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facial expression data with other inputs such as voice or body language for more accurate emotion        recognition.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1357-346F-43D6-B767-9719C805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26/07/2024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ADEE-5A48-4B7F-AF49-C8B9CB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6843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ADEE-5A48-4B7F-AF49-C8B9CB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31B7538-9222-41A3-BF16-C70D6EAD42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966327"/>
            <a:ext cx="11923059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EMOTION EXPRESSION DATABASE: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A face emotion expression database is a collection of images or video clips with facial expressions of a range of emotions. These databases are essential for training, testing, and validation of algorithms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PREPROCESSING: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Image preprocessing is a crucial step in computer vision and image analysis. It involves modifying the images to prepare them for further processing or analysis.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MODEL TRAINING: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To train an AI model for face emotion expression recognition, you can use a deep learning approach, specifically Convolutional Neural Networks (CNNs).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89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E115-D3A3-43B2-BC5E-99A592A3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D017B-9A65-4192-A06C-C93D29E64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43" y="752354"/>
            <a:ext cx="11099157" cy="5424609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ESTIMATION: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Performance estimation is a crucial step in evaluating the effectiveness of a machine learning model. Here are some common metrics used to estimate the performance of a face emotion expression recognition model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FACIAL EXPRESSION: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To test facial expressions, you can use various databases and tools. There are several face emotion expression databases available, such as the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Stim set of facial expressions, FACES stimulus set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9EDEF"/>
                </a:solidFill>
                <a:latin typeface="SF Pro Text"/>
              </a:rPr>
              <a:t> 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F7026-00EA-4E79-9FDA-031D91CF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DB05-E2D4-4D29-8882-DE25842599A2}" type="datetime1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53910-304E-44E0-89EC-CCE56A1E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97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1136</Words>
  <Application>Microsoft Office PowerPoint</Application>
  <PresentationFormat>Widescreen</PresentationFormat>
  <Paragraphs>196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Mangal</vt:lpstr>
      <vt:lpstr>SF Pro Text</vt:lpstr>
      <vt:lpstr>Times New Roman</vt:lpstr>
      <vt:lpstr>Wingdings</vt:lpstr>
      <vt:lpstr>Office Theme</vt:lpstr>
      <vt:lpstr>PowerPoint Presentation</vt:lpstr>
      <vt:lpstr>OUTLINE </vt:lpstr>
      <vt:lpstr>ABSTRACT</vt:lpstr>
      <vt:lpstr>INTRODUCTION</vt:lpstr>
      <vt:lpstr>INTRODUCTION</vt:lpstr>
      <vt:lpstr>LITERATURE SURVEY</vt:lpstr>
      <vt:lpstr>EXISTING SYSTEM</vt:lpstr>
      <vt:lpstr>PROPOSED SYSTEM</vt:lpstr>
      <vt:lpstr>   </vt:lpstr>
      <vt:lpstr> </vt:lpstr>
      <vt:lpstr>MODULES (SPLIT – UP)</vt:lpstr>
      <vt:lpstr>REFERENCES </vt:lpstr>
      <vt:lpstr>REFERENCES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Pravallika Reddy</dc:creator>
  <cp:lastModifiedBy>21K81A6635</cp:lastModifiedBy>
  <cp:revision>112</cp:revision>
  <dcterms:created xsi:type="dcterms:W3CDTF">2021-05-18T14:01:25Z</dcterms:created>
  <dcterms:modified xsi:type="dcterms:W3CDTF">2024-11-20T05:04:18Z</dcterms:modified>
</cp:coreProperties>
</file>