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8" r:id="rId2"/>
    <p:sldId id="332" r:id="rId3"/>
    <p:sldId id="334" r:id="rId4"/>
    <p:sldId id="336" r:id="rId5"/>
    <p:sldId id="340" r:id="rId6"/>
    <p:sldId id="338" r:id="rId7"/>
    <p:sldId id="342" r:id="rId8"/>
    <p:sldId id="343" r:id="rId9"/>
    <p:sldId id="344" r:id="rId10"/>
    <p:sldId id="341" r:id="rId11"/>
    <p:sldId id="337" r:id="rId12"/>
    <p:sldId id="263" r:id="rId13"/>
    <p:sldId id="345" r:id="rId14"/>
    <p:sldId id="34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4353" autoAdjust="0"/>
  </p:normalViewPr>
  <p:slideViewPr>
    <p:cSldViewPr>
      <p:cViewPr varScale="1">
        <p:scale>
          <a:sx n="91" d="100"/>
          <a:sy n="91" d="100"/>
        </p:scale>
        <p:origin x="27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9/2/2020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2</a:t>
            </a:fld>
            <a:endParaRPr lang="en-US"/>
          </a:p>
        </p:txBody>
      </p:sp>
    </p:spTree>
    <p:extLst>
      <p:ext uri="{BB962C8B-B14F-4D97-AF65-F5344CB8AC3E}">
        <p14:creationId xmlns:p14="http://schemas.microsoft.com/office/powerpoint/2010/main" val="187634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14</a:t>
            </a:fld>
            <a:endParaRPr lang="en-US"/>
          </a:p>
        </p:txBody>
      </p:sp>
    </p:spTree>
    <p:extLst>
      <p:ext uri="{BB962C8B-B14F-4D97-AF65-F5344CB8AC3E}">
        <p14:creationId xmlns:p14="http://schemas.microsoft.com/office/powerpoint/2010/main" val="4014431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9/2/2020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9/2/2020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y_report.html" TargetMode="Externa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1B1374-6C99-4642-9617-4426B07B7CEA}"/>
              </a:ext>
            </a:extLst>
          </p:cNvPr>
          <p:cNvSpPr txBox="1"/>
          <p:nvPr/>
        </p:nvSpPr>
        <p:spPr>
          <a:xfrm>
            <a:off x="2286000" y="865916"/>
            <a:ext cx="8077200"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PREDICTION OF PATIENT’S READMISSION PROBABILITY IN U.S. HOSPITALS.</a:t>
            </a:r>
          </a:p>
        </p:txBody>
      </p:sp>
      <p:pic>
        <p:nvPicPr>
          <p:cNvPr id="2" name="Picture 1">
            <a:extLst>
              <a:ext uri="{FF2B5EF4-FFF2-40B4-BE49-F238E27FC236}">
                <a16:creationId xmlns:a16="http://schemas.microsoft.com/office/drawing/2014/main" id="{78E7922A-4F7F-41A2-A3BF-A7BCEDE676C6}"/>
              </a:ext>
            </a:extLst>
          </p:cNvPr>
          <p:cNvPicPr>
            <a:picLocks noChangeAspect="1"/>
          </p:cNvPicPr>
          <p:nvPr/>
        </p:nvPicPr>
        <p:blipFill>
          <a:blip r:embed="rId2"/>
          <a:stretch>
            <a:fillRect/>
          </a:stretch>
        </p:blipFill>
        <p:spPr>
          <a:xfrm>
            <a:off x="4610100" y="1905656"/>
            <a:ext cx="3429000" cy="2894945"/>
          </a:xfrm>
          <a:prstGeom prst="rect">
            <a:avLst/>
          </a:prstGeom>
        </p:spPr>
      </p:pic>
      <p:sp>
        <p:nvSpPr>
          <p:cNvPr id="10" name="TextBox 9">
            <a:extLst>
              <a:ext uri="{FF2B5EF4-FFF2-40B4-BE49-F238E27FC236}">
                <a16:creationId xmlns:a16="http://schemas.microsoft.com/office/drawing/2014/main" id="{1B55388A-3CF2-4EA1-A10C-748A14B0CF86}"/>
              </a:ext>
            </a:extLst>
          </p:cNvPr>
          <p:cNvSpPr txBox="1"/>
          <p:nvPr/>
        </p:nvSpPr>
        <p:spPr>
          <a:xfrm>
            <a:off x="457200" y="4842808"/>
            <a:ext cx="11582400" cy="1938992"/>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Mentored by,</a:t>
            </a:r>
          </a:p>
          <a:p>
            <a:pPr algn="ctr"/>
            <a:r>
              <a:rPr lang="en-US" sz="1500" dirty="0">
                <a:latin typeface="Times New Roman" panose="02020603050405020304" pitchFamily="18" charset="0"/>
                <a:cs typeface="Times New Roman" panose="02020603050405020304" pitchFamily="18" charset="0"/>
              </a:rPr>
              <a:t>Mr. Shashank Prakash Shirude</a:t>
            </a:r>
          </a:p>
          <a:p>
            <a:r>
              <a:rPr lang="en-US" sz="1500" dirty="0">
                <a:latin typeface="Times New Roman" panose="02020603050405020304" pitchFamily="18" charset="0"/>
                <a:cs typeface="Times New Roman" panose="02020603050405020304" pitchFamily="18" charset="0"/>
              </a:rPr>
              <a:t>Submitted by,</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Anandraj C</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Jeshurun Paul S</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Prashanth Srinivasan</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Sriram Shanmugam</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Victor Johnson W</a:t>
            </a:r>
          </a:p>
        </p:txBody>
      </p:sp>
      <p:pic>
        <p:nvPicPr>
          <p:cNvPr id="13" name="Picture 12">
            <a:extLst>
              <a:ext uri="{FF2B5EF4-FFF2-40B4-BE49-F238E27FC236}">
                <a16:creationId xmlns:a16="http://schemas.microsoft.com/office/drawing/2014/main" id="{CAE60002-640C-47AE-B67B-712DE5CB90E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57200" y="76200"/>
            <a:ext cx="1447800" cy="550720"/>
          </a:xfrm>
          <a:prstGeom prst="rect">
            <a:avLst/>
          </a:prstGeom>
        </p:spPr>
      </p:pic>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E573-98CF-4F04-89E8-CB81A1B14290}"/>
              </a:ext>
            </a:extLst>
          </p:cNvPr>
          <p:cNvSpPr>
            <a:spLocks noGrp="1"/>
          </p:cNvSpPr>
          <p:nvPr>
            <p:ph type="title"/>
          </p:nvPr>
        </p:nvSpPr>
        <p:spPr/>
        <p:txBody>
          <a:bodyPr>
            <a:normAutofit/>
          </a:bodyPr>
          <a:lstStyle/>
          <a:p>
            <a:r>
              <a:rPr lang="en-IN" sz="2800" dirty="0">
                <a:solidFill>
                  <a:srgbClr val="0070C0"/>
                </a:solidFill>
                <a:latin typeface="Times New Roman" panose="02020603050405020304" pitchFamily="18" charset="0"/>
                <a:cs typeface="Times New Roman" panose="02020603050405020304" pitchFamily="18" charset="0"/>
              </a:rPr>
              <a:t>Conclusion and Future Scope</a:t>
            </a:r>
            <a:endParaRPr lang="en-GB"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A223E7-E63C-4E07-AF22-286951AEBE07}"/>
              </a:ext>
            </a:extLst>
          </p:cNvPr>
          <p:cNvSpPr>
            <a:spLocks noGrp="1"/>
          </p:cNvSpPr>
          <p:nvPr>
            <p:ph idx="1"/>
          </p:nvPr>
        </p:nvSpPr>
        <p:spPr>
          <a:xfrm>
            <a:off x="800100" y="1815153"/>
            <a:ext cx="10972800" cy="4585647"/>
          </a:xfrm>
        </p:spPr>
        <p:txBody>
          <a:bodyPr>
            <a:noAutofit/>
          </a:bodyPr>
          <a:lstStyle/>
          <a:p>
            <a:pPr>
              <a:lnSpc>
                <a:spcPct val="150000"/>
              </a:lnSpc>
            </a:pPr>
            <a:r>
              <a:rPr lang="en-GB" sz="1900" b="0" i="0" dirty="0">
                <a:solidFill>
                  <a:srgbClr val="0A0A0A"/>
                </a:solidFill>
                <a:effectLst/>
                <a:latin typeface="TimesNewRomanPSMT"/>
              </a:rPr>
              <a:t>The best model chosen is </a:t>
            </a:r>
            <a:r>
              <a:rPr lang="en-GB" sz="1900" b="1" i="0" dirty="0">
                <a:solidFill>
                  <a:srgbClr val="0A0A0A"/>
                </a:solidFill>
                <a:effectLst/>
                <a:latin typeface="TimesNewRomanPSMT"/>
              </a:rPr>
              <a:t>Boosted Decision Tree with Optimum Cut-off </a:t>
            </a:r>
            <a:r>
              <a:rPr lang="en-GB" sz="1900" b="0" i="0" dirty="0">
                <a:solidFill>
                  <a:srgbClr val="0A0A0A"/>
                </a:solidFill>
                <a:effectLst/>
                <a:latin typeface="TimesNewRomanPSMT"/>
              </a:rPr>
              <a:t>and hence it can be taken into production where a different set of test data will be used and the classification can be performed with the obtained confidence as </a:t>
            </a:r>
            <a:r>
              <a:rPr lang="en-GB" sz="1900" dirty="0">
                <a:solidFill>
                  <a:srgbClr val="0A0A0A"/>
                </a:solidFill>
                <a:latin typeface="TimesNewRomanPSMT"/>
              </a:rPr>
              <a:t>inferred from</a:t>
            </a:r>
            <a:r>
              <a:rPr lang="en-GB" sz="1900" b="0" i="0" dirty="0">
                <a:solidFill>
                  <a:srgbClr val="0A0A0A"/>
                </a:solidFill>
                <a:effectLst/>
                <a:latin typeface="TimesNewRomanPSMT"/>
              </a:rPr>
              <a:t> the model’s metrics.</a:t>
            </a:r>
            <a:r>
              <a:rPr lang="en-GB" sz="1900" dirty="0"/>
              <a:t> </a:t>
            </a:r>
            <a:br>
              <a:rPr lang="en-GB" sz="1900" dirty="0"/>
            </a:br>
            <a:endParaRPr lang="en-GB" sz="1900" dirty="0"/>
          </a:p>
          <a:p>
            <a:pPr>
              <a:lnSpc>
                <a:spcPct val="150000"/>
              </a:lnSpc>
            </a:pPr>
            <a:r>
              <a:rPr lang="en-GB" sz="1900" b="0" i="0" dirty="0">
                <a:solidFill>
                  <a:srgbClr val="0A0A0A"/>
                </a:solidFill>
                <a:effectLst/>
                <a:latin typeface="Times New Roman" panose="02020603050405020304" pitchFamily="18" charset="0"/>
                <a:cs typeface="Times New Roman" panose="02020603050405020304" pitchFamily="18" charset="0"/>
              </a:rPr>
              <a:t>This can help them cut costs in penalty which can further be diverted to funds that can support free medical camps which can help get a patient free diagnosis for his medical complications.</a:t>
            </a:r>
          </a:p>
          <a:p>
            <a:pPr marL="0" indent="0">
              <a:lnSpc>
                <a:spcPct val="150000"/>
              </a:lnSpc>
              <a:buNone/>
            </a:pPr>
            <a:endParaRPr lang="en-GB" sz="1900" b="0" i="0" dirty="0">
              <a:solidFill>
                <a:srgbClr val="0A0A0A"/>
              </a:solidFill>
              <a:effectLst/>
              <a:latin typeface="Times New Roman" panose="02020603050405020304" pitchFamily="18" charset="0"/>
              <a:cs typeface="Times New Roman" panose="02020603050405020304" pitchFamily="18" charset="0"/>
            </a:endParaRPr>
          </a:p>
          <a:p>
            <a:pPr>
              <a:lnSpc>
                <a:spcPct val="150000"/>
              </a:lnSpc>
            </a:pPr>
            <a:r>
              <a:rPr lang="en-GB" sz="1900" b="0" i="0" dirty="0">
                <a:solidFill>
                  <a:srgbClr val="0A0A0A"/>
                </a:solidFill>
                <a:effectLst/>
                <a:latin typeface="Times New Roman" panose="02020603050405020304" pitchFamily="18" charset="0"/>
                <a:cs typeface="Times New Roman" panose="02020603050405020304" pitchFamily="18" charset="0"/>
              </a:rPr>
              <a:t>The reduced costs from penalty can support in developing the infrastructure of hospitals and</a:t>
            </a:r>
            <a:r>
              <a:rPr lang="en-GB" sz="1900" dirty="0">
                <a:solidFill>
                  <a:srgbClr val="0A0A0A"/>
                </a:solidFill>
                <a:latin typeface="Times New Roman" panose="02020603050405020304" pitchFamily="18" charset="0"/>
                <a:cs typeface="Times New Roman" panose="02020603050405020304" pitchFamily="18" charset="0"/>
              </a:rPr>
              <a:t> </a:t>
            </a:r>
            <a:r>
              <a:rPr lang="en-GB" sz="1900" b="0" i="0" dirty="0">
                <a:solidFill>
                  <a:srgbClr val="0A0A0A"/>
                </a:solidFill>
                <a:effectLst/>
                <a:latin typeface="Times New Roman" panose="02020603050405020304" pitchFamily="18" charset="0"/>
                <a:cs typeface="Times New Roman" panose="02020603050405020304" pitchFamily="18" charset="0"/>
              </a:rPr>
              <a:t>afford advanced equipment for better healthcare practices.</a:t>
            </a:r>
            <a:r>
              <a:rPr lang="en-GB" sz="1900" dirty="0">
                <a:latin typeface="Times New Roman" panose="02020603050405020304" pitchFamily="18" charset="0"/>
                <a:cs typeface="Times New Roman" panose="02020603050405020304" pitchFamily="18" charset="0"/>
              </a:rPr>
              <a:t> </a:t>
            </a:r>
            <a:br>
              <a:rPr lang="en-GB" sz="1900" dirty="0">
                <a:latin typeface="Times New Roman" panose="02020603050405020304" pitchFamily="18" charset="0"/>
                <a:cs typeface="Times New Roman" panose="02020603050405020304" pitchFamily="18" charset="0"/>
              </a:rPr>
            </a:b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605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4FE0-8C54-4FB6-9388-2790756BF728}"/>
              </a:ext>
            </a:extLst>
          </p:cNvPr>
          <p:cNvSpPr>
            <a:spLocks noGrp="1"/>
          </p:cNvSpPr>
          <p:nvPr>
            <p:ph type="title"/>
          </p:nvPr>
        </p:nvSpPr>
        <p:spPr>
          <a:xfrm>
            <a:off x="1981200" y="609600"/>
            <a:ext cx="8229600" cy="1143000"/>
          </a:xfrm>
        </p:spPr>
        <p:txBody>
          <a:bodyPr/>
          <a:lstStyle/>
          <a:p>
            <a:r>
              <a:rPr lang="en-GB" dirty="0">
                <a:solidFill>
                  <a:srgbClr val="0070C0"/>
                </a:solidFill>
                <a:latin typeface="Times New Roman" panose="02020603050405020304" pitchFamily="18" charset="0"/>
                <a:cs typeface="Times New Roman" panose="02020603050405020304" pitchFamily="18" charset="0"/>
              </a:rPr>
              <a:t>Any questions?</a:t>
            </a:r>
          </a:p>
        </p:txBody>
      </p:sp>
      <p:pic>
        <p:nvPicPr>
          <p:cNvPr id="4" name="Picture 3">
            <a:extLst>
              <a:ext uri="{FF2B5EF4-FFF2-40B4-BE49-F238E27FC236}">
                <a16:creationId xmlns:a16="http://schemas.microsoft.com/office/drawing/2014/main" id="{A7F09FAF-147B-40B3-B1B3-E25E19373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900" y="1905000"/>
            <a:ext cx="3886200" cy="3886200"/>
          </a:xfrm>
          <a:prstGeom prst="rect">
            <a:avLst/>
          </a:prstGeom>
        </p:spPr>
      </p:pic>
    </p:spTree>
    <p:extLst>
      <p:ext uri="{BB962C8B-B14F-4D97-AF65-F5344CB8AC3E}">
        <p14:creationId xmlns:p14="http://schemas.microsoft.com/office/powerpoint/2010/main" val="2361206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730831" y="2895601"/>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r>
              <a:rPr lang="en-IN" sz="4000" dirty="0">
                <a:solidFill>
                  <a:srgbClr val="0055A0"/>
                </a:solidFill>
                <a:latin typeface="Times New Roman" panose="02020603050405020304" pitchFamily="18" charset="0"/>
                <a:cs typeface="Times New Roman" panose="02020603050405020304" pitchFamily="18" charset="0"/>
              </a:rPr>
              <a:t>Thank you!</a:t>
            </a:r>
          </a:p>
        </p:txBody>
      </p:sp>
      <p:pic>
        <p:nvPicPr>
          <p:cNvPr id="7" name="Picture 6" descr="A screenshot of a cell phone&#10;&#10;Description automatically generated">
            <a:extLst>
              <a:ext uri="{FF2B5EF4-FFF2-40B4-BE49-F238E27FC236}">
                <a16:creationId xmlns:a16="http://schemas.microsoft.com/office/drawing/2014/main" id="{0D9C5658-5454-430E-A8F0-66D606F06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50645"/>
            <a:ext cx="11811000" cy="6407355"/>
          </a:xfrm>
          <a:prstGeom prst="rect">
            <a:avLst/>
          </a:prstGeom>
        </p:spPr>
      </p:pic>
    </p:spTree>
    <p:extLst>
      <p:ext uri="{BB962C8B-B14F-4D97-AF65-F5344CB8AC3E}">
        <p14:creationId xmlns:p14="http://schemas.microsoft.com/office/powerpoint/2010/main" val="3724216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B67A-6C53-42B7-A49E-2D3ECA7A7545}"/>
              </a:ext>
            </a:extLst>
          </p:cNvPr>
          <p:cNvSpPr>
            <a:spLocks noGrp="1"/>
          </p:cNvSpPr>
          <p:nvPr>
            <p:ph type="title"/>
          </p:nvPr>
        </p:nvSpPr>
        <p:spPr/>
        <p:txBody>
          <a:bodyPr>
            <a:normAutofit/>
          </a:bodyPr>
          <a:lstStyle/>
          <a:p>
            <a:r>
              <a:rPr lang="en-GB" sz="2800" dirty="0">
                <a:solidFill>
                  <a:schemeClr val="tx2">
                    <a:lumMod val="60000"/>
                    <a:lumOff val="40000"/>
                  </a:schemeClr>
                </a:solidFill>
                <a:latin typeface="Times New Roman" panose="02020603050405020304" pitchFamily="18" charset="0"/>
                <a:cs typeface="Times New Roman" panose="02020603050405020304" pitchFamily="18" charset="0"/>
              </a:rPr>
              <a:t>Annexure</a:t>
            </a:r>
          </a:p>
        </p:txBody>
      </p:sp>
      <p:sp>
        <p:nvSpPr>
          <p:cNvPr id="3" name="Content Placeholder 2">
            <a:extLst>
              <a:ext uri="{FF2B5EF4-FFF2-40B4-BE49-F238E27FC236}">
                <a16:creationId xmlns:a16="http://schemas.microsoft.com/office/drawing/2014/main" id="{A2E21CDD-AE5F-408F-8CF7-E87BA95499A1}"/>
              </a:ext>
            </a:extLst>
          </p:cNvPr>
          <p:cNvSpPr>
            <a:spLocks noGrp="1"/>
          </p:cNvSpPr>
          <p:nvPr>
            <p:ph idx="1"/>
          </p:nvPr>
        </p:nvSpPr>
        <p:spPr>
          <a:xfrm>
            <a:off x="609600" y="1295401"/>
            <a:ext cx="11277600" cy="5300662"/>
          </a:xfrm>
        </p:spPr>
        <p:txBody>
          <a:bodyPr>
            <a:normAutofit/>
          </a:bodyPr>
          <a:lstStyle/>
          <a:p>
            <a:pPr marL="0" indent="0">
              <a:buNone/>
            </a:pPr>
            <a:r>
              <a:rPr lang="en-GB" sz="1400" b="1" i="0" dirty="0">
                <a:solidFill>
                  <a:srgbClr val="000000"/>
                </a:solidFill>
                <a:effectLst/>
                <a:latin typeface="Times New Roman" panose="02020603050405020304" pitchFamily="18" charset="0"/>
                <a:cs typeface="Times New Roman" panose="02020603050405020304" pitchFamily="18" charset="0"/>
              </a:rPr>
              <a:t>Statistically Significance Features</a:t>
            </a:r>
            <a:endParaRPr lang="en-GB" sz="1400" dirty="0">
              <a:latin typeface="Times New Roman" panose="02020603050405020304" pitchFamily="18" charset="0"/>
              <a:cs typeface="Times New Roman" panose="02020603050405020304" pitchFamily="18" charset="0"/>
            </a:endParaRPr>
          </a:p>
          <a:p>
            <a:pPr marL="400050" lvl="1" indent="0" algn="just">
              <a:buNone/>
            </a:pP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Chi-Square</a:t>
            </a:r>
            <a:r>
              <a:rPr lang="en-GB" sz="1400" b="0" i="0" dirty="0">
                <a:solidFill>
                  <a:srgbClr val="0B0318"/>
                </a:solidFill>
                <a:effectLst/>
                <a:latin typeface="Times New Roman" panose="02020603050405020304" pitchFamily="18" charset="0"/>
                <a:cs typeface="Times New Roman" panose="02020603050405020304" pitchFamily="18" charset="0"/>
              </a:rPr>
              <a:t> test is done on the cleaned data in a loop for all the features and its significance is checked for 95% confidence limit and hence the attributes with P-value less than 0.05 are printed and are found out to be 44 features.</a:t>
            </a:r>
          </a:p>
          <a:p>
            <a:pPr marL="400050" lvl="1" indent="0" algn="just">
              <a:buNone/>
            </a:pPr>
            <a:endParaRPr lang="en-GB" sz="1400" b="0" i="0" dirty="0">
              <a:solidFill>
                <a:srgbClr val="0B0318"/>
              </a:solidFill>
              <a:effectLst/>
              <a:latin typeface="Times New Roman" panose="02020603050405020304" pitchFamily="18" charset="0"/>
              <a:cs typeface="Times New Roman" panose="02020603050405020304" pitchFamily="18" charset="0"/>
            </a:endParaRPr>
          </a:p>
          <a:p>
            <a:pPr marL="400050" lvl="1" indent="0" algn="just">
              <a:buNone/>
            </a:pPr>
            <a:r>
              <a:rPr lang="en-GB" sz="1400" b="0" i="0" dirty="0">
                <a:solidFill>
                  <a:srgbClr val="000000"/>
                </a:solidFill>
                <a:effectLst/>
                <a:latin typeface="Times New Roman" panose="02020603050405020304" pitchFamily="18" charset="0"/>
                <a:cs typeface="Times New Roman" panose="02020603050405020304" pitchFamily="18" charset="0"/>
              </a:rPr>
              <a:t>'age', '</a:t>
            </a:r>
            <a:r>
              <a:rPr lang="en-GB" sz="1400" b="0" i="0" dirty="0" err="1">
                <a:solidFill>
                  <a:srgbClr val="000000"/>
                </a:solidFill>
                <a:effectLst/>
                <a:latin typeface="Times New Roman" panose="02020603050405020304" pitchFamily="18" charset="0"/>
                <a:cs typeface="Times New Roman" panose="02020603050405020304" pitchFamily="18" charset="0"/>
              </a:rPr>
              <a:t>time_in_hospital</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num_lab_procedures</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num_procedures</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num_medications</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number_diagnoses</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max_glu_serum</a:t>
            </a:r>
            <a:r>
              <a:rPr lang="en-GB" sz="1400" b="0" i="0" dirty="0">
                <a:solidFill>
                  <a:srgbClr val="000000"/>
                </a:solidFill>
                <a:effectLst/>
                <a:latin typeface="Times New Roman" panose="02020603050405020304" pitchFamily="18" charset="0"/>
                <a:cs typeface="Times New Roman" panose="02020603050405020304" pitchFamily="18" charset="0"/>
              </a:rPr>
              <a:t>', 'A1Cresult’, 'metformin', 'repaglinide', 'glipizide’, 'insulin', 'change', '</a:t>
            </a:r>
            <a:r>
              <a:rPr lang="en-GB" sz="1400" b="0" i="0" dirty="0" err="1">
                <a:solidFill>
                  <a:srgbClr val="000000"/>
                </a:solidFill>
                <a:effectLst/>
                <a:latin typeface="Times New Roman" panose="02020603050405020304" pitchFamily="18" charset="0"/>
                <a:cs typeface="Times New Roman" panose="02020603050405020304" pitchFamily="18" charset="0"/>
              </a:rPr>
              <a:t>diabetesMed</a:t>
            </a:r>
            <a:r>
              <a:rPr lang="en-GB" sz="1400" b="0" i="0" dirty="0">
                <a:solidFill>
                  <a:srgbClr val="000000"/>
                </a:solidFill>
                <a:effectLst/>
                <a:latin typeface="Times New Roman" panose="02020603050405020304" pitchFamily="18" charset="0"/>
                <a:cs typeface="Times New Roman" panose="02020603050405020304" pitchFamily="18" charset="0"/>
              </a:rPr>
              <a:t>', 'readmitted', '</a:t>
            </a:r>
            <a:r>
              <a:rPr lang="en-GB" sz="1400" b="0" i="0" dirty="0" err="1">
                <a:solidFill>
                  <a:srgbClr val="000000"/>
                </a:solidFill>
                <a:effectLst/>
                <a:latin typeface="Times New Roman" panose="02020603050405020304" pitchFamily="18" charset="0"/>
                <a:cs typeface="Times New Roman" panose="02020603050405020304" pitchFamily="18" charset="0"/>
              </a:rPr>
              <a:t>number_of_revisit</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critical_visits</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num_med_change</a:t>
            </a:r>
            <a:r>
              <a:rPr lang="en-GB" sz="1400" b="0" i="0" dirty="0">
                <a:solidFill>
                  <a:srgbClr val="000000"/>
                </a:solidFill>
                <a:effectLst/>
                <a:latin typeface="Times New Roman" panose="02020603050405020304" pitchFamily="18" charset="0"/>
                <a:cs typeface="Times New Roman" panose="02020603050405020304" pitchFamily="18" charset="0"/>
              </a:rPr>
              <a:t>’, 'admission_source_id_7', 'admission_type_id_3', 'diag_1_5.0’, 'diag_1_7.0', 'diag_1_8.0', 'diag_1_9.0', 'diag_1_11.0', 'diag_1_16.0', 'diag_1_17.0',</a:t>
            </a:r>
            <a:br>
              <a:rPr lang="en-GB" sz="1400" b="0" i="0" dirty="0">
                <a:solidFill>
                  <a:srgbClr val="000000"/>
                </a:solidFill>
                <a:effectLst/>
                <a:latin typeface="Times New Roman" panose="02020603050405020304" pitchFamily="18" charset="0"/>
                <a:cs typeface="Times New Roman" panose="02020603050405020304" pitchFamily="18" charset="0"/>
              </a:rPr>
            </a:br>
            <a:r>
              <a:rPr lang="en-GB" sz="1400" b="0" i="0" dirty="0">
                <a:solidFill>
                  <a:srgbClr val="000000"/>
                </a:solidFill>
                <a:effectLst/>
                <a:latin typeface="Times New Roman" panose="02020603050405020304" pitchFamily="18" charset="0"/>
                <a:cs typeface="Times New Roman" panose="02020603050405020304" pitchFamily="18" charset="0"/>
              </a:rPr>
              <a:t>'diag_2_2.0', 'diag_2_3.0', 'diag_2_11.0', 'diag_2_12.0', 'diag_3_2.0', 'diag_3_3.0’, 'diag_3_6.0', 'diag_3_8.0', 'diag_3_11.0', 'diag_3_12.0', 'diag_3_16.0’, 'discharge_disposition_id_2', 'discharge_disposition_id_10', 'discharge_disposition_id_13’, 'discharge_disposition_id_28’, '</a:t>
            </a:r>
            <a:r>
              <a:rPr lang="en-GB" sz="1400" b="0" i="0" dirty="0" err="1">
                <a:solidFill>
                  <a:srgbClr val="000000"/>
                </a:solidFill>
                <a:effectLst/>
                <a:latin typeface="Times New Roman" panose="02020603050405020304" pitchFamily="18" charset="0"/>
                <a:cs typeface="Times New Roman" panose="02020603050405020304" pitchFamily="18" charset="0"/>
              </a:rPr>
              <a:t>race_Caucasian</a:t>
            </a:r>
            <a:r>
              <a:rPr lang="en-GB" sz="1400" b="0" i="0" dirty="0">
                <a:solidFill>
                  <a:srgbClr val="000000"/>
                </a:solidFill>
                <a:effectLst/>
                <a:latin typeface="Times New Roman" panose="02020603050405020304" pitchFamily="18" charset="0"/>
                <a:cs typeface="Times New Roman" panose="02020603050405020304" pitchFamily="18" charset="0"/>
              </a:rPr>
              <a:t>', '</a:t>
            </a:r>
            <a:r>
              <a:rPr lang="en-GB" sz="1400" b="0" i="0" dirty="0" err="1">
                <a:solidFill>
                  <a:srgbClr val="000000"/>
                </a:solidFill>
                <a:effectLst/>
                <a:latin typeface="Times New Roman" panose="02020603050405020304" pitchFamily="18" charset="0"/>
                <a:cs typeface="Times New Roman" panose="02020603050405020304" pitchFamily="18" charset="0"/>
              </a:rPr>
              <a:t>race_Other</a:t>
            </a:r>
            <a:r>
              <a:rPr lang="en-GB" sz="1400" b="0" i="0"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GB" sz="14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GB" sz="1400" b="1" i="0" dirty="0">
                <a:solidFill>
                  <a:srgbClr val="0B0318"/>
                </a:solidFill>
                <a:effectLst/>
                <a:latin typeface="Times New Roman" panose="02020603050405020304" pitchFamily="18" charset="0"/>
                <a:cs typeface="Times New Roman" panose="02020603050405020304" pitchFamily="18" charset="0"/>
              </a:rPr>
              <a:t>Feature Selection</a:t>
            </a:r>
          </a:p>
          <a:p>
            <a:pPr marL="0" indent="0">
              <a:buNone/>
            </a:pPr>
            <a:r>
              <a:rPr lang="en-GB" sz="1400" b="1" i="0" dirty="0">
                <a:solidFill>
                  <a:srgbClr val="000000"/>
                </a:solidFill>
                <a:effectLst/>
                <a:latin typeface="Times New Roman" panose="02020603050405020304" pitchFamily="18" charset="0"/>
                <a:cs typeface="Times New Roman" panose="02020603050405020304" pitchFamily="18" charset="0"/>
              </a:rPr>
              <a:t>Features removed using Backward elimination.</a:t>
            </a:r>
            <a:endParaRPr lang="en-GB" sz="14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GB" sz="1400" b="0" i="0" dirty="0">
                <a:solidFill>
                  <a:srgbClr val="202124"/>
                </a:solidFill>
                <a:effectLst/>
                <a:latin typeface="Times New Roman" panose="02020603050405020304" pitchFamily="18" charset="0"/>
                <a:cs typeface="Times New Roman" panose="02020603050405020304" pitchFamily="18" charset="0"/>
              </a:rPr>
              <a:t>'age', 'A1Cresult', 'acetohexamide', 'tolbutamide', 'acarbose', 'troglitazone', '</a:t>
            </a:r>
            <a:r>
              <a:rPr lang="en-GB" sz="1400" b="0" i="0" dirty="0" err="1">
                <a:solidFill>
                  <a:srgbClr val="202124"/>
                </a:solidFill>
                <a:effectLst/>
                <a:latin typeface="Times New Roman" panose="02020603050405020304" pitchFamily="18" charset="0"/>
                <a:cs typeface="Times New Roman" panose="02020603050405020304" pitchFamily="18" charset="0"/>
              </a:rPr>
              <a:t>glipizidemetformin</a:t>
            </a:r>
            <a:r>
              <a:rPr lang="en-GB" sz="1400" b="0" i="0" dirty="0">
                <a:solidFill>
                  <a:srgbClr val="202124"/>
                </a:solidFill>
                <a:effectLst/>
                <a:latin typeface="Times New Roman" panose="02020603050405020304" pitchFamily="18" charset="0"/>
                <a:cs typeface="Times New Roman" panose="02020603050405020304" pitchFamily="18" charset="0"/>
              </a:rPr>
              <a:t>', ‘glimepiride-pioglitazone', 'metformin rosiglitazone', 'metformin-pioglitazone’, 'admission_source_id_9', 'admission_source_id_12', 'admission_type_id_5', 'diag_3_14.0’, </a:t>
            </a:r>
            <a:r>
              <a:rPr lang="en-GB" sz="1400" dirty="0">
                <a:latin typeface="Times New Roman" panose="02020603050405020304" pitchFamily="18" charset="0"/>
                <a:cs typeface="Times New Roman" panose="02020603050405020304" pitchFamily="18" charset="0"/>
              </a:rPr>
              <a:t>'discharge_disposition_id_9', 'discharge_disposition_id_18', '</a:t>
            </a:r>
            <a:r>
              <a:rPr lang="en-GB" sz="1400" dirty="0" err="1">
                <a:latin typeface="Times New Roman" panose="02020603050405020304" pitchFamily="18" charset="0"/>
                <a:cs typeface="Times New Roman" panose="02020603050405020304" pitchFamily="18" charset="0"/>
              </a:rPr>
              <a:t>race_Hispanic</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race_Other</a:t>
            </a:r>
            <a:r>
              <a:rPr lang="en-GB" sz="1400" dirty="0">
                <a:latin typeface="Times New Roman" panose="02020603050405020304" pitchFamily="18" charset="0"/>
                <a:cs typeface="Times New Roman" panose="02020603050405020304" pitchFamily="18" charset="0"/>
              </a:rPr>
              <a:t>’.</a:t>
            </a:r>
          </a:p>
          <a:p>
            <a:pPr marL="0" indent="0">
              <a:buNone/>
            </a:pPr>
            <a:r>
              <a:rPr lang="en-GB" sz="1400" b="1" dirty="0">
                <a:latin typeface="Times New Roman" panose="02020603050405020304" pitchFamily="18" charset="0"/>
                <a:cs typeface="Times New Roman" panose="02020603050405020304" pitchFamily="18" charset="0"/>
              </a:rPr>
              <a:t>Features removed using VIF.</a:t>
            </a:r>
          </a:p>
          <a:p>
            <a:pPr marL="0" indent="0">
              <a:buNone/>
            </a:pPr>
            <a:r>
              <a:rPr lang="da-DK" sz="1400" b="0" i="0" dirty="0">
                <a:solidFill>
                  <a:srgbClr val="202124"/>
                </a:solidFill>
                <a:effectLst/>
                <a:latin typeface="Times New Roman" panose="02020603050405020304" pitchFamily="18" charset="0"/>
                <a:cs typeface="Times New Roman" panose="02020603050405020304" pitchFamily="18" charset="0"/>
              </a:rPr>
              <a:t>'num_med_change', 'diag_1_7.0', 'diag_2_7.0', 'number_diagnoses', ‘diabetesMed’</a:t>
            </a:r>
            <a:br>
              <a:rPr lang="da-DK" sz="1000" dirty="0"/>
            </a:br>
            <a:endParaRPr lang="en-GB" sz="1400" b="1" dirty="0">
              <a:latin typeface="Times New Roman" panose="02020603050405020304" pitchFamily="18" charset="0"/>
              <a:cs typeface="Times New Roman" panose="02020603050405020304" pitchFamily="18" charset="0"/>
            </a:endParaRPr>
          </a:p>
          <a:p>
            <a:pPr marL="0" indent="0">
              <a:buNone/>
            </a:pPr>
            <a:r>
              <a:rPr lang="en-GB" sz="1400" b="1" dirty="0">
                <a:latin typeface="Times New Roman" panose="02020603050405020304" pitchFamily="18" charset="0"/>
                <a:cs typeface="Times New Roman" panose="02020603050405020304" pitchFamily="18" charset="0"/>
              </a:rPr>
              <a:t>Final observations and features : (71515,78)</a:t>
            </a:r>
          </a:p>
        </p:txBody>
      </p:sp>
    </p:spTree>
    <p:extLst>
      <p:ext uri="{BB962C8B-B14F-4D97-AF65-F5344CB8AC3E}">
        <p14:creationId xmlns:p14="http://schemas.microsoft.com/office/powerpoint/2010/main" val="120998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9A6F-7306-4B28-95D0-0C059B3B6340}"/>
              </a:ext>
            </a:extLst>
          </p:cNvPr>
          <p:cNvSpPr>
            <a:spLocks noGrp="1"/>
          </p:cNvSpPr>
          <p:nvPr>
            <p:ph type="title"/>
          </p:nvPr>
        </p:nvSpPr>
        <p:spPr>
          <a:xfrm>
            <a:off x="1981200" y="433754"/>
            <a:ext cx="8229600" cy="395596"/>
          </a:xfrm>
        </p:spPr>
        <p:txBody>
          <a:bodyPr anchor="ctr">
            <a:noAutofit/>
          </a:bodyPr>
          <a:lstStyle/>
          <a:p>
            <a:r>
              <a:rPr lang="en-GB" sz="2800" dirty="0">
                <a:solidFill>
                  <a:schemeClr val="tx2">
                    <a:lumMod val="60000"/>
                    <a:lumOff val="40000"/>
                  </a:schemeClr>
                </a:solidFill>
                <a:latin typeface="Times New Roman" panose="02020603050405020304" pitchFamily="18" charset="0"/>
                <a:cs typeface="Times New Roman" panose="02020603050405020304" pitchFamily="18" charset="0"/>
              </a:rPr>
              <a:t>Annexure</a:t>
            </a:r>
            <a:endParaRPr lang="en-GB" sz="2800"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1093E759-5760-43E9-9B2D-6FBF7E76016E}"/>
              </a:ext>
            </a:extLst>
          </p:cNvPr>
          <p:cNvSpPr>
            <a:spLocks noGrp="1"/>
          </p:cNvSpPr>
          <p:nvPr>
            <p:ph sz="half" idx="1"/>
          </p:nvPr>
        </p:nvSpPr>
        <p:spPr>
          <a:xfrm>
            <a:off x="1219200" y="3755430"/>
            <a:ext cx="5257800" cy="2264370"/>
          </a:xfrm>
        </p:spPr>
        <p:txBody>
          <a:bodyPr>
            <a:noAutofit/>
          </a:bodyPr>
          <a:lstStyle/>
          <a:p>
            <a:pPr algn="just">
              <a:lnSpc>
                <a:spcPct val="90000"/>
              </a:lnSpc>
            </a:pPr>
            <a:r>
              <a:rPr lang="en-GB" sz="1600" dirty="0">
                <a:latin typeface="Times New Roman" panose="02020603050405020304" pitchFamily="18" charset="0"/>
                <a:cs typeface="Times New Roman" panose="02020603050405020304" pitchFamily="18" charset="0"/>
              </a:rPr>
              <a:t>The British Medical Journal :</a:t>
            </a:r>
          </a:p>
          <a:p>
            <a:pPr marL="0" indent="0" algn="just">
              <a:lnSpc>
                <a:spcPct val="90000"/>
              </a:lnSpc>
              <a:buNone/>
            </a:pPr>
            <a:r>
              <a:rPr lang="en-US" sz="1200" b="0" i="0" dirty="0">
                <a:solidFill>
                  <a:srgbClr val="333333"/>
                </a:solidFill>
                <a:effectLst/>
                <a:latin typeface="interfaceregular"/>
              </a:rPr>
              <a:t>“In the United States, total hospital revisits within 30 days of discharge for conditions targeted by the HRRP increased across the study period. This increase was due to a rise in post-discharge emergency department visits and observation stays, which exceeded the decline in readmissions. Although reductions in readmissions have been attributed to improvements in discharge planning and care transitions</a:t>
            </a:r>
            <a:r>
              <a:rPr lang="en-US" sz="1200" b="1" i="1" dirty="0">
                <a:solidFill>
                  <a:srgbClr val="333333"/>
                </a:solidFill>
                <a:effectLst/>
                <a:latin typeface="interfaceregular"/>
              </a:rPr>
              <a:t>, our findings suggest that these declines could instead be because hospitals and clinicians have intensified efforts to treat patients who return to a hospital within 30 days of discharge in emergency departments and as observation stays</a:t>
            </a:r>
            <a:r>
              <a:rPr lang="en-US" sz="1200" b="0" i="0" dirty="0">
                <a:solidFill>
                  <a:srgbClr val="333333"/>
                </a:solidFill>
                <a:effectLst/>
                <a:latin typeface="interfaceregular"/>
              </a:rPr>
              <a:t>.”</a:t>
            </a:r>
          </a:p>
          <a:p>
            <a:pPr marL="0" indent="0" algn="just">
              <a:lnSpc>
                <a:spcPct val="90000"/>
              </a:lnSpc>
              <a:buNone/>
            </a:pPr>
            <a:endParaRPr lang="en-US" sz="1200" b="0" i="1" dirty="0">
              <a:solidFill>
                <a:srgbClr val="333333"/>
              </a:solidFill>
              <a:effectLst/>
              <a:latin typeface="interfaceregular"/>
              <a:cs typeface="Times New Roman" panose="02020603050405020304" pitchFamily="18" charset="0"/>
            </a:endParaRPr>
          </a:p>
          <a:p>
            <a:pPr marL="0" indent="0" algn="just">
              <a:lnSpc>
                <a:spcPct val="90000"/>
              </a:lnSpc>
              <a:buNone/>
            </a:pPr>
            <a:r>
              <a:rPr lang="en-US" sz="1000" i="1" dirty="0">
                <a:solidFill>
                  <a:srgbClr val="333333"/>
                </a:solidFill>
                <a:latin typeface="inherit"/>
              </a:rPr>
              <a:t>Article by : </a:t>
            </a:r>
            <a:r>
              <a:rPr lang="en-IN" sz="1000" b="0" i="1" dirty="0">
                <a:solidFill>
                  <a:srgbClr val="333333"/>
                </a:solidFill>
                <a:effectLst/>
                <a:latin typeface="inherit"/>
              </a:rPr>
              <a:t>Rishi K </a:t>
            </a:r>
            <a:r>
              <a:rPr lang="en-IN" sz="1000" b="0" i="1" dirty="0" err="1">
                <a:solidFill>
                  <a:srgbClr val="333333"/>
                </a:solidFill>
                <a:effectLst/>
                <a:latin typeface="inherit"/>
              </a:rPr>
              <a:t>Wadhera</a:t>
            </a:r>
            <a:endParaRPr lang="en-IN" sz="1000" b="0" i="1" dirty="0">
              <a:solidFill>
                <a:srgbClr val="333333"/>
              </a:solidFill>
              <a:effectLst/>
              <a:latin typeface="inherit"/>
            </a:endParaRPr>
          </a:p>
          <a:p>
            <a:pPr marL="0" indent="0" algn="just">
              <a:lnSpc>
                <a:spcPct val="90000"/>
              </a:lnSpc>
              <a:buNone/>
            </a:pPr>
            <a:endParaRPr lang="en-US" sz="1200" dirty="0">
              <a:solidFill>
                <a:srgbClr val="333333"/>
              </a:solidFill>
              <a:highlight>
                <a:srgbClr val="FFFF00"/>
              </a:highlight>
              <a:latin typeface="interfaceregular"/>
              <a:cs typeface="Times New Roman" panose="02020603050405020304" pitchFamily="18" charset="0"/>
            </a:endParaRPr>
          </a:p>
          <a:p>
            <a:pPr marL="0" indent="0" algn="just">
              <a:lnSpc>
                <a:spcPct val="90000"/>
              </a:lnSpc>
              <a:buNone/>
            </a:pPr>
            <a:endParaRPr lang="en-GB" sz="160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22CB7E37-18A2-4161-97C8-1BE88ED04206}"/>
              </a:ext>
            </a:extLst>
          </p:cNvPr>
          <p:cNvSpPr txBox="1">
            <a:spLocks/>
          </p:cNvSpPr>
          <p:nvPr/>
        </p:nvSpPr>
        <p:spPr>
          <a:xfrm>
            <a:off x="1219200" y="1262765"/>
            <a:ext cx="5257799" cy="22186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pPr>
            <a:r>
              <a:rPr lang="en-GB" sz="1600" dirty="0">
                <a:latin typeface="Times New Roman" panose="02020603050405020304" pitchFamily="18" charset="0"/>
                <a:cs typeface="Times New Roman" panose="02020603050405020304" pitchFamily="18" charset="0"/>
              </a:rPr>
              <a:t>Journal of the American Heart Association :</a:t>
            </a:r>
          </a:p>
          <a:p>
            <a:pPr marL="0" indent="0" algn="just">
              <a:lnSpc>
                <a:spcPct val="90000"/>
              </a:lnSpc>
              <a:buFont typeface="Arial" panose="020B0604020202020204" pitchFamily="34" charset="0"/>
              <a:buNone/>
            </a:pPr>
            <a:r>
              <a:rPr lang="en-US" sz="1200" dirty="0">
                <a:solidFill>
                  <a:srgbClr val="333333"/>
                </a:solidFill>
                <a:latin typeface="interfaceregular"/>
              </a:rPr>
              <a:t>“Potential to Disproportionately Penalize Hospitals Serving Indigent Populations Despite the above-mentioned successes, there has been considerable discussion of the methodology for calculating excess readmissions. The initial risk-adjustment models did not adjust for socioeconomic status. Several analyses have shown that caring for patients with a lower socioeconomic status puts a hospital at higher risk of incurring penalties. </a:t>
            </a:r>
            <a:r>
              <a:rPr lang="en-US" sz="1200" b="1" i="1" dirty="0">
                <a:solidFill>
                  <a:srgbClr val="333333"/>
                </a:solidFill>
                <a:latin typeface="interfaceregular"/>
              </a:rPr>
              <a:t>This means that the HRRP may unintentionally be taking away resources from hospitals such as safety-net hospitals that care for disadvantaged populations.</a:t>
            </a:r>
            <a:r>
              <a:rPr lang="en-US" sz="1200" dirty="0">
                <a:solidFill>
                  <a:srgbClr val="333333"/>
                </a:solidFill>
                <a:latin typeface="interfaceregular"/>
              </a:rPr>
              <a:t>”</a:t>
            </a:r>
          </a:p>
          <a:p>
            <a:pPr marL="0" indent="0" algn="just">
              <a:lnSpc>
                <a:spcPct val="90000"/>
              </a:lnSpc>
              <a:buFont typeface="Arial" panose="020B0604020202020204" pitchFamily="34" charset="0"/>
              <a:buNone/>
            </a:pPr>
            <a:endParaRPr lang="en-US" sz="1200" dirty="0">
              <a:solidFill>
                <a:srgbClr val="333333"/>
              </a:solidFill>
              <a:latin typeface="interfaceregular"/>
              <a:cs typeface="Times New Roman" panose="02020603050405020304" pitchFamily="18" charset="0"/>
            </a:endParaRPr>
          </a:p>
          <a:p>
            <a:pPr marL="0" indent="0" algn="just">
              <a:lnSpc>
                <a:spcPct val="90000"/>
              </a:lnSpc>
              <a:buFont typeface="Arial" panose="020B0604020202020204" pitchFamily="34" charset="0"/>
              <a:buNone/>
            </a:pPr>
            <a:r>
              <a:rPr lang="en-US" sz="1000" dirty="0"/>
              <a:t>Article by : </a:t>
            </a:r>
            <a:r>
              <a:rPr lang="en-IN" sz="1000" dirty="0"/>
              <a:t>Colleen K. </a:t>
            </a:r>
            <a:r>
              <a:rPr lang="en-IN" sz="1000" dirty="0" err="1"/>
              <a:t>McIlvennan</a:t>
            </a:r>
            <a:r>
              <a:rPr lang="en-IN" sz="1000" dirty="0"/>
              <a:t>, DNP, ANP; Zubin J. </a:t>
            </a:r>
            <a:r>
              <a:rPr lang="en-IN" sz="1000" dirty="0" err="1"/>
              <a:t>Eapen</a:t>
            </a:r>
            <a:r>
              <a:rPr lang="en-IN" sz="1000" dirty="0"/>
              <a:t>, MD, MHS; Larry A. Allen, MD, MHS</a:t>
            </a:r>
            <a:endParaRPr lang="en-US" sz="1200" dirty="0">
              <a:solidFill>
                <a:srgbClr val="333333"/>
              </a:solidFill>
              <a:highlight>
                <a:srgbClr val="FFFF00"/>
              </a:highlight>
              <a:latin typeface="interfaceregular"/>
              <a:cs typeface="Times New Roman" panose="02020603050405020304" pitchFamily="18" charset="0"/>
            </a:endParaRPr>
          </a:p>
          <a:p>
            <a:pPr marL="0" indent="0" algn="just">
              <a:lnSpc>
                <a:spcPct val="90000"/>
              </a:lnSpc>
              <a:buFont typeface="Arial" panose="020B0604020202020204" pitchFamily="34" charset="0"/>
              <a:buNone/>
            </a:pPr>
            <a:endParaRPr lang="en-GB"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DF5305A-DCF8-4DD7-86D5-5DCAC8C069FC}"/>
              </a:ext>
            </a:extLst>
          </p:cNvPr>
          <p:cNvPicPr>
            <a:picLocks noChangeAspect="1"/>
          </p:cNvPicPr>
          <p:nvPr/>
        </p:nvPicPr>
        <p:blipFill>
          <a:blip r:embed="rId3"/>
          <a:stretch>
            <a:fillRect/>
          </a:stretch>
        </p:blipFill>
        <p:spPr>
          <a:xfrm>
            <a:off x="6781800" y="2133600"/>
            <a:ext cx="4751003" cy="2824163"/>
          </a:xfrm>
          <a:prstGeom prst="rect">
            <a:avLst/>
          </a:prstGeom>
        </p:spPr>
      </p:pic>
    </p:spTree>
    <p:extLst>
      <p:ext uri="{BB962C8B-B14F-4D97-AF65-F5344CB8AC3E}">
        <p14:creationId xmlns:p14="http://schemas.microsoft.com/office/powerpoint/2010/main" val="201561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9A6F-7306-4B28-95D0-0C059B3B6340}"/>
              </a:ext>
            </a:extLst>
          </p:cNvPr>
          <p:cNvSpPr>
            <a:spLocks noGrp="1"/>
          </p:cNvSpPr>
          <p:nvPr>
            <p:ph type="title"/>
          </p:nvPr>
        </p:nvSpPr>
        <p:spPr>
          <a:xfrm>
            <a:off x="1981200" y="433754"/>
            <a:ext cx="8229600" cy="395596"/>
          </a:xfrm>
        </p:spPr>
        <p:txBody>
          <a:bodyPr anchor="ctr">
            <a:noAutofit/>
          </a:bodyPr>
          <a:lstStyle/>
          <a:p>
            <a:r>
              <a:rPr lang="en-IN" sz="2800">
                <a:solidFill>
                  <a:srgbClr val="0070C0"/>
                </a:solidFill>
                <a:latin typeface="Times New Roman" panose="02020603050405020304" pitchFamily="18" charset="0"/>
                <a:cs typeface="Times New Roman" panose="02020603050405020304" pitchFamily="18" charset="0"/>
              </a:rPr>
              <a:t>Business Problem</a:t>
            </a:r>
            <a:endParaRPr lang="en-GB"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2287FD-9951-4E67-9B17-742259E53A5A}"/>
              </a:ext>
            </a:extLst>
          </p:cNvPr>
          <p:cNvSpPr>
            <a:spLocks noGrp="1"/>
          </p:cNvSpPr>
          <p:nvPr>
            <p:ph sz="half" idx="1"/>
          </p:nvPr>
        </p:nvSpPr>
        <p:spPr>
          <a:xfrm>
            <a:off x="414018" y="1057950"/>
            <a:ext cx="3776982" cy="5723849"/>
          </a:xfrm>
        </p:spPr>
        <p:txBody>
          <a:bodyPr>
            <a:noAutofit/>
          </a:bodyPr>
          <a:lstStyle/>
          <a:p>
            <a:pPr algn="just">
              <a:lnSpc>
                <a:spcPct val="90000"/>
              </a:lnSpc>
            </a:pPr>
            <a:r>
              <a:rPr lang="en-GB" sz="1400" dirty="0">
                <a:latin typeface="Times New Roman" panose="02020603050405020304" pitchFamily="18" charset="0"/>
                <a:cs typeface="Times New Roman" panose="02020603050405020304" pitchFamily="18" charset="0"/>
              </a:rPr>
              <a:t>Hospitals in US lose a significant percentage of their revenue as a penalty for early readmissions of their patients.</a:t>
            </a:r>
          </a:p>
          <a:p>
            <a:pPr algn="just">
              <a:lnSpc>
                <a:spcPct val="90000"/>
              </a:lnSpc>
            </a:pPr>
            <a:endParaRPr lang="en-GB" sz="500" dirty="0">
              <a:latin typeface="Times New Roman" panose="02020603050405020304" pitchFamily="18" charset="0"/>
              <a:cs typeface="Times New Roman" panose="02020603050405020304" pitchFamily="18" charset="0"/>
            </a:endParaRPr>
          </a:p>
          <a:p>
            <a:pPr algn="just">
              <a:lnSpc>
                <a:spcPct val="90000"/>
              </a:lnSpc>
            </a:pPr>
            <a:r>
              <a:rPr lang="en-GB" sz="1400" dirty="0">
                <a:latin typeface="Times New Roman" panose="02020603050405020304" pitchFamily="18" charset="0"/>
                <a:cs typeface="Times New Roman" panose="02020603050405020304" pitchFamily="18" charset="0"/>
              </a:rPr>
              <a:t>Patients readmitted within 30 days might not be given proper healthcare during their admission.</a:t>
            </a:r>
          </a:p>
          <a:p>
            <a:pPr algn="just">
              <a:lnSpc>
                <a:spcPct val="90000"/>
              </a:lnSpc>
            </a:pPr>
            <a:endParaRPr lang="en-GB" sz="5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It helps the hospitals identify the discharged patients who will be readmitted within 30 days, so that they might be given special attention. </a:t>
            </a:r>
          </a:p>
          <a:p>
            <a:pPr algn="just"/>
            <a:endParaRPr lang="en-GB" sz="5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This can help the hospitals reduce cost pertaining to penalty which in turn can be used to develop infrastructure and provide patients better health care. </a:t>
            </a:r>
          </a:p>
          <a:p>
            <a:pPr algn="just"/>
            <a:endParaRPr lang="en-GB" sz="500" dirty="0">
              <a:latin typeface="Times New Roman" panose="02020603050405020304" pitchFamily="18" charset="0"/>
              <a:cs typeface="Times New Roman" panose="02020603050405020304" pitchFamily="18" charset="0"/>
            </a:endParaRPr>
          </a:p>
          <a:p>
            <a:pPr algn="just"/>
            <a:r>
              <a:rPr lang="en-GB" sz="1400" dirty="0">
                <a:solidFill>
                  <a:srgbClr val="000000"/>
                </a:solidFill>
                <a:latin typeface="Times New Roman" panose="02020603050405020304" pitchFamily="18" charset="0"/>
                <a:cs typeface="Times New Roman" panose="02020603050405020304" pitchFamily="18" charset="0"/>
              </a:rPr>
              <a:t>To help doctors identify unique patterns within the data which in turn might help them revise certain practices in hospitals.</a:t>
            </a:r>
          </a:p>
          <a:p>
            <a:pPr algn="just"/>
            <a:endParaRPr lang="en-GB" sz="500" dirty="0">
              <a:solidFill>
                <a:srgbClr val="000000"/>
              </a:solidFill>
              <a:latin typeface="Times New Roman" panose="02020603050405020304" pitchFamily="18" charset="0"/>
              <a:cs typeface="Times New Roman" panose="02020603050405020304" pitchFamily="18" charset="0"/>
            </a:endParaRPr>
          </a:p>
          <a:p>
            <a:r>
              <a:rPr lang="en-GB" sz="1400" dirty="0">
                <a:solidFill>
                  <a:srgbClr val="000000"/>
                </a:solidFill>
                <a:latin typeface="Times New Roman" panose="02020603050405020304" pitchFamily="18" charset="0"/>
                <a:cs typeface="Times New Roman" panose="02020603050405020304" pitchFamily="18" charset="0"/>
              </a:rPr>
              <a:t>The goal of the analysis is to allow health centres to better anticipate and address unplanned readmissions while improving their quality of care and cost-efficiency.</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 </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B22938A3-8834-419D-95BA-4DDFBC1073F4}"/>
              </a:ext>
            </a:extLst>
          </p:cNvPr>
          <p:cNvSpPr txBox="1">
            <a:spLocks/>
          </p:cNvSpPr>
          <p:nvPr/>
        </p:nvSpPr>
        <p:spPr>
          <a:xfrm>
            <a:off x="2166618" y="3153054"/>
            <a:ext cx="629158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lgn="just"/>
            <a:endParaRPr lang="en-GB" sz="1700" dirty="0"/>
          </a:p>
        </p:txBody>
      </p:sp>
      <p:pic>
        <p:nvPicPr>
          <p:cNvPr id="4" name="Picture 3">
            <a:extLst>
              <a:ext uri="{FF2B5EF4-FFF2-40B4-BE49-F238E27FC236}">
                <a16:creationId xmlns:a16="http://schemas.microsoft.com/office/drawing/2014/main" id="{25BD2991-D1A5-4F1D-BC21-BD74429AF1BF}"/>
              </a:ext>
            </a:extLst>
          </p:cNvPr>
          <p:cNvPicPr>
            <a:picLocks noChangeAspect="1"/>
          </p:cNvPicPr>
          <p:nvPr/>
        </p:nvPicPr>
        <p:blipFill rotWithShape="1">
          <a:blip r:embed="rId3"/>
          <a:srcRect r="9294" b="5634"/>
          <a:stretch/>
        </p:blipFill>
        <p:spPr>
          <a:xfrm>
            <a:off x="4343400" y="1219200"/>
            <a:ext cx="7698357" cy="4961850"/>
          </a:xfrm>
          <a:prstGeom prst="rect">
            <a:avLst/>
          </a:prstGeom>
        </p:spPr>
      </p:pic>
    </p:spTree>
    <p:extLst>
      <p:ext uri="{BB962C8B-B14F-4D97-AF65-F5344CB8AC3E}">
        <p14:creationId xmlns:p14="http://schemas.microsoft.com/office/powerpoint/2010/main" val="123703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6076-F3F9-4B12-A4E4-E3BF9714756A}"/>
              </a:ext>
            </a:extLst>
          </p:cNvPr>
          <p:cNvSpPr>
            <a:spLocks noGrp="1"/>
          </p:cNvSpPr>
          <p:nvPr>
            <p:ph type="title"/>
          </p:nvPr>
        </p:nvSpPr>
        <p:spPr>
          <a:xfrm>
            <a:off x="2362200" y="445531"/>
            <a:ext cx="7696200" cy="469899"/>
          </a:xfrm>
        </p:spPr>
        <p:txBody>
          <a:bodyPr>
            <a:noAutofit/>
          </a:bodyPr>
          <a:lstStyle/>
          <a:p>
            <a:r>
              <a:rPr lang="en-IN" sz="2800" dirty="0">
                <a:solidFill>
                  <a:srgbClr val="0055A0"/>
                </a:solidFill>
                <a:latin typeface="Times New Roman" panose="02020603050405020304" pitchFamily="18" charset="0"/>
                <a:cs typeface="Times New Roman" panose="02020603050405020304" pitchFamily="18" charset="0"/>
              </a:rPr>
              <a:t>Framework</a:t>
            </a: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15A47-45D2-4012-ADAD-7B472AB67163}"/>
              </a:ext>
            </a:extLst>
          </p:cNvPr>
          <p:cNvSpPr>
            <a:spLocks noGrp="1"/>
          </p:cNvSpPr>
          <p:nvPr>
            <p:ph idx="1"/>
          </p:nvPr>
        </p:nvSpPr>
        <p:spPr>
          <a:xfrm>
            <a:off x="609600" y="1067316"/>
            <a:ext cx="3657594" cy="1904999"/>
          </a:xfrm>
        </p:spPr>
        <p:txBody>
          <a:bodyPr>
            <a:normAutofit/>
          </a:bodyPr>
          <a:lstStyle/>
          <a:p>
            <a:pPr algn="just"/>
            <a:r>
              <a:rPr lang="en-GB" sz="1400" dirty="0">
                <a:latin typeface="Times New Roman" panose="02020603050405020304" pitchFamily="18" charset="0"/>
                <a:cs typeface="Times New Roman" panose="02020603050405020304" pitchFamily="18" charset="0"/>
              </a:rPr>
              <a:t>Supervised learning classification is used to classify the records into less than 30 days and more than 30 days or not readmitted.</a:t>
            </a:r>
          </a:p>
          <a:p>
            <a:pPr algn="just"/>
            <a:endParaRPr lang="en-GB" sz="5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The patient records consists of various information about their physical well-being, including the medications prescribed to them.</a:t>
            </a:r>
          </a:p>
          <a:p>
            <a:pPr algn="just"/>
            <a:endParaRPr lang="en-GB" sz="1400" dirty="0">
              <a:latin typeface="Times New Roman" panose="02020603050405020304" pitchFamily="18" charset="0"/>
              <a:cs typeface="Times New Roman" panose="02020603050405020304" pitchFamily="18" charset="0"/>
            </a:endParaRPr>
          </a:p>
          <a:p>
            <a:pPr algn="just"/>
            <a:endParaRPr lang="en-GB" sz="1400" dirty="0">
              <a:latin typeface="Times New Roman" panose="02020603050405020304" pitchFamily="18" charset="0"/>
              <a:cs typeface="Times New Roman" panose="02020603050405020304" pitchFamily="18" charset="0"/>
            </a:endParaRPr>
          </a:p>
        </p:txBody>
      </p:sp>
      <p:pic>
        <p:nvPicPr>
          <p:cNvPr id="7" name="Picture 6" descr="A screenshot of a cell phone&#10;&#10;Description automatically generated">
            <a:extLst>
              <a:ext uri="{FF2B5EF4-FFF2-40B4-BE49-F238E27FC236}">
                <a16:creationId xmlns:a16="http://schemas.microsoft.com/office/drawing/2014/main" id="{9A11B3BF-3891-45B6-AFB8-F95B125F91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2895600"/>
            <a:ext cx="1890967" cy="3642004"/>
          </a:xfrm>
          <a:prstGeom prst="rect">
            <a:avLst/>
          </a:prstGeom>
        </p:spPr>
      </p:pic>
      <p:sp>
        <p:nvSpPr>
          <p:cNvPr id="5" name="Content Placeholder 2">
            <a:extLst>
              <a:ext uri="{FF2B5EF4-FFF2-40B4-BE49-F238E27FC236}">
                <a16:creationId xmlns:a16="http://schemas.microsoft.com/office/drawing/2014/main" id="{E1CFE5FA-43FB-4E8C-AF56-F2CB8544DFD6}"/>
              </a:ext>
            </a:extLst>
          </p:cNvPr>
          <p:cNvSpPr txBox="1">
            <a:spLocks/>
          </p:cNvSpPr>
          <p:nvPr/>
        </p:nvSpPr>
        <p:spPr>
          <a:xfrm>
            <a:off x="4495802" y="1053999"/>
            <a:ext cx="7585418" cy="28322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GB" sz="1600" b="1" dirty="0">
                <a:solidFill>
                  <a:srgbClr val="000000"/>
                </a:solidFill>
                <a:latin typeface="Times New Roman" panose="02020603050405020304" pitchFamily="18" charset="0"/>
                <a:cs typeface="Times New Roman" panose="02020603050405020304" pitchFamily="18" charset="0"/>
              </a:rPr>
              <a:t>About the Dataset :</a:t>
            </a:r>
          </a:p>
          <a:p>
            <a:pPr algn="just"/>
            <a:endParaRPr lang="en-GB" sz="1400" dirty="0">
              <a:solidFill>
                <a:srgbClr val="000000"/>
              </a:solidFill>
              <a:latin typeface="Times New Roman" panose="02020603050405020304" pitchFamily="18" charset="0"/>
              <a:cs typeface="Times New Roman" panose="02020603050405020304" pitchFamily="18" charset="0"/>
            </a:endParaRPr>
          </a:p>
          <a:p>
            <a:pPr algn="just"/>
            <a:r>
              <a:rPr lang="en-GB" sz="1400" dirty="0">
                <a:solidFill>
                  <a:srgbClr val="000000"/>
                </a:solidFill>
                <a:latin typeface="Times New Roman" panose="02020603050405020304" pitchFamily="18" charset="0"/>
                <a:cs typeface="Times New Roman" panose="02020603050405020304" pitchFamily="18" charset="0"/>
              </a:rPr>
              <a:t>This dataset is taken from </a:t>
            </a:r>
            <a:r>
              <a:rPr lang="en-GB" sz="1400" dirty="0">
                <a:solidFill>
                  <a:srgbClr val="242021"/>
                </a:solidFill>
                <a:latin typeface="Times New Roman" panose="02020603050405020304" pitchFamily="18" charset="0"/>
                <a:cs typeface="Times New Roman" panose="02020603050405020304" pitchFamily="18" charset="0"/>
              </a:rPr>
              <a:t>the Health Facts database (Cerner Corporation, Kansas City, MO) throughout the United States.</a:t>
            </a:r>
          </a:p>
          <a:p>
            <a:pPr algn="just"/>
            <a:endParaRPr lang="en-GB" sz="500" dirty="0">
              <a:solidFill>
                <a:srgbClr val="242021"/>
              </a:solidFill>
              <a:latin typeface="Times New Roman" panose="02020603050405020304" pitchFamily="18" charset="0"/>
              <a:cs typeface="Times New Roman" panose="02020603050405020304" pitchFamily="18" charset="0"/>
            </a:endParaRPr>
          </a:p>
          <a:p>
            <a:pPr algn="just"/>
            <a:r>
              <a:rPr lang="en-GB" sz="1400" dirty="0">
                <a:solidFill>
                  <a:srgbClr val="242021"/>
                </a:solidFill>
                <a:latin typeface="Times New Roman" panose="02020603050405020304" pitchFamily="18" charset="0"/>
                <a:cs typeface="Times New Roman" panose="02020603050405020304" pitchFamily="18" charset="0"/>
              </a:rPr>
              <a:t>The dataset that is extracted represents 10 years (1999-2008) of clinical care at 130 hospitals throughout United States.</a:t>
            </a:r>
            <a:endParaRPr lang="en-GB" sz="14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GB" sz="500" dirty="0">
              <a:latin typeface="Times New Roman" panose="02020603050405020304" pitchFamily="18" charset="0"/>
              <a:cs typeface="Times New Roman" panose="02020603050405020304" pitchFamily="18" charset="0"/>
            </a:endParaRPr>
          </a:p>
          <a:p>
            <a:pPr algn="just"/>
            <a:r>
              <a:rPr lang="en-GB" sz="1400" dirty="0">
                <a:solidFill>
                  <a:srgbClr val="242021"/>
                </a:solidFill>
                <a:latin typeface="Times New Roman" panose="02020603050405020304" pitchFamily="18" charset="0"/>
                <a:cs typeface="Times New Roman" panose="02020603050405020304" pitchFamily="18" charset="0"/>
              </a:rPr>
              <a:t>The database contains data systematically collected from participating institutions electronic medical records and includes encounter data (emergency, outpatient, and inpatient), provider specialty, demographics (age, sex, and race) and more.</a:t>
            </a:r>
          </a:p>
          <a:p>
            <a:pPr algn="just"/>
            <a:endParaRPr lang="en-GB" sz="500" dirty="0">
              <a:solidFill>
                <a:srgbClr val="242021"/>
              </a:solidFill>
              <a:latin typeface="Times New Roman" panose="02020603050405020304" pitchFamily="18" charset="0"/>
              <a:cs typeface="Times New Roman" panose="02020603050405020304" pitchFamily="18" charset="0"/>
            </a:endParaRPr>
          </a:p>
          <a:p>
            <a:pPr algn="just"/>
            <a:r>
              <a:rPr lang="en-GB" sz="1400" dirty="0">
                <a:solidFill>
                  <a:srgbClr val="000000"/>
                </a:solidFill>
                <a:latin typeface="Times New Roman" panose="02020603050405020304" pitchFamily="18" charset="0"/>
                <a:cs typeface="Times New Roman" panose="02020603050405020304" pitchFamily="18" charset="0"/>
              </a:rPr>
              <a:t>Number of (Observations, features): (101766,50)</a:t>
            </a:r>
            <a:r>
              <a:rPr lang="en-GB" sz="1400" dirty="0">
                <a:latin typeface="Times New Roman" panose="02020603050405020304" pitchFamily="18" charset="0"/>
                <a:cs typeface="Times New Roman" panose="02020603050405020304" pitchFamily="18" charset="0"/>
              </a:rPr>
              <a:t> </a:t>
            </a:r>
          </a:p>
        </p:txBody>
      </p:sp>
      <p:cxnSp>
        <p:nvCxnSpPr>
          <p:cNvPr id="6" name="Straight Connector 5">
            <a:extLst>
              <a:ext uri="{FF2B5EF4-FFF2-40B4-BE49-F238E27FC236}">
                <a16:creationId xmlns:a16="http://schemas.microsoft.com/office/drawing/2014/main" id="{7F1EFBC6-80C3-4CC9-A805-D3F6FB44A97B}"/>
              </a:ext>
            </a:extLst>
          </p:cNvPr>
          <p:cNvCxnSpPr>
            <a:cxnSpLocks/>
          </p:cNvCxnSpPr>
          <p:nvPr/>
        </p:nvCxnSpPr>
        <p:spPr>
          <a:xfrm>
            <a:off x="4343400" y="1067316"/>
            <a:ext cx="0" cy="5574073"/>
          </a:xfrm>
          <a:prstGeom prst="line">
            <a:avLst/>
          </a:prstGeom>
        </p:spPr>
        <p:style>
          <a:lnRef idx="1">
            <a:schemeClr val="accent5"/>
          </a:lnRef>
          <a:fillRef idx="0">
            <a:schemeClr val="accent5"/>
          </a:fillRef>
          <a:effectRef idx="0">
            <a:schemeClr val="accent5"/>
          </a:effectRef>
          <a:fontRef idx="minor">
            <a:schemeClr val="tx1"/>
          </a:fontRef>
        </p:style>
      </p:cxnSp>
      <p:pic>
        <p:nvPicPr>
          <p:cNvPr id="9" name="Graphic 8" descr="Blackboard">
            <a:hlinkClick r:id="rId3" action="ppaction://hlinkfile"/>
            <a:extLst>
              <a:ext uri="{FF2B5EF4-FFF2-40B4-BE49-F238E27FC236}">
                <a16:creationId xmlns:a16="http://schemas.microsoft.com/office/drawing/2014/main" id="{E8E1C406-67D0-42BF-BBE5-D8FD90B3BF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5000" y="4391183"/>
            <a:ext cx="1676400" cy="1676400"/>
          </a:xfrm>
          <a:prstGeom prst="rect">
            <a:avLst/>
          </a:prstGeom>
        </p:spPr>
      </p:pic>
      <p:pic>
        <p:nvPicPr>
          <p:cNvPr id="12" name="Picture 11">
            <a:extLst>
              <a:ext uri="{FF2B5EF4-FFF2-40B4-BE49-F238E27FC236}">
                <a16:creationId xmlns:a16="http://schemas.microsoft.com/office/drawing/2014/main" id="{EC55AECA-84B9-4ECB-975F-75DF0F4C8A79}"/>
              </a:ext>
            </a:extLst>
          </p:cNvPr>
          <p:cNvPicPr>
            <a:picLocks noChangeAspect="1"/>
          </p:cNvPicPr>
          <p:nvPr/>
        </p:nvPicPr>
        <p:blipFill>
          <a:blip r:embed="rId6"/>
          <a:stretch>
            <a:fillRect/>
          </a:stretch>
        </p:blipFill>
        <p:spPr>
          <a:xfrm>
            <a:off x="4974186" y="3853039"/>
            <a:ext cx="3712614" cy="2958649"/>
          </a:xfrm>
          <a:prstGeom prst="rect">
            <a:avLst/>
          </a:prstGeom>
        </p:spPr>
      </p:pic>
    </p:spTree>
    <p:extLst>
      <p:ext uri="{BB962C8B-B14F-4D97-AF65-F5344CB8AC3E}">
        <p14:creationId xmlns:p14="http://schemas.microsoft.com/office/powerpoint/2010/main" val="305670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38C1-4D6F-49B4-B472-58CFA364D8A5}"/>
              </a:ext>
            </a:extLst>
          </p:cNvPr>
          <p:cNvSpPr>
            <a:spLocks noGrp="1"/>
          </p:cNvSpPr>
          <p:nvPr>
            <p:ph type="title"/>
          </p:nvPr>
        </p:nvSpPr>
        <p:spPr>
          <a:xfrm>
            <a:off x="1981200" y="457200"/>
            <a:ext cx="8229600" cy="576262"/>
          </a:xfrm>
        </p:spPr>
        <p:txBody>
          <a:bodyPr>
            <a:normAutofit/>
          </a:bodyPr>
          <a:lstStyle/>
          <a:p>
            <a:r>
              <a:rPr lang="en-IN" sz="2800" dirty="0">
                <a:solidFill>
                  <a:srgbClr val="0055A0"/>
                </a:solidFill>
                <a:latin typeface="Times New Roman" panose="02020603050405020304" pitchFamily="18" charset="0"/>
                <a:cs typeface="Times New Roman" panose="02020603050405020304" pitchFamily="18" charset="0"/>
              </a:rPr>
              <a:t>EDA and Challenges</a:t>
            </a: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BF44BB-26C8-4A1D-940F-8E1D7F42A925}"/>
              </a:ext>
            </a:extLst>
          </p:cNvPr>
          <p:cNvSpPr>
            <a:spLocks noGrp="1"/>
          </p:cNvSpPr>
          <p:nvPr>
            <p:ph idx="1"/>
          </p:nvPr>
        </p:nvSpPr>
        <p:spPr>
          <a:xfrm>
            <a:off x="457200" y="1166018"/>
            <a:ext cx="4800600" cy="3558377"/>
          </a:xfrm>
        </p:spPr>
        <p:txBody>
          <a:bodyPr>
            <a:noAutofit/>
          </a:bodyPr>
          <a:lstStyle/>
          <a:p>
            <a:pPr algn="just"/>
            <a:r>
              <a:rPr lang="en-GB" sz="1400" dirty="0">
                <a:latin typeface="Times New Roman" panose="02020603050405020304" pitchFamily="18" charset="0"/>
                <a:cs typeface="Times New Roman" panose="02020603050405020304" pitchFamily="18" charset="0"/>
              </a:rPr>
              <a:t>Null values are treated.</a:t>
            </a:r>
          </a:p>
          <a:p>
            <a:pPr algn="just"/>
            <a:endParaRPr lang="en-GB" sz="500" dirty="0">
              <a:solidFill>
                <a:srgbClr val="000000"/>
              </a:solidFill>
              <a:latin typeface="Times New Roman" panose="02020603050405020304" pitchFamily="18" charset="0"/>
              <a:cs typeface="Times New Roman" panose="02020603050405020304" pitchFamily="18" charset="0"/>
            </a:endParaRPr>
          </a:p>
          <a:p>
            <a:pPr algn="just"/>
            <a:r>
              <a:rPr lang="en-GB" sz="1400" dirty="0">
                <a:solidFill>
                  <a:srgbClr val="000000"/>
                </a:solidFill>
                <a:latin typeface="Times New Roman" panose="02020603050405020304" pitchFamily="18" charset="0"/>
                <a:cs typeface="Times New Roman" panose="02020603050405020304" pitchFamily="18" charset="0"/>
              </a:rPr>
              <a:t>There are no outliers treatment needed in healthcare.</a:t>
            </a:r>
            <a:r>
              <a:rPr lang="en-GB" sz="1400" dirty="0">
                <a:latin typeface="Times New Roman" panose="02020603050405020304" pitchFamily="18" charset="0"/>
                <a:cs typeface="Times New Roman" panose="02020603050405020304" pitchFamily="18" charset="0"/>
              </a:rPr>
              <a:t> .</a:t>
            </a:r>
          </a:p>
          <a:p>
            <a:pPr marL="0" indent="0" algn="just">
              <a:buNone/>
            </a:pPr>
            <a:endParaRPr lang="en-GB" sz="5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The data consists of features with multiple categories which are grouped to binary/fewer categories.</a:t>
            </a:r>
          </a:p>
          <a:p>
            <a:pPr algn="just"/>
            <a:endParaRPr lang="en-GB" sz="500" dirty="0">
              <a:latin typeface="Times New Roman" panose="02020603050405020304" pitchFamily="18" charset="0"/>
              <a:cs typeface="Times New Roman" panose="02020603050405020304" pitchFamily="18" charset="0"/>
            </a:endParaRPr>
          </a:p>
          <a:p>
            <a:pPr algn="just"/>
            <a:r>
              <a:rPr lang="en-GB" sz="1400" dirty="0">
                <a:solidFill>
                  <a:srgbClr val="000000"/>
                </a:solidFill>
                <a:latin typeface="Times New Roman" panose="02020603050405020304" pitchFamily="18" charset="0"/>
                <a:cs typeface="Times New Roman" panose="02020603050405020304" pitchFamily="18" charset="0"/>
              </a:rPr>
              <a:t>ICD9-Codes are used for grouping the features of Diag_1,Diag_2,Diag_3. </a:t>
            </a:r>
            <a:r>
              <a:rPr lang="en-GB" sz="1400" dirty="0">
                <a:latin typeface="Times New Roman" panose="02020603050405020304" pitchFamily="18" charset="0"/>
                <a:cs typeface="Times New Roman" panose="02020603050405020304" pitchFamily="18" charset="0"/>
              </a:rPr>
              <a:t>One hot encoding.</a:t>
            </a:r>
          </a:p>
          <a:p>
            <a:pPr algn="just"/>
            <a:endParaRPr lang="en-GB" sz="5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Statistically significant features are observed by conducting Chi-Square test.</a:t>
            </a:r>
          </a:p>
          <a:p>
            <a:pPr algn="just"/>
            <a:endParaRPr lang="en-GB" sz="5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Feature selection is done using Backward elimination and VIF</a:t>
            </a:r>
          </a:p>
          <a:p>
            <a:pPr algn="just"/>
            <a:endParaRPr lang="en-GB" sz="5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Data balancing (Hybrid resampling – Near Miss [15:85] &amp; SMOTE [30:70]).</a:t>
            </a:r>
          </a:p>
          <a:p>
            <a:pPr marL="0" indent="0" algn="just">
              <a:buNone/>
            </a:pP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9C86BB-8A23-444C-91F7-A1AC5C569C8D}"/>
              </a:ext>
            </a:extLst>
          </p:cNvPr>
          <p:cNvPicPr>
            <a:picLocks noChangeAspect="1"/>
          </p:cNvPicPr>
          <p:nvPr/>
        </p:nvPicPr>
        <p:blipFill>
          <a:blip r:embed="rId2"/>
          <a:stretch>
            <a:fillRect/>
          </a:stretch>
        </p:blipFill>
        <p:spPr>
          <a:xfrm>
            <a:off x="5879248" y="1166017"/>
            <a:ext cx="5771508" cy="1500969"/>
          </a:xfrm>
          <a:prstGeom prst="rect">
            <a:avLst/>
          </a:prstGeom>
        </p:spPr>
      </p:pic>
      <p:pic>
        <p:nvPicPr>
          <p:cNvPr id="5" name="Picture 4">
            <a:extLst>
              <a:ext uri="{FF2B5EF4-FFF2-40B4-BE49-F238E27FC236}">
                <a16:creationId xmlns:a16="http://schemas.microsoft.com/office/drawing/2014/main" id="{12A66F0E-0EA5-434D-9039-28BD7E9A32B8}"/>
              </a:ext>
            </a:extLst>
          </p:cNvPr>
          <p:cNvPicPr>
            <a:picLocks noChangeAspect="1"/>
          </p:cNvPicPr>
          <p:nvPr/>
        </p:nvPicPr>
        <p:blipFill>
          <a:blip r:embed="rId3"/>
          <a:stretch>
            <a:fillRect/>
          </a:stretch>
        </p:blipFill>
        <p:spPr>
          <a:xfrm>
            <a:off x="5813959" y="3409163"/>
            <a:ext cx="3195606" cy="3296437"/>
          </a:xfrm>
          <a:prstGeom prst="rect">
            <a:avLst/>
          </a:prstGeom>
        </p:spPr>
      </p:pic>
      <p:pic>
        <p:nvPicPr>
          <p:cNvPr id="6" name="Picture 5">
            <a:extLst>
              <a:ext uri="{FF2B5EF4-FFF2-40B4-BE49-F238E27FC236}">
                <a16:creationId xmlns:a16="http://schemas.microsoft.com/office/drawing/2014/main" id="{FD1E1926-1D72-425D-9596-ABE0005B2BD1}"/>
              </a:ext>
            </a:extLst>
          </p:cNvPr>
          <p:cNvPicPr>
            <a:picLocks noChangeAspect="1"/>
          </p:cNvPicPr>
          <p:nvPr/>
        </p:nvPicPr>
        <p:blipFill>
          <a:blip r:embed="rId4"/>
          <a:stretch>
            <a:fillRect/>
          </a:stretch>
        </p:blipFill>
        <p:spPr>
          <a:xfrm>
            <a:off x="9009565" y="3814771"/>
            <a:ext cx="3182435" cy="2662229"/>
          </a:xfrm>
          <a:prstGeom prst="rect">
            <a:avLst/>
          </a:prstGeom>
        </p:spPr>
      </p:pic>
      <p:cxnSp>
        <p:nvCxnSpPr>
          <p:cNvPr id="7" name="Straight Connector 6">
            <a:extLst>
              <a:ext uri="{FF2B5EF4-FFF2-40B4-BE49-F238E27FC236}">
                <a16:creationId xmlns:a16="http://schemas.microsoft.com/office/drawing/2014/main" id="{C5059546-87B8-4E92-BAAB-D6F684C7B05C}"/>
              </a:ext>
            </a:extLst>
          </p:cNvPr>
          <p:cNvCxnSpPr>
            <a:cxnSpLocks/>
          </p:cNvCxnSpPr>
          <p:nvPr/>
        </p:nvCxnSpPr>
        <p:spPr>
          <a:xfrm flipH="1">
            <a:off x="5813959" y="2819400"/>
            <a:ext cx="6301841" cy="0"/>
          </a:xfrm>
          <a:prstGeom prst="line">
            <a:avLst/>
          </a:prstGeom>
        </p:spPr>
        <p:style>
          <a:lnRef idx="1">
            <a:schemeClr val="accent5"/>
          </a:lnRef>
          <a:fillRef idx="0">
            <a:schemeClr val="accent5"/>
          </a:fillRef>
          <a:effectRef idx="0">
            <a:schemeClr val="accent5"/>
          </a:effectRef>
          <a:fontRef idx="minor">
            <a:schemeClr val="tx1"/>
          </a:fontRef>
        </p:style>
      </p:cxnSp>
      <p:pic>
        <p:nvPicPr>
          <p:cNvPr id="9" name="Picture 8">
            <a:extLst>
              <a:ext uri="{FF2B5EF4-FFF2-40B4-BE49-F238E27FC236}">
                <a16:creationId xmlns:a16="http://schemas.microsoft.com/office/drawing/2014/main" id="{ADFFDE94-857E-48AB-B53E-D61D80996D7F}"/>
              </a:ext>
            </a:extLst>
          </p:cNvPr>
          <p:cNvPicPr>
            <a:picLocks noChangeAspect="1"/>
          </p:cNvPicPr>
          <p:nvPr/>
        </p:nvPicPr>
        <p:blipFill>
          <a:blip r:embed="rId5"/>
          <a:stretch>
            <a:fillRect/>
          </a:stretch>
        </p:blipFill>
        <p:spPr>
          <a:xfrm>
            <a:off x="512909" y="5375675"/>
            <a:ext cx="5038312" cy="632613"/>
          </a:xfrm>
          <a:prstGeom prst="rect">
            <a:avLst/>
          </a:prstGeom>
        </p:spPr>
      </p:pic>
      <p:cxnSp>
        <p:nvCxnSpPr>
          <p:cNvPr id="10" name="Straight Connector 9">
            <a:extLst>
              <a:ext uri="{FF2B5EF4-FFF2-40B4-BE49-F238E27FC236}">
                <a16:creationId xmlns:a16="http://schemas.microsoft.com/office/drawing/2014/main" id="{56B604E2-0A92-4AFE-B1FA-6A3C6F441B6C}"/>
              </a:ext>
            </a:extLst>
          </p:cNvPr>
          <p:cNvCxnSpPr>
            <a:cxnSpLocks/>
          </p:cNvCxnSpPr>
          <p:nvPr/>
        </p:nvCxnSpPr>
        <p:spPr>
          <a:xfrm flipH="1">
            <a:off x="381000" y="4724400"/>
            <a:ext cx="509037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58AD5C3A-C551-417D-855B-30EAB5DA3D6E}"/>
              </a:ext>
            </a:extLst>
          </p:cNvPr>
          <p:cNvCxnSpPr>
            <a:cxnSpLocks/>
          </p:cNvCxnSpPr>
          <p:nvPr/>
        </p:nvCxnSpPr>
        <p:spPr>
          <a:xfrm>
            <a:off x="5638800" y="1166017"/>
            <a:ext cx="0" cy="5387183"/>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02A40D19-3612-4D84-BAA6-B4999784EFCA}"/>
              </a:ext>
            </a:extLst>
          </p:cNvPr>
          <p:cNvSpPr txBox="1"/>
          <p:nvPr/>
        </p:nvSpPr>
        <p:spPr>
          <a:xfrm>
            <a:off x="6705600" y="2971814"/>
            <a:ext cx="1249515" cy="284913"/>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Before grouping</a:t>
            </a:r>
            <a:endParaRPr lang="en-IN" sz="12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7334999-FEA9-432B-994A-695D407E6F79}"/>
              </a:ext>
            </a:extLst>
          </p:cNvPr>
          <p:cNvSpPr txBox="1"/>
          <p:nvPr/>
        </p:nvSpPr>
        <p:spPr>
          <a:xfrm>
            <a:off x="9976024" y="2971814"/>
            <a:ext cx="1249515" cy="284913"/>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After grouping</a:t>
            </a:r>
            <a:endParaRPr lang="en-IN" sz="12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DDE4FF6E-3E6E-4B87-A5B2-E52A83582EE7}"/>
              </a:ext>
            </a:extLst>
          </p:cNvPr>
          <p:cNvSpPr txBox="1"/>
          <p:nvPr/>
        </p:nvSpPr>
        <p:spPr>
          <a:xfrm>
            <a:off x="464065" y="4918881"/>
            <a:ext cx="1517135"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Hybrid Resampling</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5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2AA51-3318-4C91-9369-D4DB23993A1D}"/>
              </a:ext>
            </a:extLst>
          </p:cNvPr>
          <p:cNvSpPr>
            <a:spLocks noGrp="1"/>
          </p:cNvSpPr>
          <p:nvPr>
            <p:ph sz="half" idx="1"/>
          </p:nvPr>
        </p:nvSpPr>
        <p:spPr>
          <a:xfrm>
            <a:off x="555513" y="1164131"/>
            <a:ext cx="6531084" cy="3407867"/>
          </a:xfrm>
        </p:spPr>
        <p:txBody>
          <a:bodyPr>
            <a:noAutofit/>
          </a:bodyPr>
          <a:lstStyle/>
          <a:p>
            <a:pPr algn="just">
              <a:lnSpc>
                <a:spcPct val="90000"/>
              </a:lnSpc>
            </a:pPr>
            <a:r>
              <a:rPr lang="en-IN" sz="1400" dirty="0">
                <a:latin typeface="Times New Roman" panose="02020603050405020304" pitchFamily="18" charset="0"/>
                <a:cs typeface="Times New Roman" panose="02020603050405020304" pitchFamily="18" charset="0"/>
              </a:rPr>
              <a:t>Algorithm used – Logistic Regression, k-Nearest Neighbors, Naïve Bayes, Decision Tree, Random Forest.</a:t>
            </a:r>
          </a:p>
          <a:p>
            <a:pPr algn="just">
              <a:lnSpc>
                <a:spcPct val="90000"/>
              </a:lnSpc>
            </a:pPr>
            <a:endParaRPr lang="en-IN" sz="1400" dirty="0">
              <a:latin typeface="Times New Roman" panose="02020603050405020304" pitchFamily="18" charset="0"/>
              <a:cs typeface="Times New Roman" panose="02020603050405020304" pitchFamily="18" charset="0"/>
            </a:endParaRPr>
          </a:p>
          <a:p>
            <a:pPr algn="just">
              <a:lnSpc>
                <a:spcPct val="90000"/>
              </a:lnSpc>
            </a:pPr>
            <a:r>
              <a:rPr lang="en-IN" sz="1400" dirty="0">
                <a:latin typeface="Times New Roman" panose="02020603050405020304" pitchFamily="18" charset="0"/>
                <a:cs typeface="Times New Roman" panose="02020603050405020304" pitchFamily="18" charset="0"/>
              </a:rPr>
              <a:t>Initially the base models for all the 5 algorithms are built with accuracy,  precision, recall and ROC AUC Score are observed by validating for 10 folds (</a:t>
            </a:r>
            <a:r>
              <a:rPr lang="en-IN" sz="1400" i="1" dirty="0">
                <a:latin typeface="Times New Roman" panose="02020603050405020304" pitchFamily="18" charset="0"/>
                <a:cs typeface="Times New Roman" panose="02020603050405020304" pitchFamily="18" charset="0"/>
              </a:rPr>
              <a:t>k</a:t>
            </a:r>
            <a:r>
              <a:rPr lang="en-IN" sz="1400" dirty="0">
                <a:latin typeface="Times New Roman" panose="02020603050405020304" pitchFamily="18" charset="0"/>
                <a:cs typeface="Times New Roman" panose="02020603050405020304" pitchFamily="18" charset="0"/>
              </a:rPr>
              <a:t>-folds).</a:t>
            </a:r>
          </a:p>
          <a:p>
            <a:pPr algn="just">
              <a:lnSpc>
                <a:spcPct val="90000"/>
              </a:lnSpc>
            </a:pPr>
            <a:endParaRPr lang="en-IN" sz="1400" dirty="0">
              <a:latin typeface="Times New Roman" panose="02020603050405020304" pitchFamily="18" charset="0"/>
              <a:cs typeface="Times New Roman" panose="02020603050405020304" pitchFamily="18" charset="0"/>
            </a:endParaRPr>
          </a:p>
          <a:p>
            <a:pPr algn="just">
              <a:lnSpc>
                <a:spcPct val="90000"/>
              </a:lnSpc>
            </a:pPr>
            <a:r>
              <a:rPr lang="en-GB" sz="1400" dirty="0">
                <a:latin typeface="Times New Roman" panose="02020603050405020304" pitchFamily="18" charset="0"/>
                <a:cs typeface="Times New Roman" panose="02020603050405020304" pitchFamily="18" charset="0"/>
              </a:rPr>
              <a:t>Optimum cut-off point is chosen which returns the maximum possible value of accuracy, precision, recall without a trade-off among each other. </a:t>
            </a:r>
          </a:p>
          <a:p>
            <a:pPr algn="just">
              <a:lnSpc>
                <a:spcPct val="90000"/>
              </a:lnSpc>
            </a:pPr>
            <a:endParaRPr lang="en-GB" sz="1400" dirty="0">
              <a:latin typeface="Times New Roman" panose="02020603050405020304" pitchFamily="18" charset="0"/>
              <a:cs typeface="Times New Roman" panose="02020603050405020304" pitchFamily="18" charset="0"/>
            </a:endParaRPr>
          </a:p>
          <a:p>
            <a:pPr algn="just">
              <a:lnSpc>
                <a:spcPct val="90000"/>
              </a:lnSpc>
            </a:pPr>
            <a:r>
              <a:rPr lang="en-GB" sz="1400" dirty="0">
                <a:latin typeface="Times New Roman" panose="02020603050405020304" pitchFamily="18" charset="0"/>
                <a:cs typeface="Times New Roman" panose="02020603050405020304" pitchFamily="18" charset="0"/>
              </a:rPr>
              <a:t>The comparison charts for all the algorithms and along with their cut-off point is shown in the upcoming slides.</a:t>
            </a:r>
          </a:p>
          <a:p>
            <a:pPr algn="just">
              <a:lnSpc>
                <a:spcPct val="90000"/>
              </a:lnSpc>
            </a:pPr>
            <a:endParaRPr lang="en-GB" sz="1400" dirty="0">
              <a:latin typeface="Times New Roman" panose="02020603050405020304" pitchFamily="18" charset="0"/>
              <a:cs typeface="Times New Roman" panose="02020603050405020304" pitchFamily="18" charset="0"/>
            </a:endParaRPr>
          </a:p>
          <a:p>
            <a:pPr algn="just">
              <a:lnSpc>
                <a:spcPct val="90000"/>
              </a:lnSpc>
            </a:pPr>
            <a:r>
              <a:rPr lang="en-GB" sz="1400" dirty="0">
                <a:latin typeface="Times New Roman" panose="02020603050405020304" pitchFamily="18" charset="0"/>
                <a:cs typeface="Times New Roman" panose="02020603050405020304" pitchFamily="18" charset="0"/>
              </a:rPr>
              <a:t>Hyperparameter tuning for better optimization.</a:t>
            </a:r>
          </a:p>
          <a:p>
            <a:pPr algn="just">
              <a:lnSpc>
                <a:spcPct val="90000"/>
              </a:lnSpc>
            </a:pPr>
            <a:endParaRPr lang="en-GB" sz="1400" dirty="0">
              <a:latin typeface="Times New Roman" panose="02020603050405020304" pitchFamily="18" charset="0"/>
              <a:cs typeface="Times New Roman" panose="02020603050405020304" pitchFamily="18" charset="0"/>
            </a:endParaRPr>
          </a:p>
          <a:p>
            <a:pPr algn="just">
              <a:lnSpc>
                <a:spcPct val="90000"/>
              </a:lnSpc>
            </a:pPr>
            <a:r>
              <a:rPr lang="en-GB" sz="1400" dirty="0">
                <a:latin typeface="Times New Roman" panose="02020603050405020304" pitchFamily="18" charset="0"/>
                <a:cs typeface="Times New Roman" panose="02020603050405020304" pitchFamily="18" charset="0"/>
              </a:rPr>
              <a:t>Randomsearch CV for finding the best parameters .</a:t>
            </a:r>
          </a:p>
          <a:p>
            <a:pPr algn="just">
              <a:lnSpc>
                <a:spcPct val="90000"/>
              </a:lnSpc>
            </a:pPr>
            <a:endParaRPr lang="en-IN" sz="1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B656D2F1-A336-4964-990C-BD0C0C8161AB}"/>
              </a:ext>
            </a:extLst>
          </p:cNvPr>
          <p:cNvSpPr txBox="1">
            <a:spLocks/>
          </p:cNvSpPr>
          <p:nvPr/>
        </p:nvSpPr>
        <p:spPr>
          <a:xfrm>
            <a:off x="1981200" y="457200"/>
            <a:ext cx="8229600" cy="5762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dirty="0">
                <a:solidFill>
                  <a:srgbClr val="0055A0"/>
                </a:solidFill>
                <a:latin typeface="Times New Roman" panose="02020603050405020304" pitchFamily="18" charset="0"/>
                <a:cs typeface="Times New Roman" panose="02020603050405020304" pitchFamily="18" charset="0"/>
              </a:rPr>
              <a:t>Algorithm</a:t>
            </a:r>
            <a:endParaRPr lang="en-GB" sz="2800"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CEAE450F-4135-414B-888D-3671C1BBFA8A}"/>
              </a:ext>
            </a:extLst>
          </p:cNvPr>
          <p:cNvCxnSpPr>
            <a:cxnSpLocks/>
          </p:cNvCxnSpPr>
          <p:nvPr/>
        </p:nvCxnSpPr>
        <p:spPr>
          <a:xfrm>
            <a:off x="7391400" y="1164132"/>
            <a:ext cx="0" cy="5574073"/>
          </a:xfrm>
          <a:prstGeom prst="line">
            <a:avLst/>
          </a:prstGeom>
        </p:spPr>
        <p:style>
          <a:lnRef idx="1">
            <a:schemeClr val="accent5"/>
          </a:lnRef>
          <a:fillRef idx="0">
            <a:schemeClr val="accent5"/>
          </a:fillRef>
          <a:effectRef idx="0">
            <a:schemeClr val="accent5"/>
          </a:effectRef>
          <a:fontRef idx="minor">
            <a:schemeClr val="tx1"/>
          </a:fontRef>
        </p:style>
      </p:cxnSp>
      <p:pic>
        <p:nvPicPr>
          <p:cNvPr id="9" name="Picture 8">
            <a:extLst>
              <a:ext uri="{FF2B5EF4-FFF2-40B4-BE49-F238E27FC236}">
                <a16:creationId xmlns:a16="http://schemas.microsoft.com/office/drawing/2014/main" id="{326A9330-18B2-46DA-9D3A-9BD2491A9569}"/>
              </a:ext>
            </a:extLst>
          </p:cNvPr>
          <p:cNvPicPr>
            <a:picLocks noChangeAspect="1"/>
          </p:cNvPicPr>
          <p:nvPr/>
        </p:nvPicPr>
        <p:blipFill rotWithShape="1">
          <a:blip r:embed="rId2"/>
          <a:srcRect r="21428" b="54767"/>
          <a:stretch/>
        </p:blipFill>
        <p:spPr>
          <a:xfrm>
            <a:off x="7760149" y="1164132"/>
            <a:ext cx="3898451" cy="2874469"/>
          </a:xfrm>
          <a:prstGeom prst="rect">
            <a:avLst/>
          </a:prstGeom>
        </p:spPr>
      </p:pic>
      <p:pic>
        <p:nvPicPr>
          <p:cNvPr id="12" name="Picture 11">
            <a:extLst>
              <a:ext uri="{FF2B5EF4-FFF2-40B4-BE49-F238E27FC236}">
                <a16:creationId xmlns:a16="http://schemas.microsoft.com/office/drawing/2014/main" id="{1EF7203A-0A90-4ED8-96D7-A3B7FDEA2C5B}"/>
              </a:ext>
            </a:extLst>
          </p:cNvPr>
          <p:cNvPicPr>
            <a:picLocks noChangeAspect="1"/>
          </p:cNvPicPr>
          <p:nvPr/>
        </p:nvPicPr>
        <p:blipFill rotWithShape="1">
          <a:blip r:embed="rId2"/>
          <a:srcRect t="59356" r="24827"/>
          <a:stretch/>
        </p:blipFill>
        <p:spPr>
          <a:xfrm>
            <a:off x="7760149" y="4267370"/>
            <a:ext cx="3741189" cy="2590630"/>
          </a:xfrm>
          <a:prstGeom prst="rect">
            <a:avLst/>
          </a:prstGeom>
        </p:spPr>
      </p:pic>
      <p:sp>
        <p:nvSpPr>
          <p:cNvPr id="14" name="Title 1">
            <a:extLst>
              <a:ext uri="{FF2B5EF4-FFF2-40B4-BE49-F238E27FC236}">
                <a16:creationId xmlns:a16="http://schemas.microsoft.com/office/drawing/2014/main" id="{22FA3CDF-505A-43AC-B3F6-A84B0AB30BE7}"/>
              </a:ext>
            </a:extLst>
          </p:cNvPr>
          <p:cNvSpPr txBox="1">
            <a:spLocks/>
          </p:cNvSpPr>
          <p:nvPr/>
        </p:nvSpPr>
        <p:spPr>
          <a:xfrm>
            <a:off x="8458201" y="4049653"/>
            <a:ext cx="2285999" cy="239233"/>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1100" dirty="0">
                <a:latin typeface="Times New Roman" panose="02020603050405020304" pitchFamily="18" charset="0"/>
                <a:cs typeface="Times New Roman" panose="02020603050405020304" pitchFamily="18" charset="0"/>
              </a:rPr>
              <a:t>Finding Optimum cut-off point</a:t>
            </a:r>
            <a:endParaRPr lang="en-GB" sz="11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0909C42F-7485-48DE-B203-8FF1E6F96482}"/>
              </a:ext>
            </a:extLst>
          </p:cNvPr>
          <p:cNvCxnSpPr>
            <a:cxnSpLocks/>
          </p:cNvCxnSpPr>
          <p:nvPr/>
        </p:nvCxnSpPr>
        <p:spPr>
          <a:xfrm>
            <a:off x="636148" y="4800600"/>
            <a:ext cx="6553200" cy="0"/>
          </a:xfrm>
          <a:prstGeom prst="line">
            <a:avLst/>
          </a:prstGeom>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3BC1DE25-EB87-4BFF-B503-7B19A3B70D41}"/>
              </a:ext>
            </a:extLst>
          </p:cNvPr>
          <p:cNvSpPr txBox="1"/>
          <p:nvPr/>
        </p:nvSpPr>
        <p:spPr>
          <a:xfrm>
            <a:off x="555513" y="4939437"/>
            <a:ext cx="6633835" cy="1246495"/>
          </a:xfrm>
          <a:prstGeom prst="rect">
            <a:avLst/>
          </a:prstGeom>
          <a:noFill/>
        </p:spPr>
        <p:txBody>
          <a:bodyPr wrap="square" rtlCol="0">
            <a:spAutoFit/>
          </a:bodyPr>
          <a:lstStyle/>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Why Random Search CV? </a:t>
            </a:r>
          </a:p>
          <a:p>
            <a:pPr algn="just"/>
            <a:endParaRPr lang="en-US" sz="500" b="1"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Though grid search cv has higher chances of finding the optimal parameter, the chances are comparatively similar in random search because of the random search pattern where the model might end up being trained on the optimized parameters without any aliasing.</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23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3BDE-5CC5-4975-BBE1-C4700A04ADD6}"/>
              </a:ext>
            </a:extLst>
          </p:cNvPr>
          <p:cNvSpPr>
            <a:spLocks noGrp="1"/>
          </p:cNvSpPr>
          <p:nvPr>
            <p:ph type="title"/>
          </p:nvPr>
        </p:nvSpPr>
        <p:spPr>
          <a:xfrm>
            <a:off x="1981200" y="416059"/>
            <a:ext cx="8229600" cy="459454"/>
          </a:xfrm>
        </p:spPr>
        <p:txBody>
          <a:bodyPr>
            <a:noAutofit/>
          </a:bodyPr>
          <a:lstStyle/>
          <a:p>
            <a:r>
              <a:rPr lang="en-IN" sz="2800" dirty="0">
                <a:solidFill>
                  <a:srgbClr val="0070C0"/>
                </a:solidFill>
                <a:latin typeface="Times New Roman" panose="02020603050405020304" pitchFamily="18" charset="0"/>
                <a:cs typeface="Times New Roman" panose="02020603050405020304" pitchFamily="18" charset="0"/>
              </a:rPr>
              <a:t>Model comparison – Base Models</a:t>
            </a:r>
            <a:endParaRPr lang="en-GB" sz="2800"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2855905-4E78-44A2-8B74-4E916D320616}"/>
              </a:ext>
            </a:extLst>
          </p:cNvPr>
          <p:cNvSpPr txBox="1"/>
          <p:nvPr/>
        </p:nvSpPr>
        <p:spPr>
          <a:xfrm>
            <a:off x="6727738" y="1105249"/>
            <a:ext cx="399084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Base models with optimum cut-off point</a:t>
            </a:r>
            <a:endParaRPr lang="en-GB"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FB49C15-A0D2-42CF-B789-3B380F4028D3}"/>
              </a:ext>
            </a:extLst>
          </p:cNvPr>
          <p:cNvSpPr txBox="1"/>
          <p:nvPr/>
        </p:nvSpPr>
        <p:spPr>
          <a:xfrm>
            <a:off x="3081673" y="1155874"/>
            <a:ext cx="138349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Base models</a:t>
            </a:r>
            <a:endParaRPr lang="en-GB"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82B34C00-0A56-410D-9DA5-2A4FB582D2A6}"/>
              </a:ext>
            </a:extLst>
          </p:cNvPr>
          <p:cNvCxnSpPr>
            <a:cxnSpLocks/>
          </p:cNvCxnSpPr>
          <p:nvPr/>
        </p:nvCxnSpPr>
        <p:spPr>
          <a:xfrm>
            <a:off x="6248400" y="1105250"/>
            <a:ext cx="0" cy="5574073"/>
          </a:xfrm>
          <a:prstGeom prst="line">
            <a:avLst/>
          </a:prstGeom>
        </p:spPr>
        <p:style>
          <a:lnRef idx="1">
            <a:schemeClr val="accent5"/>
          </a:lnRef>
          <a:fillRef idx="0">
            <a:schemeClr val="accent5"/>
          </a:fillRef>
          <a:effectRef idx="0">
            <a:schemeClr val="accent5"/>
          </a:effectRef>
          <a:fontRef idx="minor">
            <a:schemeClr val="tx1"/>
          </a:fontRef>
        </p:style>
      </p:cxnSp>
      <p:pic>
        <p:nvPicPr>
          <p:cNvPr id="3" name="Picture 2">
            <a:extLst>
              <a:ext uri="{FF2B5EF4-FFF2-40B4-BE49-F238E27FC236}">
                <a16:creationId xmlns:a16="http://schemas.microsoft.com/office/drawing/2014/main" id="{BC543100-2CB9-43F9-9045-3B141E089020}"/>
              </a:ext>
            </a:extLst>
          </p:cNvPr>
          <p:cNvPicPr>
            <a:picLocks noChangeAspect="1"/>
          </p:cNvPicPr>
          <p:nvPr/>
        </p:nvPicPr>
        <p:blipFill>
          <a:blip r:embed="rId2"/>
          <a:stretch>
            <a:fillRect/>
          </a:stretch>
        </p:blipFill>
        <p:spPr>
          <a:xfrm>
            <a:off x="6473531" y="3400035"/>
            <a:ext cx="4499263" cy="3402221"/>
          </a:xfrm>
          <a:prstGeom prst="rect">
            <a:avLst/>
          </a:prstGeom>
        </p:spPr>
      </p:pic>
      <p:pic>
        <p:nvPicPr>
          <p:cNvPr id="13" name="Picture 12">
            <a:extLst>
              <a:ext uri="{FF2B5EF4-FFF2-40B4-BE49-F238E27FC236}">
                <a16:creationId xmlns:a16="http://schemas.microsoft.com/office/drawing/2014/main" id="{1AA8BB41-D1C3-4049-AC83-8B2ECEBADD7D}"/>
              </a:ext>
            </a:extLst>
          </p:cNvPr>
          <p:cNvPicPr>
            <a:picLocks noChangeAspect="1"/>
          </p:cNvPicPr>
          <p:nvPr/>
        </p:nvPicPr>
        <p:blipFill>
          <a:blip r:embed="rId3"/>
          <a:stretch>
            <a:fillRect/>
          </a:stretch>
        </p:blipFill>
        <p:spPr>
          <a:xfrm>
            <a:off x="1563708" y="3311660"/>
            <a:ext cx="4593911" cy="3130281"/>
          </a:xfrm>
          <a:prstGeom prst="rect">
            <a:avLst/>
          </a:prstGeom>
        </p:spPr>
      </p:pic>
      <p:pic>
        <p:nvPicPr>
          <p:cNvPr id="5" name="Picture 4">
            <a:extLst>
              <a:ext uri="{FF2B5EF4-FFF2-40B4-BE49-F238E27FC236}">
                <a16:creationId xmlns:a16="http://schemas.microsoft.com/office/drawing/2014/main" id="{FF1E1BBF-591D-4A07-AB83-2910D0185868}"/>
              </a:ext>
            </a:extLst>
          </p:cNvPr>
          <p:cNvPicPr>
            <a:picLocks noChangeAspect="1"/>
          </p:cNvPicPr>
          <p:nvPr/>
        </p:nvPicPr>
        <p:blipFill>
          <a:blip r:embed="rId4"/>
          <a:stretch>
            <a:fillRect/>
          </a:stretch>
        </p:blipFill>
        <p:spPr>
          <a:xfrm>
            <a:off x="1828800" y="1618935"/>
            <a:ext cx="3889240" cy="1505266"/>
          </a:xfrm>
          <a:prstGeom prst="rect">
            <a:avLst/>
          </a:prstGeom>
        </p:spPr>
      </p:pic>
      <p:pic>
        <p:nvPicPr>
          <p:cNvPr id="6" name="Picture 5">
            <a:extLst>
              <a:ext uri="{FF2B5EF4-FFF2-40B4-BE49-F238E27FC236}">
                <a16:creationId xmlns:a16="http://schemas.microsoft.com/office/drawing/2014/main" id="{37551294-FC5B-4BAB-9A08-6410B33FE1D7}"/>
              </a:ext>
            </a:extLst>
          </p:cNvPr>
          <p:cNvPicPr>
            <a:picLocks noChangeAspect="1"/>
          </p:cNvPicPr>
          <p:nvPr/>
        </p:nvPicPr>
        <p:blipFill>
          <a:blip r:embed="rId5"/>
          <a:stretch>
            <a:fillRect/>
          </a:stretch>
        </p:blipFill>
        <p:spPr>
          <a:xfrm>
            <a:off x="6543751" y="1710529"/>
            <a:ext cx="4358822" cy="1413672"/>
          </a:xfrm>
          <a:prstGeom prst="rect">
            <a:avLst/>
          </a:prstGeom>
        </p:spPr>
      </p:pic>
    </p:spTree>
    <p:extLst>
      <p:ext uri="{BB962C8B-B14F-4D97-AF65-F5344CB8AC3E}">
        <p14:creationId xmlns:p14="http://schemas.microsoft.com/office/powerpoint/2010/main" val="88310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3BDE-5CC5-4975-BBE1-C4700A04ADD6}"/>
              </a:ext>
            </a:extLst>
          </p:cNvPr>
          <p:cNvSpPr>
            <a:spLocks noGrp="1"/>
          </p:cNvSpPr>
          <p:nvPr>
            <p:ph type="title"/>
          </p:nvPr>
        </p:nvSpPr>
        <p:spPr>
          <a:xfrm>
            <a:off x="1981200" y="416059"/>
            <a:ext cx="8229600" cy="459454"/>
          </a:xfrm>
        </p:spPr>
        <p:txBody>
          <a:bodyPr>
            <a:noAutofit/>
          </a:bodyPr>
          <a:lstStyle/>
          <a:p>
            <a:r>
              <a:rPr lang="en-IN" sz="2800" dirty="0">
                <a:solidFill>
                  <a:srgbClr val="0070C0"/>
                </a:solidFill>
                <a:latin typeface="Times New Roman" panose="02020603050405020304" pitchFamily="18" charset="0"/>
                <a:cs typeface="Times New Roman" panose="02020603050405020304" pitchFamily="18" charset="0"/>
              </a:rPr>
              <a:t>Model comparison – Tuned Models</a:t>
            </a:r>
            <a:endParaRPr lang="en-GB" sz="2800"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2855905-4E78-44A2-8B74-4E916D320616}"/>
              </a:ext>
            </a:extLst>
          </p:cNvPr>
          <p:cNvSpPr txBox="1"/>
          <p:nvPr/>
        </p:nvSpPr>
        <p:spPr>
          <a:xfrm>
            <a:off x="7091835" y="1095138"/>
            <a:ext cx="417135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Tuned Models</a:t>
            </a:r>
            <a:r>
              <a:rPr lang="en-GB"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with optimum cut-off point</a:t>
            </a:r>
            <a:endParaRPr lang="en-GB"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FB49C15-A0D2-42CF-B789-3B380F4028D3}"/>
              </a:ext>
            </a:extLst>
          </p:cNvPr>
          <p:cNvSpPr txBox="1"/>
          <p:nvPr/>
        </p:nvSpPr>
        <p:spPr>
          <a:xfrm>
            <a:off x="3200402" y="1105249"/>
            <a:ext cx="161209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Tuned Models</a:t>
            </a:r>
            <a:endParaRPr lang="en-GB"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82B34C00-0A56-410D-9DA5-2A4FB582D2A6}"/>
              </a:ext>
            </a:extLst>
          </p:cNvPr>
          <p:cNvCxnSpPr>
            <a:cxnSpLocks/>
          </p:cNvCxnSpPr>
          <p:nvPr/>
        </p:nvCxnSpPr>
        <p:spPr>
          <a:xfrm>
            <a:off x="6248400" y="1105250"/>
            <a:ext cx="0" cy="5574073"/>
          </a:xfrm>
          <a:prstGeom prst="line">
            <a:avLst/>
          </a:prstGeom>
        </p:spPr>
        <p:style>
          <a:lnRef idx="1">
            <a:schemeClr val="accent5"/>
          </a:lnRef>
          <a:fillRef idx="0">
            <a:schemeClr val="accent5"/>
          </a:fillRef>
          <a:effectRef idx="0">
            <a:schemeClr val="accent5"/>
          </a:effectRef>
          <a:fontRef idx="minor">
            <a:schemeClr val="tx1"/>
          </a:fontRef>
        </p:style>
      </p:cxnSp>
      <p:pic>
        <p:nvPicPr>
          <p:cNvPr id="4" name="Picture 3">
            <a:extLst>
              <a:ext uri="{FF2B5EF4-FFF2-40B4-BE49-F238E27FC236}">
                <a16:creationId xmlns:a16="http://schemas.microsoft.com/office/drawing/2014/main" id="{DBA196D9-BFB3-4955-B2E9-C2C0FB111ACB}"/>
              </a:ext>
            </a:extLst>
          </p:cNvPr>
          <p:cNvPicPr>
            <a:picLocks noChangeAspect="1"/>
          </p:cNvPicPr>
          <p:nvPr/>
        </p:nvPicPr>
        <p:blipFill>
          <a:blip r:embed="rId2"/>
          <a:stretch>
            <a:fillRect/>
          </a:stretch>
        </p:blipFill>
        <p:spPr>
          <a:xfrm>
            <a:off x="1133476" y="1524000"/>
            <a:ext cx="4591047" cy="1351679"/>
          </a:xfrm>
          <a:prstGeom prst="rect">
            <a:avLst/>
          </a:prstGeom>
        </p:spPr>
      </p:pic>
      <p:pic>
        <p:nvPicPr>
          <p:cNvPr id="11" name="Picture 10" descr="A picture containing implement, stationary, pencil&#10;&#10;Description automatically generated">
            <a:extLst>
              <a:ext uri="{FF2B5EF4-FFF2-40B4-BE49-F238E27FC236}">
                <a16:creationId xmlns:a16="http://schemas.microsoft.com/office/drawing/2014/main" id="{96EDFD2F-6FF0-4BB0-8A41-853948461B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8" y="2971800"/>
            <a:ext cx="5241572" cy="3886200"/>
          </a:xfrm>
          <a:prstGeom prst="rect">
            <a:avLst/>
          </a:prstGeom>
        </p:spPr>
      </p:pic>
      <p:pic>
        <p:nvPicPr>
          <p:cNvPr id="15" name="Picture 14" descr="A picture containing implement, stationary, pencil&#10;&#10;Description automatically generated">
            <a:extLst>
              <a:ext uri="{FF2B5EF4-FFF2-40B4-BE49-F238E27FC236}">
                <a16:creationId xmlns:a16="http://schemas.microsoft.com/office/drawing/2014/main" id="{430081F2-2DC5-454F-86F9-64803169F6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877" y="2996214"/>
            <a:ext cx="5115269" cy="3886200"/>
          </a:xfrm>
          <a:prstGeom prst="rect">
            <a:avLst/>
          </a:prstGeom>
        </p:spPr>
      </p:pic>
      <p:pic>
        <p:nvPicPr>
          <p:cNvPr id="16" name="Picture 15">
            <a:extLst>
              <a:ext uri="{FF2B5EF4-FFF2-40B4-BE49-F238E27FC236}">
                <a16:creationId xmlns:a16="http://schemas.microsoft.com/office/drawing/2014/main" id="{9736CCE8-6DDB-4A80-B896-F3E779E939C0}"/>
              </a:ext>
            </a:extLst>
          </p:cNvPr>
          <p:cNvPicPr>
            <a:picLocks noChangeAspect="1"/>
          </p:cNvPicPr>
          <p:nvPr/>
        </p:nvPicPr>
        <p:blipFill>
          <a:blip r:embed="rId5"/>
          <a:stretch>
            <a:fillRect/>
          </a:stretch>
        </p:blipFill>
        <p:spPr>
          <a:xfrm>
            <a:off x="6772278" y="1728525"/>
            <a:ext cx="4657723" cy="1147154"/>
          </a:xfrm>
          <a:prstGeom prst="rect">
            <a:avLst/>
          </a:prstGeom>
        </p:spPr>
      </p:pic>
    </p:spTree>
    <p:extLst>
      <p:ext uri="{BB962C8B-B14F-4D97-AF65-F5344CB8AC3E}">
        <p14:creationId xmlns:p14="http://schemas.microsoft.com/office/powerpoint/2010/main" val="394850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3BDE-5CC5-4975-BBE1-C4700A04ADD6}"/>
              </a:ext>
            </a:extLst>
          </p:cNvPr>
          <p:cNvSpPr>
            <a:spLocks noGrp="1"/>
          </p:cNvSpPr>
          <p:nvPr>
            <p:ph type="title"/>
          </p:nvPr>
        </p:nvSpPr>
        <p:spPr>
          <a:xfrm>
            <a:off x="1981200" y="416059"/>
            <a:ext cx="8229600" cy="459454"/>
          </a:xfrm>
        </p:spPr>
        <p:txBody>
          <a:bodyPr>
            <a:noAutofit/>
          </a:bodyPr>
          <a:lstStyle/>
          <a:p>
            <a:r>
              <a:rPr lang="en-IN" sz="2800" dirty="0">
                <a:solidFill>
                  <a:srgbClr val="0070C0"/>
                </a:solidFill>
                <a:latin typeface="Times New Roman" panose="02020603050405020304" pitchFamily="18" charset="0"/>
                <a:cs typeface="Times New Roman" panose="02020603050405020304" pitchFamily="18" charset="0"/>
              </a:rPr>
              <a:t>Model comparison – Ensemble Models</a:t>
            </a:r>
            <a:endParaRPr lang="en-GB" sz="2800"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2855905-4E78-44A2-8B74-4E916D320616}"/>
              </a:ext>
            </a:extLst>
          </p:cNvPr>
          <p:cNvSpPr txBox="1"/>
          <p:nvPr/>
        </p:nvSpPr>
        <p:spPr>
          <a:xfrm>
            <a:off x="559775" y="1102871"/>
            <a:ext cx="493310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Bagged models with and without optimum cut-off point</a:t>
            </a:r>
            <a:endParaRPr lang="en-GB"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FB49C15-A0D2-42CF-B789-3B380F4028D3}"/>
              </a:ext>
            </a:extLst>
          </p:cNvPr>
          <p:cNvSpPr txBox="1"/>
          <p:nvPr/>
        </p:nvSpPr>
        <p:spPr>
          <a:xfrm>
            <a:off x="6726551" y="1142446"/>
            <a:ext cx="482461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Boosted models with and without optimum cut-off point</a:t>
            </a:r>
            <a:endParaRPr lang="en-GB"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82B34C00-0A56-410D-9DA5-2A4FB582D2A6}"/>
              </a:ext>
            </a:extLst>
          </p:cNvPr>
          <p:cNvCxnSpPr>
            <a:cxnSpLocks/>
          </p:cNvCxnSpPr>
          <p:nvPr/>
        </p:nvCxnSpPr>
        <p:spPr>
          <a:xfrm>
            <a:off x="6089922" y="1240778"/>
            <a:ext cx="0" cy="5574073"/>
          </a:xfrm>
          <a:prstGeom prst="line">
            <a:avLst/>
          </a:prstGeom>
        </p:spPr>
        <p:style>
          <a:lnRef idx="1">
            <a:schemeClr val="accent5"/>
          </a:lnRef>
          <a:fillRef idx="0">
            <a:schemeClr val="accent5"/>
          </a:fillRef>
          <a:effectRef idx="0">
            <a:schemeClr val="accent5"/>
          </a:effectRef>
          <a:fontRef idx="minor">
            <a:schemeClr val="tx1"/>
          </a:fontRef>
        </p:style>
      </p:cxnSp>
      <p:pic>
        <p:nvPicPr>
          <p:cNvPr id="9" name="Picture 8" descr="A picture containing screenshot&#10;&#10;Description automatically generated">
            <a:extLst>
              <a:ext uri="{FF2B5EF4-FFF2-40B4-BE49-F238E27FC236}">
                <a16:creationId xmlns:a16="http://schemas.microsoft.com/office/drawing/2014/main" id="{BCBF7388-BD86-45BA-BF6C-59B9E4707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74" y="3702736"/>
            <a:ext cx="5314358" cy="3174021"/>
          </a:xfrm>
          <a:prstGeom prst="rect">
            <a:avLst/>
          </a:prstGeom>
        </p:spPr>
      </p:pic>
      <p:pic>
        <p:nvPicPr>
          <p:cNvPr id="4" name="Picture 3" descr="A picture containing bird&#10;&#10;Description automatically generated">
            <a:extLst>
              <a:ext uri="{FF2B5EF4-FFF2-40B4-BE49-F238E27FC236}">
                <a16:creationId xmlns:a16="http://schemas.microsoft.com/office/drawing/2014/main" id="{83C802AB-86EB-4065-873A-B104585CC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532" y="1680804"/>
            <a:ext cx="4210843" cy="176945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0B300A2-FF2F-4457-ADF9-A66A0531E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7200" y="1511778"/>
            <a:ext cx="4203965" cy="2896305"/>
          </a:xfrm>
          <a:prstGeom prst="rect">
            <a:avLst/>
          </a:prstGeom>
        </p:spPr>
      </p:pic>
      <p:pic>
        <p:nvPicPr>
          <p:cNvPr id="11" name="Picture 10">
            <a:extLst>
              <a:ext uri="{FF2B5EF4-FFF2-40B4-BE49-F238E27FC236}">
                <a16:creationId xmlns:a16="http://schemas.microsoft.com/office/drawing/2014/main" id="{64F4CCAC-36FA-4F74-995F-F518641197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5619" y="4408083"/>
            <a:ext cx="4824615" cy="2366006"/>
          </a:xfrm>
          <a:prstGeom prst="rect">
            <a:avLst/>
          </a:prstGeom>
        </p:spPr>
      </p:pic>
    </p:spTree>
    <p:extLst>
      <p:ext uri="{BB962C8B-B14F-4D97-AF65-F5344CB8AC3E}">
        <p14:creationId xmlns:p14="http://schemas.microsoft.com/office/powerpoint/2010/main" val="357240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61DBF-078A-4B11-8942-BFEAC88EB055}"/>
              </a:ext>
            </a:extLst>
          </p:cNvPr>
          <p:cNvSpPr>
            <a:spLocks noGrp="1"/>
          </p:cNvSpPr>
          <p:nvPr>
            <p:ph type="title"/>
          </p:nvPr>
        </p:nvSpPr>
        <p:spPr/>
        <p:txBody>
          <a:bodyPr>
            <a:normAutofit/>
          </a:bodyPr>
          <a:lstStyle/>
          <a:p>
            <a:r>
              <a:rPr lang="en-IN" sz="2800" dirty="0">
                <a:solidFill>
                  <a:srgbClr val="0070C0"/>
                </a:solidFill>
                <a:latin typeface="Times New Roman" panose="02020603050405020304" pitchFamily="18" charset="0"/>
                <a:cs typeface="Times New Roman" panose="02020603050405020304" pitchFamily="18" charset="0"/>
              </a:rPr>
              <a:t>Model comparison – Final Models</a:t>
            </a:r>
            <a:endParaRPr lang="en-GB" sz="2800" dirty="0"/>
          </a:p>
        </p:txBody>
      </p:sp>
      <p:pic>
        <p:nvPicPr>
          <p:cNvPr id="5" name="Content Placeholder 4" descr="A picture containing implement, pencil, game&#10;&#10;Description automatically generated">
            <a:extLst>
              <a:ext uri="{FF2B5EF4-FFF2-40B4-BE49-F238E27FC236}">
                <a16:creationId xmlns:a16="http://schemas.microsoft.com/office/drawing/2014/main" id="{202F7A34-4901-4BA6-AB0A-348757F08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318" y="1270123"/>
            <a:ext cx="9489363" cy="5587877"/>
          </a:xfrm>
        </p:spPr>
      </p:pic>
    </p:spTree>
    <p:extLst>
      <p:ext uri="{BB962C8B-B14F-4D97-AF65-F5344CB8AC3E}">
        <p14:creationId xmlns:p14="http://schemas.microsoft.com/office/powerpoint/2010/main" val="980082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TM16401371[[fn=Atlas]]</Template>
  <TotalTime>617</TotalTime>
  <Words>1336</Words>
  <Application>Microsoft Office PowerPoint</Application>
  <PresentationFormat>Widescreen</PresentationFormat>
  <Paragraphs>109</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inherit</vt:lpstr>
      <vt:lpstr>interfaceregular</vt:lpstr>
      <vt:lpstr>Times New Roman</vt:lpstr>
      <vt:lpstr>TimesNewRomanPSMT</vt:lpstr>
      <vt:lpstr>Office Theme</vt:lpstr>
      <vt:lpstr>PowerPoint Presentation</vt:lpstr>
      <vt:lpstr>Business Problem</vt:lpstr>
      <vt:lpstr>Framework</vt:lpstr>
      <vt:lpstr>EDA and Challenges</vt:lpstr>
      <vt:lpstr>PowerPoint Presentation</vt:lpstr>
      <vt:lpstr>Model comparison – Base Models</vt:lpstr>
      <vt:lpstr>Model comparison – Tuned Models</vt:lpstr>
      <vt:lpstr>Model comparison – Ensemble Models</vt:lpstr>
      <vt:lpstr>Model comparison – Final Models</vt:lpstr>
      <vt:lpstr>Conclusion and Future Scope</vt:lpstr>
      <vt:lpstr>Any questions?</vt:lpstr>
      <vt:lpstr>PowerPoint Presentation</vt:lpstr>
      <vt:lpstr>Annexure</vt:lpstr>
      <vt:lpstr>Annexure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prashanth srinivasan</dc:creator>
  <cp:lastModifiedBy>prashanth srinivasan</cp:lastModifiedBy>
  <cp:revision>56</cp:revision>
  <dcterms:created xsi:type="dcterms:W3CDTF">2020-08-24T08:51:48Z</dcterms:created>
  <dcterms:modified xsi:type="dcterms:W3CDTF">2020-09-02T08:03:43Z</dcterms:modified>
</cp:coreProperties>
</file>