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49243" y="9686543"/>
            <a:ext cx="2153411" cy="51510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C1D">
              <a:alpha val="6392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395" y="1023569"/>
            <a:ext cx="10534243" cy="2304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F1E782"/>
                </a:solidFill>
                <a:latin typeface="Georgia"/>
                <a:cs typeface="Georg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7.jpg"/><Relationship Id="rId6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9.jp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1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144" y="0"/>
            <a:ext cx="18279110" cy="10287000"/>
          </a:xfrm>
          <a:custGeom>
            <a:avLst/>
            <a:gdLst/>
            <a:ahLst/>
            <a:cxnLst/>
            <a:rect l="l" t="t" r="r" b="b"/>
            <a:pathLst>
              <a:path w="18279110" h="10287000">
                <a:moveTo>
                  <a:pt x="0" y="0"/>
                </a:moveTo>
                <a:lnTo>
                  <a:pt x="0" y="10287000"/>
                </a:lnTo>
                <a:lnTo>
                  <a:pt x="18278855" y="10287000"/>
                </a:lnTo>
                <a:lnTo>
                  <a:pt x="18278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244" y="9686543"/>
              <a:ext cx="2153411" cy="51510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4505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50" spc="170">
                <a:latin typeface="Segoe UI Symbol"/>
                <a:cs typeface="Segoe UI Symbol"/>
              </a:rPr>
              <a:t>😊</a:t>
            </a:r>
            <a:r>
              <a:rPr dirty="0" sz="5550" spc="170"/>
              <a:t>Emotify</a:t>
            </a:r>
            <a:r>
              <a:rPr dirty="0" sz="5550" spc="25"/>
              <a:t> </a:t>
            </a:r>
            <a:r>
              <a:rPr dirty="0" sz="5550" spc="-50">
                <a:latin typeface="Segoe UI Symbol"/>
                <a:cs typeface="Segoe UI Symbol"/>
              </a:rPr>
              <a:t>🎷</a:t>
            </a:r>
            <a:endParaRPr sz="5550">
              <a:latin typeface="Segoe UI Symbol"/>
              <a:cs typeface="Segoe UI 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71447" y="5108828"/>
            <a:ext cx="575373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50">
                <a:solidFill>
                  <a:srgbClr val="CFCABE"/>
                </a:solidFill>
                <a:latin typeface="Trebuchet MS"/>
                <a:cs typeface="Trebuchet MS"/>
              </a:rPr>
              <a:t>Prepared</a:t>
            </a:r>
            <a:r>
              <a:rPr dirty="0" sz="2750" spc="-7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750">
                <a:solidFill>
                  <a:srgbClr val="CFCABE"/>
                </a:solidFill>
                <a:latin typeface="Trebuchet MS"/>
                <a:cs typeface="Trebuchet MS"/>
              </a:rPr>
              <a:t>By:-</a:t>
            </a:r>
            <a:r>
              <a:rPr dirty="0" sz="2750" spc="85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dirty="0" sz="2750" spc="-12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750" spc="65">
                <a:solidFill>
                  <a:srgbClr val="CFCABE"/>
                </a:solidFill>
                <a:latin typeface="Trebuchet MS"/>
                <a:cs typeface="Trebuchet MS"/>
              </a:rPr>
              <a:t>Syntax</a:t>
            </a:r>
            <a:r>
              <a:rPr dirty="0" sz="2750" spc="-9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750" spc="85">
                <a:solidFill>
                  <a:srgbClr val="CFCABE"/>
                </a:solidFill>
                <a:latin typeface="Trebuchet MS"/>
                <a:cs typeface="Trebuchet MS"/>
              </a:rPr>
              <a:t>consolerZ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405508" y="3818000"/>
            <a:ext cx="8008620" cy="353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150">
                <a:solidFill>
                  <a:srgbClr val="FFFFFF"/>
                </a:solidFill>
                <a:latin typeface="Georgia"/>
                <a:cs typeface="Georgia"/>
              </a:rPr>
              <a:t>AI-</a:t>
            </a:r>
            <a:r>
              <a:rPr dirty="0" sz="2150" spc="135">
                <a:solidFill>
                  <a:srgbClr val="FFFFFF"/>
                </a:solidFill>
                <a:latin typeface="Georgia"/>
                <a:cs typeface="Georgia"/>
              </a:rPr>
              <a:t>Powered</a:t>
            </a:r>
            <a:r>
              <a:rPr dirty="0" sz="2150" spc="2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150" spc="85">
                <a:solidFill>
                  <a:srgbClr val="FFFFFF"/>
                </a:solidFill>
                <a:latin typeface="Georgia"/>
                <a:cs typeface="Georgia"/>
              </a:rPr>
              <a:t>Emotion</a:t>
            </a:r>
            <a:r>
              <a:rPr dirty="0" sz="21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150" spc="75">
                <a:solidFill>
                  <a:srgbClr val="FFFFFF"/>
                </a:solidFill>
                <a:latin typeface="Georgia"/>
                <a:cs typeface="Georgia"/>
              </a:rPr>
              <a:t>Recognition</a:t>
            </a:r>
            <a:r>
              <a:rPr dirty="0" sz="2150" spc="1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150" spc="225">
                <a:solidFill>
                  <a:srgbClr val="FFFFFF"/>
                </a:solidFill>
                <a:latin typeface="Georgia"/>
                <a:cs typeface="Georgia"/>
              </a:rPr>
              <a:t>&amp;</a:t>
            </a:r>
            <a:r>
              <a:rPr dirty="0" sz="2150" spc="1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150" spc="114">
                <a:solidFill>
                  <a:srgbClr val="FFFFFF"/>
                </a:solidFill>
                <a:latin typeface="Georgia"/>
                <a:cs typeface="Georgia"/>
              </a:rPr>
              <a:t>Music</a:t>
            </a:r>
            <a:r>
              <a:rPr dirty="0" sz="2150" spc="25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dirty="0" sz="2150" spc="90">
                <a:solidFill>
                  <a:srgbClr val="FFFFFF"/>
                </a:solidFill>
                <a:latin typeface="Georgia"/>
                <a:cs typeface="Georgia"/>
              </a:rPr>
              <a:t>Recommendation</a:t>
            </a:r>
            <a:endParaRPr sz="2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7154" rIns="0" bIns="0" rtlCol="0" vert="horz">
            <a:spAutoFit/>
          </a:bodyPr>
          <a:lstStyle/>
          <a:p>
            <a:pPr marL="471805">
              <a:lnSpc>
                <a:spcPct val="100000"/>
              </a:lnSpc>
              <a:spcBef>
                <a:spcPts val="90"/>
              </a:spcBef>
            </a:pPr>
            <a:r>
              <a:rPr dirty="0" spc="135"/>
              <a:t>Potential</a:t>
            </a:r>
            <a:r>
              <a:rPr dirty="0" spc="-20"/>
              <a:t> </a:t>
            </a:r>
            <a:r>
              <a:rPr dirty="0" spc="165"/>
              <a:t>Applications</a:t>
            </a:r>
            <a:r>
              <a:rPr dirty="0" spc="-25"/>
              <a:t> </a:t>
            </a:r>
            <a:r>
              <a:rPr dirty="0" spc="245"/>
              <a:t>and</a:t>
            </a:r>
            <a:r>
              <a:rPr dirty="0"/>
              <a:t> </a:t>
            </a:r>
            <a:r>
              <a:rPr dirty="0" spc="225"/>
              <a:t>Use</a:t>
            </a:r>
            <a:r>
              <a:rPr dirty="0" spc="5"/>
              <a:t> </a:t>
            </a:r>
            <a:r>
              <a:rPr dirty="0" spc="275"/>
              <a:t>Cases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1267" y="3828288"/>
            <a:ext cx="4954524" cy="34030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65976" y="3878579"/>
            <a:ext cx="4552187" cy="28483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39828" y="4587240"/>
            <a:ext cx="4331208" cy="2709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622" y="3600450"/>
            <a:ext cx="13601065" cy="25698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700" spc="830"/>
              <a:t>THANK</a:t>
            </a:r>
            <a:r>
              <a:rPr dirty="0" sz="16700" spc="-25"/>
              <a:t> </a:t>
            </a:r>
            <a:r>
              <a:rPr dirty="0" sz="16700" spc="1150"/>
              <a:t>YOU</a:t>
            </a:r>
            <a:endParaRPr sz="16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9728" y="3696461"/>
            <a:ext cx="15434944" cy="8724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550" spc="160"/>
              <a:t>Introduction:</a:t>
            </a:r>
            <a:r>
              <a:rPr dirty="0" sz="5550" spc="20"/>
              <a:t> </a:t>
            </a:r>
            <a:r>
              <a:rPr dirty="0" sz="5550" spc="260"/>
              <a:t>Personalized</a:t>
            </a:r>
            <a:r>
              <a:rPr dirty="0" sz="5550" spc="60"/>
              <a:t> </a:t>
            </a:r>
            <a:r>
              <a:rPr dirty="0" sz="5550" spc="295"/>
              <a:t>Music</a:t>
            </a:r>
            <a:r>
              <a:rPr dirty="0" sz="5550" spc="5"/>
              <a:t> </a:t>
            </a:r>
            <a:r>
              <a:rPr dirty="0" sz="5550" spc="315"/>
              <a:t>Experience</a:t>
            </a:r>
            <a:endParaRPr sz="5550"/>
          </a:p>
        </p:txBody>
      </p:sp>
      <p:sp>
        <p:nvSpPr>
          <p:cNvPr id="3" name="object 3" descr=""/>
          <p:cNvSpPr txBox="1"/>
          <p:nvPr/>
        </p:nvSpPr>
        <p:spPr>
          <a:xfrm>
            <a:off x="979728" y="5203291"/>
            <a:ext cx="7550784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500"/>
              </a:lnSpc>
              <a:spcBef>
                <a:spcPts val="95"/>
              </a:spcBef>
            </a:pP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Imagine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55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dirty="0" sz="2150" spc="-8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95">
                <a:solidFill>
                  <a:srgbClr val="CFCABE"/>
                </a:solidFill>
                <a:latin typeface="Trebuchet MS"/>
                <a:cs typeface="Trebuchet MS"/>
              </a:rPr>
              <a:t>music</a:t>
            </a:r>
            <a:r>
              <a:rPr dirty="0" sz="2150" spc="-5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50">
                <a:solidFill>
                  <a:srgbClr val="CFCABE"/>
                </a:solidFill>
                <a:latin typeface="Trebuchet MS"/>
                <a:cs typeface="Trebuchet MS"/>
              </a:rPr>
              <a:t>player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that</a:t>
            </a:r>
            <a:r>
              <a:rPr dirty="0" sz="215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80">
                <a:solidFill>
                  <a:srgbClr val="CFCABE"/>
                </a:solidFill>
                <a:latin typeface="Trebuchet MS"/>
                <a:cs typeface="Trebuchet MS"/>
              </a:rPr>
              <a:t>understands</a:t>
            </a:r>
            <a:r>
              <a:rPr dirty="0" sz="2150" spc="-4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130">
                <a:solidFill>
                  <a:srgbClr val="CFCABE"/>
                </a:solidFill>
                <a:latin typeface="Trebuchet MS"/>
                <a:cs typeface="Trebuchet MS"/>
              </a:rPr>
              <a:t>how</a:t>
            </a:r>
            <a:r>
              <a:rPr dirty="0" sz="2150" spc="-8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120">
                <a:solidFill>
                  <a:srgbClr val="CFCABE"/>
                </a:solidFill>
                <a:latin typeface="Trebuchet MS"/>
                <a:cs typeface="Trebuchet MS"/>
              </a:rPr>
              <a:t>you</a:t>
            </a:r>
            <a:r>
              <a:rPr dirty="0" sz="215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feel</a:t>
            </a:r>
            <a:r>
              <a:rPr dirty="0" sz="2150" spc="-5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80">
                <a:solidFill>
                  <a:srgbClr val="CFCABE"/>
                </a:solidFill>
                <a:latin typeface="Trebuchet MS"/>
                <a:cs typeface="Trebuchet MS"/>
              </a:rPr>
              <a:t>and </a:t>
            </a:r>
            <a:r>
              <a:rPr dirty="0" sz="2150" spc="50">
                <a:solidFill>
                  <a:srgbClr val="CFCABE"/>
                </a:solidFill>
                <a:latin typeface="Trebuchet MS"/>
                <a:cs typeface="Trebuchet MS"/>
              </a:rPr>
              <a:t>creates</a:t>
            </a:r>
            <a:r>
              <a:rPr dirty="0" sz="2150" spc="1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playlists</a:t>
            </a:r>
            <a:r>
              <a:rPr dirty="0" sz="2150" spc="2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tailored</a:t>
            </a:r>
            <a:r>
              <a:rPr dirty="0" sz="2150" spc="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to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your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mood.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487661" y="5203291"/>
            <a:ext cx="769620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39500"/>
              </a:lnSpc>
              <a:spcBef>
                <a:spcPts val="95"/>
              </a:spcBef>
            </a:pP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This</a:t>
            </a:r>
            <a:r>
              <a:rPr dirty="0" sz="2150" spc="2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revolutionary</a:t>
            </a:r>
            <a:r>
              <a:rPr dirty="0" sz="2150" spc="1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90">
                <a:solidFill>
                  <a:srgbClr val="CFCABE"/>
                </a:solidFill>
                <a:latin typeface="Trebuchet MS"/>
                <a:cs typeface="Trebuchet MS"/>
              </a:rPr>
              <a:t>technology</a:t>
            </a:r>
            <a:r>
              <a:rPr dirty="0" sz="2150" spc="3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140">
                <a:solidFill>
                  <a:srgbClr val="CFCABE"/>
                </a:solidFill>
                <a:latin typeface="Trebuchet MS"/>
                <a:cs typeface="Trebuchet MS"/>
              </a:rPr>
              <a:t>uses</a:t>
            </a:r>
            <a:r>
              <a:rPr dirty="0" sz="2150" spc="4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AI</a:t>
            </a:r>
            <a:r>
              <a:rPr dirty="0" sz="2150" spc="-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105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dirty="0" sz="2150" spc="2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80">
                <a:solidFill>
                  <a:srgbClr val="CFCABE"/>
                </a:solidFill>
                <a:latin typeface="Trebuchet MS"/>
                <a:cs typeface="Trebuchet MS"/>
              </a:rPr>
              <a:t>machine</a:t>
            </a:r>
            <a:r>
              <a:rPr dirty="0" sz="2150" spc="2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learning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dirty="0" sz="2150" spc="-3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deliver</a:t>
            </a:r>
            <a:r>
              <a:rPr dirty="0" sz="2150" spc="-4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55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dirty="0" sz="2150" spc="-5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truly</a:t>
            </a:r>
            <a:r>
              <a:rPr dirty="0" sz="2150" spc="-1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60">
                <a:solidFill>
                  <a:srgbClr val="CFCABE"/>
                </a:solidFill>
                <a:latin typeface="Trebuchet MS"/>
                <a:cs typeface="Trebuchet MS"/>
              </a:rPr>
              <a:t>personalized</a:t>
            </a:r>
            <a:r>
              <a:rPr dirty="0" sz="2150" spc="-3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95">
                <a:solidFill>
                  <a:srgbClr val="CFCABE"/>
                </a:solidFill>
                <a:latin typeface="Trebuchet MS"/>
                <a:cs typeface="Trebuchet MS"/>
              </a:rPr>
              <a:t>music</a:t>
            </a:r>
            <a:r>
              <a:rPr dirty="0" sz="2150" spc="-3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experience.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"/>
            <a:ext cx="685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8313" y="1754251"/>
            <a:ext cx="7312025" cy="1748789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6900"/>
              </a:lnSpc>
            </a:pPr>
            <a:r>
              <a:rPr dirty="0" sz="5550" spc="225"/>
              <a:t>Understanding</a:t>
            </a:r>
            <a:r>
              <a:rPr dirty="0" sz="5550" spc="65"/>
              <a:t> </a:t>
            </a:r>
            <a:r>
              <a:rPr dirty="0" sz="5550" spc="370"/>
              <a:t>Mood </a:t>
            </a:r>
            <a:r>
              <a:rPr dirty="0" sz="5550" spc="250"/>
              <a:t>Detection</a:t>
            </a:r>
            <a:endParaRPr sz="5550"/>
          </a:p>
        </p:txBody>
      </p:sp>
      <p:sp>
        <p:nvSpPr>
          <p:cNvPr id="4" name="object 4" descr=""/>
          <p:cNvSpPr/>
          <p:nvPr/>
        </p:nvSpPr>
        <p:spPr>
          <a:xfrm>
            <a:off x="7850123" y="4352544"/>
            <a:ext cx="497205" cy="497205"/>
          </a:xfrm>
          <a:custGeom>
            <a:avLst/>
            <a:gdLst/>
            <a:ahLst/>
            <a:cxnLst/>
            <a:rect l="l" t="t" r="r" b="b"/>
            <a:pathLst>
              <a:path w="497204" h="497204">
                <a:moveTo>
                  <a:pt x="454151" y="0"/>
                </a:moveTo>
                <a:lnTo>
                  <a:pt x="42672" y="0"/>
                </a:ln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1"/>
                </a:lnTo>
                <a:lnTo>
                  <a:pt x="0" y="454151"/>
                </a:lnTo>
                <a:lnTo>
                  <a:pt x="3345" y="470785"/>
                </a:lnTo>
                <a:lnTo>
                  <a:pt x="12477" y="484346"/>
                </a:lnTo>
                <a:lnTo>
                  <a:pt x="26038" y="493478"/>
                </a:lnTo>
                <a:lnTo>
                  <a:pt x="42672" y="496823"/>
                </a:lnTo>
                <a:lnTo>
                  <a:pt x="454151" y="496823"/>
                </a:lnTo>
                <a:lnTo>
                  <a:pt x="470785" y="493478"/>
                </a:lnTo>
                <a:lnTo>
                  <a:pt x="484346" y="484346"/>
                </a:lnTo>
                <a:lnTo>
                  <a:pt x="493478" y="470785"/>
                </a:lnTo>
                <a:lnTo>
                  <a:pt x="496824" y="454151"/>
                </a:lnTo>
                <a:lnTo>
                  <a:pt x="496824" y="42671"/>
                </a:lnTo>
                <a:lnTo>
                  <a:pt x="493478" y="26038"/>
                </a:lnTo>
                <a:lnTo>
                  <a:pt x="484346" y="12477"/>
                </a:lnTo>
                <a:lnTo>
                  <a:pt x="470785" y="3345"/>
                </a:lnTo>
                <a:lnTo>
                  <a:pt x="454151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617966" y="4298060"/>
            <a:ext cx="3631565" cy="146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20">
                <a:solidFill>
                  <a:srgbClr val="CFCABE"/>
                </a:solidFill>
                <a:latin typeface="Georgia"/>
                <a:cs typeface="Georgia"/>
              </a:rPr>
              <a:t>Facial</a:t>
            </a:r>
            <a:r>
              <a:rPr dirty="0" sz="2750" spc="1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85">
                <a:solidFill>
                  <a:srgbClr val="CFCABE"/>
                </a:solidFill>
                <a:latin typeface="Georgia"/>
                <a:cs typeface="Georgia"/>
              </a:rPr>
              <a:t>Recognition</a:t>
            </a:r>
            <a:endParaRPr sz="2750">
              <a:latin typeface="Georgia"/>
              <a:cs typeface="Georgia"/>
            </a:endParaRPr>
          </a:p>
          <a:p>
            <a:pPr marL="12700" marR="5080">
              <a:lnSpc>
                <a:spcPct val="139500"/>
              </a:lnSpc>
              <a:spcBef>
                <a:spcPts val="840"/>
              </a:spcBef>
            </a:pPr>
            <a:r>
              <a:rPr dirty="0" sz="2150" spc="80">
                <a:solidFill>
                  <a:srgbClr val="CFCABE"/>
                </a:solidFill>
                <a:latin typeface="Trebuchet MS"/>
                <a:cs typeface="Trebuchet MS"/>
              </a:rPr>
              <a:t>Analyzing</a:t>
            </a:r>
            <a:r>
              <a:rPr dirty="0" sz="2150" spc="-9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facial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expressions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for</a:t>
            </a:r>
            <a:r>
              <a:rPr dirty="0" sz="2150" spc="-10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95">
                <a:solidFill>
                  <a:srgbClr val="CFCABE"/>
                </a:solidFill>
                <a:latin typeface="Trebuchet MS"/>
                <a:cs typeface="Trebuchet MS"/>
              </a:rPr>
              <a:t>clues</a:t>
            </a:r>
            <a:r>
              <a:rPr dirty="0" sz="2150" spc="-8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65">
                <a:solidFill>
                  <a:srgbClr val="CFCABE"/>
                </a:solidFill>
                <a:latin typeface="Trebuchet MS"/>
                <a:cs typeface="Trebuchet MS"/>
              </a:rPr>
              <a:t>about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emotions.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2714731" y="4352544"/>
            <a:ext cx="497205" cy="497205"/>
          </a:xfrm>
          <a:custGeom>
            <a:avLst/>
            <a:gdLst/>
            <a:ahLst/>
            <a:cxnLst/>
            <a:rect l="l" t="t" r="r" b="b"/>
            <a:pathLst>
              <a:path w="497205" h="497204">
                <a:moveTo>
                  <a:pt x="454152" y="0"/>
                </a:moveTo>
                <a:lnTo>
                  <a:pt x="42672" y="0"/>
                </a:lnTo>
                <a:lnTo>
                  <a:pt x="26038" y="3345"/>
                </a:lnTo>
                <a:lnTo>
                  <a:pt x="12477" y="12477"/>
                </a:lnTo>
                <a:lnTo>
                  <a:pt x="3345" y="26038"/>
                </a:lnTo>
                <a:lnTo>
                  <a:pt x="0" y="42671"/>
                </a:lnTo>
                <a:lnTo>
                  <a:pt x="0" y="454151"/>
                </a:lnTo>
                <a:lnTo>
                  <a:pt x="3345" y="470785"/>
                </a:lnTo>
                <a:lnTo>
                  <a:pt x="12477" y="484346"/>
                </a:lnTo>
                <a:lnTo>
                  <a:pt x="26038" y="493478"/>
                </a:lnTo>
                <a:lnTo>
                  <a:pt x="42672" y="496823"/>
                </a:lnTo>
                <a:lnTo>
                  <a:pt x="454152" y="496823"/>
                </a:lnTo>
                <a:lnTo>
                  <a:pt x="470785" y="493478"/>
                </a:lnTo>
                <a:lnTo>
                  <a:pt x="484346" y="484346"/>
                </a:lnTo>
                <a:lnTo>
                  <a:pt x="493478" y="470785"/>
                </a:lnTo>
                <a:lnTo>
                  <a:pt x="496824" y="454151"/>
                </a:lnTo>
                <a:lnTo>
                  <a:pt x="496824" y="42671"/>
                </a:lnTo>
                <a:lnTo>
                  <a:pt x="493478" y="26038"/>
                </a:lnTo>
                <a:lnTo>
                  <a:pt x="484346" y="12477"/>
                </a:lnTo>
                <a:lnTo>
                  <a:pt x="470785" y="3345"/>
                </a:lnTo>
                <a:lnTo>
                  <a:pt x="454152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482955" y="4298060"/>
            <a:ext cx="3804920" cy="192341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25">
                <a:solidFill>
                  <a:srgbClr val="CFCABE"/>
                </a:solidFill>
                <a:latin typeface="Georgia"/>
                <a:cs typeface="Georgia"/>
              </a:rPr>
              <a:t>Voice</a:t>
            </a:r>
            <a:r>
              <a:rPr dirty="0" sz="2750" spc="1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75">
                <a:solidFill>
                  <a:srgbClr val="CFCABE"/>
                </a:solidFill>
                <a:latin typeface="Georgia"/>
                <a:cs typeface="Georgia"/>
              </a:rPr>
              <a:t>Analysis</a:t>
            </a:r>
            <a:endParaRPr sz="2750">
              <a:latin typeface="Georgia"/>
              <a:cs typeface="Georgia"/>
            </a:endParaRPr>
          </a:p>
          <a:p>
            <a:pPr marL="12700" marR="5080">
              <a:lnSpc>
                <a:spcPct val="139500"/>
              </a:lnSpc>
              <a:spcBef>
                <a:spcPts val="840"/>
              </a:spcBef>
            </a:pPr>
            <a:r>
              <a:rPr dirty="0" sz="2150" spc="60">
                <a:solidFill>
                  <a:srgbClr val="CFCABE"/>
                </a:solidFill>
                <a:latin typeface="Trebuchet MS"/>
                <a:cs typeface="Trebuchet MS"/>
              </a:rPr>
              <a:t>Detecting</a:t>
            </a:r>
            <a:r>
              <a:rPr dirty="0" sz="2150" spc="-1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variations</a:t>
            </a:r>
            <a:r>
              <a:rPr dirty="0" sz="2150" spc="-3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in</a:t>
            </a:r>
            <a:r>
              <a:rPr dirty="0" sz="2150" spc="-2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30">
                <a:solidFill>
                  <a:srgbClr val="CFCABE"/>
                </a:solidFill>
                <a:latin typeface="Trebuchet MS"/>
                <a:cs typeface="Trebuchet MS"/>
              </a:rPr>
              <a:t>tone </a:t>
            </a:r>
            <a:r>
              <a:rPr dirty="0" sz="2150" spc="105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dirty="0" sz="2150" spc="-4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pitch</a:t>
            </a:r>
            <a:r>
              <a:rPr dirty="0" sz="2150" spc="-5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dirty="0" sz="2150" spc="-4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155">
                <a:solidFill>
                  <a:srgbClr val="CFCABE"/>
                </a:solidFill>
                <a:latin typeface="Trebuchet MS"/>
                <a:cs typeface="Trebuchet MS"/>
              </a:rPr>
              <a:t>gauge</a:t>
            </a:r>
            <a:r>
              <a:rPr dirty="0" sz="2150" spc="-4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emotional state.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850123" y="6929628"/>
            <a:ext cx="497205" cy="495300"/>
          </a:xfrm>
          <a:custGeom>
            <a:avLst/>
            <a:gdLst/>
            <a:ahLst/>
            <a:cxnLst/>
            <a:rect l="l" t="t" r="r" b="b"/>
            <a:pathLst>
              <a:path w="497204" h="495300">
                <a:moveTo>
                  <a:pt x="454151" y="0"/>
                </a:moveTo>
                <a:lnTo>
                  <a:pt x="42672" y="0"/>
                </a:lnTo>
                <a:lnTo>
                  <a:pt x="26038" y="3343"/>
                </a:lnTo>
                <a:lnTo>
                  <a:pt x="12477" y="12461"/>
                </a:lnTo>
                <a:lnTo>
                  <a:pt x="3345" y="25985"/>
                </a:lnTo>
                <a:lnTo>
                  <a:pt x="0" y="42545"/>
                </a:lnTo>
                <a:lnTo>
                  <a:pt x="0" y="452755"/>
                </a:lnTo>
                <a:lnTo>
                  <a:pt x="3345" y="469314"/>
                </a:lnTo>
                <a:lnTo>
                  <a:pt x="12477" y="482838"/>
                </a:lnTo>
                <a:lnTo>
                  <a:pt x="26038" y="491956"/>
                </a:lnTo>
                <a:lnTo>
                  <a:pt x="42672" y="495300"/>
                </a:lnTo>
                <a:lnTo>
                  <a:pt x="454151" y="495300"/>
                </a:lnTo>
                <a:lnTo>
                  <a:pt x="470785" y="491956"/>
                </a:lnTo>
                <a:lnTo>
                  <a:pt x="484346" y="482838"/>
                </a:lnTo>
                <a:lnTo>
                  <a:pt x="493478" y="469314"/>
                </a:lnTo>
                <a:lnTo>
                  <a:pt x="496824" y="452755"/>
                </a:lnTo>
                <a:lnTo>
                  <a:pt x="496824" y="42545"/>
                </a:lnTo>
                <a:lnTo>
                  <a:pt x="493478" y="25985"/>
                </a:lnTo>
                <a:lnTo>
                  <a:pt x="484346" y="12461"/>
                </a:lnTo>
                <a:lnTo>
                  <a:pt x="470785" y="3343"/>
                </a:lnTo>
                <a:lnTo>
                  <a:pt x="454151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617966" y="6874205"/>
            <a:ext cx="8228965" cy="1466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145">
                <a:solidFill>
                  <a:srgbClr val="CFCABE"/>
                </a:solidFill>
                <a:latin typeface="Georgia"/>
                <a:cs typeface="Georgia"/>
              </a:rPr>
              <a:t>Music</a:t>
            </a:r>
            <a:r>
              <a:rPr dirty="0" sz="2750" spc="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45">
                <a:solidFill>
                  <a:srgbClr val="CFCABE"/>
                </a:solidFill>
                <a:latin typeface="Georgia"/>
                <a:cs typeface="Georgia"/>
              </a:rPr>
              <a:t>Preferences</a:t>
            </a:r>
            <a:endParaRPr sz="2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55"/>
              </a:spcBef>
            </a:pP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Learning</a:t>
            </a:r>
            <a:r>
              <a:rPr dirty="0" sz="2150" spc="-5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your</a:t>
            </a:r>
            <a:r>
              <a:rPr dirty="0" sz="2150" spc="-3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preferred</a:t>
            </a:r>
            <a:r>
              <a:rPr dirty="0" sz="2150" spc="-5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95">
                <a:solidFill>
                  <a:srgbClr val="CFCABE"/>
                </a:solidFill>
                <a:latin typeface="Trebuchet MS"/>
                <a:cs typeface="Trebuchet MS"/>
              </a:rPr>
              <a:t>music</a:t>
            </a:r>
            <a:r>
              <a:rPr dirty="0" sz="2150" spc="-2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styles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dirty="0" sz="2150" spc="-3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understand</a:t>
            </a:r>
            <a:r>
              <a:rPr dirty="0" sz="2150" spc="-2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your</a:t>
            </a:r>
            <a:r>
              <a:rPr dirty="0" sz="2150" spc="-4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overall</a:t>
            </a:r>
            <a:endParaRPr sz="21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mood.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1B1C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18659" y="3522472"/>
            <a:ext cx="7378065" cy="3710304"/>
          </a:xfrm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2835" marR="5080" indent="-1080770">
              <a:lnSpc>
                <a:spcPts val="14800"/>
              </a:lnSpc>
            </a:pPr>
            <a:r>
              <a:rPr dirty="0" sz="11850" spc="595"/>
              <a:t>PROJECT </a:t>
            </a:r>
            <a:r>
              <a:rPr dirty="0" sz="11850" spc="1070"/>
              <a:t>DEMO</a:t>
            </a:r>
            <a:endParaRPr sz="118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007107"/>
            <a:ext cx="15087600" cy="7810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04459" y="749630"/>
            <a:ext cx="482028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484" b="1">
                <a:solidFill>
                  <a:srgbClr val="FFFFFF"/>
                </a:solidFill>
                <a:latin typeface="Leelawadee UI"/>
                <a:cs typeface="Leelawadee UI"/>
              </a:rPr>
              <a:t>◻</a:t>
            </a:r>
            <a:r>
              <a:rPr dirty="0" sz="4000" spc="225" b="1">
                <a:solidFill>
                  <a:srgbClr val="FFFFFF"/>
                </a:solidFill>
                <a:latin typeface="Leelawadee UI"/>
                <a:cs typeface="Leelawadee UI"/>
              </a:rPr>
              <a:t> </a:t>
            </a:r>
            <a:r>
              <a:rPr dirty="0" sz="4000">
                <a:solidFill>
                  <a:srgbClr val="FFFFFF"/>
                </a:solidFill>
                <a:latin typeface="Arial Black"/>
                <a:cs typeface="Arial Black"/>
              </a:rPr>
              <a:t>Process</a:t>
            </a:r>
            <a:r>
              <a:rPr dirty="0" sz="4000" spc="-25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10">
                <a:solidFill>
                  <a:srgbClr val="FFFFFF"/>
                </a:solidFill>
                <a:latin typeface="Arial Black"/>
                <a:cs typeface="Arial Black"/>
              </a:rPr>
              <a:t>Flow</a:t>
            </a:r>
            <a:r>
              <a:rPr dirty="0" sz="4000" spc="-26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000" spc="-535" b="1">
                <a:solidFill>
                  <a:srgbClr val="FFFFFF"/>
                </a:solidFill>
                <a:latin typeface="Leelawadee UI"/>
                <a:cs typeface="Leelawadee UI"/>
              </a:rPr>
              <a:t>◻</a:t>
            </a:r>
            <a:endParaRPr sz="4000">
              <a:latin typeface="Leelawadee UI"/>
              <a:cs typeface="Leelawade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2"/>
            <a:ext cx="18288000" cy="10287000"/>
            <a:chOff x="0" y="-2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8955" y="0"/>
              <a:ext cx="18259425" cy="10287000"/>
            </a:xfrm>
            <a:custGeom>
              <a:avLst/>
              <a:gdLst/>
              <a:ahLst/>
              <a:cxnLst/>
              <a:rect l="l" t="t" r="r" b="b"/>
              <a:pathLst>
                <a:path w="18259425" h="10287000">
                  <a:moveTo>
                    <a:pt x="0" y="0"/>
                  </a:moveTo>
                  <a:lnTo>
                    <a:pt x="0" y="10287000"/>
                  </a:lnTo>
                  <a:lnTo>
                    <a:pt x="18259043" y="10287000"/>
                  </a:lnTo>
                  <a:lnTo>
                    <a:pt x="1825904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B1C1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49243" y="9686543"/>
              <a:ext cx="2153411" cy="5151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16000" y="776731"/>
            <a:ext cx="8362950" cy="84518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350" spc="335"/>
              <a:t>How</a:t>
            </a:r>
            <a:r>
              <a:rPr dirty="0" sz="5350" spc="-5"/>
              <a:t> </a:t>
            </a:r>
            <a:r>
              <a:rPr dirty="0" sz="5350" spc="225"/>
              <a:t>the</a:t>
            </a:r>
            <a:r>
              <a:rPr dirty="0" sz="5350" spc="-5"/>
              <a:t> </a:t>
            </a:r>
            <a:r>
              <a:rPr dirty="0" sz="5350" spc="85"/>
              <a:t>AI</a:t>
            </a:r>
            <a:r>
              <a:rPr dirty="0" sz="5350"/>
              <a:t> </a:t>
            </a:r>
            <a:r>
              <a:rPr dirty="0" sz="5350" spc="305"/>
              <a:t>Works</a:t>
            </a:r>
            <a:r>
              <a:rPr dirty="0" sz="5350" spc="-5"/>
              <a:t> </a:t>
            </a:r>
            <a:r>
              <a:rPr dirty="0" sz="5350" spc="114"/>
              <a:t>in</a:t>
            </a:r>
            <a:r>
              <a:rPr dirty="0" sz="5350"/>
              <a:t> </a:t>
            </a:r>
            <a:r>
              <a:rPr dirty="0" sz="5350" spc="295"/>
              <a:t>App</a:t>
            </a:r>
            <a:endParaRPr sz="5350"/>
          </a:p>
        </p:txBody>
      </p:sp>
      <p:sp>
        <p:nvSpPr>
          <p:cNvPr id="8" name="object 8" descr=""/>
          <p:cNvSpPr txBox="1"/>
          <p:nvPr/>
        </p:nvSpPr>
        <p:spPr>
          <a:xfrm>
            <a:off x="2748533" y="3131311"/>
            <a:ext cx="7292340" cy="1386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220">
                <a:solidFill>
                  <a:srgbClr val="CFCABE"/>
                </a:solidFill>
                <a:latin typeface="Georgia"/>
                <a:cs typeface="Georgia"/>
              </a:rPr>
              <a:t>Face</a:t>
            </a:r>
            <a:r>
              <a:rPr dirty="0" sz="26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650" spc="145">
                <a:solidFill>
                  <a:srgbClr val="CFCABE"/>
                </a:solidFill>
                <a:latin typeface="Georgia"/>
                <a:cs typeface="Georgia"/>
              </a:rPr>
              <a:t>Detection</a:t>
            </a:r>
            <a:endParaRPr sz="2650">
              <a:latin typeface="Georgia"/>
              <a:cs typeface="Georgia"/>
            </a:endParaRPr>
          </a:p>
          <a:p>
            <a:pPr marL="12700" marR="5080" indent="68580">
              <a:lnSpc>
                <a:spcPct val="134800"/>
              </a:lnSpc>
              <a:spcBef>
                <a:spcPts val="700"/>
              </a:spcBef>
            </a:pPr>
            <a:r>
              <a:rPr dirty="0" sz="2100" spc="80">
                <a:solidFill>
                  <a:srgbClr val="CFCABE"/>
                </a:solidFill>
                <a:latin typeface="Trebuchet MS"/>
                <a:cs typeface="Trebuchet MS"/>
              </a:rPr>
              <a:t>Your</a:t>
            </a:r>
            <a:r>
              <a:rPr dirty="0" sz="2100" spc="-7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120">
                <a:solidFill>
                  <a:srgbClr val="CFCABE"/>
                </a:solidFill>
                <a:latin typeface="Trebuchet MS"/>
                <a:cs typeface="Trebuchet MS"/>
              </a:rPr>
              <a:t>webcam</a:t>
            </a:r>
            <a:r>
              <a:rPr dirty="0" sz="2100" spc="-7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55">
                <a:solidFill>
                  <a:srgbClr val="CFCABE"/>
                </a:solidFill>
                <a:latin typeface="Trebuchet MS"/>
                <a:cs typeface="Trebuchet MS"/>
              </a:rPr>
              <a:t>captures</a:t>
            </a:r>
            <a:r>
              <a:rPr dirty="0" sz="2100" spc="-5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60">
                <a:solidFill>
                  <a:srgbClr val="CFCABE"/>
                </a:solidFill>
                <a:latin typeface="Trebuchet MS"/>
                <a:cs typeface="Trebuchet MS"/>
              </a:rPr>
              <a:t>frames</a:t>
            </a:r>
            <a:r>
              <a:rPr dirty="0" sz="2100" spc="-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85">
                <a:solidFill>
                  <a:srgbClr val="CFCABE"/>
                </a:solidFill>
                <a:latin typeface="Trebuchet MS"/>
                <a:cs typeface="Trebuchet MS"/>
              </a:rPr>
              <a:t>and</a:t>
            </a:r>
            <a:r>
              <a:rPr dirty="0" sz="210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105">
                <a:solidFill>
                  <a:srgbClr val="CFCABE"/>
                </a:solidFill>
                <a:latin typeface="Trebuchet MS"/>
                <a:cs typeface="Trebuchet MS"/>
              </a:rPr>
              <a:t>processes</a:t>
            </a:r>
            <a:r>
              <a:rPr dirty="0" sz="210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60">
                <a:solidFill>
                  <a:srgbClr val="CFCABE"/>
                </a:solidFill>
                <a:latin typeface="Trebuchet MS"/>
                <a:cs typeface="Trebuchet MS"/>
              </a:rPr>
              <a:t>them</a:t>
            </a:r>
            <a:r>
              <a:rPr dirty="0" sz="2100" spc="-8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80">
                <a:solidFill>
                  <a:srgbClr val="CFCABE"/>
                </a:solidFill>
                <a:latin typeface="Trebuchet MS"/>
                <a:cs typeface="Trebuchet MS"/>
              </a:rPr>
              <a:t>using </a:t>
            </a:r>
            <a:r>
              <a:rPr dirty="0" sz="2100" spc="140">
                <a:solidFill>
                  <a:srgbClr val="CFCABE"/>
                </a:solidFill>
                <a:latin typeface="Trebuchet MS"/>
                <a:cs typeface="Trebuchet MS"/>
              </a:rPr>
              <a:t>OpenCV</a:t>
            </a:r>
            <a:r>
              <a:rPr dirty="0" sz="210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CFCABE"/>
                </a:solidFill>
                <a:latin typeface="Trebuchet MS"/>
                <a:cs typeface="Trebuchet MS"/>
              </a:rPr>
              <a:t>(cv2)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6216" y="2900172"/>
            <a:ext cx="1380731" cy="6626352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2748533" y="5340477"/>
            <a:ext cx="7400290" cy="1386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25">
                <a:solidFill>
                  <a:srgbClr val="CFCABE"/>
                </a:solidFill>
                <a:latin typeface="Georgia"/>
                <a:cs typeface="Georgia"/>
              </a:rPr>
              <a:t>Emotion</a:t>
            </a:r>
            <a:r>
              <a:rPr dirty="0" sz="2650" spc="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650" spc="100">
                <a:solidFill>
                  <a:srgbClr val="CFCABE"/>
                </a:solidFill>
                <a:latin typeface="Georgia"/>
                <a:cs typeface="Georgia"/>
              </a:rPr>
              <a:t>Analysis</a:t>
            </a:r>
            <a:endParaRPr sz="2650">
              <a:latin typeface="Georgia"/>
              <a:cs typeface="Georgia"/>
            </a:endParaRPr>
          </a:p>
          <a:p>
            <a:pPr marL="12700" marR="5080" indent="68580">
              <a:lnSpc>
                <a:spcPct val="134800"/>
              </a:lnSpc>
              <a:spcBef>
                <a:spcPts val="700"/>
              </a:spcBef>
            </a:pPr>
            <a:r>
              <a:rPr dirty="0" sz="2100" spc="8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dirty="0" sz="2100" spc="-4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frame</a:t>
            </a:r>
            <a:r>
              <a:rPr dirty="0" sz="2100" spc="-2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is</a:t>
            </a:r>
            <a:r>
              <a:rPr dirty="0" sz="2100" spc="-4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120">
                <a:solidFill>
                  <a:srgbClr val="CFCABE"/>
                </a:solidFill>
                <a:latin typeface="Trebuchet MS"/>
                <a:cs typeface="Trebuchet MS"/>
              </a:rPr>
              <a:t>passed</a:t>
            </a:r>
            <a:r>
              <a:rPr dirty="0" sz="2100" spc="-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dirty="0" sz="2100" spc="-4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DeepFace.analyze(),</a:t>
            </a:r>
            <a:r>
              <a:rPr dirty="0" sz="2100" spc="2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60">
                <a:solidFill>
                  <a:srgbClr val="CFCABE"/>
                </a:solidFill>
                <a:latin typeface="Trebuchet MS"/>
                <a:cs typeface="Trebuchet MS"/>
              </a:rPr>
              <a:t>which</a:t>
            </a:r>
            <a:r>
              <a:rPr dirty="0" sz="2100" spc="-5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CFCABE"/>
                </a:solidFill>
                <a:latin typeface="Trebuchet MS"/>
                <a:cs typeface="Trebuchet MS"/>
              </a:rPr>
              <a:t>predicts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dirty="0" sz="2100" spc="-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CFCABE"/>
                </a:solidFill>
                <a:latin typeface="Trebuchet MS"/>
                <a:cs typeface="Trebuchet MS"/>
              </a:rPr>
              <a:t>dominant</a:t>
            </a:r>
            <a:r>
              <a:rPr dirty="0" sz="2100" spc="-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CFCABE"/>
                </a:solidFill>
                <a:latin typeface="Trebuchet MS"/>
                <a:cs typeface="Trebuchet MS"/>
              </a:rPr>
              <a:t>emotion.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748533" y="7549642"/>
            <a:ext cx="6592570" cy="13868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650" spc="155">
                <a:solidFill>
                  <a:srgbClr val="CFCABE"/>
                </a:solidFill>
                <a:latin typeface="Georgia"/>
                <a:cs typeface="Georgia"/>
              </a:rPr>
              <a:t>Music</a:t>
            </a:r>
            <a:r>
              <a:rPr dirty="0" sz="26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650" spc="150">
                <a:solidFill>
                  <a:srgbClr val="CFCABE"/>
                </a:solidFill>
                <a:latin typeface="Georgia"/>
                <a:cs typeface="Georgia"/>
              </a:rPr>
              <a:t>Recommendation</a:t>
            </a:r>
            <a:endParaRPr sz="2650">
              <a:latin typeface="Georgia"/>
              <a:cs typeface="Georgia"/>
            </a:endParaRPr>
          </a:p>
          <a:p>
            <a:pPr marL="12700" marR="5080">
              <a:lnSpc>
                <a:spcPct val="134800"/>
              </a:lnSpc>
              <a:spcBef>
                <a:spcPts val="705"/>
              </a:spcBef>
            </a:pPr>
            <a:r>
              <a:rPr dirty="0" sz="2100" spc="130">
                <a:solidFill>
                  <a:srgbClr val="CFCABE"/>
                </a:solidFill>
                <a:latin typeface="Trebuchet MS"/>
                <a:cs typeface="Trebuchet MS"/>
              </a:rPr>
              <a:t>Based</a:t>
            </a:r>
            <a:r>
              <a:rPr dirty="0" sz="2100" spc="-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CFCABE"/>
                </a:solidFill>
                <a:latin typeface="Trebuchet MS"/>
                <a:cs typeface="Trebuchet MS"/>
              </a:rPr>
              <a:t>on</a:t>
            </a:r>
            <a:r>
              <a:rPr dirty="0" sz="2100" spc="-8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the</a:t>
            </a:r>
            <a:r>
              <a:rPr dirty="0" sz="210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50">
                <a:solidFill>
                  <a:srgbClr val="CFCABE"/>
                </a:solidFill>
                <a:latin typeface="Trebuchet MS"/>
                <a:cs typeface="Trebuchet MS"/>
              </a:rPr>
              <a:t>detected</a:t>
            </a:r>
            <a:r>
              <a:rPr dirty="0" sz="2100" spc="-5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emotion,</a:t>
            </a:r>
            <a:r>
              <a:rPr dirty="0" sz="2100" spc="-8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70">
                <a:solidFill>
                  <a:srgbClr val="CFCABE"/>
                </a:solidFill>
                <a:latin typeface="Trebuchet MS"/>
                <a:cs typeface="Trebuchet MS"/>
              </a:rPr>
              <a:t>your</a:t>
            </a:r>
            <a:r>
              <a:rPr dirty="0" sz="210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100">
                <a:solidFill>
                  <a:srgbClr val="CFCABE"/>
                </a:solidFill>
                <a:latin typeface="Trebuchet MS"/>
                <a:cs typeface="Trebuchet MS"/>
              </a:rPr>
              <a:t>app</a:t>
            </a:r>
            <a:r>
              <a:rPr dirty="0" sz="210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45">
                <a:solidFill>
                  <a:srgbClr val="CFCABE"/>
                </a:solidFill>
                <a:latin typeface="Trebuchet MS"/>
                <a:cs typeface="Trebuchet MS"/>
              </a:rPr>
              <a:t>fetches</a:t>
            </a:r>
            <a:r>
              <a:rPr dirty="0" sz="210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40">
                <a:solidFill>
                  <a:srgbClr val="CFCABE"/>
                </a:solidFill>
                <a:latin typeface="Trebuchet MS"/>
                <a:cs typeface="Trebuchet MS"/>
              </a:rPr>
              <a:t>an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appropriate</a:t>
            </a:r>
            <a:r>
              <a:rPr dirty="0" sz="2100" spc="204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>
                <a:solidFill>
                  <a:srgbClr val="CFCABE"/>
                </a:solidFill>
                <a:latin typeface="Trebuchet MS"/>
                <a:cs typeface="Trebuchet MS"/>
              </a:rPr>
              <a:t>Spotify</a:t>
            </a:r>
            <a:r>
              <a:rPr dirty="0" sz="2100" spc="1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00" spc="-10">
                <a:solidFill>
                  <a:srgbClr val="CFCABE"/>
                </a:solidFill>
                <a:latin typeface="Trebuchet MS"/>
                <a:cs typeface="Trebuchet MS"/>
              </a:rPr>
              <a:t>playlist.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3" name="object 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244" y="9686543"/>
              <a:ext cx="2153411" cy="5151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471805" marR="5080">
              <a:lnSpc>
                <a:spcPts val="6900"/>
              </a:lnSpc>
            </a:pPr>
            <a:r>
              <a:rPr dirty="0" sz="5550" spc="150"/>
              <a:t>Integrating</a:t>
            </a:r>
            <a:r>
              <a:rPr dirty="0" sz="5550" spc="5"/>
              <a:t> </a:t>
            </a:r>
            <a:r>
              <a:rPr dirty="0" sz="5550" spc="295"/>
              <a:t>Music</a:t>
            </a:r>
            <a:r>
              <a:rPr dirty="0" sz="5550" spc="-5"/>
              <a:t> </a:t>
            </a:r>
            <a:r>
              <a:rPr dirty="0" sz="5550" spc="225"/>
              <a:t>Libraries </a:t>
            </a:r>
            <a:r>
              <a:rPr dirty="0" sz="5550" spc="305"/>
              <a:t>and</a:t>
            </a:r>
            <a:r>
              <a:rPr dirty="0" sz="5550" spc="10"/>
              <a:t> </a:t>
            </a:r>
            <a:r>
              <a:rPr dirty="0" sz="5550" spc="180"/>
              <a:t>APIs</a:t>
            </a:r>
            <a:endParaRPr sz="5550"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124" y="3304032"/>
            <a:ext cx="708660" cy="7086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79728" y="4241419"/>
            <a:ext cx="4194175" cy="10090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10">
                <a:solidFill>
                  <a:srgbClr val="CFCABE"/>
                </a:solidFill>
                <a:latin typeface="Georgia"/>
                <a:cs typeface="Georgia"/>
              </a:rPr>
              <a:t>Spotify</a:t>
            </a:r>
            <a:r>
              <a:rPr dirty="0" sz="2750" spc="1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60">
                <a:solidFill>
                  <a:srgbClr val="CFCABE"/>
                </a:solidFill>
                <a:latin typeface="Georgia"/>
                <a:cs typeface="Georgia"/>
              </a:rPr>
              <a:t>API</a:t>
            </a:r>
            <a:endParaRPr sz="27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dirty="0" sz="2150" spc="155">
                <a:solidFill>
                  <a:srgbClr val="CFCABE"/>
                </a:solidFill>
                <a:latin typeface="Trebuchet MS"/>
                <a:cs typeface="Trebuchet MS"/>
              </a:rPr>
              <a:t>Access</a:t>
            </a:r>
            <a:r>
              <a:rPr dirty="0" sz="2150" spc="-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55">
                <a:solidFill>
                  <a:srgbClr val="CFCABE"/>
                </a:solidFill>
                <a:latin typeface="Trebuchet MS"/>
                <a:cs typeface="Trebuchet MS"/>
              </a:rPr>
              <a:t>a</a:t>
            </a:r>
            <a:r>
              <a:rPr dirty="0" sz="2150" spc="-8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55">
                <a:solidFill>
                  <a:srgbClr val="CFCABE"/>
                </a:solidFill>
                <a:latin typeface="Trebuchet MS"/>
                <a:cs typeface="Trebuchet MS"/>
              </a:rPr>
              <a:t>vast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library</a:t>
            </a:r>
            <a:r>
              <a:rPr dirty="0" sz="2150" spc="-8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of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music.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26835" y="3304032"/>
            <a:ext cx="708660" cy="708660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5915405" y="4241419"/>
            <a:ext cx="3891279" cy="146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40">
                <a:solidFill>
                  <a:srgbClr val="CFCABE"/>
                </a:solidFill>
                <a:latin typeface="Georgia"/>
                <a:cs typeface="Georgia"/>
              </a:rPr>
              <a:t>Apple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45">
                <a:solidFill>
                  <a:srgbClr val="CFCABE"/>
                </a:solidFill>
                <a:latin typeface="Georgia"/>
                <a:cs typeface="Georgia"/>
              </a:rPr>
              <a:t>Music</a:t>
            </a:r>
            <a:r>
              <a:rPr dirty="0" sz="2750" spc="2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60">
                <a:solidFill>
                  <a:srgbClr val="CFCABE"/>
                </a:solidFill>
                <a:latin typeface="Georgia"/>
                <a:cs typeface="Georgia"/>
              </a:rPr>
              <a:t>API</a:t>
            </a:r>
            <a:endParaRPr sz="2750">
              <a:latin typeface="Georgia"/>
              <a:cs typeface="Georgia"/>
            </a:endParaRPr>
          </a:p>
          <a:p>
            <a:pPr marL="12700" marR="5080">
              <a:lnSpc>
                <a:spcPct val="139500"/>
              </a:lnSpc>
              <a:spcBef>
                <a:spcPts val="840"/>
              </a:spcBef>
            </a:pP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Integration</a:t>
            </a:r>
            <a:r>
              <a:rPr dirty="0" sz="2150" spc="10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with</a:t>
            </a:r>
            <a:r>
              <a:rPr dirty="0" sz="2150" spc="9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another</a:t>
            </a:r>
            <a:r>
              <a:rPr dirty="0" sz="2150" spc="10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major </a:t>
            </a:r>
            <a:r>
              <a:rPr dirty="0" sz="2150" spc="95">
                <a:solidFill>
                  <a:srgbClr val="CFCABE"/>
                </a:solidFill>
                <a:latin typeface="Trebuchet MS"/>
                <a:cs typeface="Trebuchet MS"/>
              </a:rPr>
              <a:t>music</a:t>
            </a:r>
            <a:r>
              <a:rPr dirty="0" sz="2150" spc="-5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platform.</a:t>
            </a:r>
            <a:endParaRPr sz="215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92124" y="6667500"/>
            <a:ext cx="708660" cy="70866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79728" y="7604886"/>
            <a:ext cx="3900804" cy="146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70">
                <a:solidFill>
                  <a:srgbClr val="CFCABE"/>
                </a:solidFill>
                <a:latin typeface="Georgia"/>
                <a:cs typeface="Georgia"/>
              </a:rPr>
              <a:t>YouTube</a:t>
            </a:r>
            <a:r>
              <a:rPr dirty="0" sz="2750" spc="2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45">
                <a:solidFill>
                  <a:srgbClr val="CFCABE"/>
                </a:solidFill>
                <a:latin typeface="Georgia"/>
                <a:cs typeface="Georgia"/>
              </a:rPr>
              <a:t>Music</a:t>
            </a:r>
            <a:r>
              <a:rPr dirty="0" sz="2750" spc="2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60">
                <a:solidFill>
                  <a:srgbClr val="CFCABE"/>
                </a:solidFill>
                <a:latin typeface="Georgia"/>
                <a:cs typeface="Georgia"/>
              </a:rPr>
              <a:t>API</a:t>
            </a:r>
            <a:endParaRPr sz="2750">
              <a:latin typeface="Georgia"/>
              <a:cs typeface="Georgia"/>
            </a:endParaRPr>
          </a:p>
          <a:p>
            <a:pPr marL="12700" marR="5080">
              <a:lnSpc>
                <a:spcPct val="139500"/>
              </a:lnSpc>
              <a:spcBef>
                <a:spcPts val="840"/>
              </a:spcBef>
            </a:pPr>
            <a:r>
              <a:rPr dirty="0" sz="2150" spc="130">
                <a:solidFill>
                  <a:srgbClr val="CFCABE"/>
                </a:solidFill>
                <a:latin typeface="Trebuchet MS"/>
                <a:cs typeface="Trebuchet MS"/>
              </a:rPr>
              <a:t>Seamless</a:t>
            </a:r>
            <a:r>
              <a:rPr dirty="0" sz="2150" spc="-3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130">
                <a:solidFill>
                  <a:srgbClr val="CFCABE"/>
                </a:solidFill>
                <a:latin typeface="Trebuchet MS"/>
                <a:cs typeface="Trebuchet MS"/>
              </a:rPr>
              <a:t>access</a:t>
            </a:r>
            <a:r>
              <a:rPr dirty="0" sz="2150" spc="-5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to</a:t>
            </a:r>
            <a:r>
              <a:rPr dirty="0" sz="2150" spc="-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video</a:t>
            </a:r>
            <a:r>
              <a:rPr dirty="0" sz="2150" spc="-7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80">
                <a:solidFill>
                  <a:srgbClr val="CFCABE"/>
                </a:solidFill>
                <a:latin typeface="Trebuchet MS"/>
                <a:cs typeface="Trebuchet MS"/>
              </a:rPr>
              <a:t>and </a:t>
            </a:r>
            <a:r>
              <a:rPr dirty="0" sz="2150" spc="60">
                <a:solidFill>
                  <a:srgbClr val="CFCABE"/>
                </a:solidFill>
                <a:latin typeface="Trebuchet MS"/>
                <a:cs typeface="Trebuchet MS"/>
              </a:rPr>
              <a:t>audio</a:t>
            </a:r>
            <a:r>
              <a:rPr dirty="0" sz="215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content.</a:t>
            </a:r>
            <a:endParaRPr sz="21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430000" y="-2"/>
            <a:ext cx="6858000" cy="10287000"/>
            <a:chOff x="11430000" y="-2"/>
            <a:chExt cx="6858000" cy="10287000"/>
          </a:xfrm>
        </p:grpSpPr>
        <p:pic>
          <p:nvPicPr>
            <p:cNvPr id="3" name="object 3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49244" y="9686543"/>
              <a:ext cx="2153411" cy="51510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0000" y="-2"/>
              <a:ext cx="6858000" cy="10286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57630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105"/>
              </a:spcBef>
            </a:pPr>
            <a:r>
              <a:rPr dirty="0" sz="5550" spc="275"/>
              <a:t>Future</a:t>
            </a:r>
            <a:r>
              <a:rPr dirty="0" sz="5550" spc="-10"/>
              <a:t> </a:t>
            </a:r>
            <a:r>
              <a:rPr dirty="0" sz="5550" spc="290"/>
              <a:t>Enhancements</a:t>
            </a:r>
            <a:endParaRPr sz="5550"/>
          </a:p>
        </p:txBody>
      </p:sp>
      <p:sp>
        <p:nvSpPr>
          <p:cNvPr id="6" name="object 6" descr=""/>
          <p:cNvSpPr/>
          <p:nvPr/>
        </p:nvSpPr>
        <p:spPr>
          <a:xfrm>
            <a:off x="992124" y="4239767"/>
            <a:ext cx="4581525" cy="2087880"/>
          </a:xfrm>
          <a:custGeom>
            <a:avLst/>
            <a:gdLst/>
            <a:ahLst/>
            <a:cxnLst/>
            <a:rect l="l" t="t" r="r" b="b"/>
            <a:pathLst>
              <a:path w="4581525" h="2087879">
                <a:moveTo>
                  <a:pt x="4538599" y="0"/>
                </a:moveTo>
                <a:lnTo>
                  <a:pt x="42570" y="0"/>
                </a:lnTo>
                <a:lnTo>
                  <a:pt x="25996" y="3343"/>
                </a:lnTo>
                <a:lnTo>
                  <a:pt x="12465" y="12461"/>
                </a:lnTo>
                <a:lnTo>
                  <a:pt x="3344" y="25985"/>
                </a:lnTo>
                <a:lnTo>
                  <a:pt x="0" y="42545"/>
                </a:lnTo>
                <a:lnTo>
                  <a:pt x="0" y="2045335"/>
                </a:lnTo>
                <a:lnTo>
                  <a:pt x="3344" y="2061894"/>
                </a:lnTo>
                <a:lnTo>
                  <a:pt x="12465" y="2075418"/>
                </a:lnTo>
                <a:lnTo>
                  <a:pt x="25996" y="2084536"/>
                </a:lnTo>
                <a:lnTo>
                  <a:pt x="42570" y="2087880"/>
                </a:lnTo>
                <a:lnTo>
                  <a:pt x="4538599" y="2087880"/>
                </a:lnTo>
                <a:lnTo>
                  <a:pt x="4555158" y="2084536"/>
                </a:lnTo>
                <a:lnTo>
                  <a:pt x="4568682" y="2075418"/>
                </a:lnTo>
                <a:lnTo>
                  <a:pt x="4577800" y="2061894"/>
                </a:lnTo>
                <a:lnTo>
                  <a:pt x="4581144" y="2045335"/>
                </a:lnTo>
                <a:lnTo>
                  <a:pt x="4581144" y="42545"/>
                </a:lnTo>
                <a:lnTo>
                  <a:pt x="4577800" y="25985"/>
                </a:lnTo>
                <a:lnTo>
                  <a:pt x="4568682" y="12461"/>
                </a:lnTo>
                <a:lnTo>
                  <a:pt x="4555158" y="3343"/>
                </a:lnTo>
                <a:lnTo>
                  <a:pt x="4538599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63141" y="4468113"/>
            <a:ext cx="3293745" cy="14662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90">
                <a:solidFill>
                  <a:srgbClr val="CFCABE"/>
                </a:solidFill>
                <a:latin typeface="Georgia"/>
                <a:cs typeface="Georgia"/>
              </a:rPr>
              <a:t>Voice-</a:t>
            </a:r>
            <a:r>
              <a:rPr dirty="0" sz="2750" spc="160">
                <a:solidFill>
                  <a:srgbClr val="CFCABE"/>
                </a:solidFill>
                <a:latin typeface="Georgia"/>
                <a:cs typeface="Georgia"/>
              </a:rPr>
              <a:t>Based</a:t>
            </a:r>
            <a:endParaRPr sz="2750">
              <a:latin typeface="Georgia"/>
              <a:cs typeface="Georgia"/>
            </a:endParaRPr>
          </a:p>
          <a:p>
            <a:pPr marL="12700" marR="5080" indent="71120">
              <a:lnSpc>
                <a:spcPct val="139500"/>
              </a:lnSpc>
              <a:spcBef>
                <a:spcPts val="840"/>
              </a:spcBef>
            </a:pPr>
            <a:r>
              <a:rPr dirty="0" sz="2150" spc="85">
                <a:solidFill>
                  <a:srgbClr val="CFCABE"/>
                </a:solidFill>
                <a:latin typeface="Trebuchet MS"/>
                <a:cs typeface="Trebuchet MS"/>
              </a:rPr>
              <a:t>Analyze</a:t>
            </a:r>
            <a:r>
              <a:rPr dirty="0" sz="215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50">
                <a:solidFill>
                  <a:srgbClr val="CFCABE"/>
                </a:solidFill>
                <a:latin typeface="Trebuchet MS"/>
                <a:cs typeface="Trebuchet MS"/>
              </a:rPr>
              <a:t>tone</a:t>
            </a:r>
            <a:r>
              <a:rPr dirty="0" sz="2150" spc="-5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of</a:t>
            </a:r>
            <a:r>
              <a:rPr dirty="0" sz="2150" spc="-5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70">
                <a:solidFill>
                  <a:srgbClr val="CFCABE"/>
                </a:solidFill>
                <a:latin typeface="Trebuchet MS"/>
                <a:cs typeface="Trebuchet MS"/>
              </a:rPr>
              <a:t>voice</a:t>
            </a:r>
            <a:r>
              <a:rPr dirty="0" sz="2150" spc="-60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25">
                <a:solidFill>
                  <a:srgbClr val="CFCABE"/>
                </a:solidFill>
                <a:latin typeface="Trebuchet MS"/>
                <a:cs typeface="Trebuchet MS"/>
              </a:rPr>
              <a:t>for </a:t>
            </a:r>
            <a:r>
              <a:rPr dirty="0" sz="2150">
                <a:solidFill>
                  <a:srgbClr val="CFCABE"/>
                </a:solidFill>
                <a:latin typeface="Trebuchet MS"/>
                <a:cs typeface="Trebuchet MS"/>
              </a:rPr>
              <a:t>better</a:t>
            </a:r>
            <a:r>
              <a:rPr dirty="0" sz="2150" spc="-7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160">
                <a:solidFill>
                  <a:srgbClr val="CFCABE"/>
                </a:solidFill>
                <a:latin typeface="Trebuchet MS"/>
                <a:cs typeface="Trebuchet MS"/>
              </a:rPr>
              <a:t>mood</a:t>
            </a:r>
            <a:r>
              <a:rPr dirty="0" sz="2150" spc="-65">
                <a:solidFill>
                  <a:srgbClr val="CFCABE"/>
                </a:solidFill>
                <a:latin typeface="Trebuchet MS"/>
                <a:cs typeface="Trebuchet MS"/>
              </a:rPr>
              <a:t> </a:t>
            </a:r>
            <a:r>
              <a:rPr dirty="0" sz="2150" spc="-10">
                <a:solidFill>
                  <a:srgbClr val="CFCABE"/>
                </a:solidFill>
                <a:latin typeface="Trebuchet MS"/>
                <a:cs typeface="Trebuchet MS"/>
              </a:rPr>
              <a:t>detection.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856732" y="4239767"/>
            <a:ext cx="4581525" cy="2087880"/>
          </a:xfrm>
          <a:custGeom>
            <a:avLst/>
            <a:gdLst/>
            <a:ahLst/>
            <a:cxnLst/>
            <a:rect l="l" t="t" r="r" b="b"/>
            <a:pathLst>
              <a:path w="4581525" h="2087879">
                <a:moveTo>
                  <a:pt x="4538598" y="0"/>
                </a:moveTo>
                <a:lnTo>
                  <a:pt x="42544" y="0"/>
                </a:lnTo>
                <a:lnTo>
                  <a:pt x="25985" y="3343"/>
                </a:lnTo>
                <a:lnTo>
                  <a:pt x="12461" y="12461"/>
                </a:lnTo>
                <a:lnTo>
                  <a:pt x="3343" y="25985"/>
                </a:lnTo>
                <a:lnTo>
                  <a:pt x="0" y="42545"/>
                </a:lnTo>
                <a:lnTo>
                  <a:pt x="0" y="2045335"/>
                </a:lnTo>
                <a:lnTo>
                  <a:pt x="3343" y="2061894"/>
                </a:lnTo>
                <a:lnTo>
                  <a:pt x="12461" y="2075418"/>
                </a:lnTo>
                <a:lnTo>
                  <a:pt x="25985" y="2084536"/>
                </a:lnTo>
                <a:lnTo>
                  <a:pt x="42544" y="2087880"/>
                </a:lnTo>
                <a:lnTo>
                  <a:pt x="4538598" y="2087880"/>
                </a:lnTo>
                <a:lnTo>
                  <a:pt x="4555158" y="2084536"/>
                </a:lnTo>
                <a:lnTo>
                  <a:pt x="4568682" y="2075418"/>
                </a:lnTo>
                <a:lnTo>
                  <a:pt x="4577800" y="2061894"/>
                </a:lnTo>
                <a:lnTo>
                  <a:pt x="4581144" y="2045335"/>
                </a:lnTo>
                <a:lnTo>
                  <a:pt x="4581144" y="42545"/>
                </a:lnTo>
                <a:lnTo>
                  <a:pt x="4577800" y="25985"/>
                </a:lnTo>
                <a:lnTo>
                  <a:pt x="4568682" y="12461"/>
                </a:lnTo>
                <a:lnTo>
                  <a:pt x="4555158" y="3343"/>
                </a:lnTo>
                <a:lnTo>
                  <a:pt x="4538598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92124" y="6611111"/>
            <a:ext cx="9446260" cy="1633855"/>
          </a:xfrm>
          <a:custGeom>
            <a:avLst/>
            <a:gdLst/>
            <a:ahLst/>
            <a:cxnLst/>
            <a:rect l="l" t="t" r="r" b="b"/>
            <a:pathLst>
              <a:path w="9446260" h="1633854">
                <a:moveTo>
                  <a:pt x="9403207" y="0"/>
                </a:moveTo>
                <a:lnTo>
                  <a:pt x="42481" y="0"/>
                </a:lnTo>
                <a:lnTo>
                  <a:pt x="25958" y="3343"/>
                </a:lnTo>
                <a:lnTo>
                  <a:pt x="12453" y="12461"/>
                </a:lnTo>
                <a:lnTo>
                  <a:pt x="3342" y="25985"/>
                </a:lnTo>
                <a:lnTo>
                  <a:pt x="0" y="42545"/>
                </a:lnTo>
                <a:lnTo>
                  <a:pt x="0" y="1591183"/>
                </a:lnTo>
                <a:lnTo>
                  <a:pt x="3330" y="1607742"/>
                </a:lnTo>
                <a:lnTo>
                  <a:pt x="12420" y="1621266"/>
                </a:lnTo>
                <a:lnTo>
                  <a:pt x="25921" y="1630384"/>
                </a:lnTo>
                <a:lnTo>
                  <a:pt x="42481" y="1633728"/>
                </a:lnTo>
                <a:lnTo>
                  <a:pt x="9403207" y="1633728"/>
                </a:lnTo>
                <a:lnTo>
                  <a:pt x="9419766" y="1630402"/>
                </a:lnTo>
                <a:lnTo>
                  <a:pt x="9433290" y="1621313"/>
                </a:lnTo>
                <a:lnTo>
                  <a:pt x="9442408" y="1607796"/>
                </a:lnTo>
                <a:lnTo>
                  <a:pt x="9445752" y="1591183"/>
                </a:lnTo>
                <a:lnTo>
                  <a:pt x="9445752" y="42545"/>
                </a:lnTo>
                <a:lnTo>
                  <a:pt x="9442426" y="25985"/>
                </a:lnTo>
                <a:lnTo>
                  <a:pt x="9433337" y="12461"/>
                </a:lnTo>
                <a:lnTo>
                  <a:pt x="9419820" y="3343"/>
                </a:lnTo>
                <a:lnTo>
                  <a:pt x="9403207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081521" y="4343527"/>
            <a:ext cx="372745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10">
                <a:solidFill>
                  <a:srgbClr val="CFCABE"/>
                </a:solidFill>
                <a:latin typeface="Georgia"/>
                <a:cs typeface="Georgia"/>
              </a:rPr>
              <a:t>Mobile</a:t>
            </a:r>
            <a:r>
              <a:rPr dirty="0" sz="23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350" spc="140">
                <a:solidFill>
                  <a:srgbClr val="CFCABE"/>
                </a:solidFill>
                <a:latin typeface="Georgia"/>
                <a:cs typeface="Georgia"/>
              </a:rPr>
              <a:t>App</a:t>
            </a:r>
            <a:r>
              <a:rPr dirty="0" sz="2350" spc="1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350" spc="114">
                <a:solidFill>
                  <a:srgbClr val="CFCABE"/>
                </a:solidFill>
                <a:latin typeface="Georgia"/>
                <a:cs typeface="Georgia"/>
              </a:rPr>
              <a:t>Development</a:t>
            </a:r>
            <a:endParaRPr sz="2350">
              <a:latin typeface="Georgia"/>
              <a:cs typeface="Georgi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23594" y="6519097"/>
            <a:ext cx="5560695" cy="1391285"/>
          </a:xfrm>
          <a:prstGeom prst="rect">
            <a:avLst/>
          </a:prstGeom>
        </p:spPr>
        <p:txBody>
          <a:bodyPr wrap="square" lIns="0" tIns="1720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dirty="0" sz="2650" spc="70">
                <a:solidFill>
                  <a:srgbClr val="CFCABE"/>
                </a:solidFill>
                <a:latin typeface="Georgia"/>
                <a:cs typeface="Georgia"/>
              </a:rPr>
              <a:t>Integration</a:t>
            </a:r>
            <a:r>
              <a:rPr dirty="0" sz="2650" spc="-1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650" spc="85">
                <a:solidFill>
                  <a:srgbClr val="CFCABE"/>
                </a:solidFill>
                <a:latin typeface="Georgia"/>
                <a:cs typeface="Georgia"/>
              </a:rPr>
              <a:t>with</a:t>
            </a:r>
            <a:r>
              <a:rPr dirty="0" sz="26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650" spc="170">
                <a:solidFill>
                  <a:srgbClr val="CFCABE"/>
                </a:solidFill>
                <a:latin typeface="Georgia"/>
                <a:cs typeface="Georgia"/>
              </a:rPr>
              <a:t>More</a:t>
            </a:r>
            <a:r>
              <a:rPr dirty="0" sz="2650" spc="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650" spc="130">
                <a:solidFill>
                  <a:srgbClr val="CFCABE"/>
                </a:solidFill>
                <a:latin typeface="Georgia"/>
                <a:cs typeface="Georgia"/>
              </a:rPr>
              <a:t>Music</a:t>
            </a:r>
            <a:r>
              <a:rPr dirty="0" sz="2650" spc="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650" spc="125">
                <a:solidFill>
                  <a:srgbClr val="CFCABE"/>
                </a:solidFill>
                <a:latin typeface="Georgia"/>
                <a:cs typeface="Georgia"/>
              </a:rPr>
              <a:t>Apps</a:t>
            </a:r>
            <a:endParaRPr sz="2650">
              <a:latin typeface="Georgia"/>
              <a:cs typeface="Georgia"/>
            </a:endParaRPr>
          </a:p>
          <a:p>
            <a:pPr marL="172720">
              <a:lnSpc>
                <a:spcPct val="100000"/>
              </a:lnSpc>
              <a:spcBef>
                <a:spcPts val="1035"/>
              </a:spcBef>
              <a:tabLst>
                <a:tab pos="3304540" algn="l"/>
              </a:tabLst>
            </a:pPr>
            <a:r>
              <a:rPr dirty="0" sz="2150" spc="145">
                <a:solidFill>
                  <a:srgbClr val="CFCABE"/>
                </a:solidFill>
                <a:latin typeface="Georgia"/>
                <a:cs typeface="Georgia"/>
              </a:rPr>
              <a:t>YouTube</a:t>
            </a:r>
            <a:r>
              <a:rPr dirty="0" sz="2150" spc="1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150" spc="80">
                <a:solidFill>
                  <a:srgbClr val="CFCABE"/>
                </a:solidFill>
                <a:latin typeface="Georgia"/>
                <a:cs typeface="Georgia"/>
              </a:rPr>
              <a:t>Music,</a:t>
            </a:r>
            <a:r>
              <a:rPr dirty="0" sz="2150" spc="1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150" spc="105">
                <a:solidFill>
                  <a:srgbClr val="CFCABE"/>
                </a:solidFill>
                <a:latin typeface="Georgia"/>
                <a:cs typeface="Georgia"/>
              </a:rPr>
              <a:t>Apple</a:t>
            </a:r>
            <a:r>
              <a:rPr dirty="0" sz="2150">
                <a:solidFill>
                  <a:srgbClr val="CFCABE"/>
                </a:solidFill>
                <a:latin typeface="Georgia"/>
                <a:cs typeface="Georgia"/>
              </a:rPr>
              <a:t>	</a:t>
            </a:r>
            <a:r>
              <a:rPr dirty="0" sz="2150" spc="70">
                <a:solidFill>
                  <a:srgbClr val="CFCABE"/>
                </a:solidFill>
                <a:latin typeface="Georgia"/>
                <a:cs typeface="Georgia"/>
              </a:rPr>
              <a:t>Music,</a:t>
            </a:r>
            <a:endParaRPr sz="2150">
              <a:latin typeface="Georgia"/>
              <a:cs typeface="Georgia"/>
            </a:endParaRPr>
          </a:p>
          <a:p>
            <a:pPr algn="ctr" marR="1329055">
              <a:lnSpc>
                <a:spcPct val="100000"/>
              </a:lnSpc>
              <a:spcBef>
                <a:spcPts val="120"/>
              </a:spcBef>
            </a:pPr>
            <a:r>
              <a:rPr dirty="0" sz="2150" spc="100">
                <a:solidFill>
                  <a:srgbClr val="CFCABE"/>
                </a:solidFill>
                <a:latin typeface="Georgia"/>
                <a:cs typeface="Georgia"/>
              </a:rPr>
              <a:t>etc</a:t>
            </a:r>
            <a:endParaRPr sz="21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863333" y="5149722"/>
            <a:ext cx="2470150" cy="726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368300">
              <a:lnSpc>
                <a:spcPts val="2810"/>
              </a:lnSpc>
              <a:spcBef>
                <a:spcPts val="95"/>
              </a:spcBef>
            </a:pPr>
            <a:r>
              <a:rPr dirty="0" sz="2250" spc="110">
                <a:solidFill>
                  <a:srgbClr val="CFCABE"/>
                </a:solidFill>
                <a:latin typeface="Georgia"/>
                <a:cs typeface="Georgia"/>
              </a:rPr>
              <a:t>Convert</a:t>
            </a:r>
            <a:r>
              <a:rPr dirty="0" sz="2250" spc="-2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250" spc="30">
                <a:solidFill>
                  <a:srgbClr val="CFCABE"/>
                </a:solidFill>
                <a:latin typeface="Georgia"/>
                <a:cs typeface="Georgia"/>
              </a:rPr>
              <a:t>into </a:t>
            </a:r>
            <a:r>
              <a:rPr dirty="0" sz="2250" spc="105">
                <a:solidFill>
                  <a:srgbClr val="CFCABE"/>
                </a:solidFill>
                <a:latin typeface="Georgia"/>
                <a:cs typeface="Georgia"/>
              </a:rPr>
              <a:t>Android/iOS</a:t>
            </a:r>
            <a:r>
              <a:rPr dirty="0" sz="2250" spc="-3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250" spc="60">
                <a:solidFill>
                  <a:srgbClr val="CFCABE"/>
                </a:solidFill>
                <a:latin typeface="Georgia"/>
                <a:cs typeface="Georgia"/>
              </a:rPr>
              <a:t>app.</a:t>
            </a:r>
            <a:endParaRPr sz="22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20202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48766"/>
            <a:ext cx="18288000" cy="10238740"/>
            <a:chOff x="0" y="48766"/>
            <a:chExt cx="18288000" cy="10238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766"/>
              <a:ext cx="18202655" cy="1023822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48766"/>
              <a:ext cx="18288000" cy="10238740"/>
            </a:xfrm>
            <a:custGeom>
              <a:avLst/>
              <a:gdLst/>
              <a:ahLst/>
              <a:cxnLst/>
              <a:rect l="l" t="t" r="r" b="b"/>
              <a:pathLst>
                <a:path w="18288000" h="10238740">
                  <a:moveTo>
                    <a:pt x="18288000" y="0"/>
                  </a:moveTo>
                  <a:lnTo>
                    <a:pt x="0" y="0"/>
                  </a:lnTo>
                  <a:lnTo>
                    <a:pt x="0" y="10238233"/>
                  </a:lnTo>
                  <a:lnTo>
                    <a:pt x="18288000" y="10238233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1B1C1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31444" rIns="0" bIns="0" rtlCol="0" vert="horz">
            <a:spAutoFit/>
          </a:bodyPr>
          <a:lstStyle/>
          <a:p>
            <a:pPr marL="639445">
              <a:lnSpc>
                <a:spcPct val="100000"/>
              </a:lnSpc>
              <a:spcBef>
                <a:spcPts val="105"/>
              </a:spcBef>
            </a:pPr>
            <a:r>
              <a:rPr dirty="0" sz="5550" spc="260"/>
              <a:t>Conclusion</a:t>
            </a:r>
            <a:endParaRPr sz="5550"/>
          </a:p>
        </p:txBody>
      </p:sp>
      <p:sp>
        <p:nvSpPr>
          <p:cNvPr id="7" name="object 7" descr=""/>
          <p:cNvSpPr/>
          <p:nvPr/>
        </p:nvSpPr>
        <p:spPr>
          <a:xfrm>
            <a:off x="992124" y="3278123"/>
            <a:ext cx="2717800" cy="1633855"/>
          </a:xfrm>
          <a:custGeom>
            <a:avLst/>
            <a:gdLst/>
            <a:ahLst/>
            <a:cxnLst/>
            <a:rect l="l" t="t" r="r" b="b"/>
            <a:pathLst>
              <a:path w="2717800" h="1633854">
                <a:moveTo>
                  <a:pt x="2674747" y="0"/>
                </a:moveTo>
                <a:lnTo>
                  <a:pt x="42481" y="0"/>
                </a:lnTo>
                <a:lnTo>
                  <a:pt x="25958" y="3343"/>
                </a:lnTo>
                <a:lnTo>
                  <a:pt x="12453" y="12461"/>
                </a:lnTo>
                <a:lnTo>
                  <a:pt x="3342" y="25985"/>
                </a:lnTo>
                <a:lnTo>
                  <a:pt x="0" y="42545"/>
                </a:lnTo>
                <a:lnTo>
                  <a:pt x="0" y="1591183"/>
                </a:lnTo>
                <a:lnTo>
                  <a:pt x="3330" y="1607742"/>
                </a:lnTo>
                <a:lnTo>
                  <a:pt x="12420" y="1621266"/>
                </a:lnTo>
                <a:lnTo>
                  <a:pt x="25921" y="1630384"/>
                </a:lnTo>
                <a:lnTo>
                  <a:pt x="42481" y="1633727"/>
                </a:lnTo>
                <a:lnTo>
                  <a:pt x="2674747" y="1633727"/>
                </a:lnTo>
                <a:lnTo>
                  <a:pt x="2691306" y="1630402"/>
                </a:lnTo>
                <a:lnTo>
                  <a:pt x="2704830" y="1621313"/>
                </a:lnTo>
                <a:lnTo>
                  <a:pt x="2713948" y="1607796"/>
                </a:lnTo>
                <a:lnTo>
                  <a:pt x="2717291" y="1591183"/>
                </a:lnTo>
                <a:lnTo>
                  <a:pt x="2717291" y="42545"/>
                </a:lnTo>
                <a:lnTo>
                  <a:pt x="2713966" y="25985"/>
                </a:lnTo>
                <a:lnTo>
                  <a:pt x="2704877" y="12461"/>
                </a:lnTo>
                <a:lnTo>
                  <a:pt x="2691360" y="3343"/>
                </a:lnTo>
                <a:lnTo>
                  <a:pt x="2674747" y="0"/>
                </a:lnTo>
                <a:close/>
              </a:path>
            </a:pathLst>
          </a:custGeom>
          <a:solidFill>
            <a:srgbClr val="393A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263141" y="3775963"/>
            <a:ext cx="146050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-195">
                <a:solidFill>
                  <a:srgbClr val="CFCABE"/>
                </a:solidFill>
                <a:latin typeface="Georgia"/>
                <a:cs typeface="Georgia"/>
              </a:rPr>
              <a:t>1</a:t>
            </a:r>
            <a:endParaRPr sz="2750">
              <a:latin typeface="Georgia"/>
              <a:cs typeface="Georgi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992124" y="4892040"/>
            <a:ext cx="16162019" cy="1795780"/>
            <a:chOff x="992124" y="4892040"/>
            <a:chExt cx="16162019" cy="1795780"/>
          </a:xfrm>
        </p:grpSpPr>
        <p:sp>
          <p:nvSpPr>
            <p:cNvPr id="10" name="object 10" descr=""/>
            <p:cNvSpPr/>
            <p:nvPr/>
          </p:nvSpPr>
          <p:spPr>
            <a:xfrm>
              <a:off x="3851147" y="4892040"/>
              <a:ext cx="13303250" cy="20320"/>
            </a:xfrm>
            <a:custGeom>
              <a:avLst/>
              <a:gdLst/>
              <a:ahLst/>
              <a:cxnLst/>
              <a:rect l="l" t="t" r="r" b="b"/>
              <a:pathLst>
                <a:path w="13303250" h="20320">
                  <a:moveTo>
                    <a:pt x="13298678" y="0"/>
                  </a:moveTo>
                  <a:lnTo>
                    <a:pt x="4317" y="0"/>
                  </a:lnTo>
                  <a:lnTo>
                    <a:pt x="0" y="4445"/>
                  </a:lnTo>
                  <a:lnTo>
                    <a:pt x="0" y="9906"/>
                  </a:lnTo>
                  <a:lnTo>
                    <a:pt x="0" y="15367"/>
                  </a:lnTo>
                  <a:lnTo>
                    <a:pt x="4317" y="19812"/>
                  </a:lnTo>
                  <a:lnTo>
                    <a:pt x="13298678" y="19812"/>
                  </a:lnTo>
                  <a:lnTo>
                    <a:pt x="13302996" y="15367"/>
                  </a:lnTo>
                  <a:lnTo>
                    <a:pt x="13302996" y="4445"/>
                  </a:lnTo>
                  <a:lnTo>
                    <a:pt x="13298678" y="0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92124" y="5053584"/>
              <a:ext cx="5434965" cy="1633855"/>
            </a:xfrm>
            <a:custGeom>
              <a:avLst/>
              <a:gdLst/>
              <a:ahLst/>
              <a:cxnLst/>
              <a:rect l="l" t="t" r="r" b="b"/>
              <a:pathLst>
                <a:path w="5434965" h="1633854">
                  <a:moveTo>
                    <a:pt x="5392039" y="0"/>
                  </a:moveTo>
                  <a:lnTo>
                    <a:pt x="42481" y="0"/>
                  </a:lnTo>
                  <a:lnTo>
                    <a:pt x="25958" y="3343"/>
                  </a:lnTo>
                  <a:lnTo>
                    <a:pt x="12453" y="12461"/>
                  </a:lnTo>
                  <a:lnTo>
                    <a:pt x="3342" y="25985"/>
                  </a:lnTo>
                  <a:lnTo>
                    <a:pt x="0" y="42544"/>
                  </a:lnTo>
                  <a:lnTo>
                    <a:pt x="0" y="1591182"/>
                  </a:lnTo>
                  <a:lnTo>
                    <a:pt x="3330" y="1607742"/>
                  </a:lnTo>
                  <a:lnTo>
                    <a:pt x="12420" y="1621266"/>
                  </a:lnTo>
                  <a:lnTo>
                    <a:pt x="25921" y="1630384"/>
                  </a:lnTo>
                  <a:lnTo>
                    <a:pt x="42481" y="1633727"/>
                  </a:lnTo>
                  <a:lnTo>
                    <a:pt x="5392039" y="1633727"/>
                  </a:lnTo>
                  <a:lnTo>
                    <a:pt x="5408598" y="1630402"/>
                  </a:lnTo>
                  <a:lnTo>
                    <a:pt x="5422122" y="1621313"/>
                  </a:lnTo>
                  <a:lnTo>
                    <a:pt x="5431240" y="1607796"/>
                  </a:lnTo>
                  <a:lnTo>
                    <a:pt x="5434584" y="1591182"/>
                  </a:lnTo>
                  <a:lnTo>
                    <a:pt x="5434584" y="42544"/>
                  </a:lnTo>
                  <a:lnTo>
                    <a:pt x="5431258" y="25985"/>
                  </a:lnTo>
                  <a:lnTo>
                    <a:pt x="5422169" y="12461"/>
                  </a:lnTo>
                  <a:lnTo>
                    <a:pt x="5408652" y="3343"/>
                  </a:lnTo>
                  <a:lnTo>
                    <a:pt x="5392039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1265300" y="5551423"/>
            <a:ext cx="23939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85">
                <a:solidFill>
                  <a:srgbClr val="CFCABE"/>
                </a:solidFill>
                <a:latin typeface="Georgia"/>
                <a:cs typeface="Georgia"/>
              </a:rPr>
              <a:t>2</a:t>
            </a:r>
            <a:endParaRPr sz="2750">
              <a:latin typeface="Georgia"/>
              <a:cs typeface="Georgi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992124" y="6667500"/>
            <a:ext cx="16162019" cy="1795780"/>
            <a:chOff x="992124" y="6667500"/>
            <a:chExt cx="16162019" cy="1795780"/>
          </a:xfrm>
        </p:grpSpPr>
        <p:sp>
          <p:nvSpPr>
            <p:cNvPr id="14" name="object 14" descr=""/>
            <p:cNvSpPr/>
            <p:nvPr/>
          </p:nvSpPr>
          <p:spPr>
            <a:xfrm>
              <a:off x="6568439" y="6667500"/>
              <a:ext cx="10586085" cy="20320"/>
            </a:xfrm>
            <a:custGeom>
              <a:avLst/>
              <a:gdLst/>
              <a:ahLst/>
              <a:cxnLst/>
              <a:rect l="l" t="t" r="r" b="b"/>
              <a:pathLst>
                <a:path w="10586085" h="20320">
                  <a:moveTo>
                    <a:pt x="10581386" y="0"/>
                  </a:moveTo>
                  <a:lnTo>
                    <a:pt x="4317" y="0"/>
                  </a:lnTo>
                  <a:lnTo>
                    <a:pt x="0" y="4445"/>
                  </a:lnTo>
                  <a:lnTo>
                    <a:pt x="0" y="9905"/>
                  </a:lnTo>
                  <a:lnTo>
                    <a:pt x="0" y="15366"/>
                  </a:lnTo>
                  <a:lnTo>
                    <a:pt x="4317" y="19812"/>
                  </a:lnTo>
                  <a:lnTo>
                    <a:pt x="10581386" y="19812"/>
                  </a:lnTo>
                  <a:lnTo>
                    <a:pt x="10585704" y="15366"/>
                  </a:lnTo>
                  <a:lnTo>
                    <a:pt x="10585704" y="4445"/>
                  </a:lnTo>
                  <a:lnTo>
                    <a:pt x="10581386" y="0"/>
                  </a:lnTo>
                  <a:close/>
                </a:path>
              </a:pathLst>
            </a:custGeom>
            <a:solidFill>
              <a:srgbClr val="5253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2124" y="6829044"/>
              <a:ext cx="8152130" cy="1633855"/>
            </a:xfrm>
            <a:custGeom>
              <a:avLst/>
              <a:gdLst/>
              <a:ahLst/>
              <a:cxnLst/>
              <a:rect l="l" t="t" r="r" b="b"/>
              <a:pathLst>
                <a:path w="8152130" h="1633854">
                  <a:moveTo>
                    <a:pt x="8109331" y="0"/>
                  </a:moveTo>
                  <a:lnTo>
                    <a:pt x="42481" y="0"/>
                  </a:lnTo>
                  <a:lnTo>
                    <a:pt x="25958" y="3343"/>
                  </a:lnTo>
                  <a:lnTo>
                    <a:pt x="12453" y="12461"/>
                  </a:lnTo>
                  <a:lnTo>
                    <a:pt x="3342" y="25985"/>
                  </a:lnTo>
                  <a:lnTo>
                    <a:pt x="0" y="42544"/>
                  </a:lnTo>
                  <a:lnTo>
                    <a:pt x="0" y="1591182"/>
                  </a:lnTo>
                  <a:lnTo>
                    <a:pt x="3330" y="1607742"/>
                  </a:lnTo>
                  <a:lnTo>
                    <a:pt x="12420" y="1621266"/>
                  </a:lnTo>
                  <a:lnTo>
                    <a:pt x="25921" y="1630384"/>
                  </a:lnTo>
                  <a:lnTo>
                    <a:pt x="42481" y="1633727"/>
                  </a:lnTo>
                  <a:lnTo>
                    <a:pt x="8109331" y="1633727"/>
                  </a:lnTo>
                  <a:lnTo>
                    <a:pt x="8125890" y="1630402"/>
                  </a:lnTo>
                  <a:lnTo>
                    <a:pt x="8139414" y="1621313"/>
                  </a:lnTo>
                  <a:lnTo>
                    <a:pt x="8148532" y="1607796"/>
                  </a:lnTo>
                  <a:lnTo>
                    <a:pt x="8151876" y="1591182"/>
                  </a:lnTo>
                  <a:lnTo>
                    <a:pt x="8151876" y="42544"/>
                  </a:lnTo>
                  <a:lnTo>
                    <a:pt x="8148550" y="25985"/>
                  </a:lnTo>
                  <a:lnTo>
                    <a:pt x="8139461" y="12461"/>
                  </a:lnTo>
                  <a:lnTo>
                    <a:pt x="8125944" y="3343"/>
                  </a:lnTo>
                  <a:lnTo>
                    <a:pt x="8109331" y="0"/>
                  </a:lnTo>
                  <a:close/>
                </a:path>
              </a:pathLst>
            </a:custGeom>
            <a:solidFill>
              <a:srgbClr val="393A3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265047" y="7327138"/>
            <a:ext cx="241935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130">
                <a:solidFill>
                  <a:srgbClr val="CFCABE"/>
                </a:solidFill>
                <a:latin typeface="Georgia"/>
                <a:cs typeface="Georgia"/>
              </a:rPr>
              <a:t>3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72458" y="3399866"/>
            <a:ext cx="12034520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50" spc="70">
                <a:solidFill>
                  <a:srgbClr val="CFCABE"/>
                </a:solidFill>
                <a:latin typeface="Georgia"/>
                <a:cs typeface="Georgia"/>
              </a:rPr>
              <a:t>Emotify-</a:t>
            </a:r>
            <a:r>
              <a:rPr dirty="0" sz="2750" spc="5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AI</a:t>
            </a:r>
            <a:r>
              <a:rPr dirty="0" sz="2750" spc="3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is</a:t>
            </a:r>
            <a:r>
              <a:rPr dirty="0" sz="2750" spc="5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35">
                <a:solidFill>
                  <a:srgbClr val="CFCABE"/>
                </a:solidFill>
                <a:latin typeface="Georgia"/>
                <a:cs typeface="Georgia"/>
              </a:rPr>
              <a:t>an</a:t>
            </a:r>
            <a:r>
              <a:rPr dirty="0" sz="2750" spc="3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85">
                <a:solidFill>
                  <a:srgbClr val="CFCABE"/>
                </a:solidFill>
                <a:latin typeface="Georgia"/>
                <a:cs typeface="Georgia"/>
              </a:rPr>
              <a:t>innovative</a:t>
            </a:r>
            <a:r>
              <a:rPr dirty="0" sz="2750" spc="8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AI-</a:t>
            </a:r>
            <a:r>
              <a:rPr dirty="0" sz="2750" spc="175">
                <a:solidFill>
                  <a:srgbClr val="CFCABE"/>
                </a:solidFill>
                <a:latin typeface="Georgia"/>
                <a:cs typeface="Georgia"/>
              </a:rPr>
              <a:t>powered</a:t>
            </a:r>
            <a:r>
              <a:rPr dirty="0" sz="2750" spc="2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30">
                <a:solidFill>
                  <a:srgbClr val="CFCABE"/>
                </a:solidFill>
                <a:latin typeface="Georgia"/>
                <a:cs typeface="Georgia"/>
              </a:rPr>
              <a:t>music</a:t>
            </a:r>
            <a:r>
              <a:rPr dirty="0" sz="2750" spc="4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30">
                <a:solidFill>
                  <a:srgbClr val="CFCABE"/>
                </a:solidFill>
                <a:latin typeface="Georgia"/>
                <a:cs typeface="Georgia"/>
              </a:rPr>
              <a:t>recommendation</a:t>
            </a:r>
            <a:r>
              <a:rPr dirty="0" sz="2750" spc="6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05">
                <a:solidFill>
                  <a:srgbClr val="CFCABE"/>
                </a:solidFill>
                <a:latin typeface="Georgia"/>
                <a:cs typeface="Georgia"/>
              </a:rPr>
              <a:t>system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7574406" y="3831716"/>
            <a:ext cx="5240020" cy="444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750" spc="70">
                <a:solidFill>
                  <a:srgbClr val="CFCABE"/>
                </a:solidFill>
                <a:latin typeface="Georgia"/>
                <a:cs typeface="Georgia"/>
              </a:rPr>
              <a:t>that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55">
                <a:solidFill>
                  <a:srgbClr val="CFCABE"/>
                </a:solidFill>
                <a:latin typeface="Georgia"/>
                <a:cs typeface="Georgia"/>
              </a:rPr>
              <a:t>enhances</a:t>
            </a:r>
            <a:r>
              <a:rPr dirty="0" sz="2750" spc="3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40">
                <a:solidFill>
                  <a:srgbClr val="CFCABE"/>
                </a:solidFill>
                <a:latin typeface="Georgia"/>
                <a:cs typeface="Georgia"/>
              </a:rPr>
              <a:t>user</a:t>
            </a:r>
            <a:r>
              <a:rPr dirty="0" sz="2750" spc="1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25">
                <a:solidFill>
                  <a:srgbClr val="CFCABE"/>
                </a:solidFill>
                <a:latin typeface="Georgia"/>
                <a:cs typeface="Georgia"/>
              </a:rPr>
              <a:t>experience.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678930" y="5175884"/>
            <a:ext cx="10920095" cy="8756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71039" marR="5080" indent="-1958975">
              <a:lnSpc>
                <a:spcPct val="102899"/>
              </a:lnSpc>
            </a:pPr>
            <a:r>
              <a:rPr dirty="0" sz="2750" spc="114">
                <a:solidFill>
                  <a:srgbClr val="CFCABE"/>
                </a:solidFill>
                <a:latin typeface="Georgia"/>
                <a:cs typeface="Georgia"/>
              </a:rPr>
              <a:t>Combining</a:t>
            </a:r>
            <a:r>
              <a:rPr dirty="0" sz="2750" spc="3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AI,</a:t>
            </a:r>
            <a:r>
              <a:rPr dirty="0" sz="2750" spc="-1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35">
                <a:solidFill>
                  <a:srgbClr val="CFCABE"/>
                </a:solidFill>
                <a:latin typeface="Georgia"/>
                <a:cs typeface="Georgia"/>
              </a:rPr>
              <a:t>OpenCV,</a:t>
            </a:r>
            <a:r>
              <a:rPr dirty="0" sz="2750" spc="3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70">
                <a:solidFill>
                  <a:srgbClr val="CFCABE"/>
                </a:solidFill>
                <a:latin typeface="Georgia"/>
                <a:cs typeface="Georgia"/>
              </a:rPr>
              <a:t>Flask,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50">
                <a:solidFill>
                  <a:srgbClr val="CFCABE"/>
                </a:solidFill>
                <a:latin typeface="Georgia"/>
                <a:cs typeface="Georgia"/>
              </a:rPr>
              <a:t>and</a:t>
            </a:r>
            <a:r>
              <a:rPr dirty="0" sz="2750" spc="2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90">
                <a:solidFill>
                  <a:srgbClr val="CFCABE"/>
                </a:solidFill>
                <a:latin typeface="Georgia"/>
                <a:cs typeface="Georgia"/>
              </a:rPr>
              <a:t>React,</a:t>
            </a:r>
            <a:r>
              <a:rPr dirty="0" sz="2750">
                <a:solidFill>
                  <a:srgbClr val="CFCABE"/>
                </a:solidFill>
                <a:latin typeface="Georgia"/>
                <a:cs typeface="Georgia"/>
              </a:rPr>
              <a:t> it </a:t>
            </a:r>
            <a:r>
              <a:rPr dirty="0" sz="2750" spc="100">
                <a:solidFill>
                  <a:srgbClr val="CFCABE"/>
                </a:solidFill>
                <a:latin typeface="Georgia"/>
                <a:cs typeface="Georgia"/>
              </a:rPr>
              <a:t>offers</a:t>
            </a:r>
            <a:r>
              <a:rPr dirty="0" sz="2750" spc="2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65">
                <a:solidFill>
                  <a:srgbClr val="CFCABE"/>
                </a:solidFill>
                <a:latin typeface="Georgia"/>
                <a:cs typeface="Georgia"/>
              </a:rPr>
              <a:t>a</a:t>
            </a:r>
            <a:r>
              <a:rPr dirty="0" sz="27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35">
                <a:solidFill>
                  <a:srgbClr val="CFCABE"/>
                </a:solidFill>
                <a:latin typeface="Georgia"/>
                <a:cs typeface="Georgia"/>
              </a:rPr>
              <a:t>seamless</a:t>
            </a:r>
            <a:r>
              <a:rPr dirty="0" sz="2750" spc="2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25">
                <a:solidFill>
                  <a:srgbClr val="CFCABE"/>
                </a:solidFill>
                <a:latin typeface="Georgia"/>
                <a:cs typeface="Georgia"/>
              </a:rPr>
              <a:t>and </a:t>
            </a:r>
            <a:r>
              <a:rPr dirty="0" sz="2750" spc="95">
                <a:solidFill>
                  <a:srgbClr val="CFCABE"/>
                </a:solidFill>
                <a:latin typeface="Georgia"/>
                <a:cs typeface="Georgia"/>
              </a:rPr>
              <a:t>fun</a:t>
            </a:r>
            <a:r>
              <a:rPr dirty="0" sz="2750" spc="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70">
                <a:solidFill>
                  <a:srgbClr val="CFCABE"/>
                </a:solidFill>
                <a:latin typeface="Georgia"/>
                <a:cs typeface="Georgia"/>
              </a:rPr>
              <a:t>way</a:t>
            </a:r>
            <a:r>
              <a:rPr dirty="0" sz="2750" spc="1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85">
                <a:solidFill>
                  <a:srgbClr val="CFCABE"/>
                </a:solidFill>
                <a:latin typeface="Georgia"/>
                <a:cs typeface="Georgia"/>
              </a:rPr>
              <a:t>to</a:t>
            </a:r>
            <a:r>
              <a:rPr dirty="0" sz="27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70">
                <a:solidFill>
                  <a:srgbClr val="CFCABE"/>
                </a:solidFill>
                <a:latin typeface="Georgia"/>
                <a:cs typeface="Georgia"/>
              </a:rPr>
              <a:t>listen</a:t>
            </a:r>
            <a:r>
              <a:rPr dirty="0" sz="2750" spc="2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85">
                <a:solidFill>
                  <a:srgbClr val="CFCABE"/>
                </a:solidFill>
                <a:latin typeface="Georgia"/>
                <a:cs typeface="Georgia"/>
              </a:rPr>
              <a:t>to</a:t>
            </a:r>
            <a:r>
              <a:rPr dirty="0" sz="27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30">
                <a:solidFill>
                  <a:srgbClr val="CFCABE"/>
                </a:solidFill>
                <a:latin typeface="Georgia"/>
                <a:cs typeface="Georgia"/>
              </a:rPr>
              <a:t>music</a:t>
            </a:r>
            <a:r>
              <a:rPr dirty="0" sz="27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75">
                <a:solidFill>
                  <a:srgbClr val="CFCABE"/>
                </a:solidFill>
                <a:latin typeface="Georgia"/>
                <a:cs typeface="Georgia"/>
              </a:rPr>
              <a:t>based</a:t>
            </a:r>
            <a:r>
              <a:rPr dirty="0" sz="27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140">
                <a:solidFill>
                  <a:srgbClr val="CFCABE"/>
                </a:solidFill>
                <a:latin typeface="Georgia"/>
                <a:cs typeface="Georgia"/>
              </a:rPr>
              <a:t>on</a:t>
            </a:r>
            <a:r>
              <a:rPr dirty="0" sz="2750" spc="1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750" spc="95">
                <a:solidFill>
                  <a:srgbClr val="CFCABE"/>
                </a:solidFill>
                <a:latin typeface="Georgia"/>
                <a:cs typeface="Georgia"/>
              </a:rPr>
              <a:t>mood.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306814" y="6966584"/>
            <a:ext cx="8644890" cy="92011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588135" marR="5080" indent="-1576070">
              <a:lnSpc>
                <a:spcPts val="3600"/>
              </a:lnSpc>
              <a:spcBef>
                <a:spcPts val="40"/>
              </a:spcBef>
            </a:pPr>
            <a:r>
              <a:rPr dirty="0" sz="2850" spc="145">
                <a:solidFill>
                  <a:srgbClr val="CFCABE"/>
                </a:solidFill>
                <a:latin typeface="Georgia"/>
                <a:cs typeface="Georgia"/>
              </a:rPr>
              <a:t>Future</a:t>
            </a:r>
            <a:r>
              <a:rPr dirty="0" sz="2850" spc="-2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35">
                <a:solidFill>
                  <a:srgbClr val="CFCABE"/>
                </a:solidFill>
                <a:latin typeface="Georgia"/>
                <a:cs typeface="Georgia"/>
              </a:rPr>
              <a:t>improvements</a:t>
            </a:r>
            <a:r>
              <a:rPr dirty="0" sz="2850" spc="-4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85">
                <a:solidFill>
                  <a:srgbClr val="CFCABE"/>
                </a:solidFill>
                <a:latin typeface="Georgia"/>
                <a:cs typeface="Georgia"/>
              </a:rPr>
              <a:t>can</a:t>
            </a:r>
            <a:r>
              <a:rPr dirty="0" sz="2850" spc="-1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70">
                <a:solidFill>
                  <a:srgbClr val="CFCABE"/>
                </a:solidFill>
                <a:latin typeface="Georgia"/>
                <a:cs typeface="Georgia"/>
              </a:rPr>
              <a:t>make</a:t>
            </a:r>
            <a:r>
              <a:rPr dirty="0" sz="2850" spc="-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>
                <a:solidFill>
                  <a:srgbClr val="CFCABE"/>
                </a:solidFill>
                <a:latin typeface="Georgia"/>
                <a:cs typeface="Georgia"/>
              </a:rPr>
              <a:t>it</a:t>
            </a:r>
            <a:r>
              <a:rPr dirty="0" sz="2850" spc="-1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80">
                <a:solidFill>
                  <a:srgbClr val="CFCABE"/>
                </a:solidFill>
                <a:latin typeface="Georgia"/>
                <a:cs typeface="Georgia"/>
              </a:rPr>
              <a:t>more</a:t>
            </a:r>
            <a:r>
              <a:rPr dirty="0" sz="2850" spc="-1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30">
                <a:solidFill>
                  <a:srgbClr val="CFCABE"/>
                </a:solidFill>
                <a:latin typeface="Georgia"/>
                <a:cs typeface="Georgia"/>
              </a:rPr>
              <a:t>accurate, </a:t>
            </a:r>
            <a:r>
              <a:rPr dirty="0" sz="2850" spc="114">
                <a:solidFill>
                  <a:srgbClr val="CFCABE"/>
                </a:solidFill>
                <a:latin typeface="Georgia"/>
                <a:cs typeface="Georgia"/>
              </a:rPr>
              <a:t>scalable,</a:t>
            </a:r>
            <a:r>
              <a:rPr dirty="0" sz="285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70">
                <a:solidFill>
                  <a:srgbClr val="CFCABE"/>
                </a:solidFill>
                <a:latin typeface="Georgia"/>
                <a:cs typeface="Georgia"/>
              </a:rPr>
              <a:t>and</a:t>
            </a:r>
            <a:r>
              <a:rPr dirty="0" sz="2850" spc="5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25">
                <a:solidFill>
                  <a:srgbClr val="CFCABE"/>
                </a:solidFill>
                <a:latin typeface="Georgia"/>
                <a:cs typeface="Georgia"/>
              </a:rPr>
              <a:t>widely</a:t>
            </a:r>
            <a:r>
              <a:rPr dirty="0" sz="2850" spc="20">
                <a:solidFill>
                  <a:srgbClr val="CFCABE"/>
                </a:solidFill>
                <a:latin typeface="Georgia"/>
                <a:cs typeface="Georgia"/>
              </a:rPr>
              <a:t> </a:t>
            </a:r>
            <a:r>
              <a:rPr dirty="0" sz="2850" spc="120">
                <a:solidFill>
                  <a:srgbClr val="CFCABE"/>
                </a:solidFill>
                <a:latin typeface="Georgia"/>
                <a:cs typeface="Georgia"/>
              </a:rPr>
              <a:t>accessible.</a:t>
            </a:r>
            <a:endParaRPr sz="28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2025-04-12T13:31:35Z</dcterms:created>
  <dcterms:modified xsi:type="dcterms:W3CDTF">2025-04-12T13:31:35Z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2025-04-12T00:00:00Z</vt:filetime>
  </property>
  <property fmtid="{D5CDD505-2E9C-101B-9397-08002B2CF9AE}" pid="5" name="Producer">
    <vt:lpwstr>www.ilovepdf.com</vt:lpwstr>
  </property>
</Properties>
</file>