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7"/>
  </p:notesMasterIdLst>
  <p:handoutMasterIdLst>
    <p:handoutMasterId r:id="rId28"/>
  </p:handoutMasterIdLst>
  <p:sldIdLst>
    <p:sldId id="323" r:id="rId2"/>
    <p:sldId id="324" r:id="rId3"/>
    <p:sldId id="325" r:id="rId4"/>
    <p:sldId id="360" r:id="rId5"/>
    <p:sldId id="362" r:id="rId6"/>
    <p:sldId id="327" r:id="rId7"/>
    <p:sldId id="361" r:id="rId8"/>
    <p:sldId id="370" r:id="rId9"/>
    <p:sldId id="364" r:id="rId10"/>
    <p:sldId id="329" r:id="rId11"/>
    <p:sldId id="330" r:id="rId12"/>
    <p:sldId id="365" r:id="rId13"/>
    <p:sldId id="366" r:id="rId14"/>
    <p:sldId id="367" r:id="rId15"/>
    <p:sldId id="334" r:id="rId16"/>
    <p:sldId id="368" r:id="rId17"/>
    <p:sldId id="336" r:id="rId18"/>
    <p:sldId id="369" r:id="rId19"/>
    <p:sldId id="338" r:id="rId20"/>
    <p:sldId id="340" r:id="rId21"/>
    <p:sldId id="339" r:id="rId22"/>
    <p:sldId id="363" r:id="rId23"/>
    <p:sldId id="372" r:id="rId24"/>
    <p:sldId id="344"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5/5/2023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5/5/2023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a:xfrm>
            <a:off x="7605951" y="6423914"/>
            <a:ext cx="2844799" cy="365125"/>
          </a:xfrm>
        </p:spPr>
        <p:txBody>
          <a:bodyPr/>
          <a:lstStyle/>
          <a:p>
            <a:fld id="{73816531-CCD3-4909-A41B-EAB1049BDA8C}" type="datetime1">
              <a:rPr lang="en-US" smtClean="0"/>
              <a:t>5/5/2023</a:t>
            </a:fld>
            <a:endParaRPr lang="en-US" dirty="0"/>
          </a:p>
        </p:txBody>
      </p:sp>
      <p:sp>
        <p:nvSpPr>
          <p:cNvPr id="10" name="Slide Number Placeholder 9"/>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p:cNvSpPr>
            <a:spLocks noGrp="1"/>
          </p:cNvSpPr>
          <p:nvPr>
            <p:ph type="body" sz="half" idx="2"/>
          </p:nvPr>
        </p:nvSpPr>
        <p:spPr>
          <a:xfrm>
            <a:off x="358529" y="2057400"/>
            <a:ext cx="3790884" cy="3811588"/>
          </a:xfrm>
        </p:spPr>
        <p:txBody>
          <a:bodyPr/>
          <a:lstStyle>
            <a:lvl1pPr marL="215900" indent="-2159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7" name="Slide Number Placeholder 6"/>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7" name="Slide Number Placeholder 6"/>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7" name="Slide Number Placeholder 6"/>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70" indent="-306070">
              <a:defRPr/>
            </a:lvl2pPr>
            <a:lvl3pPr marL="306070" indent="-306070">
              <a:defRPr/>
            </a:lvl3pPr>
            <a:lvl4pPr marL="306070" indent="-306070">
              <a:defRPr/>
            </a:lvl4pPr>
            <a:lvl5pPr marL="306070" indent="-306070">
              <a:defRPr/>
            </a:lvl5pPr>
          </a:lstStyle>
          <a:p>
            <a:pPr marL="215900" lvl="0" indent="-2159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5900" lvl="1" indent="-2159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5/5/2023</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5" name="Slide Number Placeholder 4"/>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3850" indent="0">
              <a:buNone/>
              <a:defRPr/>
            </a:lvl2pPr>
          </a:lstStyle>
          <a:p>
            <a:pPr lvl="0"/>
            <a:r>
              <a:rPr lang="en-US" noProof="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5/5/2023</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5/5/2023</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05951" y="6423914"/>
            <a:ext cx="2844799" cy="365125"/>
          </a:xfrm>
        </p:spPr>
        <p:txBody>
          <a:bodyPr/>
          <a:lstStyle/>
          <a:p>
            <a:fld id="{AE95AE94-03D1-4FC2-903C-8511BF4E0409}" type="datetime1">
              <a:rPr lang="en-US" smtClean="0"/>
              <a:t>5/5/2023</a:t>
            </a:fld>
            <a:endParaRPr lang="en-US" dirty="0"/>
          </a:p>
        </p:txBody>
      </p:sp>
      <p:sp>
        <p:nvSpPr>
          <p:cNvPr id="10" name="Slide Number Placeholder 9"/>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9" name="Slide Number Placeholder 8"/>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5" name="Slide Number Placeholder 4"/>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05951" y="6435376"/>
            <a:ext cx="2844799" cy="365125"/>
          </a:xfrm>
        </p:spPr>
        <p:txBody>
          <a:bodyPr/>
          <a:lstStyle/>
          <a:p>
            <a:fld id="{91CD4B7E-D172-41E4-BE36-64B5A7E393CD}" type="datetimeFigureOut">
              <a:rPr lang="en-US" noProof="0" smtClean="0"/>
              <a:t>5/5/2023</a:t>
            </a:fld>
            <a:endParaRPr lang="en-US" noProof="0" dirty="0"/>
          </a:p>
        </p:txBody>
      </p:sp>
      <p:sp>
        <p:nvSpPr>
          <p:cNvPr id="4" name="Slide Number Placeholder 3"/>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p:cNvSpPr>
            <a:spLocks noGrp="1"/>
          </p:cNvSpPr>
          <p:nvPr>
            <p:ph type="ftr" sz="quarter" idx="11"/>
          </p:nvPr>
        </p:nvSpPr>
        <p:spPr>
          <a:xfrm>
            <a:off x="355101" y="6435376"/>
            <a:ext cx="6818262" cy="365125"/>
          </a:xfrm>
        </p:spPr>
        <p:txBody>
          <a:bodyPr/>
          <a:lstStyle/>
          <a:p>
            <a:pPr algn="l"/>
            <a:r>
              <a:rPr lang="en-US" noProof="0" dirty="0"/>
              <a:t>Teach a Course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7" name="Slide Number Placeholder 6"/>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7605951" y="6423914"/>
            <a:ext cx="2844799" cy="365125"/>
          </a:xfrm>
        </p:spPr>
        <p:txBody>
          <a:bodyPr/>
          <a:lstStyle/>
          <a:p>
            <a:fld id="{91CD4B7E-D172-41E4-BE36-64B5A7E393CD}" type="datetimeFigureOut">
              <a:rPr lang="en-US" noProof="0" smtClean="0"/>
              <a:t>5/5/2023</a:t>
            </a:fld>
            <a:endParaRPr lang="en-US" noProof="0" dirty="0"/>
          </a:p>
        </p:txBody>
      </p:sp>
      <p:sp>
        <p:nvSpPr>
          <p:cNvPr id="7" name="Slide Number Placeholder 6"/>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t>5/5/2023</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www.navigaweb.net/2018/01/trovare-film-e-serie-tv-per-genere-su.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4500" b="1" dirty="0">
                <a:solidFill>
                  <a:schemeClr val="tx1"/>
                </a:solidFill>
              </a:rPr>
              <a:t>MOVIE RECOMMENDATION SYSTEM</a:t>
            </a:r>
          </a:p>
        </p:txBody>
      </p:sp>
      <p:sp>
        <p:nvSpPr>
          <p:cNvPr id="3" name="Subtitle 2"/>
          <p:cNvSpPr>
            <a:spLocks noGrp="1"/>
          </p:cNvSpPr>
          <p:nvPr>
            <p:ph type="subTitle" idx="1"/>
          </p:nvPr>
        </p:nvSpPr>
        <p:spPr>
          <a:xfrm>
            <a:off x="7675641" y="3986846"/>
            <a:ext cx="10993546" cy="2219990"/>
          </a:xfrm>
        </p:spPr>
        <p:txBody>
          <a:bodyPr>
            <a:normAutofit fontScale="92500" lnSpcReduction="20000"/>
          </a:bodyPr>
          <a:lstStyle/>
          <a:p>
            <a:pPr algn="l"/>
            <a:r>
              <a:rPr lang="en-IN" b="1" dirty="0"/>
              <a:t>SUBMITTED BY:</a:t>
            </a:r>
          </a:p>
          <a:p>
            <a:pPr algn="l"/>
            <a:r>
              <a:rPr lang="en-IN" b="1" dirty="0"/>
              <a:t>ROJALIN PARIDA</a:t>
            </a:r>
          </a:p>
          <a:p>
            <a:pPr algn="l"/>
            <a:r>
              <a:rPr lang="en-IN" b="1" dirty="0"/>
              <a:t>ANWESHA RATH</a:t>
            </a:r>
          </a:p>
          <a:p>
            <a:pPr algn="l"/>
            <a:r>
              <a:rPr lang="en-IN" b="1" dirty="0"/>
              <a:t>I PRASANTI</a:t>
            </a:r>
          </a:p>
          <a:p>
            <a:endParaRPr lang="en-IN" dirty="0"/>
          </a:p>
          <a:p>
            <a:r>
              <a:rPr lang="en-IN" b="1" dirty="0"/>
              <a:t>GUIDED BY:</a:t>
            </a:r>
          </a:p>
          <a:p>
            <a:r>
              <a:rPr lang="en-IN" b="1" dirty="0"/>
              <a:t>MR. NAYAN RANJAN PAUL</a:t>
            </a:r>
          </a:p>
        </p:txBody>
      </p:sp>
      <p:pic>
        <p:nvPicPr>
          <p:cNvPr id="5" name="Picture 4"/>
          <p:cNvPicPr>
            <a:picLocks noChangeAspect="1"/>
          </p:cNvPicPr>
          <p:nvPr/>
        </p:nvPicPr>
        <p:blipFill>
          <a:blip r:embed="rId2"/>
          <a:stretch>
            <a:fillRect/>
          </a:stretch>
        </p:blipFill>
        <p:spPr>
          <a:xfrm>
            <a:off x="485608" y="542346"/>
            <a:ext cx="1380566" cy="956170"/>
          </a:xfrm>
          <a:prstGeom prst="rect">
            <a:avLst/>
          </a:prstGeom>
        </p:spPr>
      </p:pic>
      <p:sp>
        <p:nvSpPr>
          <p:cNvPr id="6" name="Text Box 5"/>
          <p:cNvSpPr txBox="1"/>
          <p:nvPr/>
        </p:nvSpPr>
        <p:spPr>
          <a:xfrm>
            <a:off x="10991850" y="2217420"/>
            <a:ext cx="309880" cy="368300"/>
          </a:xfrm>
          <a:prstGeom prst="rect">
            <a:avLst/>
          </a:prstGeom>
          <a:noFill/>
        </p:spPr>
        <p:txBody>
          <a:bodyPr wrap="none" rtlCol="0">
            <a:spAutoFit/>
          </a:bodyPr>
          <a:lstStyle/>
          <a:p>
            <a:endParaRPr lang="en-US"/>
          </a:p>
        </p:txBody>
      </p:sp>
      <p:sp>
        <p:nvSpPr>
          <p:cNvPr id="4" name="Text Placeholder 5">
            <a:extLst>
              <a:ext uri="{FF2B5EF4-FFF2-40B4-BE49-F238E27FC236}">
                <a16:creationId xmlns:a16="http://schemas.microsoft.com/office/drawing/2014/main" id="{5E934EC2-0E7F-9450-706C-414056B6CD1B}"/>
              </a:ext>
            </a:extLst>
          </p:cNvPr>
          <p:cNvSpPr txBox="1">
            <a:spLocks/>
          </p:cNvSpPr>
          <p:nvPr/>
        </p:nvSpPr>
        <p:spPr>
          <a:xfrm>
            <a:off x="3269195" y="2541917"/>
            <a:ext cx="11029617" cy="598671"/>
          </a:xfrm>
          <a:prstGeom prst="rect">
            <a:avLst/>
          </a:prstGeom>
        </p:spPr>
        <p:txBody>
          <a:bodyPr/>
          <a:lst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IN" sz="2400" b="1" dirty="0"/>
              <a:t>MACHINE LEARNING PROJECT </a:t>
            </a:r>
          </a:p>
        </p:txBody>
      </p:sp>
      <p:pic>
        <p:nvPicPr>
          <p:cNvPr id="8" name="Picture 7">
            <a:extLst>
              <a:ext uri="{FF2B5EF4-FFF2-40B4-BE49-F238E27FC236}">
                <a16:creationId xmlns:a16="http://schemas.microsoft.com/office/drawing/2014/main" id="{76EADDB9-DC7F-C92D-BE41-0F54D1778FB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7846" y="3587570"/>
            <a:ext cx="4288929" cy="2249999"/>
          </a:xfrm>
          <a:prstGeom prst="rect">
            <a:avLst/>
          </a:prstGeom>
        </p:spPr>
      </p:pic>
      <p:sp>
        <p:nvSpPr>
          <p:cNvPr id="9" name="TextBox 8">
            <a:extLst>
              <a:ext uri="{FF2B5EF4-FFF2-40B4-BE49-F238E27FC236}">
                <a16:creationId xmlns:a16="http://schemas.microsoft.com/office/drawing/2014/main" id="{01E56190-D4C0-9F10-595A-083D085B709C}"/>
              </a:ext>
            </a:extLst>
          </p:cNvPr>
          <p:cNvSpPr txBox="1"/>
          <p:nvPr/>
        </p:nvSpPr>
        <p:spPr>
          <a:xfrm>
            <a:off x="887846" y="5966099"/>
            <a:ext cx="3702627" cy="230832"/>
          </a:xfrm>
          <a:prstGeom prst="rect">
            <a:avLst/>
          </a:prstGeom>
          <a:noFill/>
        </p:spPr>
        <p:txBody>
          <a:bodyPr wrap="square" rtlCol="0">
            <a:spAutoFit/>
          </a:bodyPr>
          <a:lstStyle/>
          <a:p>
            <a:r>
              <a:rPr lang="en-IN" sz="900">
                <a:hlinkClick r:id="rId4" tooltip="http://www.navigaweb.net/2018/01/trovare-film-e-serie-tv-per-genere-su.html"/>
              </a:rPr>
              <a:t>This Photo</a:t>
            </a:r>
            <a:r>
              <a:rPr lang="en-IN" sz="900"/>
              <a:t> by Unknown Author is licensed under </a:t>
            </a:r>
            <a:r>
              <a:rPr lang="en-IN" sz="900">
                <a:hlinkClick r:id="rId5" tooltip="https://creativecommons.org/licenses/by-nc-sa/3.0/"/>
              </a:rPr>
              <a:t>CC BY-SA-NC</a:t>
            </a:r>
            <a:endParaRPr lang="en-IN"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itle 3"/>
          <p:cNvSpPr>
            <a:spLocks noGrp="1"/>
          </p:cNvSpPr>
          <p:nvPr>
            <p:ph type="title"/>
          </p:nvPr>
        </p:nvSpPr>
        <p:spPr/>
        <p:txBody>
          <a:bodyPr>
            <a:normAutofit/>
          </a:bodyPr>
          <a:lstStyle/>
          <a:p>
            <a:r>
              <a:rPr lang="en-IN" sz="4400" b="1" dirty="0"/>
              <a:t>DATASETS</a:t>
            </a:r>
          </a:p>
        </p:txBody>
      </p:sp>
      <p:sp>
        <p:nvSpPr>
          <p:cNvPr id="5" name="Content Placeholder 4"/>
          <p:cNvSpPr>
            <a:spLocks noGrp="1"/>
          </p:cNvSpPr>
          <p:nvPr>
            <p:ph idx="1"/>
          </p:nvPr>
        </p:nvSpPr>
        <p:spPr>
          <a:xfrm>
            <a:off x="581192" y="2548049"/>
            <a:ext cx="11029615" cy="3678303"/>
          </a:xfrm>
        </p:spPr>
        <p:txBody>
          <a:bodyPr>
            <a:normAutofit lnSpcReduction="10000"/>
          </a:bodyPr>
          <a:lstStyle/>
          <a:p>
            <a:pPr algn="l"/>
            <a:r>
              <a:rPr lang="en-US" sz="2000" dirty="0">
                <a:solidFill>
                  <a:schemeClr val="tx1"/>
                </a:solidFill>
                <a:latin typeface="Source Serif Pro" panose="02040603050405020204" pitchFamily="18" charset="0"/>
                <a:ea typeface="Source Serif Pro" panose="02040603050405020204" pitchFamily="18" charset="0"/>
              </a:rPr>
              <a:t>The</a:t>
            </a:r>
            <a:r>
              <a:rPr lang="en-US" sz="2000" i="0" dirty="0">
                <a:solidFill>
                  <a:schemeClr val="tx1"/>
                </a:solidFill>
                <a:effectLst/>
                <a:latin typeface="Source Serif Pro" panose="02040603050405020204" pitchFamily="18" charset="0"/>
                <a:ea typeface="Source Serif Pro" panose="02040603050405020204" pitchFamily="18" charset="0"/>
              </a:rPr>
              <a:t> dataset used in this context is downloaded from </a:t>
            </a:r>
            <a:r>
              <a:rPr lang="en-US" sz="2000" dirty="0">
                <a:solidFill>
                  <a:srgbClr val="3B8AB3"/>
                </a:solidFill>
                <a:latin typeface="Source Serif Pro" panose="02040603050405020204" pitchFamily="18" charset="0"/>
                <a:ea typeface="Source Serif Pro" panose="02040603050405020204" pitchFamily="18" charset="0"/>
              </a:rPr>
              <a:t>MovieLens</a:t>
            </a:r>
            <a:r>
              <a:rPr lang="en-US" sz="2000" dirty="0">
                <a:solidFill>
                  <a:schemeClr val="tx1"/>
                </a:solidFill>
                <a:latin typeface="Source Serif Pro" panose="02040603050405020204" pitchFamily="18" charset="0"/>
                <a:ea typeface="Source Serif Pro" panose="02040603050405020204" pitchFamily="18" charset="0"/>
              </a:rPr>
              <a:t> and saved to working directory.</a:t>
            </a:r>
            <a:endParaRPr lang="en-US" sz="2000" i="0" dirty="0">
              <a:solidFill>
                <a:schemeClr val="tx1"/>
              </a:solidFill>
              <a:effectLst/>
              <a:latin typeface="Source Serif Pro" panose="02040603050405020204" pitchFamily="18" charset="0"/>
              <a:ea typeface="Source Serif Pro" panose="02040603050405020204" pitchFamily="18" charset="0"/>
            </a:endParaRPr>
          </a:p>
          <a:p>
            <a:pPr algn="l"/>
            <a:r>
              <a:rPr lang="en-US" sz="2000" i="0" dirty="0">
                <a:solidFill>
                  <a:schemeClr val="tx1"/>
                </a:solidFill>
                <a:effectLst/>
                <a:latin typeface="Source Serif Pro" panose="02040603050405020204" pitchFamily="18" charset="0"/>
                <a:ea typeface="Source Serif Pro" panose="02040603050405020204" pitchFamily="18" charset="0"/>
              </a:rPr>
              <a:t>1) movies.csv : this file contain movieId, title of movies and genre of movies.</a:t>
            </a:r>
          </a:p>
          <a:p>
            <a:pPr algn="l"/>
            <a:r>
              <a:rPr lang="en-US" sz="2000" i="0" dirty="0">
                <a:solidFill>
                  <a:schemeClr val="tx1"/>
                </a:solidFill>
                <a:effectLst/>
                <a:latin typeface="Source Serif Pro" panose="02040603050405020204" pitchFamily="18" charset="0"/>
                <a:ea typeface="Source Serif Pro" panose="02040603050405020204" pitchFamily="18" charset="0"/>
              </a:rPr>
              <a:t>2) ratings.csv : this file contain ratings given by userId to MovieId and rating given to movieId.</a:t>
            </a:r>
          </a:p>
          <a:p>
            <a:pPr algn="l"/>
            <a:r>
              <a:rPr lang="en-US" sz="2000" i="0" dirty="0">
                <a:solidFill>
                  <a:schemeClr val="tx1"/>
                </a:solidFill>
                <a:effectLst/>
                <a:latin typeface="Source Serif Pro" panose="02040603050405020204" pitchFamily="18" charset="0"/>
                <a:ea typeface="Source Serif Pro" panose="02040603050405020204" pitchFamily="18" charset="0"/>
              </a:rPr>
              <a:t>This dataset contain 9000 unique movies and 600 unique user . Total ratings in this dataset is around 300,000.</a:t>
            </a:r>
          </a:p>
          <a:p>
            <a:pPr algn="l"/>
            <a:r>
              <a:rPr lang="en-US" sz="2000" dirty="0">
                <a:solidFill>
                  <a:schemeClr val="tx1"/>
                </a:solidFill>
                <a:latin typeface="Source Serif Pro" panose="02040603050405020204" pitchFamily="18" charset="0"/>
                <a:ea typeface="Source Serif Pro" panose="02040603050405020204" pitchFamily="18" charset="0"/>
              </a:rPr>
              <a:t>To read the contents of the file the Pandas library’s ‘read_csv()’ function is used. This function takes the file path as input and returns a Pandas Dataframe containing the contents of csv file.</a:t>
            </a:r>
            <a:endParaRPr lang="en-US" sz="2000" i="0" dirty="0">
              <a:solidFill>
                <a:schemeClr val="tx1"/>
              </a:solidFill>
              <a:effectLst/>
              <a:latin typeface="Source Serif Pro" panose="02040603050405020204" pitchFamily="18" charset="0"/>
              <a:ea typeface="Source Serif Pro" panose="02040603050405020204" pitchFamily="18" charset="0"/>
            </a:endParaRPr>
          </a:p>
          <a:p>
            <a:endParaRPr lang="en-IN" dirty="0">
              <a:solidFill>
                <a:schemeClr val="tx1"/>
              </a:solidFill>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11</a:t>
            </a:fld>
            <a:endParaRPr lang="en-US" noProof="0" dirty="0"/>
          </a:p>
        </p:txBody>
      </p:sp>
      <p:sp>
        <p:nvSpPr>
          <p:cNvPr id="4" name="Title 3"/>
          <p:cNvSpPr>
            <a:spLocks noGrp="1"/>
          </p:cNvSpPr>
          <p:nvPr>
            <p:ph type="title"/>
          </p:nvPr>
        </p:nvSpPr>
        <p:spPr/>
        <p:txBody>
          <a:bodyPr>
            <a:normAutofit/>
          </a:bodyPr>
          <a:lstStyle/>
          <a:p>
            <a:r>
              <a:rPr lang="en-IN" sz="4000" b="1" dirty="0"/>
              <a:t>Importing dataset</a:t>
            </a:r>
          </a:p>
        </p:txBody>
      </p:sp>
      <p:sp>
        <p:nvSpPr>
          <p:cNvPr id="5" name="Text Placeholder 4"/>
          <p:cNvSpPr>
            <a:spLocks noGrp="1"/>
          </p:cNvSpPr>
          <p:nvPr>
            <p:ph type="body" idx="1"/>
          </p:nvPr>
        </p:nvSpPr>
        <p:spPr>
          <a:xfrm>
            <a:off x="456913" y="1982889"/>
            <a:ext cx="5087075" cy="536005"/>
          </a:xfrm>
        </p:spPr>
        <p:txBody>
          <a:bodyPr/>
          <a:lstStyle/>
          <a:p>
            <a:r>
              <a:rPr lang="en-IN" dirty="0"/>
              <a:t>movies.csv</a:t>
            </a:r>
          </a:p>
        </p:txBody>
      </p:sp>
      <p:pic>
        <p:nvPicPr>
          <p:cNvPr id="10" name="Content Placeholder 9"/>
          <p:cNvPicPr>
            <a:picLocks noGrp="1" noChangeAspect="1"/>
          </p:cNvPicPr>
          <p:nvPr>
            <p:ph sz="half" idx="2"/>
          </p:nvPr>
        </p:nvPicPr>
        <p:blipFill rotWithShape="1">
          <a:blip r:embed="rId2"/>
          <a:srcRect t="24321" r="37217" b="17240"/>
          <a:stretch>
            <a:fillRect/>
          </a:stretch>
        </p:blipFill>
        <p:spPr>
          <a:xfrm>
            <a:off x="344127" y="2529282"/>
            <a:ext cx="5751873" cy="3772906"/>
          </a:xfrm>
        </p:spPr>
      </p:pic>
      <p:sp>
        <p:nvSpPr>
          <p:cNvPr id="7" name="Text Placeholder 6"/>
          <p:cNvSpPr>
            <a:spLocks noGrp="1"/>
          </p:cNvSpPr>
          <p:nvPr>
            <p:ph type="body" sz="quarter" idx="3"/>
          </p:nvPr>
        </p:nvSpPr>
        <p:spPr>
          <a:xfrm>
            <a:off x="6371335" y="1965521"/>
            <a:ext cx="5087073" cy="553373"/>
          </a:xfrm>
        </p:spPr>
        <p:txBody>
          <a:bodyPr/>
          <a:lstStyle/>
          <a:p>
            <a:r>
              <a:rPr lang="en-IN" dirty="0"/>
              <a:t>ratings.csv</a:t>
            </a:r>
          </a:p>
        </p:txBody>
      </p:sp>
      <p:pic>
        <p:nvPicPr>
          <p:cNvPr id="12" name="Content Placeholder 11"/>
          <p:cNvPicPr>
            <a:picLocks noGrp="1" noChangeAspect="1"/>
          </p:cNvPicPr>
          <p:nvPr>
            <p:ph sz="quarter" idx="4"/>
          </p:nvPr>
        </p:nvPicPr>
        <p:blipFill rotWithShape="1">
          <a:blip r:embed="rId3"/>
          <a:srcRect l="1" t="32567" r="39591" b="7877"/>
          <a:stretch>
            <a:fillRect/>
          </a:stretch>
        </p:blipFill>
        <p:spPr>
          <a:xfrm>
            <a:off x="6197491" y="2508693"/>
            <a:ext cx="5882906" cy="379349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3C78-DAC5-4280-8449-CCF42B8AF638}"/>
              </a:ext>
            </a:extLst>
          </p:cNvPr>
          <p:cNvSpPr>
            <a:spLocks noGrp="1"/>
          </p:cNvSpPr>
          <p:nvPr>
            <p:ph type="title"/>
          </p:nvPr>
        </p:nvSpPr>
        <p:spPr/>
        <p:txBody>
          <a:bodyPr/>
          <a:lstStyle/>
          <a:p>
            <a:r>
              <a:rPr lang="en-IN" b="1" dirty="0"/>
              <a:t>Sparsity of user-item matrix</a:t>
            </a:r>
          </a:p>
        </p:txBody>
      </p:sp>
      <p:sp>
        <p:nvSpPr>
          <p:cNvPr id="4" name="Slide Number Placeholder 3">
            <a:extLst>
              <a:ext uri="{FF2B5EF4-FFF2-40B4-BE49-F238E27FC236}">
                <a16:creationId xmlns:a16="http://schemas.microsoft.com/office/drawing/2014/main" id="{BFCD0D36-4826-7DD5-395A-3716BE6F145D}"/>
              </a:ext>
            </a:extLst>
          </p:cNvPr>
          <p:cNvSpPr>
            <a:spLocks noGrp="1"/>
          </p:cNvSpPr>
          <p:nvPr>
            <p:ph type="sldNum" sz="quarter" idx="12"/>
          </p:nvPr>
        </p:nvSpPr>
        <p:spPr/>
        <p:txBody>
          <a:bodyPr/>
          <a:lstStyle/>
          <a:p>
            <a:fld id="{F603CDE5-C1D8-4EDD-870F-A498BAFA520F}" type="slidenum">
              <a:rPr lang="en-US" noProof="0" smtClean="0"/>
              <a:t>12</a:t>
            </a:fld>
            <a:endParaRPr lang="en-US" noProof="0" dirty="0"/>
          </a:p>
        </p:txBody>
      </p:sp>
      <p:sp>
        <p:nvSpPr>
          <p:cNvPr id="5" name="Footer Placeholder 4">
            <a:extLst>
              <a:ext uri="{FF2B5EF4-FFF2-40B4-BE49-F238E27FC236}">
                <a16:creationId xmlns:a16="http://schemas.microsoft.com/office/drawing/2014/main" id="{BFCB129A-4D3B-169F-1E25-B6249A834DC5}"/>
              </a:ext>
            </a:extLst>
          </p:cNvPr>
          <p:cNvSpPr>
            <a:spLocks noGrp="1"/>
          </p:cNvSpPr>
          <p:nvPr>
            <p:ph type="ftr" sz="quarter" idx="11"/>
          </p:nvPr>
        </p:nvSpPr>
        <p:spPr/>
        <p:txBody>
          <a:bodyPr/>
          <a:lstStyle/>
          <a:p>
            <a:pPr algn="l"/>
            <a:r>
              <a:rPr lang="en-US" noProof="0"/>
              <a:t>Teach a Course</a:t>
            </a:r>
            <a:endParaRPr lang="en-US" noProof="0" dirty="0"/>
          </a:p>
        </p:txBody>
      </p:sp>
      <p:sp>
        <p:nvSpPr>
          <p:cNvPr id="6" name="Text Placeholder 5">
            <a:extLst>
              <a:ext uri="{FF2B5EF4-FFF2-40B4-BE49-F238E27FC236}">
                <a16:creationId xmlns:a16="http://schemas.microsoft.com/office/drawing/2014/main" id="{75E78902-563E-E980-F902-817A47950A29}"/>
              </a:ext>
            </a:extLst>
          </p:cNvPr>
          <p:cNvSpPr>
            <a:spLocks noGrp="1"/>
          </p:cNvSpPr>
          <p:nvPr>
            <p:ph type="body" sz="quarter" idx="14"/>
          </p:nvPr>
        </p:nvSpPr>
        <p:spPr/>
        <p:txBody>
          <a:bodyPr>
            <a:normAutofit/>
          </a:bodyPr>
          <a:lstStyle/>
          <a:p>
            <a:r>
              <a:rPr lang="en-IN" sz="1800" b="1" dirty="0">
                <a:solidFill>
                  <a:schemeClr val="bg1"/>
                </a:solidFill>
              </a:rPr>
              <a:t>To check the no. of ratings present.</a:t>
            </a:r>
          </a:p>
          <a:p>
            <a:endParaRPr lang="en-IN" sz="1800" b="1" dirty="0">
              <a:solidFill>
                <a:schemeClr val="bg1"/>
              </a:solidFill>
            </a:endParaRPr>
          </a:p>
        </p:txBody>
      </p:sp>
      <p:pic>
        <p:nvPicPr>
          <p:cNvPr id="7" name="Picture Placeholder 7">
            <a:extLst>
              <a:ext uri="{FF2B5EF4-FFF2-40B4-BE49-F238E27FC236}">
                <a16:creationId xmlns:a16="http://schemas.microsoft.com/office/drawing/2014/main" id="{8E596489-1D1A-93A4-46F2-8B959DC77A7A}"/>
              </a:ext>
            </a:extLst>
          </p:cNvPr>
          <p:cNvPicPr>
            <a:picLocks noGrp="1" noChangeAspect="1"/>
          </p:cNvPicPr>
          <p:nvPr>
            <p:ph type="pic" sz="quarter" idx="13"/>
          </p:nvPr>
        </p:nvPicPr>
        <p:blipFill rotWithShape="1">
          <a:blip r:embed="rId2"/>
          <a:srcRect t="44514" b="22189"/>
          <a:stretch/>
        </p:blipFill>
        <p:spPr>
          <a:xfrm>
            <a:off x="441325" y="851648"/>
            <a:ext cx="11304588" cy="2904728"/>
          </a:xfrm>
        </p:spPr>
      </p:pic>
    </p:spTree>
    <p:extLst>
      <p:ext uri="{BB962C8B-B14F-4D97-AF65-F5344CB8AC3E}">
        <p14:creationId xmlns:p14="http://schemas.microsoft.com/office/powerpoint/2010/main" val="428814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3C78-DAC5-4280-8449-CCF42B8AF638}"/>
              </a:ext>
            </a:extLst>
          </p:cNvPr>
          <p:cNvSpPr>
            <a:spLocks noGrp="1"/>
          </p:cNvSpPr>
          <p:nvPr>
            <p:ph type="title"/>
          </p:nvPr>
        </p:nvSpPr>
        <p:spPr/>
        <p:txBody>
          <a:bodyPr>
            <a:normAutofit fontScale="90000"/>
          </a:bodyPr>
          <a:lstStyle/>
          <a:p>
            <a:r>
              <a:rPr lang="en-IN" b="1" dirty="0"/>
              <a:t>RATING </a:t>
            </a:r>
            <a:r>
              <a:rPr lang="en-IN" b="1" dirty="0" err="1"/>
              <a:t>COUN</a:t>
            </a:r>
            <a:r>
              <a:rPr lang="en-IN" dirty="0" err="1">
                <a:latin typeface="Source Serif Pro" panose="02040603050405020204" pitchFamily="18" charset="0"/>
                <a:ea typeface="Source Serif Pro" panose="02040603050405020204" pitchFamily="18" charset="0"/>
              </a:rPr>
              <a:t>It</a:t>
            </a:r>
            <a:r>
              <a:rPr lang="en-IN" dirty="0">
                <a:latin typeface="Source Serif Pro" panose="02040603050405020204" pitchFamily="18" charset="0"/>
                <a:ea typeface="Source Serif Pro" panose="02040603050405020204" pitchFamily="18" charset="0"/>
              </a:rPr>
              <a:t> gives information about which rating(on scale) is more frequent</a:t>
            </a:r>
            <a:br>
              <a:rPr lang="en-IN"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r>
              <a:rPr lang="en-IN" b="1" dirty="0">
                <a:latin typeface="Source Serif Pro" panose="02040603050405020204" pitchFamily="18" charset="0"/>
                <a:ea typeface="Source Serif Pro" panose="02040603050405020204" pitchFamily="18" charset="0"/>
              </a:rPr>
              <a:t>RATING COUN</a:t>
            </a:r>
            <a:r>
              <a:rPr lang="en-IN" b="1" dirty="0"/>
              <a:t>T</a:t>
            </a:r>
          </a:p>
        </p:txBody>
      </p:sp>
      <p:sp>
        <p:nvSpPr>
          <p:cNvPr id="4" name="Slide Number Placeholder 3">
            <a:extLst>
              <a:ext uri="{FF2B5EF4-FFF2-40B4-BE49-F238E27FC236}">
                <a16:creationId xmlns:a16="http://schemas.microsoft.com/office/drawing/2014/main" id="{BFCD0D36-4826-7DD5-395A-3716BE6F145D}"/>
              </a:ext>
            </a:extLst>
          </p:cNvPr>
          <p:cNvSpPr>
            <a:spLocks noGrp="1"/>
          </p:cNvSpPr>
          <p:nvPr>
            <p:ph type="sldNum" sz="quarter" idx="12"/>
          </p:nvPr>
        </p:nvSpPr>
        <p:spPr/>
        <p:txBody>
          <a:bodyPr/>
          <a:lstStyle/>
          <a:p>
            <a:fld id="{F603CDE5-C1D8-4EDD-870F-A498BAFA520F}" type="slidenum">
              <a:rPr lang="en-US" noProof="0" smtClean="0"/>
              <a:t>13</a:t>
            </a:fld>
            <a:endParaRPr lang="en-US" noProof="0" dirty="0"/>
          </a:p>
        </p:txBody>
      </p:sp>
      <p:sp>
        <p:nvSpPr>
          <p:cNvPr id="5" name="Footer Placeholder 4">
            <a:extLst>
              <a:ext uri="{FF2B5EF4-FFF2-40B4-BE49-F238E27FC236}">
                <a16:creationId xmlns:a16="http://schemas.microsoft.com/office/drawing/2014/main" id="{BFCB129A-4D3B-169F-1E25-B6249A834DC5}"/>
              </a:ext>
            </a:extLst>
          </p:cNvPr>
          <p:cNvSpPr>
            <a:spLocks noGrp="1"/>
          </p:cNvSpPr>
          <p:nvPr>
            <p:ph type="ftr" sz="quarter" idx="11"/>
          </p:nvPr>
        </p:nvSpPr>
        <p:spPr/>
        <p:txBody>
          <a:bodyPr/>
          <a:lstStyle/>
          <a:p>
            <a:pPr algn="l"/>
            <a:r>
              <a:rPr lang="en-US" noProof="0"/>
              <a:t>Teach a Course</a:t>
            </a:r>
            <a:endParaRPr lang="en-US" noProof="0" dirty="0"/>
          </a:p>
        </p:txBody>
      </p:sp>
      <p:sp>
        <p:nvSpPr>
          <p:cNvPr id="6" name="Text Placeholder 5">
            <a:extLst>
              <a:ext uri="{FF2B5EF4-FFF2-40B4-BE49-F238E27FC236}">
                <a16:creationId xmlns:a16="http://schemas.microsoft.com/office/drawing/2014/main" id="{75E78902-563E-E980-F902-817A47950A29}"/>
              </a:ext>
            </a:extLst>
          </p:cNvPr>
          <p:cNvSpPr>
            <a:spLocks noGrp="1"/>
          </p:cNvSpPr>
          <p:nvPr>
            <p:ph type="body" sz="quarter" idx="14"/>
          </p:nvPr>
        </p:nvSpPr>
        <p:spPr/>
        <p:txBody>
          <a:bodyPr>
            <a:normAutofit/>
          </a:bodyPr>
          <a:lstStyle/>
          <a:p>
            <a:r>
              <a:rPr lang="en-IN" sz="2400" dirty="0">
                <a:solidFill>
                  <a:schemeClr val="bg1"/>
                </a:solidFill>
                <a:latin typeface="Source Serif Pro" panose="02040603050405020204" pitchFamily="18" charset="0"/>
                <a:ea typeface="Source Serif Pro" panose="02040603050405020204" pitchFamily="18" charset="0"/>
              </a:rPr>
              <a:t>It gives information about which rating(on scale) is more frequent</a:t>
            </a:r>
          </a:p>
        </p:txBody>
      </p:sp>
      <p:sp>
        <p:nvSpPr>
          <p:cNvPr id="8" name="Picture Placeholder 7">
            <a:extLst>
              <a:ext uri="{FF2B5EF4-FFF2-40B4-BE49-F238E27FC236}">
                <a16:creationId xmlns:a16="http://schemas.microsoft.com/office/drawing/2014/main" id="{264496D2-DD6A-4C87-2589-FB2AED7F6B44}"/>
              </a:ext>
            </a:extLst>
          </p:cNvPr>
          <p:cNvSpPr>
            <a:spLocks noGrp="1"/>
          </p:cNvSpPr>
          <p:nvPr>
            <p:ph type="pic" sz="quarter" idx="13"/>
          </p:nvPr>
        </p:nvSpPr>
        <p:spPr/>
      </p:sp>
      <p:pic>
        <p:nvPicPr>
          <p:cNvPr id="9" name="Picture Placeholder 7">
            <a:extLst>
              <a:ext uri="{FF2B5EF4-FFF2-40B4-BE49-F238E27FC236}">
                <a16:creationId xmlns:a16="http://schemas.microsoft.com/office/drawing/2014/main" id="{F4CDA7D2-1D82-BEF6-CB4B-9E6FA28E0D8F}"/>
              </a:ext>
            </a:extLst>
          </p:cNvPr>
          <p:cNvPicPr>
            <a:picLocks noChangeAspect="1"/>
          </p:cNvPicPr>
          <p:nvPr/>
        </p:nvPicPr>
        <p:blipFill rotWithShape="1">
          <a:blip r:embed="rId2"/>
          <a:srcRect t="21991" r="4401" b="21991"/>
          <a:stretch>
            <a:fillRect/>
          </a:stretch>
        </p:blipFill>
        <p:spPr>
          <a:xfrm>
            <a:off x="447817" y="599725"/>
            <a:ext cx="11304587" cy="3557252"/>
          </a:xfrm>
          <a:prstGeom prst="rect">
            <a:avLst/>
          </a:prstGeom>
        </p:spPr>
      </p:pic>
    </p:spTree>
    <p:extLst>
      <p:ext uri="{BB962C8B-B14F-4D97-AF65-F5344CB8AC3E}">
        <p14:creationId xmlns:p14="http://schemas.microsoft.com/office/powerpoint/2010/main" val="328836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3C78-DAC5-4280-8449-CCF42B8AF638}"/>
              </a:ext>
            </a:extLst>
          </p:cNvPr>
          <p:cNvSpPr>
            <a:spLocks noGrp="1"/>
          </p:cNvSpPr>
          <p:nvPr>
            <p:ph type="title"/>
          </p:nvPr>
        </p:nvSpPr>
        <p:spPr>
          <a:xfrm>
            <a:off x="1059226" y="4143375"/>
            <a:ext cx="9391524" cy="1107273"/>
          </a:xfrm>
        </p:spPr>
        <p:txBody>
          <a:bodyPr>
            <a:normAutofit fontScale="90000"/>
          </a:bodyPr>
          <a:lstStyle/>
          <a:p>
            <a:r>
              <a:rPr lang="en-IN" b="1" dirty="0"/>
              <a:t>RATING </a:t>
            </a:r>
            <a:r>
              <a:rPr lang="en-IN" b="1" dirty="0" err="1"/>
              <a:t>COUN</a:t>
            </a:r>
            <a:r>
              <a:rPr lang="en-IN" b="1" dirty="0" err="1">
                <a:latin typeface="Source Serif Pro" panose="02040603050405020204" pitchFamily="18" charset="0"/>
                <a:ea typeface="Source Serif Pro" panose="02040603050405020204" pitchFamily="18" charset="0"/>
              </a:rPr>
              <a:t>It</a:t>
            </a:r>
            <a:r>
              <a:rPr lang="en-IN" b="1" dirty="0">
                <a:latin typeface="Source Serif Pro" panose="02040603050405020204" pitchFamily="18" charset="0"/>
                <a:ea typeface="Source Serif Pro" panose="02040603050405020204" pitchFamily="18" charset="0"/>
              </a:rPr>
              <a:t> gives information about which rating(on scale) is more frequent</a:t>
            </a: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r>
              <a:rPr lang="en-IN" b="1" dirty="0"/>
              <a:t>Bar plot to visualise the ratings</a:t>
            </a:r>
          </a:p>
        </p:txBody>
      </p:sp>
      <p:sp>
        <p:nvSpPr>
          <p:cNvPr id="4" name="Slide Number Placeholder 3">
            <a:extLst>
              <a:ext uri="{FF2B5EF4-FFF2-40B4-BE49-F238E27FC236}">
                <a16:creationId xmlns:a16="http://schemas.microsoft.com/office/drawing/2014/main" id="{BFCD0D36-4826-7DD5-395A-3716BE6F145D}"/>
              </a:ext>
            </a:extLst>
          </p:cNvPr>
          <p:cNvSpPr>
            <a:spLocks noGrp="1"/>
          </p:cNvSpPr>
          <p:nvPr>
            <p:ph type="sldNum" sz="quarter" idx="12"/>
          </p:nvPr>
        </p:nvSpPr>
        <p:spPr/>
        <p:txBody>
          <a:bodyPr/>
          <a:lstStyle/>
          <a:p>
            <a:fld id="{F603CDE5-C1D8-4EDD-870F-A498BAFA520F}" type="slidenum">
              <a:rPr lang="en-US" noProof="0" smtClean="0"/>
              <a:t>14</a:t>
            </a:fld>
            <a:endParaRPr lang="en-US" noProof="0" dirty="0"/>
          </a:p>
        </p:txBody>
      </p:sp>
      <p:sp>
        <p:nvSpPr>
          <p:cNvPr id="8" name="Picture Placeholder 7">
            <a:extLst>
              <a:ext uri="{FF2B5EF4-FFF2-40B4-BE49-F238E27FC236}">
                <a16:creationId xmlns:a16="http://schemas.microsoft.com/office/drawing/2014/main" id="{264496D2-DD6A-4C87-2589-FB2AED7F6B44}"/>
              </a:ext>
            </a:extLst>
          </p:cNvPr>
          <p:cNvSpPr>
            <a:spLocks noGrp="1"/>
          </p:cNvSpPr>
          <p:nvPr>
            <p:ph type="pic" sz="quarter" idx="13"/>
          </p:nvPr>
        </p:nvSpPr>
        <p:spPr/>
      </p:sp>
      <p:pic>
        <p:nvPicPr>
          <p:cNvPr id="3" name="Picture Placeholder 7">
            <a:extLst>
              <a:ext uri="{FF2B5EF4-FFF2-40B4-BE49-F238E27FC236}">
                <a16:creationId xmlns:a16="http://schemas.microsoft.com/office/drawing/2014/main" id="{A8BE5D64-3DA1-ACFE-28A5-6CDAA8390571}"/>
              </a:ext>
            </a:extLst>
          </p:cNvPr>
          <p:cNvPicPr>
            <a:picLocks noChangeAspect="1"/>
          </p:cNvPicPr>
          <p:nvPr/>
        </p:nvPicPr>
        <p:blipFill rotWithShape="1">
          <a:blip r:embed="rId2"/>
          <a:srcRect t="34660" b="31558"/>
          <a:stretch/>
        </p:blipFill>
        <p:spPr>
          <a:xfrm>
            <a:off x="447817" y="717176"/>
            <a:ext cx="10946517" cy="2850777"/>
          </a:xfrm>
          <a:prstGeom prst="rect">
            <a:avLst/>
          </a:prstGeom>
        </p:spPr>
      </p:pic>
    </p:spTree>
    <p:extLst>
      <p:ext uri="{BB962C8B-B14F-4D97-AF65-F5344CB8AC3E}">
        <p14:creationId xmlns:p14="http://schemas.microsoft.com/office/powerpoint/2010/main" val="225669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15</a:t>
            </a:fld>
            <a:endParaRPr lang="en-US" noProof="0" dirty="0"/>
          </a:p>
        </p:txBody>
      </p:sp>
      <p:pic>
        <p:nvPicPr>
          <p:cNvPr id="5" name="Picture 4"/>
          <p:cNvPicPr>
            <a:picLocks noChangeAspect="1"/>
          </p:cNvPicPr>
          <p:nvPr/>
        </p:nvPicPr>
        <p:blipFill>
          <a:blip r:embed="rId2"/>
          <a:stretch>
            <a:fillRect/>
          </a:stretch>
        </p:blipFill>
        <p:spPr>
          <a:xfrm>
            <a:off x="851646" y="829811"/>
            <a:ext cx="9816353" cy="54123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3C78-DAC5-4280-8449-CCF42B8AF638}"/>
              </a:ext>
            </a:extLst>
          </p:cNvPr>
          <p:cNvSpPr>
            <a:spLocks noGrp="1"/>
          </p:cNvSpPr>
          <p:nvPr>
            <p:ph type="title"/>
          </p:nvPr>
        </p:nvSpPr>
        <p:spPr>
          <a:xfrm>
            <a:off x="1059225" y="3711389"/>
            <a:ext cx="9922539" cy="1539260"/>
          </a:xfrm>
        </p:spPr>
        <p:txBody>
          <a:bodyPr>
            <a:normAutofit fontScale="90000"/>
          </a:bodyPr>
          <a:lstStyle/>
          <a:p>
            <a:r>
              <a:rPr lang="en-IN" b="1" dirty="0"/>
              <a:t>RATING </a:t>
            </a:r>
            <a:r>
              <a:rPr lang="en-IN" b="1" dirty="0" err="1"/>
              <a:t>COUN</a:t>
            </a:r>
            <a:r>
              <a:rPr lang="en-IN" b="1" dirty="0" err="1">
                <a:latin typeface="Source Serif Pro" panose="02040603050405020204" pitchFamily="18" charset="0"/>
                <a:ea typeface="Source Serif Pro" panose="02040603050405020204" pitchFamily="18" charset="0"/>
              </a:rPr>
              <a:t>It</a:t>
            </a:r>
            <a:r>
              <a:rPr lang="en-IN" b="1" dirty="0">
                <a:latin typeface="Source Serif Pro" panose="02040603050405020204" pitchFamily="18" charset="0"/>
                <a:ea typeface="Source Serif Pro" panose="02040603050405020204" pitchFamily="18" charset="0"/>
              </a:rPr>
              <a:t> gives information about which rating(on scale) is more frequent</a:t>
            </a: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r>
              <a:rPr lang="en-IN" b="1" dirty="0"/>
              <a:t>Graph for rating frequency of movies</a:t>
            </a:r>
          </a:p>
        </p:txBody>
      </p:sp>
      <p:sp>
        <p:nvSpPr>
          <p:cNvPr id="4" name="Slide Number Placeholder 3">
            <a:extLst>
              <a:ext uri="{FF2B5EF4-FFF2-40B4-BE49-F238E27FC236}">
                <a16:creationId xmlns:a16="http://schemas.microsoft.com/office/drawing/2014/main" id="{BFCD0D36-4826-7DD5-395A-3716BE6F145D}"/>
              </a:ext>
            </a:extLst>
          </p:cNvPr>
          <p:cNvSpPr>
            <a:spLocks noGrp="1"/>
          </p:cNvSpPr>
          <p:nvPr>
            <p:ph type="sldNum" sz="quarter" idx="12"/>
          </p:nvPr>
        </p:nvSpPr>
        <p:spPr/>
        <p:txBody>
          <a:bodyPr/>
          <a:lstStyle/>
          <a:p>
            <a:fld id="{F603CDE5-C1D8-4EDD-870F-A498BAFA520F}" type="slidenum">
              <a:rPr lang="en-US" noProof="0" smtClean="0"/>
              <a:t>16</a:t>
            </a:fld>
            <a:endParaRPr lang="en-US" noProof="0" dirty="0"/>
          </a:p>
        </p:txBody>
      </p:sp>
      <p:sp>
        <p:nvSpPr>
          <p:cNvPr id="8" name="Picture Placeholder 7">
            <a:extLst>
              <a:ext uri="{FF2B5EF4-FFF2-40B4-BE49-F238E27FC236}">
                <a16:creationId xmlns:a16="http://schemas.microsoft.com/office/drawing/2014/main" id="{264496D2-DD6A-4C87-2589-FB2AED7F6B44}"/>
              </a:ext>
            </a:extLst>
          </p:cNvPr>
          <p:cNvSpPr>
            <a:spLocks noGrp="1"/>
          </p:cNvSpPr>
          <p:nvPr>
            <p:ph type="pic" sz="quarter" idx="13"/>
          </p:nvPr>
        </p:nvSpPr>
        <p:spPr>
          <a:xfrm>
            <a:off x="441325" y="606425"/>
            <a:ext cx="11304588" cy="2728446"/>
          </a:xfrm>
        </p:spPr>
      </p:sp>
      <p:pic>
        <p:nvPicPr>
          <p:cNvPr id="6" name="Picture Placeholder 7">
            <a:extLst>
              <a:ext uri="{FF2B5EF4-FFF2-40B4-BE49-F238E27FC236}">
                <a16:creationId xmlns:a16="http://schemas.microsoft.com/office/drawing/2014/main" id="{10D9751A-8E52-37B4-FE33-A2A1561830D8}"/>
              </a:ext>
            </a:extLst>
          </p:cNvPr>
          <p:cNvPicPr>
            <a:picLocks noChangeAspect="1"/>
          </p:cNvPicPr>
          <p:nvPr/>
        </p:nvPicPr>
        <p:blipFill rotWithShape="1">
          <a:blip r:embed="rId2"/>
          <a:srcRect t="31605" b="40681"/>
          <a:stretch/>
        </p:blipFill>
        <p:spPr>
          <a:xfrm>
            <a:off x="631268" y="1239653"/>
            <a:ext cx="10247077" cy="2218765"/>
          </a:xfrm>
          <a:prstGeom prst="rect">
            <a:avLst/>
          </a:prstGeom>
        </p:spPr>
      </p:pic>
    </p:spTree>
    <p:extLst>
      <p:ext uri="{BB962C8B-B14F-4D97-AF65-F5344CB8AC3E}">
        <p14:creationId xmlns:p14="http://schemas.microsoft.com/office/powerpoint/2010/main" val="339747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17</a:t>
            </a:fld>
            <a:endParaRPr lang="en-US" noProof="0" dirty="0"/>
          </a:p>
        </p:txBody>
      </p:sp>
      <p:pic>
        <p:nvPicPr>
          <p:cNvPr id="5" name="Picture 4"/>
          <p:cNvPicPr>
            <a:picLocks noChangeAspect="1"/>
          </p:cNvPicPr>
          <p:nvPr/>
        </p:nvPicPr>
        <p:blipFill>
          <a:blip r:embed="rId2"/>
          <a:stretch>
            <a:fillRect/>
          </a:stretch>
        </p:blipFill>
        <p:spPr>
          <a:xfrm>
            <a:off x="1783025" y="753748"/>
            <a:ext cx="8284339" cy="56816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3C78-DAC5-4280-8449-CCF42B8AF638}"/>
              </a:ext>
            </a:extLst>
          </p:cNvPr>
          <p:cNvSpPr>
            <a:spLocks noGrp="1"/>
          </p:cNvSpPr>
          <p:nvPr>
            <p:ph type="title"/>
          </p:nvPr>
        </p:nvSpPr>
        <p:spPr>
          <a:xfrm>
            <a:off x="1059225" y="3711389"/>
            <a:ext cx="9922539" cy="1539260"/>
          </a:xfrm>
        </p:spPr>
        <p:txBody>
          <a:bodyPr>
            <a:normAutofit fontScale="90000"/>
          </a:bodyPr>
          <a:lstStyle/>
          <a:p>
            <a:r>
              <a:rPr lang="en-IN" b="1" dirty="0"/>
              <a:t>RATING </a:t>
            </a:r>
            <a:r>
              <a:rPr lang="en-IN" b="1" dirty="0" err="1"/>
              <a:t>COUN</a:t>
            </a:r>
            <a:r>
              <a:rPr lang="en-IN" b="1" dirty="0" err="1">
                <a:latin typeface="Source Serif Pro" panose="02040603050405020204" pitchFamily="18" charset="0"/>
                <a:ea typeface="Source Serif Pro" panose="02040603050405020204" pitchFamily="18" charset="0"/>
              </a:rPr>
              <a:t>It</a:t>
            </a:r>
            <a:r>
              <a:rPr lang="en-IN" b="1" dirty="0">
                <a:latin typeface="Source Serif Pro" panose="02040603050405020204" pitchFamily="18" charset="0"/>
                <a:ea typeface="Source Serif Pro" panose="02040603050405020204" pitchFamily="18" charset="0"/>
              </a:rPr>
              <a:t> gives information about which rating(on scale) is more frequent</a:t>
            </a: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br>
              <a:rPr lang="en-IN" b="1" dirty="0">
                <a:latin typeface="Source Serif Pro" panose="02040603050405020204" pitchFamily="18" charset="0"/>
                <a:ea typeface="Source Serif Pro" panose="02040603050405020204" pitchFamily="18" charset="0"/>
              </a:rPr>
            </a:br>
            <a:r>
              <a:rPr lang="en-IN" b="1" dirty="0"/>
              <a:t>Graph for rating frequency  BY USERS</a:t>
            </a:r>
          </a:p>
        </p:txBody>
      </p:sp>
      <p:sp>
        <p:nvSpPr>
          <p:cNvPr id="4" name="Slide Number Placeholder 3">
            <a:extLst>
              <a:ext uri="{FF2B5EF4-FFF2-40B4-BE49-F238E27FC236}">
                <a16:creationId xmlns:a16="http://schemas.microsoft.com/office/drawing/2014/main" id="{BFCD0D36-4826-7DD5-395A-3716BE6F145D}"/>
              </a:ext>
            </a:extLst>
          </p:cNvPr>
          <p:cNvSpPr>
            <a:spLocks noGrp="1"/>
          </p:cNvSpPr>
          <p:nvPr>
            <p:ph type="sldNum" sz="quarter" idx="12"/>
          </p:nvPr>
        </p:nvSpPr>
        <p:spPr/>
        <p:txBody>
          <a:bodyPr/>
          <a:lstStyle/>
          <a:p>
            <a:fld id="{F603CDE5-C1D8-4EDD-870F-A498BAFA520F}" type="slidenum">
              <a:rPr lang="en-US" noProof="0" smtClean="0"/>
              <a:t>18</a:t>
            </a:fld>
            <a:endParaRPr lang="en-US" noProof="0" dirty="0"/>
          </a:p>
        </p:txBody>
      </p:sp>
      <p:sp>
        <p:nvSpPr>
          <p:cNvPr id="11" name="Text Placeholder 10">
            <a:extLst>
              <a:ext uri="{FF2B5EF4-FFF2-40B4-BE49-F238E27FC236}">
                <a16:creationId xmlns:a16="http://schemas.microsoft.com/office/drawing/2014/main" id="{6FECA315-6412-6829-D93D-B4FB10C0DA8A}"/>
              </a:ext>
            </a:extLst>
          </p:cNvPr>
          <p:cNvSpPr>
            <a:spLocks noGrp="1"/>
          </p:cNvSpPr>
          <p:nvPr>
            <p:ph type="body" sz="quarter" idx="14"/>
          </p:nvPr>
        </p:nvSpPr>
        <p:spPr/>
        <p:txBody>
          <a:bodyPr/>
          <a:lstStyle/>
          <a:p>
            <a:endParaRPr lang="en-IN" dirty="0"/>
          </a:p>
        </p:txBody>
      </p:sp>
      <p:pic>
        <p:nvPicPr>
          <p:cNvPr id="3" name="Picture Placeholder 11">
            <a:extLst>
              <a:ext uri="{FF2B5EF4-FFF2-40B4-BE49-F238E27FC236}">
                <a16:creationId xmlns:a16="http://schemas.microsoft.com/office/drawing/2014/main" id="{4E12E6F8-67AB-AD39-8804-907E082E3A04}"/>
              </a:ext>
            </a:extLst>
          </p:cNvPr>
          <p:cNvPicPr>
            <a:picLocks noGrp="1" noChangeAspect="1"/>
          </p:cNvPicPr>
          <p:nvPr>
            <p:ph type="pic" sz="quarter" idx="13"/>
          </p:nvPr>
        </p:nvPicPr>
        <p:blipFill rotWithShape="1">
          <a:blip r:embed="rId2"/>
          <a:srcRect t="49034" b="28542"/>
          <a:stretch/>
        </p:blipFill>
        <p:spPr>
          <a:xfrm>
            <a:off x="543285" y="1234701"/>
            <a:ext cx="11304588" cy="2079812"/>
          </a:xfrm>
        </p:spPr>
      </p:pic>
    </p:spTree>
    <p:extLst>
      <p:ext uri="{BB962C8B-B14F-4D97-AF65-F5344CB8AC3E}">
        <p14:creationId xmlns:p14="http://schemas.microsoft.com/office/powerpoint/2010/main" val="195720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19</a:t>
            </a:fld>
            <a:endParaRPr lang="en-US" noProof="0" dirty="0"/>
          </a:p>
        </p:txBody>
      </p:sp>
      <p:pic>
        <p:nvPicPr>
          <p:cNvPr id="5" name="Picture 4"/>
          <p:cNvPicPr>
            <a:picLocks noChangeAspect="1"/>
          </p:cNvPicPr>
          <p:nvPr/>
        </p:nvPicPr>
        <p:blipFill>
          <a:blip r:embed="rId2"/>
          <a:stretch>
            <a:fillRect/>
          </a:stretch>
        </p:blipFill>
        <p:spPr>
          <a:xfrm>
            <a:off x="1266151" y="861654"/>
            <a:ext cx="9659698" cy="51346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2</a:t>
            </a:fld>
            <a:endParaRPr lang="en-US" dirty="0"/>
          </a:p>
        </p:txBody>
      </p:sp>
      <p:sp>
        <p:nvSpPr>
          <p:cNvPr id="4" name="Title 3"/>
          <p:cNvSpPr>
            <a:spLocks noGrp="1"/>
          </p:cNvSpPr>
          <p:nvPr>
            <p:ph type="title"/>
          </p:nvPr>
        </p:nvSpPr>
        <p:spPr/>
        <p:txBody>
          <a:bodyPr/>
          <a:lstStyle/>
          <a:p>
            <a:r>
              <a:rPr lang="en-IN" sz="4400" b="1" dirty="0"/>
              <a:t>contents</a:t>
            </a:r>
          </a:p>
        </p:txBody>
      </p:sp>
      <p:sp>
        <p:nvSpPr>
          <p:cNvPr id="5" name="Content Placeholder 4"/>
          <p:cNvSpPr>
            <a:spLocks noGrp="1"/>
          </p:cNvSpPr>
          <p:nvPr>
            <p:ph idx="1"/>
          </p:nvPr>
        </p:nvSpPr>
        <p:spPr/>
        <p:txBody>
          <a:bodyPr>
            <a:normAutofit fontScale="25000" lnSpcReduction="20000"/>
          </a:bodyPr>
          <a:lstStyle/>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IN" sz="6400" dirty="0"/>
              <a:t>Introduction</a:t>
            </a:r>
          </a:p>
          <a:p>
            <a:pPr marL="342900" indent="-342900">
              <a:buFont typeface="+mj-lt"/>
              <a:buAutoNum type="arabicPeriod"/>
            </a:pPr>
            <a:r>
              <a:rPr lang="en-IN" sz="6400" dirty="0"/>
              <a:t>Project overview</a:t>
            </a:r>
          </a:p>
          <a:p>
            <a:pPr marL="342900" indent="-342900">
              <a:buFont typeface="+mj-lt"/>
              <a:buAutoNum type="arabicPeriod"/>
            </a:pPr>
            <a:r>
              <a:rPr lang="en-IN" sz="6400" dirty="0"/>
              <a:t>Datasets</a:t>
            </a:r>
          </a:p>
          <a:p>
            <a:pPr marL="342900" indent="-342900">
              <a:buFont typeface="+mj-lt"/>
              <a:buAutoNum type="arabicPeriod"/>
            </a:pPr>
            <a:r>
              <a:rPr lang="en-IN" sz="6400" dirty="0"/>
              <a:t>Importing datasets</a:t>
            </a:r>
          </a:p>
          <a:p>
            <a:pPr marL="342900" indent="-342900">
              <a:buFont typeface="+mj-lt"/>
              <a:buAutoNum type="arabicPeriod"/>
            </a:pPr>
            <a:r>
              <a:rPr lang="en-IN" sz="6400" dirty="0"/>
              <a:t>Sparsity of user-item matrix</a:t>
            </a:r>
          </a:p>
          <a:p>
            <a:pPr marL="342900" indent="-342900">
              <a:buFont typeface="+mj-lt"/>
              <a:buAutoNum type="arabicPeriod"/>
            </a:pPr>
            <a:r>
              <a:rPr lang="en-IN" sz="6400" dirty="0"/>
              <a:t>Rating count</a:t>
            </a:r>
          </a:p>
          <a:p>
            <a:pPr marL="342900" indent="-342900">
              <a:buFont typeface="+mj-lt"/>
              <a:buAutoNum type="arabicPeriod"/>
            </a:pPr>
            <a:r>
              <a:rPr lang="en-IN" sz="6400" dirty="0"/>
              <a:t>Data graphs</a:t>
            </a:r>
          </a:p>
          <a:p>
            <a:pPr marL="342900" indent="-342900">
              <a:buFont typeface="+mj-lt"/>
              <a:buAutoNum type="arabicPeriod"/>
            </a:pPr>
            <a:r>
              <a:rPr lang="en-IN" sz="6400" dirty="0"/>
              <a:t>Result analysis</a:t>
            </a:r>
          </a:p>
          <a:p>
            <a:pPr marL="342900" indent="-342900">
              <a:buFont typeface="+mj-lt"/>
              <a:buAutoNum type="arabicPeriod"/>
            </a:pPr>
            <a:r>
              <a:rPr lang="en-IN" sz="6400" dirty="0"/>
              <a:t>Conclusion</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20</a:t>
            </a:fld>
            <a:endParaRPr lang="en-US" noProof="0" dirty="0"/>
          </a:p>
        </p:txBody>
      </p:sp>
      <p:sp>
        <p:nvSpPr>
          <p:cNvPr id="4" name="Title 3"/>
          <p:cNvSpPr>
            <a:spLocks noGrp="1"/>
          </p:cNvSpPr>
          <p:nvPr>
            <p:ph type="title"/>
          </p:nvPr>
        </p:nvSpPr>
        <p:spPr/>
        <p:txBody>
          <a:bodyPr>
            <a:normAutofit/>
          </a:bodyPr>
          <a:lstStyle/>
          <a:p>
            <a:r>
              <a:rPr lang="en-IN" sz="2800" b="1" dirty="0"/>
              <a:t>Implementation using fuzzywuzzy</a:t>
            </a:r>
          </a:p>
        </p:txBody>
      </p:sp>
      <p:pic>
        <p:nvPicPr>
          <p:cNvPr id="12" name="Picture Placeholder 11"/>
          <p:cNvPicPr>
            <a:picLocks noGrp="1" noChangeAspect="1"/>
          </p:cNvPicPr>
          <p:nvPr>
            <p:ph type="pic" idx="1"/>
          </p:nvPr>
        </p:nvPicPr>
        <p:blipFill>
          <a:blip r:embed="rId2"/>
          <a:srcRect t="21991" b="21991"/>
          <a:stretch>
            <a:fillRect/>
          </a:stretch>
        </p:blipFill>
        <p:spPr/>
      </p:pic>
      <p:sp>
        <p:nvSpPr>
          <p:cNvPr id="6" name="Text Placeholder 5"/>
          <p:cNvSpPr>
            <a:spLocks noGrp="1"/>
          </p:cNvSpPr>
          <p:nvPr>
            <p:ph type="body" sz="half" idx="2"/>
          </p:nvPr>
        </p:nvSpPr>
        <p:spPr/>
        <p:txBody>
          <a:bodyPr>
            <a:normAutofit fontScale="92500" lnSpcReduction="20000"/>
          </a:bodyPr>
          <a:lstStyle/>
          <a:p>
            <a:r>
              <a:rPr lang="en-IN" sz="2000" dirty="0"/>
              <a:t>For string matching we are going to use this, based on the result of fuzzy matching, a list of recommendations will be generated.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03CDE5-C1D8-4EDD-870F-A498BAFA520F}" type="slidenum">
              <a:rPr lang="en-US" noProof="0" smtClean="0"/>
              <a:t>21</a:t>
            </a:fld>
            <a:endParaRPr lang="en-US" noProof="0" dirty="0"/>
          </a:p>
        </p:txBody>
      </p:sp>
      <p:sp>
        <p:nvSpPr>
          <p:cNvPr id="4" name="Title 3"/>
          <p:cNvSpPr>
            <a:spLocks noGrp="1"/>
          </p:cNvSpPr>
          <p:nvPr>
            <p:ph type="title"/>
          </p:nvPr>
        </p:nvSpPr>
        <p:spPr/>
        <p:txBody>
          <a:bodyPr>
            <a:normAutofit fontScale="90000"/>
          </a:bodyPr>
          <a:lstStyle/>
          <a:p>
            <a:r>
              <a:rPr lang="en-IN" sz="3200" b="1" dirty="0"/>
              <a:t>Implementing using </a:t>
            </a:r>
            <a:r>
              <a:rPr lang="en-IN" sz="3200" b="1" dirty="0" err="1"/>
              <a:t>knn</a:t>
            </a:r>
            <a:endParaRPr lang="en-IN" sz="3200" b="1" dirty="0"/>
          </a:p>
        </p:txBody>
      </p:sp>
      <p:pic>
        <p:nvPicPr>
          <p:cNvPr id="8" name="Picture Placeholder 7"/>
          <p:cNvPicPr>
            <a:picLocks noGrp="1" noChangeAspect="1"/>
          </p:cNvPicPr>
          <p:nvPr>
            <p:ph type="pic" idx="1"/>
          </p:nvPr>
        </p:nvPicPr>
        <p:blipFill>
          <a:blip r:embed="rId2"/>
          <a:srcRect t="21991" b="21991"/>
          <a:stretch>
            <a:fillRect/>
          </a:stretch>
        </p:blipFill>
        <p:spPr>
          <a:xfrm>
            <a:off x="447817" y="599725"/>
            <a:ext cx="11290859" cy="3757122"/>
          </a:xfrm>
        </p:spPr>
      </p:pic>
      <p:sp>
        <p:nvSpPr>
          <p:cNvPr id="6" name="Text Placeholder 5"/>
          <p:cNvSpPr>
            <a:spLocks noGrp="1"/>
          </p:cNvSpPr>
          <p:nvPr>
            <p:ph type="body" sz="half" idx="2"/>
          </p:nvPr>
        </p:nvSpPr>
        <p:spPr/>
        <p:txBody>
          <a:bodyPr>
            <a:normAutofit/>
          </a:bodyPr>
          <a:lstStyle/>
          <a:p>
            <a:r>
              <a:rPr lang="en-IN" sz="1800" dirty="0"/>
              <a:t>Creates a function which takes a movie name and then makes recommendations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5DED65-8A74-9521-D626-4B1C4FB2CE34}"/>
              </a:ext>
            </a:extLst>
          </p:cNvPr>
          <p:cNvSpPr>
            <a:spLocks noGrp="1"/>
          </p:cNvSpPr>
          <p:nvPr>
            <p:ph type="title"/>
          </p:nvPr>
        </p:nvSpPr>
        <p:spPr>
          <a:xfrm>
            <a:off x="7754471" y="437866"/>
            <a:ext cx="4136028" cy="1224385"/>
          </a:xfrm>
        </p:spPr>
        <p:txBody>
          <a:bodyPr/>
          <a:lstStyle/>
          <a:p>
            <a:pPr algn="l"/>
            <a:br>
              <a:rPr lang="en-IN" b="1" i="0" dirty="0">
                <a:solidFill>
                  <a:schemeClr val="bg1"/>
                </a:solidFill>
                <a:effectLst/>
                <a:latin typeface="sohne"/>
              </a:rPr>
            </a:br>
            <a:r>
              <a:rPr lang="en-IN" b="1" i="0" dirty="0">
                <a:solidFill>
                  <a:schemeClr val="bg1"/>
                </a:solidFill>
                <a:effectLst/>
                <a:latin typeface="sohne"/>
              </a:rPr>
              <a:t>RESULT ANALYSIS</a:t>
            </a:r>
            <a:br>
              <a:rPr lang="en-IN" b="1" i="0" dirty="0">
                <a:solidFill>
                  <a:srgbClr val="292929"/>
                </a:solidFill>
                <a:effectLst/>
                <a:latin typeface="sohne"/>
              </a:rPr>
            </a:br>
            <a:endParaRPr lang="en-IN" dirty="0"/>
          </a:p>
        </p:txBody>
      </p:sp>
      <p:sp>
        <p:nvSpPr>
          <p:cNvPr id="6" name="Slide Number Placeholder 5">
            <a:extLst>
              <a:ext uri="{FF2B5EF4-FFF2-40B4-BE49-F238E27FC236}">
                <a16:creationId xmlns:a16="http://schemas.microsoft.com/office/drawing/2014/main" id="{632369A2-B323-0A17-5AA1-1690F20FADE2}"/>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2" name="Content Placeholder 4">
            <a:extLst>
              <a:ext uri="{FF2B5EF4-FFF2-40B4-BE49-F238E27FC236}">
                <a16:creationId xmlns:a16="http://schemas.microsoft.com/office/drawing/2014/main" id="{E03C43B0-AE3C-1E65-9030-7161A68177AF}"/>
              </a:ext>
            </a:extLst>
          </p:cNvPr>
          <p:cNvSpPr>
            <a:spLocks noGrp="1"/>
          </p:cNvSpPr>
          <p:nvPr>
            <p:ph type="body" sz="half" idx="2"/>
          </p:nvPr>
        </p:nvSpPr>
        <p:spPr>
          <a:xfrm>
            <a:off x="7754471" y="1765300"/>
            <a:ext cx="4135904" cy="4573588"/>
          </a:xfrm>
        </p:spPr>
        <p:txBody>
          <a:bodyPr>
            <a:normAutofit/>
          </a:bodyPr>
          <a:lstStyle/>
          <a:p>
            <a:pPr algn="l">
              <a:buFont typeface="+mj-lt"/>
              <a:buAutoNum type="arabicPeriod"/>
            </a:pPr>
            <a:r>
              <a:rPr lang="en-US" sz="2400" b="1" i="0" dirty="0">
                <a:solidFill>
                  <a:schemeClr val="bg1"/>
                </a:solidFill>
                <a:effectLst/>
                <a:latin typeface="Source Serif Pro" panose="02040603050405020204" pitchFamily="18" charset="0"/>
                <a:ea typeface="Source Serif Pro" panose="02040603050405020204" pitchFamily="18" charset="0"/>
              </a:rPr>
              <a:t>Our model recommends movie which are almost release in similar years.</a:t>
            </a:r>
          </a:p>
          <a:p>
            <a:pPr algn="l"/>
            <a:endParaRPr lang="en-US" sz="2400" b="1" i="0" dirty="0">
              <a:solidFill>
                <a:schemeClr val="bg1"/>
              </a:solidFill>
              <a:effectLst/>
              <a:latin typeface="Source Serif Pro" panose="02040603050405020204" pitchFamily="18" charset="0"/>
              <a:ea typeface="Source Serif Pro" panose="02040603050405020204" pitchFamily="18" charset="0"/>
            </a:endParaRPr>
          </a:p>
          <a:p>
            <a:pPr algn="l">
              <a:buFont typeface="+mj-lt"/>
              <a:buAutoNum type="arabicPeriod"/>
            </a:pPr>
            <a:r>
              <a:rPr lang="en-US" sz="2400" b="1" i="0" dirty="0">
                <a:solidFill>
                  <a:schemeClr val="bg1"/>
                </a:solidFill>
                <a:effectLst/>
                <a:latin typeface="Source Serif Pro" panose="02040603050405020204" pitchFamily="18" charset="0"/>
                <a:ea typeface="Source Serif Pro" panose="02040603050405020204" pitchFamily="18" charset="0"/>
              </a:rPr>
              <a:t>Since we have removed unpopular movies from our dataset , this movie will never be recommend to user</a:t>
            </a:r>
            <a:endParaRPr lang="en-US" sz="2400" b="0" i="0" dirty="0">
              <a:solidFill>
                <a:schemeClr val="tx1"/>
              </a:solidFill>
              <a:effectLst/>
              <a:latin typeface="Roboto" panose="020B0604020202020204" pitchFamily="2" charset="0"/>
            </a:endParaRPr>
          </a:p>
          <a:p>
            <a:endParaRPr lang="en-IN" dirty="0">
              <a:solidFill>
                <a:schemeClr val="tx1"/>
              </a:solidFill>
            </a:endParaRPr>
          </a:p>
        </p:txBody>
      </p:sp>
      <p:pic>
        <p:nvPicPr>
          <p:cNvPr id="15" name="Content Placeholder 7">
            <a:extLst>
              <a:ext uri="{FF2B5EF4-FFF2-40B4-BE49-F238E27FC236}">
                <a16:creationId xmlns:a16="http://schemas.microsoft.com/office/drawing/2014/main" id="{E1AEDB69-7157-2FC8-AC1A-2C1DEC3CDB99}"/>
              </a:ext>
            </a:extLst>
          </p:cNvPr>
          <p:cNvPicPr>
            <a:picLocks noChangeAspect="1"/>
          </p:cNvPicPr>
          <p:nvPr/>
        </p:nvPicPr>
        <p:blipFill rotWithShape="1">
          <a:blip r:embed="rId2"/>
          <a:srcRect t="38209" r="32927" b="23585"/>
          <a:stretch>
            <a:fillRect/>
          </a:stretch>
        </p:blipFill>
        <p:spPr>
          <a:xfrm>
            <a:off x="375409" y="1510136"/>
            <a:ext cx="7249399" cy="3438382"/>
          </a:xfrm>
          <a:prstGeom prst="rect">
            <a:avLst/>
          </a:prstGeom>
          <a:solidFill>
            <a:srgbClr val="465359"/>
          </a:solidFill>
        </p:spPr>
      </p:pic>
    </p:spTree>
    <p:extLst>
      <p:ext uri="{BB962C8B-B14F-4D97-AF65-F5344CB8AC3E}">
        <p14:creationId xmlns:p14="http://schemas.microsoft.com/office/powerpoint/2010/main" val="203783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4C5EA0-5C20-BD7C-645E-6369B6DCC333}"/>
              </a:ext>
            </a:extLst>
          </p:cNvPr>
          <p:cNvSpPr>
            <a:spLocks noGrp="1"/>
          </p:cNvSpPr>
          <p:nvPr>
            <p:ph type="sldNum" sz="quarter" idx="12"/>
          </p:nvPr>
        </p:nvSpPr>
        <p:spPr/>
        <p:txBody>
          <a:bodyPr/>
          <a:lstStyle/>
          <a:p>
            <a:fld id="{F603CDE5-C1D8-4EDD-870F-A498BAFA520F}" type="slidenum">
              <a:rPr lang="en-US" noProof="0" smtClean="0"/>
              <a:t>23</a:t>
            </a:fld>
            <a:endParaRPr lang="en-US" noProof="0" dirty="0"/>
          </a:p>
        </p:txBody>
      </p:sp>
      <p:sp>
        <p:nvSpPr>
          <p:cNvPr id="4" name="Title 3">
            <a:extLst>
              <a:ext uri="{FF2B5EF4-FFF2-40B4-BE49-F238E27FC236}">
                <a16:creationId xmlns:a16="http://schemas.microsoft.com/office/drawing/2014/main" id="{88CFE68E-4C73-DBA1-1538-0504A367AAE5}"/>
              </a:ext>
            </a:extLst>
          </p:cNvPr>
          <p:cNvSpPr>
            <a:spLocks noGrp="1"/>
          </p:cNvSpPr>
          <p:nvPr>
            <p:ph type="title"/>
          </p:nvPr>
        </p:nvSpPr>
        <p:spPr/>
        <p:txBody>
          <a:bodyPr>
            <a:normAutofit/>
          </a:bodyPr>
          <a:lstStyle/>
          <a:p>
            <a:r>
              <a:rPr lang="en-IN" sz="4400" b="1" dirty="0"/>
              <a:t>DEPLOYMENT</a:t>
            </a:r>
          </a:p>
        </p:txBody>
      </p:sp>
      <p:pic>
        <p:nvPicPr>
          <p:cNvPr id="6" name="Picture 5">
            <a:extLst>
              <a:ext uri="{FF2B5EF4-FFF2-40B4-BE49-F238E27FC236}">
                <a16:creationId xmlns:a16="http://schemas.microsoft.com/office/drawing/2014/main" id="{84E72C61-0725-AD7E-3840-C2AA7D072CD5}"/>
              </a:ext>
            </a:extLst>
          </p:cNvPr>
          <p:cNvPicPr>
            <a:picLocks noChangeAspect="1"/>
          </p:cNvPicPr>
          <p:nvPr/>
        </p:nvPicPr>
        <p:blipFill rotWithShape="1">
          <a:blip r:embed="rId2"/>
          <a:srcRect l="24264" t="17516" r="22574" b="23530"/>
          <a:stretch/>
        </p:blipFill>
        <p:spPr>
          <a:xfrm>
            <a:off x="2402540" y="1972235"/>
            <a:ext cx="6481483" cy="4043083"/>
          </a:xfrm>
          <a:prstGeom prst="rect">
            <a:avLst/>
          </a:prstGeom>
        </p:spPr>
      </p:pic>
    </p:spTree>
    <p:extLst>
      <p:ext uri="{BB962C8B-B14F-4D97-AF65-F5344CB8AC3E}">
        <p14:creationId xmlns:p14="http://schemas.microsoft.com/office/powerpoint/2010/main" val="289596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24</a:t>
            </a:fld>
            <a:endParaRPr lang="en-US" dirty="0"/>
          </a:p>
        </p:txBody>
      </p:sp>
      <p:sp>
        <p:nvSpPr>
          <p:cNvPr id="4" name="Title 3"/>
          <p:cNvSpPr>
            <a:spLocks noGrp="1"/>
          </p:cNvSpPr>
          <p:nvPr>
            <p:ph type="title"/>
          </p:nvPr>
        </p:nvSpPr>
        <p:spPr/>
        <p:txBody>
          <a:bodyPr>
            <a:normAutofit/>
          </a:bodyPr>
          <a:lstStyle/>
          <a:p>
            <a:r>
              <a:rPr lang="en-IN" sz="4000" b="1" dirty="0"/>
              <a:t>CONCLUSION</a:t>
            </a:r>
          </a:p>
        </p:txBody>
      </p:sp>
      <p:sp>
        <p:nvSpPr>
          <p:cNvPr id="5" name="Content Placeholder 4"/>
          <p:cNvSpPr>
            <a:spLocks noGrp="1"/>
          </p:cNvSpPr>
          <p:nvPr>
            <p:ph idx="1"/>
          </p:nvPr>
        </p:nvSpPr>
        <p:spPr/>
        <p:txBody>
          <a:bodyPr/>
          <a:lstStyle/>
          <a:p>
            <a:r>
              <a:rPr lang="en-US" b="1" i="0" dirty="0">
                <a:effectLst/>
                <a:latin typeface="Source Serif Pro" panose="02040603050405020204" pitchFamily="18" charset="0"/>
                <a:ea typeface="Source Serif Pro" panose="02040603050405020204" pitchFamily="18" charset="0"/>
              </a:rPr>
              <a:t>In conclusion, KNN algorithm can be used effectively for movie recommendation and rating prediction tasks. By utilizing a similarity measure between users or items, KNN can identify similar users or items and make recommendations based on their ratings or preferences. Similarly, KNN can be used to predict movie ratings by finding similar users or items and calculating their average ratings. </a:t>
            </a:r>
          </a:p>
          <a:p>
            <a:r>
              <a:rPr lang="en-US" b="1" i="0" dirty="0">
                <a:effectLst/>
                <a:latin typeface="Source Serif Pro" panose="02040603050405020204" pitchFamily="18" charset="0"/>
                <a:ea typeface="Source Serif Pro" panose="02040603050405020204" pitchFamily="18" charset="0"/>
              </a:rPr>
              <a:t>Overall, KNN is a simple and effective algorithm that can provide valuable insights into user preferences and behavior in the context of movie recommendations and ratings.</a:t>
            </a:r>
            <a:endParaRPr lang="en-US" b="1" dirty="0">
              <a:latin typeface="Source Serif Pro" panose="02040603050405020204" pitchFamily="18" charset="0"/>
              <a:ea typeface="Source Serif Pro" panose="02040603050405020204" pitchFamily="18" charset="0"/>
            </a:endParaRPr>
          </a:p>
          <a:p>
            <a:r>
              <a:rPr lang="en-US" b="1" i="0" dirty="0">
                <a:effectLst/>
                <a:latin typeface="Source Serif Pro" panose="02040603050405020204" pitchFamily="18" charset="0"/>
                <a:ea typeface="Source Serif Pro" panose="02040603050405020204" pitchFamily="18" charset="0"/>
              </a:rPr>
              <a:t>In summary, KNN is a versatile algorithm that can be used for a wide range of tasks including movie recommendation and rating prediction. Its simplicity and interpretability make it a popular choice among practitioners and researchers. </a:t>
            </a:r>
            <a:endParaRPr lang="en-IN" b="1" dirty="0">
              <a:latin typeface="Source Serif Pro" panose="02040603050405020204" pitchFamily="18" charset="0"/>
              <a:ea typeface="Source Serif Pro" panose="02040603050405020204" pitchFamily="18" charset="0"/>
            </a:endParaRPr>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400" b="1" dirty="0"/>
              <a:t>THANK YOU!</a:t>
            </a:r>
            <a:endParaRPr lang="ru-RU" sz="4400" b="1" dirty="0"/>
          </a:p>
        </p:txBody>
      </p:sp>
      <p:pic>
        <p:nvPicPr>
          <p:cNvPr id="14" name="Picture Placeholder 13"/>
          <p:cNvPicPr>
            <a:picLocks noGrp="1" noChangeAspect="1"/>
          </p:cNvPicPr>
          <p:nvPr>
            <p:ph type="pic" sz="quarter" idx="13"/>
          </p:nvPr>
        </p:nvPicPr>
        <p:blipFill>
          <a:blip r:embed="rId3"/>
          <a:srcRect/>
          <a:stretch>
            <a:fillRect/>
          </a:stretch>
        </p:blipFill>
        <p:spPr>
          <a:xfrm>
            <a:off x="450662" y="606425"/>
            <a:ext cx="11285913" cy="3536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3</a:t>
            </a:fld>
            <a:endParaRPr lang="en-US" dirty="0"/>
          </a:p>
        </p:txBody>
      </p:sp>
      <p:sp>
        <p:nvSpPr>
          <p:cNvPr id="4" name="Title 3"/>
          <p:cNvSpPr>
            <a:spLocks noGrp="1"/>
          </p:cNvSpPr>
          <p:nvPr>
            <p:ph type="title"/>
          </p:nvPr>
        </p:nvSpPr>
        <p:spPr/>
        <p:txBody>
          <a:bodyPr/>
          <a:lstStyle/>
          <a:p>
            <a:r>
              <a:rPr lang="en-IN" sz="4800" b="1" dirty="0"/>
              <a:t>introduction</a:t>
            </a:r>
          </a:p>
        </p:txBody>
      </p:sp>
      <p:sp>
        <p:nvSpPr>
          <p:cNvPr id="5" name="Content Placeholder 4"/>
          <p:cNvSpPr>
            <a:spLocks noGrp="1"/>
          </p:cNvSpPr>
          <p:nvPr>
            <p:ph idx="1"/>
          </p:nvPr>
        </p:nvSpPr>
        <p:spPr>
          <a:xfrm>
            <a:off x="581827" y="2745011"/>
            <a:ext cx="11029615" cy="3678303"/>
          </a:xfrm>
        </p:spPr>
        <p:txBody>
          <a:bodyPr>
            <a:normAutofit/>
          </a:bodyPr>
          <a:lstStyle/>
          <a:p>
            <a:pPr>
              <a:lnSpc>
                <a:spcPct val="100000"/>
              </a:lnSpc>
            </a:pPr>
            <a:r>
              <a:rPr lang="en-US" sz="2000" b="0" i="0" dirty="0">
                <a:solidFill>
                  <a:schemeClr val="tx1"/>
                </a:solidFill>
                <a:effectLst/>
                <a:latin typeface="source-serif-pro"/>
              </a:rPr>
              <a:t>Recommendation systems are becoming increasingly important in today’s hectic world. People are always in the lookout for products/services that are best suited for them. Therefore, the recommendation systems are important as they help them make the right choices, without having to expend their cognitive resources.</a:t>
            </a:r>
          </a:p>
          <a:p>
            <a:pPr algn="l">
              <a:lnSpc>
                <a:spcPct val="100000"/>
              </a:lnSpc>
            </a:pPr>
            <a:r>
              <a:rPr lang="en-US" sz="2000" b="0" i="0" dirty="0">
                <a:solidFill>
                  <a:schemeClr val="tx1"/>
                </a:solidFill>
                <a:effectLst/>
                <a:latin typeface="source-serif-pro"/>
              </a:rPr>
              <a:t>Recommendation systems can be broadly classified into 3 types :</a:t>
            </a:r>
          </a:p>
          <a:p>
            <a:pPr algn="l">
              <a:lnSpc>
                <a:spcPct val="100000"/>
              </a:lnSpc>
              <a:buFont typeface="+mj-lt"/>
              <a:buAutoNum type="arabicPeriod"/>
            </a:pPr>
            <a:r>
              <a:rPr lang="en-US" sz="2000" b="0" i="0" dirty="0">
                <a:solidFill>
                  <a:schemeClr val="tx1"/>
                </a:solidFill>
                <a:effectLst/>
                <a:latin typeface="source-serif-pro"/>
              </a:rPr>
              <a:t>Collaborative Filtering</a:t>
            </a:r>
          </a:p>
          <a:p>
            <a:pPr algn="l">
              <a:lnSpc>
                <a:spcPct val="100000"/>
              </a:lnSpc>
              <a:buFont typeface="+mj-lt"/>
              <a:buAutoNum type="arabicPeriod"/>
            </a:pPr>
            <a:r>
              <a:rPr lang="en-US" sz="2000" b="0" i="0" dirty="0">
                <a:solidFill>
                  <a:schemeClr val="tx1"/>
                </a:solidFill>
                <a:effectLst/>
                <a:latin typeface="source-serif-pro"/>
              </a:rPr>
              <a:t>Content-Based Filtering</a:t>
            </a:r>
          </a:p>
          <a:p>
            <a:pPr algn="l">
              <a:lnSpc>
                <a:spcPct val="100000"/>
              </a:lnSpc>
              <a:buFont typeface="+mj-lt"/>
              <a:buAutoNum type="arabicPeriod"/>
            </a:pPr>
            <a:r>
              <a:rPr lang="en-US" sz="2000" b="0" i="0" dirty="0">
                <a:solidFill>
                  <a:schemeClr val="tx1"/>
                </a:solidFill>
                <a:effectLst/>
                <a:latin typeface="source-serif-pro"/>
              </a:rPr>
              <a:t>Hybrid Recommendation Systems</a:t>
            </a:r>
          </a:p>
          <a:p>
            <a:pPr>
              <a:lnSpc>
                <a:spcPct val="100000"/>
              </a:lnSpc>
            </a:pPr>
            <a:endParaRPr lang="en-US" sz="2000" b="0" i="0" dirty="0">
              <a:solidFill>
                <a:schemeClr val="bg1">
                  <a:lumMod val="95000"/>
                </a:schemeClr>
              </a:solidFill>
              <a:effectLst/>
              <a:latin typeface="source-serif-pro"/>
            </a:endParaRPr>
          </a:p>
          <a:p>
            <a:endParaRPr lang="en-IN" sz="2000" dirty="0"/>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E7176-3889-DDEC-92F5-94391FA98167}"/>
              </a:ext>
            </a:extLst>
          </p:cNvPr>
          <p:cNvSpPr>
            <a:spLocks noGrp="1"/>
          </p:cNvSpPr>
          <p:nvPr>
            <p:ph type="body" sz="half" idx="2"/>
          </p:nvPr>
        </p:nvSpPr>
        <p:spPr>
          <a:xfrm>
            <a:off x="5898777" y="1766048"/>
            <a:ext cx="5991721" cy="4572872"/>
          </a:xfrm>
        </p:spPr>
        <p:txBody>
          <a:bodyPr>
            <a:normAutofit/>
          </a:bodyPr>
          <a:lstStyle/>
          <a:p>
            <a:pPr algn="l"/>
            <a:r>
              <a:rPr lang="en-US" sz="2000" b="1" i="0" dirty="0">
                <a:solidFill>
                  <a:schemeClr val="bg1"/>
                </a:solidFill>
                <a:effectLst/>
                <a:latin typeface="source-serif-pro"/>
              </a:rPr>
              <a:t>This filtering method is usually based on collecting and analyzing information on user’s behaviors, their activities or preferences, and predicting what they will like based on the similarity with other users. A key advantage of the collaborative filtering approach is that it does not rely on machine analyzable content and thus it is capable of accurately recommending complex items such as movies without requiring an “understanding” of the item itself.</a:t>
            </a:r>
            <a:endParaRPr lang="en-IN" sz="2000" b="1" dirty="0">
              <a:solidFill>
                <a:schemeClr val="bg1"/>
              </a:solidFill>
            </a:endParaRPr>
          </a:p>
        </p:txBody>
      </p:sp>
      <p:sp>
        <p:nvSpPr>
          <p:cNvPr id="3" name="Title 2">
            <a:extLst>
              <a:ext uri="{FF2B5EF4-FFF2-40B4-BE49-F238E27FC236}">
                <a16:creationId xmlns:a16="http://schemas.microsoft.com/office/drawing/2014/main" id="{4C5DED65-8A74-9521-D626-4B1C4FB2CE34}"/>
              </a:ext>
            </a:extLst>
          </p:cNvPr>
          <p:cNvSpPr>
            <a:spLocks noGrp="1"/>
          </p:cNvSpPr>
          <p:nvPr>
            <p:ph type="title"/>
          </p:nvPr>
        </p:nvSpPr>
        <p:spPr>
          <a:xfrm>
            <a:off x="5898777" y="437866"/>
            <a:ext cx="5991722" cy="1224385"/>
          </a:xfrm>
        </p:spPr>
        <p:txBody>
          <a:bodyPr/>
          <a:lstStyle/>
          <a:p>
            <a:pPr algn="l"/>
            <a:br>
              <a:rPr lang="en-IN" b="1" i="0" dirty="0">
                <a:solidFill>
                  <a:schemeClr val="bg1"/>
                </a:solidFill>
                <a:effectLst/>
                <a:latin typeface="sohne"/>
              </a:rPr>
            </a:br>
            <a:r>
              <a:rPr lang="en-IN" b="1" i="0" dirty="0">
                <a:solidFill>
                  <a:schemeClr val="bg1"/>
                </a:solidFill>
                <a:effectLst/>
                <a:latin typeface="sohne"/>
              </a:rPr>
              <a:t>Collaborative Filtering</a:t>
            </a:r>
            <a:br>
              <a:rPr lang="en-IN" b="1" i="0" dirty="0">
                <a:solidFill>
                  <a:srgbClr val="292929"/>
                </a:solidFill>
                <a:effectLst/>
                <a:latin typeface="sohne"/>
              </a:rPr>
            </a:br>
            <a:endParaRPr lang="en-IN" dirty="0"/>
          </a:p>
        </p:txBody>
      </p:sp>
      <p:pic>
        <p:nvPicPr>
          <p:cNvPr id="8" name="Picture Placeholder 7">
            <a:extLst>
              <a:ext uri="{FF2B5EF4-FFF2-40B4-BE49-F238E27FC236}">
                <a16:creationId xmlns:a16="http://schemas.microsoft.com/office/drawing/2014/main" id="{3A8906B4-BEEF-A785-4667-F25A2EFC18E6}"/>
              </a:ext>
            </a:extLst>
          </p:cNvPr>
          <p:cNvPicPr>
            <a:picLocks noGrp="1" noChangeAspect="1"/>
          </p:cNvPicPr>
          <p:nvPr>
            <p:ph type="pic" idx="1"/>
          </p:nvPr>
        </p:nvPicPr>
        <p:blipFill rotWithShape="1">
          <a:blip r:embed="rId2"/>
          <a:srcRect l="-151" t="2093" r="48746" b="1168"/>
          <a:stretch/>
        </p:blipFill>
        <p:spPr>
          <a:xfrm>
            <a:off x="699247" y="573320"/>
            <a:ext cx="4760259" cy="5711359"/>
          </a:xfrm>
        </p:spPr>
      </p:pic>
      <p:sp>
        <p:nvSpPr>
          <p:cNvPr id="6" name="Slide Number Placeholder 5">
            <a:extLst>
              <a:ext uri="{FF2B5EF4-FFF2-40B4-BE49-F238E27FC236}">
                <a16:creationId xmlns:a16="http://schemas.microsoft.com/office/drawing/2014/main" id="{632369A2-B323-0A17-5AA1-1690F20FADE2}"/>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86307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B4095-C1DF-E8F8-65A7-803357014DD4}"/>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itle 3">
            <a:extLst>
              <a:ext uri="{FF2B5EF4-FFF2-40B4-BE49-F238E27FC236}">
                <a16:creationId xmlns:a16="http://schemas.microsoft.com/office/drawing/2014/main" id="{591F5763-4EBA-50B7-17E8-7884DC616341}"/>
              </a:ext>
            </a:extLst>
          </p:cNvPr>
          <p:cNvSpPr>
            <a:spLocks noGrp="1"/>
          </p:cNvSpPr>
          <p:nvPr>
            <p:ph type="title"/>
          </p:nvPr>
        </p:nvSpPr>
        <p:spPr/>
        <p:txBody>
          <a:bodyPr>
            <a:normAutofit/>
          </a:bodyPr>
          <a:lstStyle/>
          <a:p>
            <a:r>
              <a:rPr lang="en-IN" sz="4000" b="1" dirty="0"/>
              <a:t>TYPES OF COLLABORATIVE FILTERING</a:t>
            </a:r>
          </a:p>
        </p:txBody>
      </p:sp>
      <p:sp>
        <p:nvSpPr>
          <p:cNvPr id="5" name="Content Placeholder 4">
            <a:extLst>
              <a:ext uri="{FF2B5EF4-FFF2-40B4-BE49-F238E27FC236}">
                <a16:creationId xmlns:a16="http://schemas.microsoft.com/office/drawing/2014/main" id="{696DC670-CAFC-1C93-F985-0A9D1CB6869D}"/>
              </a:ext>
            </a:extLst>
          </p:cNvPr>
          <p:cNvSpPr>
            <a:spLocks noGrp="1"/>
          </p:cNvSpPr>
          <p:nvPr>
            <p:ph sz="half" idx="1"/>
          </p:nvPr>
        </p:nvSpPr>
        <p:spPr>
          <a:xfrm>
            <a:off x="673610" y="2319094"/>
            <a:ext cx="5422390" cy="1725432"/>
          </a:xfrm>
        </p:spPr>
        <p:txBody>
          <a:bodyPr>
            <a:normAutofit/>
          </a:bodyPr>
          <a:lstStyle/>
          <a:p>
            <a:pPr marL="0" indent="0">
              <a:buNone/>
            </a:pPr>
            <a:r>
              <a:rPr lang="en-US" sz="2000" b="1" i="0" dirty="0">
                <a:solidFill>
                  <a:srgbClr val="292929"/>
                </a:solidFill>
                <a:effectLst/>
                <a:latin typeface="source-serif-pro"/>
              </a:rPr>
              <a:t>User-User Collaborative Filtering:</a:t>
            </a:r>
            <a:r>
              <a:rPr lang="en-US" sz="2000" b="0" i="0" dirty="0">
                <a:solidFill>
                  <a:srgbClr val="292929"/>
                </a:solidFill>
                <a:effectLst/>
                <a:latin typeface="source-serif-pro"/>
              </a:rPr>
              <a:t> </a:t>
            </a:r>
          </a:p>
          <a:p>
            <a:pPr marL="0" indent="0">
              <a:buNone/>
            </a:pPr>
            <a:r>
              <a:rPr lang="en-US" sz="2000" b="0" i="0" dirty="0">
                <a:solidFill>
                  <a:srgbClr val="292929"/>
                </a:solidFill>
                <a:effectLst/>
                <a:latin typeface="source-serif-pro"/>
              </a:rPr>
              <a:t>Try to search for lookalike customers and offer products based on what his/her lookalike has chosen.</a:t>
            </a:r>
          </a:p>
          <a:p>
            <a:endParaRPr lang="en-IN" dirty="0"/>
          </a:p>
        </p:txBody>
      </p:sp>
      <p:sp>
        <p:nvSpPr>
          <p:cNvPr id="6" name="Content Placeholder 5">
            <a:extLst>
              <a:ext uri="{FF2B5EF4-FFF2-40B4-BE49-F238E27FC236}">
                <a16:creationId xmlns:a16="http://schemas.microsoft.com/office/drawing/2014/main" id="{FF7CFA38-CDCB-B814-F19A-309D1243CC38}"/>
              </a:ext>
            </a:extLst>
          </p:cNvPr>
          <p:cNvSpPr>
            <a:spLocks noGrp="1"/>
          </p:cNvSpPr>
          <p:nvPr>
            <p:ph sz="half" idx="2"/>
          </p:nvPr>
        </p:nvSpPr>
        <p:spPr/>
        <p:txBody>
          <a:bodyPr/>
          <a:lstStyle/>
          <a:p>
            <a:pPr marL="0" indent="0">
              <a:buNone/>
            </a:pPr>
            <a:r>
              <a:rPr lang="en-US" sz="2400" b="1" i="0" dirty="0">
                <a:solidFill>
                  <a:srgbClr val="292929"/>
                </a:solidFill>
                <a:effectLst/>
                <a:latin typeface="source-serif-pro"/>
              </a:rPr>
              <a:t>Item-Item Collaborative Filtering:</a:t>
            </a:r>
            <a:r>
              <a:rPr lang="en-US" sz="2400" b="0" i="0" dirty="0">
                <a:solidFill>
                  <a:srgbClr val="292929"/>
                </a:solidFill>
                <a:effectLst/>
                <a:latin typeface="source-serif-pro"/>
              </a:rPr>
              <a:t> </a:t>
            </a:r>
          </a:p>
          <a:p>
            <a:pPr marL="0" indent="0">
              <a:buNone/>
            </a:pPr>
            <a:r>
              <a:rPr lang="en-US" sz="2400" b="0" i="0" dirty="0">
                <a:solidFill>
                  <a:srgbClr val="292929"/>
                </a:solidFill>
                <a:effectLst/>
                <a:latin typeface="source-serif-pro"/>
              </a:rPr>
              <a:t>It is very similar to the previous algorithm, but instead of finding a customer lookalike, we try finding item lookalike. Once we have item lookalike matrix, we can easily recommend alike items to a customer who has purchased an item from the store.</a:t>
            </a:r>
          </a:p>
          <a:p>
            <a:pPr marL="0" indent="0">
              <a:buNone/>
            </a:pPr>
            <a:endParaRPr lang="en-IN" dirty="0"/>
          </a:p>
        </p:txBody>
      </p:sp>
    </p:spTree>
    <p:extLst>
      <p:ext uri="{BB962C8B-B14F-4D97-AF65-F5344CB8AC3E}">
        <p14:creationId xmlns:p14="http://schemas.microsoft.com/office/powerpoint/2010/main" val="263486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itle 3"/>
          <p:cNvSpPr>
            <a:spLocks noGrp="1"/>
          </p:cNvSpPr>
          <p:nvPr>
            <p:ph type="title"/>
          </p:nvPr>
        </p:nvSpPr>
        <p:spPr/>
        <p:txBody>
          <a:bodyPr>
            <a:normAutofit fontScale="90000"/>
          </a:bodyPr>
          <a:lstStyle/>
          <a:p>
            <a:r>
              <a:rPr lang="en-IN" sz="4000" b="1" dirty="0"/>
              <a:t>ITEM BASED RECOMMENDATION SYSTEM</a:t>
            </a:r>
          </a:p>
        </p:txBody>
      </p:sp>
      <p:sp>
        <p:nvSpPr>
          <p:cNvPr id="5" name="Content Placeholder 4"/>
          <p:cNvSpPr>
            <a:spLocks noGrp="1"/>
          </p:cNvSpPr>
          <p:nvPr>
            <p:ph idx="1"/>
          </p:nvPr>
        </p:nvSpPr>
        <p:spPr>
          <a:xfrm>
            <a:off x="581192" y="2377720"/>
            <a:ext cx="11029615" cy="3678303"/>
          </a:xfrm>
        </p:spPr>
        <p:txBody>
          <a:bodyPr>
            <a:normAutofit lnSpcReduction="10000"/>
          </a:bodyPr>
          <a:lstStyle/>
          <a:p>
            <a:pPr algn="l"/>
            <a:r>
              <a:rPr lang="en-US" i="0" dirty="0">
                <a:solidFill>
                  <a:schemeClr val="tx1"/>
                </a:solidFill>
                <a:effectLst/>
                <a:latin typeface="Source Serif Pro" panose="02040603050405020204" pitchFamily="18" charset="0"/>
                <a:ea typeface="Source Serif Pro" panose="02040603050405020204" pitchFamily="18" charset="0"/>
              </a:rPr>
              <a:t>Collaborative filtering based systems uses the actions of users to recommend other items. In general, they can either be user based or item based. User based collaborating filtering uses the patterns of users similar to us to recommend a product. Item based collaborative filtering uses the patterns of users who browsed the same item as us to recommend a product (users who looked at our item also looked at these other items). Item-based approach is usually preferred than user-based approach. User-based approach is often harder to scale because of the dynamic nature of users, whereas items usually don't change much, so item-based approach often can be computed offline.</a:t>
            </a:r>
          </a:p>
          <a:p>
            <a:pPr algn="l"/>
            <a:r>
              <a:rPr lang="en-US" i="0" dirty="0">
                <a:solidFill>
                  <a:schemeClr val="tx1"/>
                </a:solidFill>
                <a:effectLst/>
                <a:latin typeface="Source Serif Pro" panose="02040603050405020204" pitchFamily="18" charset="0"/>
                <a:ea typeface="Source Serif Pro" panose="02040603050405020204" pitchFamily="18" charset="0"/>
              </a:rPr>
              <a:t>In this recommender system , items will be clustered based on rating of item given by users and item will be recommended based on similar items.</a:t>
            </a:r>
          </a:p>
          <a:p>
            <a:pPr algn="l"/>
            <a:r>
              <a:rPr lang="en-US" dirty="0">
                <a:solidFill>
                  <a:schemeClr val="tx1"/>
                </a:solidFill>
                <a:latin typeface="Source Serif Pro" panose="02040603050405020204" pitchFamily="18" charset="0"/>
                <a:ea typeface="Source Serif Pro" panose="02040603050405020204" pitchFamily="18" charset="0"/>
              </a:rPr>
              <a:t>Here</a:t>
            </a:r>
            <a:r>
              <a:rPr lang="en-US" i="0" dirty="0">
                <a:solidFill>
                  <a:schemeClr val="tx1"/>
                </a:solidFill>
                <a:effectLst/>
                <a:latin typeface="Source Serif Pro" panose="02040603050405020204" pitchFamily="18" charset="0"/>
                <a:ea typeface="Source Serif Pro" panose="02040603050405020204" pitchFamily="18" charset="0"/>
              </a:rPr>
              <a:t> we are going to use an unsupervised learning algorithm known as Nearest Neighbors(KNN). So we have to reshape/prepare our dataset into a format which can be given as parameter. We will pivot our final dataset into a ITEM-USER matrix and empty cell with 0.</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E7176-3889-DDEC-92F5-94391FA98167}"/>
              </a:ext>
            </a:extLst>
          </p:cNvPr>
          <p:cNvSpPr>
            <a:spLocks noGrp="1"/>
          </p:cNvSpPr>
          <p:nvPr>
            <p:ph type="body" sz="half" idx="2"/>
          </p:nvPr>
        </p:nvSpPr>
        <p:spPr>
          <a:xfrm>
            <a:off x="5898777" y="1766048"/>
            <a:ext cx="5991721" cy="4572872"/>
          </a:xfrm>
        </p:spPr>
        <p:txBody>
          <a:bodyPr>
            <a:normAutofit/>
          </a:bodyPr>
          <a:lstStyle/>
          <a:p>
            <a:pPr algn="l"/>
            <a:r>
              <a:rPr lang="en-US" sz="2400" b="1" i="0" dirty="0">
                <a:solidFill>
                  <a:schemeClr val="bg1"/>
                </a:solidFill>
                <a:effectLst/>
                <a:latin typeface="source-serif-pro"/>
              </a:rPr>
              <a:t>These filtering methods are based on the description of an item and a profile of the user’s preferred choices. In a content-based recommendation system, keywords are used to describe the items, besides, a user profile is built to state the type of item this user likes. In other words, the algorithms try to recommend products that are similar to the ones that a user has liked in the past.</a:t>
            </a:r>
            <a:endParaRPr lang="en-IN" sz="2000" b="1" dirty="0">
              <a:solidFill>
                <a:schemeClr val="bg1"/>
              </a:solidFill>
            </a:endParaRPr>
          </a:p>
        </p:txBody>
      </p:sp>
      <p:sp>
        <p:nvSpPr>
          <p:cNvPr id="3" name="Title 2">
            <a:extLst>
              <a:ext uri="{FF2B5EF4-FFF2-40B4-BE49-F238E27FC236}">
                <a16:creationId xmlns:a16="http://schemas.microsoft.com/office/drawing/2014/main" id="{4C5DED65-8A74-9521-D626-4B1C4FB2CE34}"/>
              </a:ext>
            </a:extLst>
          </p:cNvPr>
          <p:cNvSpPr>
            <a:spLocks noGrp="1"/>
          </p:cNvSpPr>
          <p:nvPr>
            <p:ph type="title"/>
          </p:nvPr>
        </p:nvSpPr>
        <p:spPr>
          <a:xfrm>
            <a:off x="5898777" y="437866"/>
            <a:ext cx="5991722" cy="1224385"/>
          </a:xfrm>
        </p:spPr>
        <p:txBody>
          <a:bodyPr/>
          <a:lstStyle/>
          <a:p>
            <a:pPr algn="l"/>
            <a:br>
              <a:rPr lang="en-IN" b="1" i="0" dirty="0">
                <a:solidFill>
                  <a:schemeClr val="bg1"/>
                </a:solidFill>
                <a:effectLst/>
                <a:latin typeface="sohne"/>
              </a:rPr>
            </a:br>
            <a:r>
              <a:rPr lang="en-IN" b="1" i="0" dirty="0">
                <a:solidFill>
                  <a:schemeClr val="bg1"/>
                </a:solidFill>
                <a:effectLst/>
                <a:latin typeface="sohne"/>
              </a:rPr>
              <a:t>Content-BASED Filtering</a:t>
            </a:r>
            <a:br>
              <a:rPr lang="en-IN" b="1" i="0" dirty="0">
                <a:solidFill>
                  <a:srgbClr val="292929"/>
                </a:solidFill>
                <a:effectLst/>
                <a:latin typeface="sohne"/>
              </a:rPr>
            </a:br>
            <a:endParaRPr lang="en-IN" dirty="0"/>
          </a:p>
        </p:txBody>
      </p:sp>
      <p:pic>
        <p:nvPicPr>
          <p:cNvPr id="8" name="Picture Placeholder 7">
            <a:extLst>
              <a:ext uri="{FF2B5EF4-FFF2-40B4-BE49-F238E27FC236}">
                <a16:creationId xmlns:a16="http://schemas.microsoft.com/office/drawing/2014/main" id="{3A8906B4-BEEF-A785-4667-F25A2EFC18E6}"/>
              </a:ext>
            </a:extLst>
          </p:cNvPr>
          <p:cNvPicPr>
            <a:picLocks noGrp="1" noChangeAspect="1"/>
          </p:cNvPicPr>
          <p:nvPr>
            <p:ph type="pic" idx="1"/>
          </p:nvPr>
        </p:nvPicPr>
        <p:blipFill rotWithShape="1">
          <a:blip r:embed="rId2"/>
          <a:srcRect l="51315" t="-503" r="183" b="3765"/>
          <a:stretch/>
        </p:blipFill>
        <p:spPr>
          <a:xfrm>
            <a:off x="806824" y="573320"/>
            <a:ext cx="4491317" cy="5711359"/>
          </a:xfrm>
        </p:spPr>
      </p:pic>
      <p:sp>
        <p:nvSpPr>
          <p:cNvPr id="6" name="Slide Number Placeholder 5">
            <a:extLst>
              <a:ext uri="{FF2B5EF4-FFF2-40B4-BE49-F238E27FC236}">
                <a16:creationId xmlns:a16="http://schemas.microsoft.com/office/drawing/2014/main" id="{632369A2-B323-0A17-5AA1-1690F20FADE2}"/>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57729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E7176-3889-DDEC-92F5-94391FA98167}"/>
              </a:ext>
            </a:extLst>
          </p:cNvPr>
          <p:cNvSpPr>
            <a:spLocks noGrp="1"/>
          </p:cNvSpPr>
          <p:nvPr>
            <p:ph type="body" sz="half" idx="2"/>
          </p:nvPr>
        </p:nvSpPr>
        <p:spPr>
          <a:xfrm>
            <a:off x="5898777" y="1766048"/>
            <a:ext cx="5991721" cy="4572872"/>
          </a:xfrm>
        </p:spPr>
        <p:txBody>
          <a:bodyPr>
            <a:normAutofit/>
          </a:bodyPr>
          <a:lstStyle/>
          <a:p>
            <a:pPr algn="l"/>
            <a:r>
              <a:rPr lang="en-US" sz="2400" b="1" i="0" dirty="0">
                <a:solidFill>
                  <a:schemeClr val="bg1"/>
                </a:solidFill>
                <a:effectLst/>
                <a:latin typeface="source-serif-pro"/>
              </a:rPr>
              <a:t>Recent research has demonstrated that a hybrid approach, combining collaborative filtering and content-based filtering could be more effective in some cases. Hybrid approaches can be implemented in several ways, by making content-based and collaborative-based predictions separately and then combining them, by adding content-based capabilities to a collaborative-based approach (and vice versa), or by unifying the approaches into one model.</a:t>
            </a:r>
            <a:endParaRPr lang="en-IN" sz="2400" b="1" dirty="0">
              <a:solidFill>
                <a:schemeClr val="bg1"/>
              </a:solidFill>
            </a:endParaRPr>
          </a:p>
        </p:txBody>
      </p:sp>
      <p:sp>
        <p:nvSpPr>
          <p:cNvPr id="3" name="Title 2">
            <a:extLst>
              <a:ext uri="{FF2B5EF4-FFF2-40B4-BE49-F238E27FC236}">
                <a16:creationId xmlns:a16="http://schemas.microsoft.com/office/drawing/2014/main" id="{4C5DED65-8A74-9521-D626-4B1C4FB2CE34}"/>
              </a:ext>
            </a:extLst>
          </p:cNvPr>
          <p:cNvSpPr>
            <a:spLocks noGrp="1"/>
          </p:cNvSpPr>
          <p:nvPr>
            <p:ph type="title"/>
          </p:nvPr>
        </p:nvSpPr>
        <p:spPr>
          <a:xfrm>
            <a:off x="5898777" y="437866"/>
            <a:ext cx="5991722" cy="1224385"/>
          </a:xfrm>
        </p:spPr>
        <p:txBody>
          <a:bodyPr/>
          <a:lstStyle/>
          <a:p>
            <a:pPr algn="l"/>
            <a:br>
              <a:rPr lang="en-IN" b="1" i="0" dirty="0">
                <a:solidFill>
                  <a:schemeClr val="bg1"/>
                </a:solidFill>
                <a:effectLst/>
                <a:latin typeface="sohne"/>
              </a:rPr>
            </a:br>
            <a:r>
              <a:rPr lang="en-IN" b="1" dirty="0">
                <a:solidFill>
                  <a:schemeClr val="bg1"/>
                </a:solidFill>
                <a:latin typeface="sohne"/>
              </a:rPr>
              <a:t>hybrid </a:t>
            </a:r>
            <a:r>
              <a:rPr lang="en-IN" b="1" i="0" dirty="0">
                <a:solidFill>
                  <a:schemeClr val="bg1"/>
                </a:solidFill>
                <a:effectLst/>
                <a:latin typeface="sohne"/>
              </a:rPr>
              <a:t> Filtering</a:t>
            </a:r>
            <a:br>
              <a:rPr lang="en-IN" b="1" i="0" dirty="0">
                <a:solidFill>
                  <a:srgbClr val="292929"/>
                </a:solidFill>
                <a:effectLst/>
                <a:latin typeface="sohne"/>
              </a:rPr>
            </a:br>
            <a:endParaRPr lang="en-IN" dirty="0"/>
          </a:p>
        </p:txBody>
      </p:sp>
      <p:sp>
        <p:nvSpPr>
          <p:cNvPr id="6" name="Slide Number Placeholder 5">
            <a:extLst>
              <a:ext uri="{FF2B5EF4-FFF2-40B4-BE49-F238E27FC236}">
                <a16:creationId xmlns:a16="http://schemas.microsoft.com/office/drawing/2014/main" id="{632369A2-B323-0A17-5AA1-1690F20FADE2}"/>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1" name="Picture Placeholder 10">
            <a:extLst>
              <a:ext uri="{FF2B5EF4-FFF2-40B4-BE49-F238E27FC236}">
                <a16:creationId xmlns:a16="http://schemas.microsoft.com/office/drawing/2014/main" id="{F93F2786-57D9-CE97-BFD5-C07B8F5D14EF}"/>
              </a:ext>
            </a:extLst>
          </p:cNvPr>
          <p:cNvPicPr>
            <a:picLocks noGrp="1" noChangeAspect="1"/>
          </p:cNvPicPr>
          <p:nvPr>
            <p:ph type="pic" idx="1"/>
          </p:nvPr>
        </p:nvPicPr>
        <p:blipFill rotWithShape="1">
          <a:blip r:embed="rId2"/>
          <a:srcRect l="13512" t="23014" r="43940" b="28339"/>
          <a:stretch/>
        </p:blipFill>
        <p:spPr>
          <a:xfrm>
            <a:off x="627528" y="1443317"/>
            <a:ext cx="4947497" cy="3182471"/>
          </a:xfrm>
        </p:spPr>
      </p:pic>
    </p:spTree>
    <p:extLst>
      <p:ext uri="{BB962C8B-B14F-4D97-AF65-F5344CB8AC3E}">
        <p14:creationId xmlns:p14="http://schemas.microsoft.com/office/powerpoint/2010/main" val="298804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E7176-3889-DDEC-92F5-94391FA98167}"/>
              </a:ext>
            </a:extLst>
          </p:cNvPr>
          <p:cNvSpPr>
            <a:spLocks noGrp="1"/>
          </p:cNvSpPr>
          <p:nvPr>
            <p:ph type="body" sz="half" idx="2"/>
          </p:nvPr>
        </p:nvSpPr>
        <p:spPr>
          <a:xfrm>
            <a:off x="5898777" y="1766048"/>
            <a:ext cx="5991721" cy="4572872"/>
          </a:xfrm>
        </p:spPr>
        <p:txBody>
          <a:bodyPr>
            <a:normAutofit/>
          </a:bodyPr>
          <a:lstStyle/>
          <a:p>
            <a:pPr algn="l"/>
            <a:r>
              <a:rPr lang="en-US" sz="2000" b="1" i="0" dirty="0">
                <a:solidFill>
                  <a:schemeClr val="bg1"/>
                </a:solidFill>
                <a:effectLst/>
                <a:latin typeface="Source Serif Pro" panose="02040603050405020204" pitchFamily="18" charset="0"/>
                <a:ea typeface="Source Serif Pro" panose="02040603050405020204" pitchFamily="18" charset="0"/>
              </a:rPr>
              <a:t>KNN (k-nearest neighbors) is a supervised machine learning algorithm used for classification and regression tasks. It is a non-parametric algorithm that makes predictions based on the k-nearest data points in the training set. In KNN, a data point is classified or predicted based on the class or value of its k-nearest neighbors.</a:t>
            </a:r>
          </a:p>
          <a:p>
            <a:pPr algn="l"/>
            <a:r>
              <a:rPr lang="en-US" sz="2000" b="1" i="0" dirty="0">
                <a:solidFill>
                  <a:schemeClr val="bg1"/>
                </a:solidFill>
                <a:effectLst/>
                <a:latin typeface="Source Serif Pro" panose="02040603050405020204" pitchFamily="18" charset="0"/>
                <a:ea typeface="Source Serif Pro" panose="02040603050405020204" pitchFamily="18" charset="0"/>
              </a:rPr>
              <a:t>KNN is a simple and easy-to-implement algorithm, and it is often used as a baseline for more complex machine learning models. </a:t>
            </a:r>
            <a:endParaRPr lang="en-IN" sz="2000" b="1" dirty="0">
              <a:solidFill>
                <a:schemeClr val="bg1"/>
              </a:solidFill>
              <a:latin typeface="Source Serif Pro" panose="02040603050405020204" pitchFamily="18" charset="0"/>
              <a:ea typeface="Source Serif Pro" panose="02040603050405020204" pitchFamily="18" charset="0"/>
            </a:endParaRPr>
          </a:p>
          <a:p>
            <a:pPr algn="l"/>
            <a:endParaRPr lang="en-IN" sz="2400" b="1" dirty="0">
              <a:solidFill>
                <a:schemeClr val="bg1"/>
              </a:solidFill>
            </a:endParaRPr>
          </a:p>
        </p:txBody>
      </p:sp>
      <p:sp>
        <p:nvSpPr>
          <p:cNvPr id="3" name="Title 2">
            <a:extLst>
              <a:ext uri="{FF2B5EF4-FFF2-40B4-BE49-F238E27FC236}">
                <a16:creationId xmlns:a16="http://schemas.microsoft.com/office/drawing/2014/main" id="{4C5DED65-8A74-9521-D626-4B1C4FB2CE34}"/>
              </a:ext>
            </a:extLst>
          </p:cNvPr>
          <p:cNvSpPr>
            <a:spLocks noGrp="1"/>
          </p:cNvSpPr>
          <p:nvPr>
            <p:ph type="title"/>
          </p:nvPr>
        </p:nvSpPr>
        <p:spPr>
          <a:xfrm>
            <a:off x="5898777" y="410972"/>
            <a:ext cx="5991722" cy="1224385"/>
          </a:xfrm>
        </p:spPr>
        <p:txBody>
          <a:bodyPr/>
          <a:lstStyle/>
          <a:p>
            <a:pPr algn="l"/>
            <a:br>
              <a:rPr lang="en-IN" b="1" i="0" dirty="0">
                <a:solidFill>
                  <a:schemeClr val="bg1"/>
                </a:solidFill>
                <a:effectLst/>
                <a:latin typeface="sohne"/>
              </a:rPr>
            </a:br>
            <a:r>
              <a:rPr lang="en-IN" b="1" i="0" dirty="0">
                <a:solidFill>
                  <a:schemeClr val="bg1"/>
                </a:solidFill>
                <a:effectLst/>
                <a:latin typeface="sohne"/>
              </a:rPr>
              <a:t>K</a:t>
            </a:r>
            <a:r>
              <a:rPr lang="en-IN" b="1" dirty="0">
                <a:solidFill>
                  <a:schemeClr val="bg1"/>
                </a:solidFill>
                <a:latin typeface="sohne"/>
              </a:rPr>
              <a:t>-</a:t>
            </a:r>
            <a:r>
              <a:rPr lang="en-IN" b="1" i="0" dirty="0">
                <a:solidFill>
                  <a:schemeClr val="bg1"/>
                </a:solidFill>
                <a:effectLst/>
                <a:latin typeface="sohne"/>
              </a:rPr>
              <a:t>NEAREST NEIGHBORs ALGORITHM</a:t>
            </a:r>
            <a:br>
              <a:rPr lang="en-IN" b="1" i="0" dirty="0">
                <a:solidFill>
                  <a:srgbClr val="292929"/>
                </a:solidFill>
                <a:effectLst/>
                <a:latin typeface="sohne"/>
              </a:rPr>
            </a:br>
            <a:endParaRPr lang="en-IN" dirty="0"/>
          </a:p>
        </p:txBody>
      </p:sp>
      <p:sp>
        <p:nvSpPr>
          <p:cNvPr id="6" name="Slide Number Placeholder 5">
            <a:extLst>
              <a:ext uri="{FF2B5EF4-FFF2-40B4-BE49-F238E27FC236}">
                <a16:creationId xmlns:a16="http://schemas.microsoft.com/office/drawing/2014/main" id="{632369A2-B323-0A17-5AA1-1690F20FADE2}"/>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5" name="Picture Placeholder 4">
            <a:extLst>
              <a:ext uri="{FF2B5EF4-FFF2-40B4-BE49-F238E27FC236}">
                <a16:creationId xmlns:a16="http://schemas.microsoft.com/office/drawing/2014/main" id="{774E83D4-3917-BF9B-F791-F18DABCBB2F9}"/>
              </a:ext>
            </a:extLst>
          </p:cNvPr>
          <p:cNvSpPr>
            <a:spLocks noGrp="1"/>
          </p:cNvSpPr>
          <p:nvPr>
            <p:ph type="pic" idx="1"/>
          </p:nvPr>
        </p:nvSpPr>
        <p:spPr>
          <a:xfrm>
            <a:off x="513658" y="425933"/>
            <a:ext cx="4076816" cy="5903207"/>
          </a:xfrm>
        </p:spPr>
      </p:sp>
      <p:sp>
        <p:nvSpPr>
          <p:cNvPr id="7" name="Picture Placeholder 4">
            <a:extLst>
              <a:ext uri="{FF2B5EF4-FFF2-40B4-BE49-F238E27FC236}">
                <a16:creationId xmlns:a16="http://schemas.microsoft.com/office/drawing/2014/main" id="{176C796E-2399-7327-0997-4ACB32BDC9F7}"/>
              </a:ext>
            </a:extLst>
          </p:cNvPr>
          <p:cNvSpPr txBox="1">
            <a:spLocks/>
          </p:cNvSpPr>
          <p:nvPr/>
        </p:nvSpPr>
        <p:spPr>
          <a:xfrm>
            <a:off x="438194" y="410972"/>
            <a:ext cx="5148233" cy="5903207"/>
          </a:xfrm>
          <a:prstGeom prst="rect">
            <a:avLst/>
          </a:prstGeom>
          <a:solidFill>
            <a:schemeClr val="bg1">
              <a:lumMod val="85000"/>
            </a:schemeClr>
          </a:solidFill>
        </p:spPr>
      </p:sp>
      <p:pic>
        <p:nvPicPr>
          <p:cNvPr id="8" name="Picture Placeholder 7">
            <a:extLst>
              <a:ext uri="{FF2B5EF4-FFF2-40B4-BE49-F238E27FC236}">
                <a16:creationId xmlns:a16="http://schemas.microsoft.com/office/drawing/2014/main" id="{B2E2F464-A5CE-AC65-FFFF-D4A93B1C1C91}"/>
              </a:ext>
            </a:extLst>
          </p:cNvPr>
          <p:cNvPicPr>
            <a:picLocks noChangeAspect="1"/>
          </p:cNvPicPr>
          <p:nvPr/>
        </p:nvPicPr>
        <p:blipFill>
          <a:blip r:embed="rId2"/>
          <a:srcRect t="1972" b="1972"/>
          <a:stretch>
            <a:fillRect/>
          </a:stretch>
        </p:blipFill>
        <p:spPr>
          <a:xfrm>
            <a:off x="301501" y="771798"/>
            <a:ext cx="5421621" cy="4932745"/>
          </a:xfrm>
          <a:prstGeom prst="rect">
            <a:avLst/>
          </a:prstGeom>
        </p:spPr>
      </p:pic>
    </p:spTree>
    <p:extLst>
      <p:ext uri="{BB962C8B-B14F-4D97-AF65-F5344CB8AC3E}">
        <p14:creationId xmlns:p14="http://schemas.microsoft.com/office/powerpoint/2010/main" val="2785919206"/>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74</TotalTime>
  <Words>1201</Words>
  <Application>Microsoft Office PowerPoint</Application>
  <PresentationFormat>Widescreen</PresentationFormat>
  <Paragraphs>105</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Calibri</vt:lpstr>
      <vt:lpstr>Corbel</vt:lpstr>
      <vt:lpstr>Gill Sans MT</vt:lpstr>
      <vt:lpstr>Roboto</vt:lpstr>
      <vt:lpstr>sohne</vt:lpstr>
      <vt:lpstr>Source Serif Pro</vt:lpstr>
      <vt:lpstr>source-serif-pro</vt:lpstr>
      <vt:lpstr>Wingdings</vt:lpstr>
      <vt:lpstr>Wingdings 2</vt:lpstr>
      <vt:lpstr>DividendVTI</vt:lpstr>
      <vt:lpstr>MOVIE RECOMMENDATION SYSTEM</vt:lpstr>
      <vt:lpstr>contents</vt:lpstr>
      <vt:lpstr>introduction</vt:lpstr>
      <vt:lpstr> Collaborative Filtering </vt:lpstr>
      <vt:lpstr>TYPES OF COLLABORATIVE FILTERING</vt:lpstr>
      <vt:lpstr>ITEM BASED RECOMMENDATION SYSTEM</vt:lpstr>
      <vt:lpstr> Content-BASED Filtering </vt:lpstr>
      <vt:lpstr> hybrid  Filtering </vt:lpstr>
      <vt:lpstr> K-NEAREST NEIGHBORs ALGORITHM </vt:lpstr>
      <vt:lpstr>DATASETS</vt:lpstr>
      <vt:lpstr>Importing dataset</vt:lpstr>
      <vt:lpstr>Sparsity of user-item matrix</vt:lpstr>
      <vt:lpstr>RATING COUNIt gives information about which rating(on scale) is more frequent   RATING COUNT</vt:lpstr>
      <vt:lpstr>RATING COUNIt gives information about which rating(on scale) is more frequent   Bar plot to visualise the ratings</vt:lpstr>
      <vt:lpstr>PowerPoint Presentation</vt:lpstr>
      <vt:lpstr>RATING COUNIt gives information about which rating(on scale) is more frequent   Graph for rating frequency of movies</vt:lpstr>
      <vt:lpstr>PowerPoint Presentation</vt:lpstr>
      <vt:lpstr>RATING COUNIt gives information about which rating(on scale) is more frequent   Graph for rating frequency  BY USERS</vt:lpstr>
      <vt:lpstr>PowerPoint Presentation</vt:lpstr>
      <vt:lpstr>Implementation using fuzzywuzzy</vt:lpstr>
      <vt:lpstr>Implementing using knn</vt:lpstr>
      <vt:lpstr> RESULT ANALYSIS </vt:lpstr>
      <vt:lpstr>DEPLOYMENT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rosalin2904@outlook.com</dc:creator>
  <cp:lastModifiedBy>Prashanti Ivaturi</cp:lastModifiedBy>
  <cp:revision>9</cp:revision>
  <dcterms:created xsi:type="dcterms:W3CDTF">2023-05-04T18:35:00Z</dcterms:created>
  <dcterms:modified xsi:type="dcterms:W3CDTF">2023-05-05T06:07:34Z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3633B27CAFE540FDBEF97F630AAB1D1E</vt:lpwstr>
  </property>
  <property fmtid="{D5CDD505-2E9C-101B-9397-08002B2CF9AE}" pid="3" name="KSOProductBuildVer">
    <vt:lpwstr>1033-11.2.0.11537</vt:lpwstr>
  </property>
</Properties>
</file>