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6" r:id="rId6"/>
    <p:sldId id="263" r:id="rId7"/>
    <p:sldId id="269" r:id="rId8"/>
    <p:sldId id="261" r:id="rId9"/>
    <p:sldId id="257" r:id="rId10"/>
    <p:sldId id="270" r:id="rId11"/>
    <p:sldId id="271" r:id="rId12"/>
    <p:sldId id="272" r:id="rId13"/>
    <p:sldId id="273" r:id="rId14"/>
    <p:sldId id="275" r:id="rId15"/>
    <p:sldId id="280" r:id="rId16"/>
    <p:sldId id="276" r:id="rId17"/>
    <p:sldId id="277" r:id="rId18"/>
    <p:sldId id="278" r:id="rId19"/>
    <p:sldId id="279"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12/10/2022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12/10/2022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mailto:prasadwaje2029@gmail.com" TargetMode="External"/><Relationship Id="rId3" Type="http://schemas.openxmlformats.org/officeDocument/2006/relationships/hyperlink" Target="https://github.com/Prashantkhandekar?tab=projects" TargetMode="External"/><Relationship Id="rId7" Type="http://schemas.openxmlformats.org/officeDocument/2006/relationships/hyperlink" Target="https://github.com/AyuPaatii1712/Internship_Projects.git" TargetMode="External"/><Relationship Id="rId2" Type="http://schemas.openxmlformats.org/officeDocument/2006/relationships/hyperlink" Target="mailto:pkhandekar108@gmail.com" TargetMode="External"/><Relationship Id="rId1" Type="http://schemas.openxmlformats.org/officeDocument/2006/relationships/slideLayout" Target="../slideLayouts/slideLayout7.xml"/><Relationship Id="rId6" Type="http://schemas.openxmlformats.org/officeDocument/2006/relationships/hyperlink" Target="mailto:ayushpatidar1712@gmail.com" TargetMode="External"/><Relationship Id="rId5" Type="http://schemas.openxmlformats.org/officeDocument/2006/relationships/hyperlink" Target="https://github.com/PraJktaMSodde" TargetMode="External"/><Relationship Id="rId10" Type="http://schemas.openxmlformats.org/officeDocument/2006/relationships/hyperlink" Target="mailto:sdmujtaba26@gmail.com" TargetMode="External"/><Relationship Id="rId4" Type="http://schemas.openxmlformats.org/officeDocument/2006/relationships/hyperlink" Target="mailto:prajktasodde27@gmail.com" TargetMode="External"/><Relationship Id="rId9" Type="http://schemas.openxmlformats.org/officeDocument/2006/relationships/hyperlink" Target="https://github.com/prasadwaj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Book recommendation</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2787-5123-8ED9-1472-4A2DBBC8F116}"/>
              </a:ext>
            </a:extLst>
          </p:cNvPr>
          <p:cNvSpPr>
            <a:spLocks noGrp="1"/>
          </p:cNvSpPr>
          <p:nvPr>
            <p:ph type="title"/>
          </p:nvPr>
        </p:nvSpPr>
        <p:spPr/>
        <p:txBody>
          <a:bodyPr/>
          <a:lstStyle/>
          <a:p>
            <a:r>
              <a:rPr lang="en-US" dirty="0"/>
              <a:t>Rating Data Set</a:t>
            </a:r>
          </a:p>
        </p:txBody>
      </p:sp>
      <p:sp>
        <p:nvSpPr>
          <p:cNvPr id="3" name="Text Placeholder 2">
            <a:extLst>
              <a:ext uri="{FF2B5EF4-FFF2-40B4-BE49-F238E27FC236}">
                <a16:creationId xmlns:a16="http://schemas.microsoft.com/office/drawing/2014/main" id="{873B00C2-A170-0097-8277-D40CA5377EFB}"/>
              </a:ext>
            </a:extLst>
          </p:cNvPr>
          <p:cNvSpPr>
            <a:spLocks noGrp="1"/>
          </p:cNvSpPr>
          <p:nvPr>
            <p:ph type="body" idx="1"/>
          </p:nvPr>
        </p:nvSpPr>
        <p:spPr/>
        <p:txBody>
          <a:bodyPr>
            <a:normAutofit/>
          </a:bodyPr>
          <a:lstStyle/>
          <a:p>
            <a:r>
              <a:rPr lang="en-US" dirty="0"/>
              <a:t>Rating Count and Description</a:t>
            </a:r>
          </a:p>
        </p:txBody>
      </p:sp>
      <p:pic>
        <p:nvPicPr>
          <p:cNvPr id="8" name="Content Placeholder 7">
            <a:extLst>
              <a:ext uri="{FF2B5EF4-FFF2-40B4-BE49-F238E27FC236}">
                <a16:creationId xmlns:a16="http://schemas.microsoft.com/office/drawing/2014/main" id="{F31FE980-1A7B-62F5-105C-5A539552F6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709" y="2424114"/>
            <a:ext cx="4919663" cy="3122730"/>
          </a:xfrm>
        </p:spPr>
      </p:pic>
      <p:sp>
        <p:nvSpPr>
          <p:cNvPr id="5" name="Text Placeholder 4">
            <a:extLst>
              <a:ext uri="{FF2B5EF4-FFF2-40B4-BE49-F238E27FC236}">
                <a16:creationId xmlns:a16="http://schemas.microsoft.com/office/drawing/2014/main" id="{FCD94CFB-B4E2-D961-077E-6F8A6A0AF015}"/>
              </a:ext>
            </a:extLst>
          </p:cNvPr>
          <p:cNvSpPr>
            <a:spLocks noGrp="1"/>
          </p:cNvSpPr>
          <p:nvPr>
            <p:ph type="body" sz="quarter" idx="3"/>
          </p:nvPr>
        </p:nvSpPr>
        <p:spPr/>
        <p:txBody>
          <a:bodyPr>
            <a:normAutofit/>
          </a:bodyPr>
          <a:lstStyle/>
          <a:p>
            <a:r>
              <a:rPr lang="en-US" dirty="0"/>
              <a:t>Calculate average values of given rating by user </a:t>
            </a:r>
            <a:r>
              <a:rPr lang="en-US" sz="1200" dirty="0"/>
              <a:t>(with zero and without zero)</a:t>
            </a:r>
          </a:p>
        </p:txBody>
      </p:sp>
      <p:pic>
        <p:nvPicPr>
          <p:cNvPr id="10" name="Content Placeholder 9">
            <a:extLst>
              <a:ext uri="{FF2B5EF4-FFF2-40B4-BE49-F238E27FC236}">
                <a16:creationId xmlns:a16="http://schemas.microsoft.com/office/drawing/2014/main" id="{3111DE71-BCF8-876F-958A-7F3CFD40BD1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24113"/>
            <a:ext cx="4919663" cy="3122730"/>
          </a:xfrm>
        </p:spPr>
      </p:pic>
    </p:spTree>
    <p:extLst>
      <p:ext uri="{BB962C8B-B14F-4D97-AF65-F5344CB8AC3E}">
        <p14:creationId xmlns:p14="http://schemas.microsoft.com/office/powerpoint/2010/main" val="317548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3370BD-5BE2-CBEA-AE18-4DF39BE07C54}"/>
              </a:ext>
            </a:extLst>
          </p:cNvPr>
          <p:cNvSpPr>
            <a:spLocks noGrp="1"/>
          </p:cNvSpPr>
          <p:nvPr>
            <p:ph type="title"/>
          </p:nvPr>
        </p:nvSpPr>
        <p:spPr/>
        <p:txBody>
          <a:bodyPr/>
          <a:lstStyle/>
          <a:p>
            <a:r>
              <a:rPr lang="en-US" sz="4400" dirty="0"/>
              <a:t>Model - Buildi</a:t>
            </a:r>
            <a:r>
              <a:rPr lang="en-US" dirty="0"/>
              <a:t>ng </a:t>
            </a:r>
          </a:p>
        </p:txBody>
      </p:sp>
    </p:spTree>
    <p:extLst>
      <p:ext uri="{BB962C8B-B14F-4D97-AF65-F5344CB8AC3E}">
        <p14:creationId xmlns:p14="http://schemas.microsoft.com/office/powerpoint/2010/main" val="329493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079BC4-70AC-EF74-92BA-43535A5BDCE6}"/>
              </a:ext>
            </a:extLst>
          </p:cNvPr>
          <p:cNvSpPr>
            <a:spLocks noGrp="1"/>
          </p:cNvSpPr>
          <p:nvPr>
            <p:ph type="title"/>
          </p:nvPr>
        </p:nvSpPr>
        <p:spPr/>
        <p:txBody>
          <a:bodyPr>
            <a:normAutofit/>
          </a:bodyPr>
          <a:lstStyle/>
          <a:p>
            <a:r>
              <a:rPr lang="en-US" b="1" i="0" dirty="0">
                <a:solidFill>
                  <a:srgbClr val="292929"/>
                </a:solidFill>
                <a:effectLst/>
                <a:latin typeface="sohne"/>
              </a:rPr>
              <a:t>Basics of Recommendation Modeling Approaches</a:t>
            </a:r>
            <a:br>
              <a:rPr lang="en-US" b="1" i="0" dirty="0">
                <a:solidFill>
                  <a:srgbClr val="292929"/>
                </a:solidFill>
                <a:effectLst/>
                <a:latin typeface="sohne"/>
              </a:rPr>
            </a:br>
            <a:r>
              <a:rPr lang="en-US" b="1" i="0" dirty="0">
                <a:solidFill>
                  <a:srgbClr val="292929"/>
                </a:solidFill>
                <a:effectLst/>
                <a:latin typeface="sohne"/>
              </a:rPr>
              <a:t>	</a:t>
            </a:r>
            <a:r>
              <a:rPr kumimoji="0" lang="en-US" altLang="en-US" sz="1800" b="0" i="0" u="none" strike="noStrike" cap="none" normalizeH="0" baseline="0" dirty="0">
                <a:ln>
                  <a:noFill/>
                </a:ln>
                <a:solidFill>
                  <a:srgbClr val="292929"/>
                </a:solidFill>
                <a:effectLst/>
                <a:latin typeface="source-serif-pro"/>
              </a:rPr>
              <a:t>Broadly speaking, most recommender systems leverage two types of data:</a:t>
            </a:r>
            <a:endParaRPr lang="en-US" dirty="0"/>
          </a:p>
        </p:txBody>
      </p:sp>
      <p:sp>
        <p:nvSpPr>
          <p:cNvPr id="7" name="Rectangle 1">
            <a:extLst>
              <a:ext uri="{FF2B5EF4-FFF2-40B4-BE49-F238E27FC236}">
                <a16:creationId xmlns:a16="http://schemas.microsoft.com/office/drawing/2014/main" id="{576EA4CA-5D51-CB01-885C-9093F65CF3F7}"/>
              </a:ext>
            </a:extLst>
          </p:cNvPr>
          <p:cNvSpPr>
            <a:spLocks noGrp="1" noChangeArrowheads="1"/>
          </p:cNvSpPr>
          <p:nvPr>
            <p:ph idx="1"/>
          </p:nvPr>
        </p:nvSpPr>
        <p:spPr bwMode="auto">
          <a:xfrm>
            <a:off x="1104900" y="1358956"/>
            <a:ext cx="11087100" cy="502599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u="none" strike="noStrike" cap="none" normalizeH="0" baseline="0" dirty="0">
                <a:ln>
                  <a:noFill/>
                </a:ln>
                <a:solidFill>
                  <a:schemeClr val="tx2"/>
                </a:solidFill>
                <a:effectLst/>
                <a:latin typeface="source-serif-pro"/>
              </a:rPr>
              <a:t>Interaction Data, such as ratings, and browsing behaviors, and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u="none" strike="noStrike" cap="none" normalizeH="0" baseline="0" dirty="0">
                <a:ln>
                  <a:noFill/>
                </a:ln>
                <a:solidFill>
                  <a:schemeClr val="tx2"/>
                </a:solidFill>
                <a:effectLst/>
                <a:latin typeface="source-serif-pro"/>
              </a:rPr>
              <a:t>Attribution Information, about each users and items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u="none" strike="noStrike" cap="none" normalizeH="0" baseline="0" dirty="0">
              <a:ln>
                <a:noFill/>
              </a:ln>
              <a:solidFill>
                <a:schemeClr val="tx2"/>
              </a:solidFill>
              <a:effectLst/>
              <a:latin typeface="source-serif-pro"/>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u="none" strike="noStrike" cap="none" normalizeH="0" baseline="0" dirty="0">
                <a:ln>
                  <a:noFill/>
                </a:ln>
                <a:solidFill>
                  <a:schemeClr val="tx2"/>
                </a:solidFill>
                <a:effectLst/>
                <a:latin typeface="source-serif-pro"/>
              </a:rPr>
              <a:t>The modeling approach relying on the former data are generally known Collaborative Filtering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and approach using the later are referred to as Content Base Filtering method.</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u="none" strike="noStrike" cap="none" normalizeH="0" baseline="0" dirty="0">
                <a:ln>
                  <a:noFill/>
                </a:ln>
                <a:solidFill>
                  <a:schemeClr val="tx2"/>
                </a:solidFill>
                <a:effectLst/>
                <a:latin typeface="source-serif-pro"/>
              </a:rPr>
              <a:t>There is also another category known as Knowledge-Based recommender system that is based on explicitly specified user requirements.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Of course, each of these methods has its strengths and weaknesses depending on which applications they are used for, and the amount of data available.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Hybrid Systems are then used to combined the advantages of these approaches to have a robust performing system across a wide variety of applications.</a:t>
            </a:r>
            <a:endParaRPr lang="en-US" altLang="en-US" sz="1400" dirty="0">
              <a:solidFill>
                <a:schemeClr val="tx2"/>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chemeClr val="tx2"/>
              </a:solidFill>
              <a:effectLst/>
              <a:latin typeface="source-serif-pro"/>
            </a:endParaRPr>
          </a:p>
          <a:p>
            <a:pPr>
              <a:lnSpc>
                <a:spcPct val="100000"/>
              </a:lnSpc>
              <a:buFont typeface="Wingdings" panose="05000000000000000000" pitchFamily="2" charset="2"/>
              <a:buChar char="v"/>
            </a:pPr>
            <a:r>
              <a:rPr lang="en-US" sz="1600" b="1" dirty="0">
                <a:solidFill>
                  <a:schemeClr val="tx2"/>
                </a:solidFill>
                <a:latin typeface="source-serif-pro"/>
              </a:rPr>
              <a:t>Type of Filtering:</a:t>
            </a:r>
          </a:p>
          <a:p>
            <a:pPr marL="0" indent="0">
              <a:lnSpc>
                <a:spcPct val="100000"/>
              </a:lnSpc>
              <a:buNone/>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Popular Base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Collaborative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Content Base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Hybrid Base Filtering</a:t>
            </a:r>
          </a:p>
          <a:p>
            <a:pPr marL="0" indent="0">
              <a:lnSpc>
                <a:spcPct val="100000"/>
              </a:lnSpc>
              <a:buNone/>
            </a:pPr>
            <a:endParaRPr lang="en-US" sz="1400" b="1" dirty="0">
              <a:solidFill>
                <a:schemeClr val="tx2"/>
              </a:solidFill>
              <a:latin typeface="source-serif-pro"/>
            </a:endParaRPr>
          </a:p>
          <a:p>
            <a:pPr marL="0" indent="0">
              <a:lnSpc>
                <a:spcPct val="100000"/>
              </a:lnSpc>
              <a:buNone/>
            </a:pPr>
            <a:endParaRPr lang="en-US" sz="1400" b="1" dirty="0">
              <a:solidFill>
                <a:schemeClr val="tx2"/>
              </a:solidFill>
              <a:latin typeface="source-serif-pro"/>
            </a:endParaRPr>
          </a:p>
          <a:p>
            <a:pPr>
              <a:buFont typeface="Wingdings" panose="05000000000000000000" pitchFamily="2" charset="2"/>
              <a:buChar char="v"/>
            </a:pPr>
            <a:r>
              <a:rPr lang="en-US" sz="1400" dirty="0">
                <a:solidFill>
                  <a:schemeClr val="tx2"/>
                </a:solidFill>
                <a:latin typeface="source-serif-pro"/>
              </a:rPr>
              <a:t>We Use Two Model Building Filtering </a:t>
            </a:r>
          </a:p>
          <a:p>
            <a:pPr marL="342900" indent="-342900">
              <a:buFont typeface="+mj-lt"/>
              <a:buAutoNum type="arabicParenR"/>
            </a:pPr>
            <a:r>
              <a:rPr lang="en-US" sz="1400" dirty="0">
                <a:solidFill>
                  <a:schemeClr val="tx2"/>
                </a:solidFill>
                <a:latin typeface="source-serif-pro"/>
              </a:rPr>
              <a:t>Popular base Filtering</a:t>
            </a:r>
          </a:p>
          <a:p>
            <a:pPr marL="342900" indent="-342900">
              <a:buFont typeface="+mj-lt"/>
              <a:buAutoNum type="arabicParenR"/>
            </a:pPr>
            <a:r>
              <a:rPr lang="en-US" sz="1400" dirty="0">
                <a:solidFill>
                  <a:schemeClr val="tx2"/>
                </a:solidFill>
                <a:latin typeface="source-serif-pro"/>
              </a:rPr>
              <a:t>Collaborative filtering</a:t>
            </a:r>
            <a:endParaRPr lang="en-US" sz="1400" b="1" dirty="0">
              <a:solidFill>
                <a:schemeClr val="tx2"/>
              </a:solidFill>
              <a:latin typeface="source-serif-pro"/>
            </a:endParaRPr>
          </a:p>
        </p:txBody>
      </p:sp>
    </p:spTree>
    <p:extLst>
      <p:ext uri="{BB962C8B-B14F-4D97-AF65-F5344CB8AC3E}">
        <p14:creationId xmlns:p14="http://schemas.microsoft.com/office/powerpoint/2010/main" val="34189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4E4C8A-00A9-8F63-8E7A-B9DC1CA14E21}"/>
              </a:ext>
            </a:extLst>
          </p:cNvPr>
          <p:cNvSpPr>
            <a:spLocks noGrp="1"/>
          </p:cNvSpPr>
          <p:nvPr>
            <p:ph type="title"/>
          </p:nvPr>
        </p:nvSpPr>
        <p:spPr/>
        <p:txBody>
          <a:bodyPr/>
          <a:lstStyle/>
          <a:p>
            <a:r>
              <a:rPr lang="en-US" dirty="0"/>
              <a:t>Popular Base Filtering</a:t>
            </a:r>
          </a:p>
        </p:txBody>
      </p:sp>
      <p:sp>
        <p:nvSpPr>
          <p:cNvPr id="7" name="Text Placeholder 6">
            <a:extLst>
              <a:ext uri="{FF2B5EF4-FFF2-40B4-BE49-F238E27FC236}">
                <a16:creationId xmlns:a16="http://schemas.microsoft.com/office/drawing/2014/main" id="{BDA18454-E33F-0042-B694-73E348E00842}"/>
              </a:ext>
            </a:extLst>
          </p:cNvPr>
          <p:cNvSpPr>
            <a:spLocks noGrp="1"/>
          </p:cNvSpPr>
          <p:nvPr>
            <p:ph type="body" sz="half" idx="2"/>
          </p:nvPr>
        </p:nvSpPr>
        <p:spPr/>
        <p:txBody>
          <a:bodyPr>
            <a:normAutofit/>
          </a:bodyPr>
          <a:lstStyle/>
          <a:p>
            <a:pPr marL="285750" indent="-285750" algn="l">
              <a:buFont typeface="Wingdings" panose="05000000000000000000" pitchFamily="2" charset="2"/>
              <a:buChar char="v"/>
            </a:pPr>
            <a:r>
              <a:rPr lang="en-US" sz="1400" b="0" i="0" dirty="0">
                <a:solidFill>
                  <a:srgbClr val="292929"/>
                </a:solidFill>
                <a:effectLst/>
                <a:latin typeface="source-serif-pro"/>
              </a:rPr>
              <a:t>These types of models use the Popular base Filtering power of the ratings provided by multiple users to make recommendations.</a:t>
            </a:r>
          </a:p>
          <a:p>
            <a:pPr marL="285750" indent="-285750" algn="l">
              <a:buFont typeface="Wingdings" panose="05000000000000000000" pitchFamily="2" charset="2"/>
              <a:buChar char="v"/>
            </a:pPr>
            <a:r>
              <a:rPr lang="en-US" sz="1400" dirty="0">
                <a:solidFill>
                  <a:srgbClr val="292929"/>
                </a:solidFill>
                <a:latin typeface="source-serif-pro"/>
              </a:rPr>
              <a:t>In the filtering we set condition which is the book has minimum rated by user that is 150 and arrange by the descending order by Final rating </a:t>
            </a:r>
          </a:p>
          <a:p>
            <a:pPr marL="285750" indent="-285750" algn="l">
              <a:buFont typeface="Wingdings" panose="05000000000000000000" pitchFamily="2" charset="2"/>
              <a:buChar char="v"/>
            </a:pPr>
            <a:r>
              <a:rPr lang="en-US" sz="1400" b="0" i="0" dirty="0">
                <a:solidFill>
                  <a:srgbClr val="292929"/>
                </a:solidFill>
                <a:effectLst/>
                <a:latin typeface="source-serif-pro"/>
              </a:rPr>
              <a:t>We can also short the Popular books as per Country like USA, Canada , UK</a:t>
            </a:r>
          </a:p>
          <a:p>
            <a:pPr marL="285750" indent="-285750" algn="l">
              <a:buFont typeface="Wingdings" panose="05000000000000000000" pitchFamily="2" charset="2"/>
              <a:buChar char="v"/>
            </a:pPr>
            <a:r>
              <a:rPr lang="en-US" sz="1400" b="0" i="0" dirty="0">
                <a:solidFill>
                  <a:srgbClr val="292929"/>
                </a:solidFill>
                <a:effectLst/>
                <a:latin typeface="source-serif-pro"/>
              </a:rPr>
              <a:t>We also short the Popular books  as per User age like Teenager, younger, Mid age Adult and Seniors  another hand we can also shot popular books as year of Publication</a:t>
            </a:r>
          </a:p>
        </p:txBody>
      </p:sp>
      <p:pic>
        <p:nvPicPr>
          <p:cNvPr id="11" name="Picture Placeholder 10">
            <a:extLst>
              <a:ext uri="{FF2B5EF4-FFF2-40B4-BE49-F238E27FC236}">
                <a16:creationId xmlns:a16="http://schemas.microsoft.com/office/drawing/2014/main" id="{BEA6052E-A5B9-215E-9234-1C0AFED6F7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98" r="14298"/>
          <a:stretch>
            <a:fillRect/>
          </a:stretch>
        </p:blipFill>
        <p:spPr>
          <a:xfrm>
            <a:off x="4654670" y="1600199"/>
            <a:ext cx="6430912" cy="4572001"/>
          </a:xfrm>
        </p:spPr>
      </p:pic>
    </p:spTree>
    <p:extLst>
      <p:ext uri="{BB962C8B-B14F-4D97-AF65-F5344CB8AC3E}">
        <p14:creationId xmlns:p14="http://schemas.microsoft.com/office/powerpoint/2010/main" val="221436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ED0E-D365-DF22-518C-D6DDF346AAA4}"/>
              </a:ext>
            </a:extLst>
          </p:cNvPr>
          <p:cNvSpPr>
            <a:spLocks noGrp="1"/>
          </p:cNvSpPr>
          <p:nvPr>
            <p:ph type="title"/>
          </p:nvPr>
        </p:nvSpPr>
        <p:spPr/>
        <p:txBody>
          <a:bodyPr/>
          <a:lstStyle/>
          <a:p>
            <a:r>
              <a:rPr lang="en-US" dirty="0"/>
              <a:t>Shorting Popular Books by County </a:t>
            </a:r>
          </a:p>
        </p:txBody>
      </p:sp>
      <p:sp>
        <p:nvSpPr>
          <p:cNvPr id="7" name="Text Placeholder 6">
            <a:extLst>
              <a:ext uri="{FF2B5EF4-FFF2-40B4-BE49-F238E27FC236}">
                <a16:creationId xmlns:a16="http://schemas.microsoft.com/office/drawing/2014/main" id="{E2BE3B4D-6338-65EF-CA1B-1FE6D1B9C04E}"/>
              </a:ext>
            </a:extLst>
          </p:cNvPr>
          <p:cNvSpPr>
            <a:spLocks noGrp="1"/>
          </p:cNvSpPr>
          <p:nvPr>
            <p:ph type="body" idx="1"/>
          </p:nvPr>
        </p:nvSpPr>
        <p:spPr/>
        <p:txBody>
          <a:bodyPr/>
          <a:lstStyle/>
          <a:p>
            <a:r>
              <a:rPr lang="en-US" dirty="0"/>
              <a:t>USA</a:t>
            </a:r>
          </a:p>
        </p:txBody>
      </p:sp>
      <p:pic>
        <p:nvPicPr>
          <p:cNvPr id="12" name="Content Placeholder 11">
            <a:extLst>
              <a:ext uri="{FF2B5EF4-FFF2-40B4-BE49-F238E27FC236}">
                <a16:creationId xmlns:a16="http://schemas.microsoft.com/office/drawing/2014/main" id="{0DB60411-8016-68E2-B7D3-F2E3DAD920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748088"/>
          </a:xfrm>
        </p:spPr>
      </p:pic>
      <p:sp>
        <p:nvSpPr>
          <p:cNvPr id="9" name="Text Placeholder 8">
            <a:extLst>
              <a:ext uri="{FF2B5EF4-FFF2-40B4-BE49-F238E27FC236}">
                <a16:creationId xmlns:a16="http://schemas.microsoft.com/office/drawing/2014/main" id="{C565F16F-F730-1A66-BE49-FDEB027A4A0E}"/>
              </a:ext>
            </a:extLst>
          </p:cNvPr>
          <p:cNvSpPr>
            <a:spLocks noGrp="1"/>
          </p:cNvSpPr>
          <p:nvPr>
            <p:ph type="body" sz="quarter" idx="3"/>
          </p:nvPr>
        </p:nvSpPr>
        <p:spPr/>
        <p:txBody>
          <a:bodyPr/>
          <a:lstStyle/>
          <a:p>
            <a:r>
              <a:rPr lang="en-US" dirty="0"/>
              <a:t>Canada</a:t>
            </a:r>
          </a:p>
        </p:txBody>
      </p:sp>
      <p:pic>
        <p:nvPicPr>
          <p:cNvPr id="14" name="Content Placeholder 13">
            <a:extLst>
              <a:ext uri="{FF2B5EF4-FFF2-40B4-BE49-F238E27FC236}">
                <a16:creationId xmlns:a16="http://schemas.microsoft.com/office/drawing/2014/main" id="{8966DD88-C56F-D4A6-1EEB-496BB5C19C3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24112"/>
            <a:ext cx="4919663" cy="3748087"/>
          </a:xfrm>
        </p:spPr>
      </p:pic>
    </p:spTree>
    <p:extLst>
      <p:ext uri="{BB962C8B-B14F-4D97-AF65-F5344CB8AC3E}">
        <p14:creationId xmlns:p14="http://schemas.microsoft.com/office/powerpoint/2010/main" val="11681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83400F-9906-7F9E-E327-A644E7315251}"/>
              </a:ext>
            </a:extLst>
          </p:cNvPr>
          <p:cNvSpPr>
            <a:spLocks noGrp="1"/>
          </p:cNvSpPr>
          <p:nvPr>
            <p:ph type="ctrTitle"/>
          </p:nvPr>
        </p:nvSpPr>
        <p:spPr>
          <a:xfrm>
            <a:off x="1000887" y="2303929"/>
            <a:ext cx="5734050" cy="1598255"/>
          </a:xfrm>
        </p:spPr>
        <p:txBody>
          <a:bodyPr/>
          <a:lstStyle/>
          <a:p>
            <a:r>
              <a:rPr lang="en-US" cap="none" dirty="0"/>
              <a:t>Collaborative Base Filtering</a:t>
            </a:r>
          </a:p>
        </p:txBody>
      </p:sp>
      <p:sp>
        <p:nvSpPr>
          <p:cNvPr id="9" name="Subtitle 8">
            <a:extLst>
              <a:ext uri="{FF2B5EF4-FFF2-40B4-BE49-F238E27FC236}">
                <a16:creationId xmlns:a16="http://schemas.microsoft.com/office/drawing/2014/main" id="{69C43D18-E649-A320-0BAD-B5024CE72099}"/>
              </a:ext>
            </a:extLst>
          </p:cNvPr>
          <p:cNvSpPr>
            <a:spLocks noGrp="1"/>
          </p:cNvSpPr>
          <p:nvPr>
            <p:ph type="subTitle" idx="1"/>
          </p:nvPr>
        </p:nvSpPr>
        <p:spPr>
          <a:xfrm>
            <a:off x="979798" y="3774141"/>
            <a:ext cx="5901937" cy="1840304"/>
          </a:xfrm>
        </p:spPr>
        <p:txBody>
          <a:bodyPr>
            <a:noAutofit/>
          </a:bodyPr>
          <a:lstStyle/>
          <a:p>
            <a:pPr marL="285750" indent="-285750">
              <a:buFont typeface="Wingdings" panose="05000000000000000000" pitchFamily="2" charset="2"/>
              <a:buChar char="v"/>
            </a:pPr>
            <a:r>
              <a:rPr lang="en-US" sz="1600" b="0" i="0" dirty="0">
                <a:solidFill>
                  <a:srgbClr val="292929"/>
                </a:solidFill>
                <a:effectLst/>
                <a:latin typeface="source-serif-pro"/>
              </a:rPr>
              <a:t>These types of models use the collaborative power of the ratings provided by multiple users to make recommendations and rely mostly on leveraging either inter-item correlations or inter-user interactions for the prediction process. </a:t>
            </a:r>
          </a:p>
          <a:p>
            <a:endParaRPr lang="en-US" sz="1600" b="0" i="0" dirty="0">
              <a:solidFill>
                <a:srgbClr val="292929"/>
              </a:solidFill>
              <a:effectLst/>
              <a:latin typeface="source-serif-pro"/>
            </a:endParaRPr>
          </a:p>
          <a:p>
            <a:pPr marL="285750" indent="-285750">
              <a:buFont typeface="Wingdings" panose="05000000000000000000" pitchFamily="2" charset="2"/>
              <a:buChar char="v"/>
            </a:pPr>
            <a:r>
              <a:rPr lang="en-US" sz="1600" b="0" i="0" dirty="0">
                <a:solidFill>
                  <a:srgbClr val="292929"/>
                </a:solidFill>
                <a:effectLst/>
                <a:latin typeface="source-serif-pro"/>
              </a:rPr>
              <a:t>Intuitively, it relies on an underlying notion that two users who rate items similarly are likely to have comparable preferences for other items.</a:t>
            </a:r>
          </a:p>
        </p:txBody>
      </p:sp>
      <p:sp>
        <p:nvSpPr>
          <p:cNvPr id="12" name="TextBox 11">
            <a:extLst>
              <a:ext uri="{FF2B5EF4-FFF2-40B4-BE49-F238E27FC236}">
                <a16:creationId xmlns:a16="http://schemas.microsoft.com/office/drawing/2014/main" id="{A8E7E07C-AE87-2CDF-9539-51C663B4BB6E}"/>
              </a:ext>
            </a:extLst>
          </p:cNvPr>
          <p:cNvSpPr txBox="1"/>
          <p:nvPr/>
        </p:nvSpPr>
        <p:spPr>
          <a:xfrm>
            <a:off x="7485529" y="1246094"/>
            <a:ext cx="4500284"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b="0" i="0" dirty="0">
                <a:solidFill>
                  <a:srgbClr val="292929"/>
                </a:solidFill>
                <a:effectLst/>
                <a:latin typeface="source-serif-pro"/>
              </a:rPr>
              <a:t>There are two types of methods that are commonly used in collaborative filtering:</a:t>
            </a:r>
          </a:p>
        </p:txBody>
      </p:sp>
      <p:sp>
        <p:nvSpPr>
          <p:cNvPr id="13" name="TextBox 12">
            <a:extLst>
              <a:ext uri="{FF2B5EF4-FFF2-40B4-BE49-F238E27FC236}">
                <a16:creationId xmlns:a16="http://schemas.microsoft.com/office/drawing/2014/main" id="{7E7017E2-F703-D514-B8A0-35804087ACB0}"/>
              </a:ext>
            </a:extLst>
          </p:cNvPr>
          <p:cNvSpPr txBox="1"/>
          <p:nvPr/>
        </p:nvSpPr>
        <p:spPr>
          <a:xfrm>
            <a:off x="7485529" y="1936376"/>
            <a:ext cx="4706471" cy="2462213"/>
          </a:xfrm>
          <a:prstGeom prst="rect">
            <a:avLst/>
          </a:prstGeom>
          <a:noFill/>
        </p:spPr>
        <p:txBody>
          <a:bodyPr wrap="square" rtlCol="0">
            <a:spAutoFit/>
          </a:bodyPr>
          <a:lstStyle/>
          <a:p>
            <a:pPr marL="285750" indent="-285750" algn="l">
              <a:buFont typeface="Wingdings" panose="05000000000000000000" pitchFamily="2" charset="2"/>
              <a:buChar char="Ø"/>
            </a:pPr>
            <a:r>
              <a:rPr lang="en-US" sz="1400" b="1" dirty="0">
                <a:solidFill>
                  <a:srgbClr val="292929"/>
                </a:solidFill>
                <a:effectLst/>
                <a:latin typeface="source-serif-pro"/>
              </a:rPr>
              <a:t>Memory-based</a:t>
            </a:r>
            <a:r>
              <a:rPr lang="en-US" sz="1400" b="0" dirty="0">
                <a:solidFill>
                  <a:srgbClr val="292929"/>
                </a:solidFill>
                <a:effectLst/>
                <a:latin typeface="source-serif-pro"/>
              </a:rPr>
              <a:t> methods also referred to as neighborhood-based collaborative filtering algorithms, where ratings of user-item combinations are predicted based on their neighborhoods. These neighborhoods can be further defined as :</a:t>
            </a:r>
          </a:p>
          <a:p>
            <a:pPr marL="342900" indent="-342900" algn="l">
              <a:buAutoNum type="arabicParenBoth"/>
            </a:pPr>
            <a:r>
              <a:rPr lang="en-US" sz="1400" b="0" dirty="0">
                <a:solidFill>
                  <a:srgbClr val="292929"/>
                </a:solidFill>
                <a:effectLst/>
                <a:latin typeface="source-serif-pro"/>
              </a:rPr>
              <a:t>User Based</a:t>
            </a:r>
          </a:p>
          <a:p>
            <a:pPr marL="342900" indent="-342900" algn="l">
              <a:buAutoNum type="arabicParenBoth"/>
            </a:pPr>
            <a:r>
              <a:rPr lang="en-US" sz="1400" b="0" dirty="0">
                <a:solidFill>
                  <a:srgbClr val="292929"/>
                </a:solidFill>
                <a:effectLst/>
                <a:latin typeface="source-serif-pro"/>
              </a:rPr>
              <a:t>Item Based</a:t>
            </a:r>
          </a:p>
          <a:p>
            <a:pPr algn="l"/>
            <a:endParaRPr lang="en-US" sz="1400" b="0" dirty="0">
              <a:solidFill>
                <a:srgbClr val="292929"/>
              </a:solidFill>
              <a:effectLst/>
              <a:latin typeface="source-serif-pro"/>
            </a:endParaRPr>
          </a:p>
          <a:p>
            <a:pPr marL="285750" indent="-285750" algn="l">
              <a:buFont typeface="Wingdings" panose="05000000000000000000" pitchFamily="2" charset="2"/>
              <a:buChar char="Ø"/>
            </a:pPr>
            <a:r>
              <a:rPr lang="en-US" sz="1400" b="0" dirty="0">
                <a:solidFill>
                  <a:srgbClr val="292929"/>
                </a:solidFill>
                <a:effectLst/>
                <a:latin typeface="source-serif-pro"/>
              </a:rPr>
              <a:t>In </a:t>
            </a:r>
            <a:r>
              <a:rPr lang="en-US" sz="1400" b="1" dirty="0">
                <a:solidFill>
                  <a:srgbClr val="292929"/>
                </a:solidFill>
                <a:effectLst/>
                <a:latin typeface="source-serif-pro"/>
              </a:rPr>
              <a:t>Model-based</a:t>
            </a:r>
            <a:r>
              <a:rPr lang="en-US" sz="1400" b="0" dirty="0">
                <a:solidFill>
                  <a:srgbClr val="292929"/>
                </a:solidFill>
                <a:effectLst/>
                <a:latin typeface="source-serif-pro"/>
              </a:rPr>
              <a:t> methods, ML techniques are used to learn model parameters within the context of a given optimization framework</a:t>
            </a:r>
          </a:p>
        </p:txBody>
      </p:sp>
    </p:spTree>
    <p:extLst>
      <p:ext uri="{BB962C8B-B14F-4D97-AF65-F5344CB8AC3E}">
        <p14:creationId xmlns:p14="http://schemas.microsoft.com/office/powerpoint/2010/main" val="42349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79D43A-1FBA-B255-8727-8FA8531C33B0}"/>
              </a:ext>
            </a:extLst>
          </p:cNvPr>
          <p:cNvSpPr>
            <a:spLocks noGrp="1"/>
          </p:cNvSpPr>
          <p:nvPr>
            <p:ph type="title"/>
          </p:nvPr>
        </p:nvSpPr>
        <p:spPr/>
        <p:txBody>
          <a:bodyPr/>
          <a:lstStyle/>
          <a:p>
            <a:r>
              <a:rPr lang="en-US" dirty="0"/>
              <a:t> Examples</a:t>
            </a:r>
          </a:p>
        </p:txBody>
      </p:sp>
      <p:sp>
        <p:nvSpPr>
          <p:cNvPr id="8" name="Text Placeholder 7">
            <a:extLst>
              <a:ext uri="{FF2B5EF4-FFF2-40B4-BE49-F238E27FC236}">
                <a16:creationId xmlns:a16="http://schemas.microsoft.com/office/drawing/2014/main" id="{5A2CFBF5-B661-6410-ECCD-354403B41C9F}"/>
              </a:ext>
            </a:extLst>
          </p:cNvPr>
          <p:cNvSpPr>
            <a:spLocks noGrp="1"/>
          </p:cNvSpPr>
          <p:nvPr>
            <p:ph type="body" idx="1"/>
          </p:nvPr>
        </p:nvSpPr>
        <p:spPr/>
        <p:txBody>
          <a:bodyPr/>
          <a:lstStyle/>
          <a:p>
            <a:r>
              <a:rPr lang="en-US" dirty="0"/>
              <a:t>User: 277427</a:t>
            </a:r>
          </a:p>
        </p:txBody>
      </p:sp>
      <p:pic>
        <p:nvPicPr>
          <p:cNvPr id="13" name="Content Placeholder 12">
            <a:extLst>
              <a:ext uri="{FF2B5EF4-FFF2-40B4-BE49-F238E27FC236}">
                <a16:creationId xmlns:a16="http://schemas.microsoft.com/office/drawing/2014/main" id="{D9FE70F8-6E20-436D-A016-3AF8B76E56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071253"/>
          </a:xfrm>
        </p:spPr>
      </p:pic>
      <p:sp>
        <p:nvSpPr>
          <p:cNvPr id="10" name="Text Placeholder 9">
            <a:extLst>
              <a:ext uri="{FF2B5EF4-FFF2-40B4-BE49-F238E27FC236}">
                <a16:creationId xmlns:a16="http://schemas.microsoft.com/office/drawing/2014/main" id="{7489C743-EFBE-30CC-A993-9B5ED83CB05C}"/>
              </a:ext>
            </a:extLst>
          </p:cNvPr>
          <p:cNvSpPr>
            <a:spLocks noGrp="1"/>
          </p:cNvSpPr>
          <p:nvPr>
            <p:ph type="body" sz="quarter" idx="3"/>
          </p:nvPr>
        </p:nvSpPr>
        <p:spPr/>
        <p:txBody>
          <a:bodyPr/>
          <a:lstStyle/>
          <a:p>
            <a:r>
              <a:rPr lang="en-US" dirty="0"/>
              <a:t>User: 275970</a:t>
            </a:r>
          </a:p>
        </p:txBody>
      </p:sp>
      <p:pic>
        <p:nvPicPr>
          <p:cNvPr id="15" name="Content Placeholder 14">
            <a:extLst>
              <a:ext uri="{FF2B5EF4-FFF2-40B4-BE49-F238E27FC236}">
                <a16:creationId xmlns:a16="http://schemas.microsoft.com/office/drawing/2014/main" id="{81594D79-BDE8-8AAD-920E-0674688849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92188"/>
            <a:ext cx="4919663" cy="2940424"/>
          </a:xfrm>
        </p:spPr>
      </p:pic>
    </p:spTree>
    <p:extLst>
      <p:ext uri="{BB962C8B-B14F-4D97-AF65-F5344CB8AC3E}">
        <p14:creationId xmlns:p14="http://schemas.microsoft.com/office/powerpoint/2010/main" val="45084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941E37-06E1-69A8-0C61-2CAE26D77F61}"/>
              </a:ext>
            </a:extLst>
          </p:cNvPr>
          <p:cNvSpPr>
            <a:spLocks noGrp="1"/>
          </p:cNvSpPr>
          <p:nvPr>
            <p:ph type="ctrTitle"/>
          </p:nvPr>
        </p:nvSpPr>
        <p:spPr>
          <a:xfrm>
            <a:off x="1104900" y="2292095"/>
            <a:ext cx="5734050" cy="1338612"/>
          </a:xfrm>
        </p:spPr>
        <p:txBody>
          <a:bodyPr/>
          <a:lstStyle/>
          <a:p>
            <a:r>
              <a:rPr lang="en-US" cap="none" dirty="0"/>
              <a:t>DEPLOYMENT</a:t>
            </a:r>
            <a:endParaRPr lang="en-US" dirty="0"/>
          </a:p>
        </p:txBody>
      </p:sp>
      <p:sp>
        <p:nvSpPr>
          <p:cNvPr id="8" name="Text Placeholder 7">
            <a:extLst>
              <a:ext uri="{FF2B5EF4-FFF2-40B4-BE49-F238E27FC236}">
                <a16:creationId xmlns:a16="http://schemas.microsoft.com/office/drawing/2014/main" id="{96F0C8C5-3149-5C25-D6F7-7D46FC6F5FD9}"/>
              </a:ext>
            </a:extLst>
          </p:cNvPr>
          <p:cNvSpPr>
            <a:spLocks noGrp="1"/>
          </p:cNvSpPr>
          <p:nvPr>
            <p:ph type="subTitle" idx="1"/>
          </p:nvPr>
        </p:nvSpPr>
        <p:spPr>
          <a:xfrm>
            <a:off x="1104900" y="3695996"/>
            <a:ext cx="5734050" cy="955565"/>
          </a:xfrm>
        </p:spPr>
        <p:txBody>
          <a:bodyPr>
            <a:normAutofit lnSpcReduction="10000"/>
          </a:bodyPr>
          <a:lstStyle/>
          <a:p>
            <a:pPr marL="285750" indent="-285750">
              <a:buFont typeface="Wingdings" panose="05000000000000000000" pitchFamily="2" charset="2"/>
              <a:buChar char="Ø"/>
            </a:pPr>
            <a:r>
              <a:rPr lang="en-US" sz="1400" dirty="0"/>
              <a:t>It is web application which is show the recommendation for Various users according to Available Data set</a:t>
            </a:r>
          </a:p>
          <a:p>
            <a:endParaRPr lang="en-US" sz="1400" dirty="0"/>
          </a:p>
          <a:p>
            <a:pPr marL="285750" indent="-285750">
              <a:buFont typeface="Wingdings" panose="05000000000000000000" pitchFamily="2" charset="2"/>
              <a:buChar char="Ø"/>
            </a:pPr>
            <a:r>
              <a:rPr lang="en-US" sz="1400" dirty="0"/>
              <a:t>In this app background run all the ML algorithms and Model which was we trained</a:t>
            </a:r>
          </a:p>
        </p:txBody>
      </p:sp>
      <p:pic>
        <p:nvPicPr>
          <p:cNvPr id="11" name="Picture Placeholder 10">
            <a:extLst>
              <a:ext uri="{FF2B5EF4-FFF2-40B4-BE49-F238E27FC236}">
                <a16:creationId xmlns:a16="http://schemas.microsoft.com/office/drawing/2014/main" id="{B2DEF2F5-1CD7-940B-989C-7E91BE1531E7}"/>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5181" r="15181"/>
          <a:stretch>
            <a:fillRect/>
          </a:stretch>
        </p:blipFill>
        <p:spPr/>
      </p:pic>
    </p:spTree>
    <p:extLst>
      <p:ext uri="{BB962C8B-B14F-4D97-AF65-F5344CB8AC3E}">
        <p14:creationId xmlns:p14="http://schemas.microsoft.com/office/powerpoint/2010/main" val="878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85B2D-B7F1-55AB-300E-43B014355AE7}"/>
              </a:ext>
            </a:extLst>
          </p:cNvPr>
          <p:cNvSpPr>
            <a:spLocks noGrp="1"/>
          </p:cNvSpPr>
          <p:nvPr>
            <p:ph type="title"/>
          </p:nvPr>
        </p:nvSpPr>
        <p:spPr/>
        <p:txBody>
          <a:bodyPr/>
          <a:lstStyle/>
          <a:p>
            <a:r>
              <a:rPr lang="en-US" dirty="0"/>
              <a:t>Contacts</a:t>
            </a:r>
          </a:p>
        </p:txBody>
      </p:sp>
    </p:spTree>
    <p:extLst>
      <p:ext uri="{BB962C8B-B14F-4D97-AF65-F5344CB8AC3E}">
        <p14:creationId xmlns:p14="http://schemas.microsoft.com/office/powerpoint/2010/main" val="285038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7BFA3-629C-9CF7-FEA9-DE4C999C0F0A}"/>
              </a:ext>
            </a:extLst>
          </p:cNvPr>
          <p:cNvSpPr>
            <a:spLocks noGrp="1"/>
          </p:cNvSpPr>
          <p:nvPr>
            <p:ph type="title"/>
          </p:nvPr>
        </p:nvSpPr>
        <p:spPr/>
        <p:txBody>
          <a:bodyPr/>
          <a:lstStyle/>
          <a:p>
            <a:r>
              <a:rPr lang="en-US" dirty="0"/>
              <a:t>Group Members</a:t>
            </a:r>
          </a:p>
        </p:txBody>
      </p:sp>
      <p:graphicFrame>
        <p:nvGraphicFramePr>
          <p:cNvPr id="9" name="Table 8">
            <a:extLst>
              <a:ext uri="{FF2B5EF4-FFF2-40B4-BE49-F238E27FC236}">
                <a16:creationId xmlns:a16="http://schemas.microsoft.com/office/drawing/2014/main" id="{06ED9A95-6E99-2730-83FB-921CE5E14187}"/>
              </a:ext>
            </a:extLst>
          </p:cNvPr>
          <p:cNvGraphicFramePr>
            <a:graphicFrameLocks noGrp="1"/>
          </p:cNvGraphicFramePr>
          <p:nvPr>
            <p:extLst>
              <p:ext uri="{D42A27DB-BD31-4B8C-83A1-F6EECF244321}">
                <p14:modId xmlns:p14="http://schemas.microsoft.com/office/powerpoint/2010/main" val="3745846925"/>
              </p:ext>
            </p:extLst>
          </p:nvPr>
        </p:nvGraphicFramePr>
        <p:xfrm>
          <a:off x="835959" y="1631576"/>
          <a:ext cx="11293287" cy="4661849"/>
        </p:xfrm>
        <a:graphic>
          <a:graphicData uri="http://schemas.openxmlformats.org/drawingml/2006/table">
            <a:tbl>
              <a:tblPr firstRow="1" bandRow="1">
                <a:tableStyleId>{35758FB7-9AC5-4552-8A53-C91805E547FA}</a:tableStyleId>
              </a:tblPr>
              <a:tblGrid>
                <a:gridCol w="1024582">
                  <a:extLst>
                    <a:ext uri="{9D8B030D-6E8A-4147-A177-3AD203B41FA5}">
                      <a16:colId xmlns:a16="http://schemas.microsoft.com/office/drawing/2014/main" val="2787417847"/>
                    </a:ext>
                  </a:extLst>
                </a:gridCol>
                <a:gridCol w="2828000">
                  <a:extLst>
                    <a:ext uri="{9D8B030D-6E8A-4147-A177-3AD203B41FA5}">
                      <a16:colId xmlns:a16="http://schemas.microsoft.com/office/drawing/2014/main" val="2974825812"/>
                    </a:ext>
                  </a:extLst>
                </a:gridCol>
                <a:gridCol w="1667435">
                  <a:extLst>
                    <a:ext uri="{9D8B030D-6E8A-4147-A177-3AD203B41FA5}">
                      <a16:colId xmlns:a16="http://schemas.microsoft.com/office/drawing/2014/main" val="2298717082"/>
                    </a:ext>
                  </a:extLst>
                </a:gridCol>
                <a:gridCol w="3379695">
                  <a:extLst>
                    <a:ext uri="{9D8B030D-6E8A-4147-A177-3AD203B41FA5}">
                      <a16:colId xmlns:a16="http://schemas.microsoft.com/office/drawing/2014/main" val="3812059547"/>
                    </a:ext>
                  </a:extLst>
                </a:gridCol>
                <a:gridCol w="2393575">
                  <a:extLst>
                    <a:ext uri="{9D8B030D-6E8A-4147-A177-3AD203B41FA5}">
                      <a16:colId xmlns:a16="http://schemas.microsoft.com/office/drawing/2014/main" val="4176411994"/>
                    </a:ext>
                  </a:extLst>
                </a:gridCol>
              </a:tblGrid>
              <a:tr h="644812">
                <a:tc>
                  <a:txBody>
                    <a:bodyPr/>
                    <a:lstStyle/>
                    <a:p>
                      <a:r>
                        <a:rPr lang="en-US" dirty="0"/>
                        <a:t>Sr. No.</a:t>
                      </a:r>
                    </a:p>
                  </a:txBody>
                  <a:tcPr/>
                </a:tc>
                <a:tc>
                  <a:txBody>
                    <a:bodyPr/>
                    <a:lstStyle/>
                    <a:p>
                      <a:r>
                        <a:rPr lang="en-US" dirty="0"/>
                        <a:t>Name</a:t>
                      </a:r>
                    </a:p>
                  </a:txBody>
                  <a:tcPr/>
                </a:tc>
                <a:tc>
                  <a:txBody>
                    <a:bodyPr/>
                    <a:lstStyle/>
                    <a:p>
                      <a:r>
                        <a:rPr lang="en-US" dirty="0"/>
                        <a:t>Contact  No.</a:t>
                      </a:r>
                    </a:p>
                  </a:txBody>
                  <a:tcPr/>
                </a:tc>
                <a:tc>
                  <a:txBody>
                    <a:bodyPr/>
                    <a:lstStyle/>
                    <a:p>
                      <a:r>
                        <a:rPr lang="en-US" dirty="0"/>
                        <a:t>G-mail</a:t>
                      </a:r>
                    </a:p>
                  </a:txBody>
                  <a:tcPr/>
                </a:tc>
                <a:tc>
                  <a:txBody>
                    <a:bodyPr/>
                    <a:lstStyle/>
                    <a:p>
                      <a:r>
                        <a:rPr lang="en-US" dirty="0"/>
                        <a:t>GitHub ID</a:t>
                      </a:r>
                    </a:p>
                  </a:txBody>
                  <a:tcPr/>
                </a:tc>
                <a:extLst>
                  <a:ext uri="{0D108BD9-81ED-4DB2-BD59-A6C34878D82A}">
                    <a16:rowId xmlns:a16="http://schemas.microsoft.com/office/drawing/2014/main" val="2335990779"/>
                  </a:ext>
                </a:extLst>
              </a:tr>
              <a:tr h="75772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Mr. </a:t>
                      </a:r>
                      <a:r>
                        <a:rPr lang="en-US" sz="1800" b="0" kern="1200" dirty="0">
                          <a:solidFill>
                            <a:schemeClr val="dk1"/>
                          </a:solidFill>
                          <a:effectLst/>
                        </a:rPr>
                        <a:t>Prashant Khandekar</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7030870449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pkhandekar108@gmail.com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Prashantkhandekar</a:t>
                      </a:r>
                      <a:endParaRPr lang="en-US" dirty="0"/>
                    </a:p>
                  </a:txBody>
                  <a:tcPr/>
                </a:tc>
                <a:extLst>
                  <a:ext uri="{0D108BD9-81ED-4DB2-BD59-A6C34878D82A}">
                    <a16:rowId xmlns:a16="http://schemas.microsoft.com/office/drawing/2014/main" val="3984620156"/>
                  </a:ext>
                </a:extLst>
              </a:tr>
              <a:tr h="637628">
                <a:tc>
                  <a:txBody>
                    <a:bodyPr/>
                    <a:lstStyle/>
                    <a:p>
                      <a:r>
                        <a:rPr lang="en-US" dirty="0"/>
                        <a:t>2</a:t>
                      </a:r>
                    </a:p>
                  </a:txBody>
                  <a:tcPr/>
                </a:tc>
                <a:tc>
                  <a:txBody>
                    <a:bodyPr/>
                    <a:lstStyle/>
                    <a:p>
                      <a:r>
                        <a:rPr lang="en-US" dirty="0"/>
                        <a:t>Miss. Prajakta </a:t>
                      </a:r>
                      <a:r>
                        <a:rPr lang="en-US" dirty="0" err="1"/>
                        <a:t>Sodde</a:t>
                      </a:r>
                      <a:endParaRPr lang="en-US" dirty="0"/>
                    </a:p>
                  </a:txBody>
                  <a:tcPr/>
                </a:tc>
                <a:tc>
                  <a:txBody>
                    <a:bodyPr/>
                    <a:lstStyle/>
                    <a:p>
                      <a:r>
                        <a:rPr lang="en-US" sz="1800" b="0" kern="1200" dirty="0">
                          <a:solidFill>
                            <a:schemeClr val="dk1"/>
                          </a:solidFill>
                          <a:effectLst/>
                        </a:rPr>
                        <a:t>8668961272</a:t>
                      </a:r>
                      <a:endParaRPr lang="en-US" dirty="0"/>
                    </a:p>
                  </a:txBody>
                  <a:tcPr/>
                </a:tc>
                <a:tc>
                  <a:txBody>
                    <a:bodyPr/>
                    <a:lstStyle/>
                    <a:p>
                      <a:r>
                        <a:rPr lang="en-US" dirty="0">
                          <a:hlinkClick r:id="rId4"/>
                        </a:rPr>
                        <a:t>prajktasodde27@gmail.com</a:t>
                      </a:r>
                      <a:endParaRPr lang="en-US" dirty="0"/>
                    </a:p>
                  </a:txBody>
                  <a:tcPr/>
                </a:tc>
                <a:tc>
                  <a:txBody>
                    <a:bodyPr/>
                    <a:lstStyle/>
                    <a:p>
                      <a:r>
                        <a:rPr lang="en-US" dirty="0">
                          <a:hlinkClick r:id="rId5"/>
                        </a:rPr>
                        <a:t>prajktasodde</a:t>
                      </a:r>
                      <a:endParaRPr lang="en-US" dirty="0"/>
                    </a:p>
                  </a:txBody>
                  <a:tcPr/>
                </a:tc>
                <a:extLst>
                  <a:ext uri="{0D108BD9-81ED-4DB2-BD59-A6C34878D82A}">
                    <a16:rowId xmlns:a16="http://schemas.microsoft.com/office/drawing/2014/main" val="17222429"/>
                  </a:ext>
                </a:extLst>
              </a:tr>
              <a:tr h="644812">
                <a:tc>
                  <a:txBody>
                    <a:bodyPr/>
                    <a:lstStyle/>
                    <a:p>
                      <a:r>
                        <a:rPr lang="en-US" dirty="0"/>
                        <a:t>3</a:t>
                      </a:r>
                    </a:p>
                  </a:txBody>
                  <a:tcPr/>
                </a:tc>
                <a:tc>
                  <a:txBody>
                    <a:bodyPr/>
                    <a:lstStyle/>
                    <a:p>
                      <a:r>
                        <a:rPr lang="en-US" sz="1800" b="0" kern="1200" dirty="0">
                          <a:solidFill>
                            <a:schemeClr val="dk1"/>
                          </a:solidFill>
                          <a:effectLst/>
                        </a:rPr>
                        <a:t>Mr. </a:t>
                      </a:r>
                      <a:r>
                        <a:rPr lang="en-US" sz="1800" b="0" kern="1200" dirty="0" err="1">
                          <a:solidFill>
                            <a:schemeClr val="dk1"/>
                          </a:solidFill>
                          <a:effectLst/>
                        </a:rPr>
                        <a:t>Ayush</a:t>
                      </a:r>
                      <a:r>
                        <a:rPr lang="en-US" sz="1800" b="0" kern="1200" dirty="0">
                          <a:solidFill>
                            <a:schemeClr val="dk1"/>
                          </a:solidFill>
                          <a:effectLst/>
                        </a:rPr>
                        <a:t> Patidar</a:t>
                      </a:r>
                      <a:endParaRPr lang="en-US" dirty="0"/>
                    </a:p>
                  </a:txBody>
                  <a:tcPr/>
                </a:tc>
                <a:tc>
                  <a:txBody>
                    <a:bodyPr/>
                    <a:lstStyle/>
                    <a:p>
                      <a:r>
                        <a:rPr lang="en-US" sz="1800" b="0" kern="1200" dirty="0">
                          <a:solidFill>
                            <a:schemeClr val="dk1"/>
                          </a:solidFill>
                          <a:effectLst/>
                        </a:rPr>
                        <a:t>9131985346</a:t>
                      </a:r>
                      <a:endParaRPr lang="en-US" dirty="0"/>
                    </a:p>
                  </a:txBody>
                  <a:tcPr/>
                </a:tc>
                <a:tc>
                  <a:txBody>
                    <a:bodyPr/>
                    <a:lstStyle/>
                    <a:p>
                      <a:r>
                        <a:rPr lang="en-US" dirty="0">
                          <a:hlinkClick r:id="rId6"/>
                        </a:rPr>
                        <a:t>ayushpatidar1712@gmail.com</a:t>
                      </a:r>
                      <a:endParaRPr lang="en-US" dirty="0"/>
                    </a:p>
                  </a:txBody>
                  <a:tcPr/>
                </a:tc>
                <a:tc>
                  <a:txBody>
                    <a:bodyPr/>
                    <a:lstStyle/>
                    <a:p>
                      <a:r>
                        <a:rPr lang="en-US" dirty="0">
                          <a:hlinkClick r:id="rId7"/>
                        </a:rPr>
                        <a:t>Ayushpaatii1712</a:t>
                      </a:r>
                      <a:endParaRPr lang="en-US" dirty="0"/>
                    </a:p>
                  </a:txBody>
                  <a:tcPr/>
                </a:tc>
                <a:extLst>
                  <a:ext uri="{0D108BD9-81ED-4DB2-BD59-A6C34878D82A}">
                    <a16:rowId xmlns:a16="http://schemas.microsoft.com/office/drawing/2014/main" val="706304063"/>
                  </a:ext>
                </a:extLst>
              </a:tr>
              <a:tr h="658958">
                <a:tc>
                  <a:txBody>
                    <a:bodyPr/>
                    <a:lstStyle/>
                    <a:p>
                      <a:r>
                        <a:rPr lang="en-US" dirty="0"/>
                        <a:t>4</a:t>
                      </a:r>
                    </a:p>
                  </a:txBody>
                  <a:tcPr/>
                </a:tc>
                <a:tc>
                  <a:txBody>
                    <a:bodyPr/>
                    <a:lstStyle/>
                    <a:p>
                      <a:r>
                        <a:rPr lang="en-US" sz="1800" b="0" kern="1200" dirty="0">
                          <a:solidFill>
                            <a:schemeClr val="dk1"/>
                          </a:solidFill>
                          <a:effectLst/>
                        </a:rPr>
                        <a:t>Mr. Prasad Waje</a:t>
                      </a:r>
                      <a:endParaRPr lang="en-US" dirty="0"/>
                    </a:p>
                  </a:txBody>
                  <a:tcPr/>
                </a:tc>
                <a:tc>
                  <a:txBody>
                    <a:bodyPr/>
                    <a:lstStyle/>
                    <a:p>
                      <a:r>
                        <a:rPr lang="en-US" sz="1800" b="0" kern="1200" dirty="0">
                          <a:solidFill>
                            <a:schemeClr val="dk1"/>
                          </a:solidFill>
                          <a:effectLst/>
                        </a:rPr>
                        <a:t>8999714455</a:t>
                      </a:r>
                      <a:endParaRPr lang="en-US" sz="1800" b="0" i="0" kern="1200" dirty="0">
                        <a:solidFill>
                          <a:schemeClr val="dk1"/>
                        </a:solidFill>
                        <a:effectLst/>
                        <a:latin typeface="+mn-lt"/>
                        <a:ea typeface="+mn-ea"/>
                        <a:cs typeface="+mn-cs"/>
                      </a:endParaRPr>
                    </a:p>
                  </a:txBody>
                  <a:tcPr/>
                </a:tc>
                <a:tc>
                  <a:txBody>
                    <a:bodyPr/>
                    <a:lstStyle/>
                    <a:p>
                      <a:r>
                        <a:rPr lang="en-US" dirty="0">
                          <a:hlinkClick r:id="rId8"/>
                        </a:rPr>
                        <a:t>prasadwaje2029@gmail.com</a:t>
                      </a:r>
                      <a:endParaRPr lang="en-US" dirty="0"/>
                    </a:p>
                  </a:txBody>
                  <a:tcPr/>
                </a:tc>
                <a:tc>
                  <a:txBody>
                    <a:bodyPr/>
                    <a:lstStyle/>
                    <a:p>
                      <a:r>
                        <a:rPr lang="en-US" dirty="0">
                          <a:hlinkClick r:id="rId9"/>
                        </a:rPr>
                        <a:t>Prasadwaje</a:t>
                      </a:r>
                      <a:endParaRPr lang="en-US" dirty="0"/>
                    </a:p>
                  </a:txBody>
                  <a:tcPr/>
                </a:tc>
                <a:extLst>
                  <a:ext uri="{0D108BD9-81ED-4DB2-BD59-A6C34878D82A}">
                    <a16:rowId xmlns:a16="http://schemas.microsoft.com/office/drawing/2014/main" val="3779298065"/>
                  </a:ext>
                </a:extLst>
              </a:tr>
              <a:tr h="658958">
                <a:tc>
                  <a:txBody>
                    <a:bodyPr/>
                    <a:lstStyle/>
                    <a:p>
                      <a:r>
                        <a:rPr lang="en-US" dirty="0"/>
                        <a:t>5</a:t>
                      </a:r>
                    </a:p>
                  </a:txBody>
                  <a:tcPr/>
                </a:tc>
                <a:tc>
                  <a:txBody>
                    <a:bodyPr/>
                    <a:lstStyle/>
                    <a:p>
                      <a:r>
                        <a:rPr lang="en-US" sz="1800" b="0" i="0" kern="1200" dirty="0" err="1">
                          <a:solidFill>
                            <a:schemeClr val="dk1"/>
                          </a:solidFill>
                          <a:effectLst/>
                          <a:latin typeface="+mn-lt"/>
                          <a:ea typeface="+mn-ea"/>
                          <a:cs typeface="+mn-cs"/>
                        </a:rPr>
                        <a:t>Mr</a:t>
                      </a:r>
                      <a:r>
                        <a:rPr lang="en-US" sz="1800" b="0" i="0" kern="1200" dirty="0">
                          <a:solidFill>
                            <a:schemeClr val="dk1"/>
                          </a:solidFill>
                          <a:effectLst/>
                          <a:latin typeface="+mn-lt"/>
                          <a:ea typeface="+mn-ea"/>
                          <a:cs typeface="+mn-cs"/>
                        </a:rPr>
                        <a:t> . SYED MUJTABA HASSAN NABEEL</a:t>
                      </a:r>
                      <a:endParaRPr lang="en-US" dirty="0"/>
                    </a:p>
                  </a:txBody>
                  <a:tcPr/>
                </a:tc>
                <a:tc>
                  <a:txBody>
                    <a:bodyPr/>
                    <a:lstStyle/>
                    <a:p>
                      <a:r>
                        <a:rPr lang="en-US" sz="1800" b="0" i="0" kern="1200" dirty="0">
                          <a:solidFill>
                            <a:schemeClr val="dk1"/>
                          </a:solidFill>
                          <a:effectLst/>
                          <a:latin typeface="+mn-lt"/>
                          <a:ea typeface="+mn-ea"/>
                          <a:cs typeface="+mn-cs"/>
                        </a:rPr>
                        <a:t>8142548013</a:t>
                      </a:r>
                    </a:p>
                  </a:txBody>
                  <a:tcPr/>
                </a:tc>
                <a:tc>
                  <a:txBody>
                    <a:bodyPr/>
                    <a:lstStyle/>
                    <a:p>
                      <a:r>
                        <a:rPr lang="en-US" dirty="0">
                          <a:hlinkClick r:id="rId10"/>
                        </a:rPr>
                        <a:t>sdmujtaba26@gmail.com</a:t>
                      </a:r>
                      <a:endParaRPr lang="en-US" dirty="0"/>
                    </a:p>
                  </a:txBody>
                  <a:tcPr/>
                </a:tc>
                <a:tc>
                  <a:txBody>
                    <a:bodyPr/>
                    <a:lstStyle/>
                    <a:p>
                      <a:endParaRPr lang="en-US" dirty="0"/>
                    </a:p>
                  </a:txBody>
                  <a:tcPr/>
                </a:tc>
                <a:extLst>
                  <a:ext uri="{0D108BD9-81ED-4DB2-BD59-A6C34878D82A}">
                    <a16:rowId xmlns:a16="http://schemas.microsoft.com/office/drawing/2014/main" val="1537382686"/>
                  </a:ext>
                </a:extLst>
              </a:tr>
              <a:tr h="658958">
                <a:tc>
                  <a:txBody>
                    <a:bodyPr/>
                    <a:lstStyle/>
                    <a:p>
                      <a:r>
                        <a:rPr lang="en-US"/>
                        <a:t>6</a:t>
                      </a:r>
                      <a:endParaRPr lang="en-US" dirty="0"/>
                    </a:p>
                  </a:txBody>
                  <a:tcPr/>
                </a:tc>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71808494"/>
                  </a:ext>
                </a:extLst>
              </a:tr>
            </a:tbl>
          </a:graphicData>
        </a:graphic>
      </p:graphicFrame>
    </p:spTree>
    <p:extLst>
      <p:ext uri="{BB962C8B-B14F-4D97-AF65-F5344CB8AC3E}">
        <p14:creationId xmlns:p14="http://schemas.microsoft.com/office/powerpoint/2010/main" val="38616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latin typeface="Baskerville Old Face" panose="02020602080505020303" pitchFamily="18" charset="77"/>
                <a:cs typeface="Calibri Light"/>
              </a:rPr>
              <a:t>Agenda</a:t>
            </a:r>
            <a:endParaRPr lang="en-US" dirty="0"/>
          </a:p>
        </p:txBody>
      </p:sp>
      <p:sp>
        <p:nvSpPr>
          <p:cNvPr id="4" name="Text Placeholder 3"/>
          <p:cNvSpPr>
            <a:spLocks noGrp="1"/>
          </p:cNvSpPr>
          <p:nvPr>
            <p:ph type="body" sz="half" idx="2"/>
          </p:nvPr>
        </p:nvSpPr>
        <p:spPr/>
        <p:txBody>
          <a:bodyPr/>
          <a:lstStyle/>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Primary </a:t>
            </a:r>
            <a:r>
              <a:rPr lang="en-US" dirty="0">
                <a:latin typeface="Gill Sans Nova Light" panose="020B0302020104020203" pitchFamily="34" charset="0"/>
                <a:cs typeface="Gill Sans Light" panose="020B0302020104020203" pitchFamily="34" charset="-79"/>
              </a:rPr>
              <a:t>G</a:t>
            </a:r>
            <a:r>
              <a:rPr lang="en-US" sz="1800" dirty="0">
                <a:solidFill>
                  <a:schemeClr val="accent3"/>
                </a:solidFill>
                <a:latin typeface="Gill Sans Nova Light" panose="020B0302020104020203" pitchFamily="34" charset="0"/>
                <a:cs typeface="Gill Sans Light" panose="020B0302020104020203" pitchFamily="34" charset="-79"/>
              </a:rPr>
              <a:t>oals</a:t>
            </a:r>
          </a:p>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EDA</a:t>
            </a:r>
          </a:p>
          <a:p>
            <a:pPr marL="0" indent="0">
              <a:lnSpc>
                <a:spcPct val="150000"/>
              </a:lnSpc>
              <a:buNone/>
            </a:pPr>
            <a:r>
              <a:rPr lang="en-US" dirty="0">
                <a:latin typeface="Gill Sans Nova Light" panose="020B0302020104020203" pitchFamily="34" charset="0"/>
                <a:cs typeface="Gill Sans Light" panose="020B0302020104020203" pitchFamily="34" charset="-79"/>
              </a:rPr>
              <a:t>Model Building</a:t>
            </a:r>
            <a:endParaRPr lang="en-US" sz="18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Deployment</a:t>
            </a:r>
            <a:endParaRPr lang="en-US" sz="18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a:p>
            <a:endParaRPr lang="en-US" dirty="0"/>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1858691A-A751-ED34-3D41-18FFFE6CA1D8}"/>
              </a:ext>
            </a:extLst>
          </p:cNvPr>
          <p:cNvSpPr txBox="1"/>
          <p:nvPr/>
        </p:nvSpPr>
        <p:spPr>
          <a:xfrm>
            <a:off x="544672" y="1674674"/>
            <a:ext cx="11101137" cy="4247317"/>
          </a:xfrm>
          <a:prstGeom prst="rect">
            <a:avLst/>
          </a:prstGeom>
          <a:noFill/>
        </p:spPr>
        <p:txBody>
          <a:bodyPr wrap="square" rtlCol="0">
            <a:spAutoFit/>
          </a:bodyPr>
          <a:lstStyle/>
          <a:p>
            <a:pPr algn="l"/>
            <a:r>
              <a:rPr lang="en-US" b="0" i="0" dirty="0">
                <a:effectLst/>
                <a:latin typeface="Arial" panose="020B0604020202020204" pitchFamily="34" charset="0"/>
              </a:rPr>
              <a:t>Recommendation systems are widely used today to recommend products to users based on their interests. A recommendation system is one of the strongest systems for increasing profits by retaining more users in a very big competition. In this article, I’ll walk you through how to build a book recommendation system with Machine Learning using the Python programming language.</a:t>
            </a:r>
          </a:p>
          <a:p>
            <a:pPr algn="l"/>
            <a:endParaRPr lang="en-US" dirty="0">
              <a:latin typeface="Arial" panose="020B0604020202020204" pitchFamily="34" charset="0"/>
            </a:endParaRPr>
          </a:p>
          <a:p>
            <a:pPr algn="l"/>
            <a:r>
              <a:rPr lang="en-US" b="0" i="0" dirty="0">
                <a:effectLst/>
                <a:latin typeface="Arial" panose="020B0604020202020204" pitchFamily="34" charset="0"/>
              </a:rPr>
              <a:t>The purpose of a book recommendation system is to predict buyer’s interest and recommend books to them accordingly. A book recommendation system can take into account many parameters like book content and book quality by filtering user reviews. In the section below, I will introduce you to a machine learning project on the book recommendation system using Python</a:t>
            </a:r>
          </a:p>
          <a:p>
            <a:pPr algn="l"/>
            <a:endParaRPr lang="en-US" dirty="0">
              <a:latin typeface="Arial" panose="020B0604020202020204" pitchFamily="34" charset="0"/>
            </a:endParaRPr>
          </a:p>
          <a:p>
            <a:pPr algn="l"/>
            <a:r>
              <a:rPr lang="en-US" dirty="0">
                <a:latin typeface="Arial" panose="020B0604020202020204" pitchFamily="34" charset="0"/>
              </a:rPr>
              <a:t>B</a:t>
            </a:r>
            <a:r>
              <a:rPr lang="en-US" b="0" i="0" dirty="0">
                <a:effectLst/>
                <a:latin typeface="Arial" panose="020B0604020202020204" pitchFamily="34" charset="0"/>
              </a:rPr>
              <a:t>ook reading and selling websites like Kindle and Goodreads compete against each other on many factors. One of those important factors is their book recommendation system. A book recommendation system is designed to recommend books of interest to the buyer.</a:t>
            </a:r>
          </a:p>
          <a:p>
            <a:br>
              <a:rPr lang="en-US" dirty="0"/>
            </a:br>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5668-E7EE-FCC3-3774-FFCF31AEC014}"/>
              </a:ext>
            </a:extLst>
          </p:cNvPr>
          <p:cNvSpPr>
            <a:spLocks noGrp="1"/>
          </p:cNvSpPr>
          <p:nvPr>
            <p:ph type="title"/>
          </p:nvPr>
        </p:nvSpPr>
        <p:spPr/>
        <p:txBody>
          <a:bodyPr/>
          <a:lstStyle/>
          <a:p>
            <a:r>
              <a:rPr lang="en-IN" sz="2800" b="1" dirty="0">
                <a:effectLst/>
                <a:latin typeface="Arial" panose="020B0604020202020204" pitchFamily="34" charset="0"/>
                <a:ea typeface="Arial" panose="020B0604020202020204" pitchFamily="34" charset="0"/>
              </a:rPr>
              <a:t>Business Objective</a:t>
            </a:r>
            <a:endParaRPr lang="en-US" dirty="0"/>
          </a:p>
        </p:txBody>
      </p:sp>
      <p:sp>
        <p:nvSpPr>
          <p:cNvPr id="3" name="TextBox 2">
            <a:extLst>
              <a:ext uri="{FF2B5EF4-FFF2-40B4-BE49-F238E27FC236}">
                <a16:creationId xmlns:a16="http://schemas.microsoft.com/office/drawing/2014/main" id="{7B9DF2BA-4E84-69B4-651F-8A4A68793181}"/>
              </a:ext>
            </a:extLst>
          </p:cNvPr>
          <p:cNvSpPr txBox="1"/>
          <p:nvPr/>
        </p:nvSpPr>
        <p:spPr>
          <a:xfrm>
            <a:off x="769018" y="1467852"/>
            <a:ext cx="10652445" cy="5480603"/>
          </a:xfrm>
          <a:prstGeom prst="rect">
            <a:avLst/>
          </a:prstGeom>
          <a:noFill/>
        </p:spPr>
        <p:txBody>
          <a:bodyPr wrap="square" rtlCol="0">
            <a:spAutoFit/>
          </a:bodyPr>
          <a:lstStyle/>
          <a:p>
            <a:pPr marL="285750" marR="0" indent="-285750">
              <a:lnSpc>
                <a:spcPct val="115000"/>
              </a:lnSpc>
              <a:spcBef>
                <a:spcPts val="0"/>
              </a:spcBef>
              <a:spcAft>
                <a:spcPts val="0"/>
              </a:spcAft>
              <a:buFont typeface="Wingdings" panose="05000000000000000000" pitchFamily="2" charset="2"/>
              <a:buChar char="Ø"/>
            </a:pPr>
            <a:r>
              <a:rPr lang="en-IN" sz="1800" dirty="0">
                <a:solidFill>
                  <a:srgbClr val="000000"/>
                </a:solidFill>
                <a:effectLst/>
                <a:latin typeface="Arial" panose="020B0604020202020204" pitchFamily="34" charset="0"/>
                <a:ea typeface="Times New Roman" panose="02020603050405020304" pitchFamily="18" charset="0"/>
              </a:rPr>
              <a:t>Generate the features from the dataset and use them to recommend the books accordingly to the users.</a:t>
            </a:r>
          </a:p>
          <a:p>
            <a:pPr marL="0" marR="0">
              <a:lnSpc>
                <a:spcPct val="115000"/>
              </a:lnSpc>
              <a:spcBef>
                <a:spcPts val="0"/>
              </a:spcBef>
              <a:spcAft>
                <a:spcPts val="0"/>
              </a:spcAft>
            </a:pPr>
            <a:endParaRPr lang="en-IN" dirty="0">
              <a:solidFill>
                <a:srgbClr val="000000"/>
              </a:solidFill>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We Have three Data set: </a:t>
            </a: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Book</a:t>
            </a: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Rating</a:t>
            </a: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User</a:t>
            </a:r>
          </a:p>
          <a:p>
            <a:pPr marL="0" marR="0">
              <a:lnSpc>
                <a:spcPct val="115000"/>
              </a:lnSpc>
              <a:spcBef>
                <a:spcPts val="0"/>
              </a:spcBef>
              <a:spcAft>
                <a:spcPts val="0"/>
              </a:spcAft>
            </a:pPr>
            <a:endParaRPr lang="en-IN" sz="1800" dirty="0">
              <a:solidFill>
                <a:srgbClr val="000000"/>
              </a:solidFill>
              <a:effectLst/>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Wingdings" panose="05000000000000000000" pitchFamily="2" charset="2"/>
              <a:buChar char="Ø"/>
            </a:pPr>
            <a:r>
              <a:rPr lang="en-IN" dirty="0">
                <a:solidFill>
                  <a:srgbClr val="000000"/>
                </a:solidFill>
                <a:latin typeface="Arial" panose="020B0604020202020204" pitchFamily="34" charset="0"/>
                <a:ea typeface="Arial" panose="020B0604020202020204" pitchFamily="34" charset="0"/>
              </a:rPr>
              <a:t>Data Set Content:</a:t>
            </a: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Books:- </a:t>
            </a:r>
            <a:r>
              <a:rPr lang="en-IN" dirty="0">
                <a:solidFill>
                  <a:srgbClr val="000000"/>
                </a:solidFill>
                <a:latin typeface="Arial" panose="020B0604020202020204" pitchFamily="34" charset="0"/>
                <a:ea typeface="Arial" panose="020B0604020202020204" pitchFamily="34" charset="0"/>
              </a:rPr>
              <a:t>Books are identified by </a:t>
            </a:r>
            <a:r>
              <a:rPr lang="en-IN" dirty="0" err="1">
                <a:solidFill>
                  <a:srgbClr val="000000"/>
                </a:solidFill>
                <a:latin typeface="Arial" panose="020B0604020202020204" pitchFamily="34" charset="0"/>
                <a:ea typeface="Arial" panose="020B0604020202020204" pitchFamily="34" charset="0"/>
              </a:rPr>
              <a:t>thire</a:t>
            </a:r>
            <a:r>
              <a:rPr lang="en-IN" dirty="0">
                <a:solidFill>
                  <a:srgbClr val="000000"/>
                </a:solidFill>
                <a:latin typeface="Arial" panose="020B0604020202020204" pitchFamily="34" charset="0"/>
                <a:ea typeface="Arial" panose="020B0604020202020204" pitchFamily="34" charset="0"/>
              </a:rPr>
              <a:t> respective ISBN ,some content-based information is given Book </a:t>
            </a:r>
            <a:r>
              <a:rPr lang="en-IN" dirty="0" err="1">
                <a:solidFill>
                  <a:srgbClr val="000000"/>
                </a:solidFill>
                <a:latin typeface="Arial" panose="020B0604020202020204" pitchFamily="34" charset="0"/>
                <a:ea typeface="Arial" panose="020B0604020202020204" pitchFamily="34" charset="0"/>
              </a:rPr>
              <a:t>Title,Book</a:t>
            </a:r>
            <a:r>
              <a:rPr lang="en-IN" dirty="0">
                <a:solidFill>
                  <a:srgbClr val="000000"/>
                </a:solidFill>
                <a:latin typeface="Arial" panose="020B0604020202020204" pitchFamily="34" charset="0"/>
                <a:ea typeface="Arial" panose="020B0604020202020204" pitchFamily="34" charset="0"/>
              </a:rPr>
              <a:t> Author, Year Of Publication, Publisher and </a:t>
            </a:r>
            <a:r>
              <a:rPr lang="en-IN" dirty="0" err="1">
                <a:solidFill>
                  <a:srgbClr val="000000"/>
                </a:solidFill>
                <a:latin typeface="Arial" panose="020B0604020202020204" pitchFamily="34" charset="0"/>
                <a:ea typeface="Arial" panose="020B0604020202020204" pitchFamily="34" charset="0"/>
              </a:rPr>
              <a:t>Url</a:t>
            </a:r>
            <a:r>
              <a:rPr lang="en-IN" dirty="0">
                <a:solidFill>
                  <a:srgbClr val="000000"/>
                </a:solidFill>
                <a:latin typeface="Arial" panose="020B0604020202020204" pitchFamily="34" charset="0"/>
                <a:ea typeface="Arial" panose="020B0604020202020204" pitchFamily="34" charset="0"/>
              </a:rPr>
              <a:t> linking to cover pages are also given in three different  Flavours(</a:t>
            </a:r>
            <a:r>
              <a:rPr lang="en-IN" dirty="0" err="1">
                <a:solidFill>
                  <a:srgbClr val="000000"/>
                </a:solidFill>
                <a:latin typeface="Arial" panose="020B0604020202020204" pitchFamily="34" charset="0"/>
                <a:ea typeface="Arial" panose="020B0604020202020204" pitchFamily="34" charset="0"/>
              </a:rPr>
              <a:t>large,Medium,Small</a:t>
            </a:r>
            <a:r>
              <a:rPr lang="en-IN" dirty="0">
                <a:solidFill>
                  <a:srgbClr val="000000"/>
                </a:solidFill>
                <a:latin typeface="Arial" panose="020B0604020202020204" pitchFamily="34" charset="0"/>
                <a:ea typeface="Arial" panose="020B0604020202020204" pitchFamily="34" charset="0"/>
              </a:rPr>
              <a:t>)</a:t>
            </a:r>
          </a:p>
          <a:p>
            <a:pPr marL="0" marR="0">
              <a:lnSpc>
                <a:spcPct val="115000"/>
              </a:lnSpc>
              <a:spcBef>
                <a:spcPts val="0"/>
              </a:spcBef>
              <a:spcAft>
                <a:spcPts val="0"/>
              </a:spcAft>
            </a:pPr>
            <a:endParaRPr lang="en-IN" dirty="0">
              <a:solidFill>
                <a:srgbClr val="000000"/>
              </a:solidFill>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Rating:- Rating Contains the Book rating Information given by Users with Unique ISBN no. of Books</a:t>
            </a:r>
          </a:p>
          <a:p>
            <a:pPr marL="285750" marR="0" indent="-285750">
              <a:lnSpc>
                <a:spcPct val="115000"/>
              </a:lnSpc>
              <a:spcBef>
                <a:spcPts val="0"/>
              </a:spcBef>
              <a:spcAft>
                <a:spcPts val="0"/>
              </a:spcAft>
              <a:buFont typeface="Arial" panose="020B0604020202020204" pitchFamily="34" charset="0"/>
              <a:buChar char="•"/>
            </a:pPr>
            <a:endParaRPr lang="en-IN" sz="1800" dirty="0">
              <a:solidFill>
                <a:srgbClr val="000000"/>
              </a:solidFill>
              <a:effectLst/>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User:- Contains the user Id have been </a:t>
            </a:r>
            <a:r>
              <a:rPr lang="en-IN" dirty="0" err="1">
                <a:solidFill>
                  <a:srgbClr val="000000"/>
                </a:solidFill>
                <a:latin typeface="Arial" panose="020B0604020202020204" pitchFamily="34" charset="0"/>
                <a:ea typeface="Arial" panose="020B0604020202020204" pitchFamily="34" charset="0"/>
              </a:rPr>
              <a:t>annoymized</a:t>
            </a:r>
            <a:r>
              <a:rPr lang="en-IN" dirty="0">
                <a:solidFill>
                  <a:srgbClr val="000000"/>
                </a:solidFill>
                <a:latin typeface="Arial" panose="020B0604020202020204" pitchFamily="34" charset="0"/>
                <a:ea typeface="Arial" panose="020B0604020202020204" pitchFamily="34" charset="0"/>
              </a:rPr>
              <a:t> and map to integers. Demographic data is provide(location) and age of users</a:t>
            </a:r>
            <a:endParaRPr lang="en-IN" sz="1800" dirty="0">
              <a:solidFill>
                <a:srgbClr val="000000"/>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811F76A7-0DDE-49F0-EA72-8F21C1B60370}"/>
              </a:ext>
            </a:extLst>
          </p:cNvPr>
          <p:cNvSpPr txBox="1"/>
          <p:nvPr/>
        </p:nvSpPr>
        <p:spPr>
          <a:xfrm>
            <a:off x="3048000" y="3345373"/>
            <a:ext cx="6096000" cy="383823"/>
          </a:xfrm>
          <a:prstGeom prst="rect">
            <a:avLst/>
          </a:prstGeom>
          <a:noFill/>
        </p:spPr>
        <p:txBody>
          <a:bodyPr wrap="square">
            <a:spAutoFit/>
          </a:bodyPr>
          <a:lstStyle/>
          <a:p>
            <a:pPr marL="0" marR="0">
              <a:lnSpc>
                <a:spcPct val="115000"/>
              </a:lnSpc>
              <a:spcBef>
                <a:spcPts val="0"/>
              </a:spcBef>
              <a:spcAft>
                <a:spcPts val="0"/>
              </a:spcAft>
            </a:pPr>
            <a:endParaRPr lang="en-IN" b="1"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4920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br>
              <a:rPr lang="en-US" dirty="0"/>
            </a:br>
            <a:r>
              <a:rPr lang="en-US" dirty="0"/>
              <a:t>(EDA)</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Basic EDA</a:t>
            </a:r>
          </a:p>
        </p:txBody>
      </p:sp>
      <p:sp>
        <p:nvSpPr>
          <p:cNvPr id="14" name="Content Placeholder 13"/>
          <p:cNvSpPr>
            <a:spLocks noGrp="1"/>
          </p:cNvSpPr>
          <p:nvPr>
            <p:ph idx="1"/>
          </p:nvPr>
        </p:nvSpPr>
        <p:spPr>
          <a:xfrm>
            <a:off x="1104900" y="1600199"/>
            <a:ext cx="9982200" cy="5025189"/>
          </a:xfrm>
        </p:spPr>
        <p:txBody>
          <a:bodyPr/>
          <a:lstStyle/>
          <a:p>
            <a:r>
              <a:rPr lang="en-US" b="1" dirty="0"/>
              <a:t>Info</a:t>
            </a:r>
          </a:p>
          <a:p>
            <a:r>
              <a:rPr lang="en-US" b="1" dirty="0"/>
              <a:t>Describe </a:t>
            </a:r>
          </a:p>
          <a:p>
            <a:r>
              <a:rPr lang="en-US" b="1" dirty="0"/>
              <a:t>Null Values/ </a:t>
            </a:r>
            <a:r>
              <a:rPr lang="en-US" b="1" dirty="0" err="1"/>
              <a:t>Fillnall</a:t>
            </a:r>
            <a:endParaRPr lang="en-US" b="1" dirty="0"/>
          </a:p>
          <a:p>
            <a:r>
              <a:rPr lang="en-US" b="1" dirty="0"/>
              <a:t>Duplicates </a:t>
            </a:r>
          </a:p>
          <a:p>
            <a:r>
              <a:rPr lang="en-US" b="1" dirty="0"/>
              <a:t>Count Values</a:t>
            </a:r>
          </a:p>
          <a:p>
            <a:r>
              <a:rPr lang="en-US" b="1" dirty="0"/>
              <a:t>Group by</a:t>
            </a:r>
          </a:p>
          <a:p>
            <a:r>
              <a:rPr lang="en-US" b="1" dirty="0"/>
              <a:t>Drop ( Columns, Index, Row )</a:t>
            </a:r>
          </a:p>
          <a:p>
            <a:r>
              <a:rPr lang="en-US" b="1" dirty="0"/>
              <a:t>Rename</a:t>
            </a:r>
          </a:p>
          <a:p>
            <a:r>
              <a:rPr lang="en-US" b="1" dirty="0"/>
              <a:t>Spilt</a:t>
            </a:r>
          </a:p>
          <a:p>
            <a:r>
              <a:rPr lang="en-US" b="1" dirty="0"/>
              <a:t>Unique </a:t>
            </a:r>
            <a:r>
              <a:rPr lang="en-US" b="1" dirty="0" err="1"/>
              <a:t>Valuse</a:t>
            </a:r>
            <a:endParaRPr lang="en-US" b="1" dirty="0"/>
          </a:p>
          <a:p>
            <a:endParaRPr lang="en-US" b="1"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EE0D-58E2-B71A-8EBA-E132951BCD61}"/>
              </a:ext>
            </a:extLst>
          </p:cNvPr>
          <p:cNvSpPr>
            <a:spLocks noGrp="1"/>
          </p:cNvSpPr>
          <p:nvPr>
            <p:ph type="title"/>
          </p:nvPr>
        </p:nvSpPr>
        <p:spPr/>
        <p:txBody>
          <a:bodyPr/>
          <a:lstStyle/>
          <a:p>
            <a:r>
              <a:rPr lang="en-US" dirty="0"/>
              <a:t>Data  Cleaning/Preprocessing </a:t>
            </a:r>
          </a:p>
        </p:txBody>
      </p:sp>
      <p:sp>
        <p:nvSpPr>
          <p:cNvPr id="4" name="Text Placeholder 3">
            <a:extLst>
              <a:ext uri="{FF2B5EF4-FFF2-40B4-BE49-F238E27FC236}">
                <a16:creationId xmlns:a16="http://schemas.microsoft.com/office/drawing/2014/main" id="{5791087C-D660-6711-F057-A9058F60510C}"/>
              </a:ext>
            </a:extLst>
          </p:cNvPr>
          <p:cNvSpPr>
            <a:spLocks noGrp="1"/>
          </p:cNvSpPr>
          <p:nvPr>
            <p:ph type="body" idx="1"/>
          </p:nvPr>
        </p:nvSpPr>
        <p:spPr/>
        <p:txBody>
          <a:bodyPr/>
          <a:lstStyle/>
          <a:p>
            <a:r>
              <a:rPr lang="en-US" dirty="0"/>
              <a:t>Checking Outlier plotting on Box Plot</a:t>
            </a:r>
          </a:p>
        </p:txBody>
      </p:sp>
      <p:pic>
        <p:nvPicPr>
          <p:cNvPr id="23" name="Content Placeholder 22">
            <a:extLst>
              <a:ext uri="{FF2B5EF4-FFF2-40B4-BE49-F238E27FC236}">
                <a16:creationId xmlns:a16="http://schemas.microsoft.com/office/drawing/2014/main" id="{513C447E-426D-5104-516B-A815D3CFA0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2581" y="2766536"/>
            <a:ext cx="3924300" cy="3063240"/>
          </a:xfrm>
        </p:spPr>
      </p:pic>
      <p:sp>
        <p:nvSpPr>
          <p:cNvPr id="6" name="Text Placeholder 5">
            <a:extLst>
              <a:ext uri="{FF2B5EF4-FFF2-40B4-BE49-F238E27FC236}">
                <a16:creationId xmlns:a16="http://schemas.microsoft.com/office/drawing/2014/main" id="{229888D0-7555-A2B1-E137-7D53ADE136AA}"/>
              </a:ext>
            </a:extLst>
          </p:cNvPr>
          <p:cNvSpPr>
            <a:spLocks noGrp="1"/>
          </p:cNvSpPr>
          <p:nvPr>
            <p:ph type="body" sz="quarter" idx="3"/>
          </p:nvPr>
        </p:nvSpPr>
        <p:spPr/>
        <p:txBody>
          <a:bodyPr/>
          <a:lstStyle/>
          <a:p>
            <a:r>
              <a:rPr lang="en-US" dirty="0"/>
              <a:t>Checking Actual Row by using </a:t>
            </a:r>
            <a:r>
              <a:rPr lang="en-US" dirty="0" err="1"/>
              <a:t>Pythone</a:t>
            </a:r>
            <a:r>
              <a:rPr lang="en-US" dirty="0"/>
              <a:t> code</a:t>
            </a:r>
          </a:p>
        </p:txBody>
      </p:sp>
      <p:pic>
        <p:nvPicPr>
          <p:cNvPr id="25" name="Content Placeholder 24">
            <a:extLst>
              <a:ext uri="{FF2B5EF4-FFF2-40B4-BE49-F238E27FC236}">
                <a16:creationId xmlns:a16="http://schemas.microsoft.com/office/drawing/2014/main" id="{8C0612C8-7530-9FCC-C7E4-2536B63126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836846"/>
            <a:ext cx="4919663" cy="2922621"/>
          </a:xfrm>
        </p:spPr>
      </p:pic>
      <p:sp>
        <p:nvSpPr>
          <p:cNvPr id="26" name="TextBox 25">
            <a:extLst>
              <a:ext uri="{FF2B5EF4-FFF2-40B4-BE49-F238E27FC236}">
                <a16:creationId xmlns:a16="http://schemas.microsoft.com/office/drawing/2014/main" id="{F4D52239-4B35-5EFA-8052-7D873AFF06AF}"/>
              </a:ext>
            </a:extLst>
          </p:cNvPr>
          <p:cNvSpPr txBox="1"/>
          <p:nvPr/>
        </p:nvSpPr>
        <p:spPr>
          <a:xfrm>
            <a:off x="1602581" y="6242510"/>
            <a:ext cx="9482932"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After conforming Outlier we will drop that Row From Book Data set.</a:t>
            </a:r>
          </a:p>
        </p:txBody>
      </p:sp>
    </p:spTree>
    <p:extLst>
      <p:ext uri="{BB962C8B-B14F-4D97-AF65-F5344CB8AC3E}">
        <p14:creationId xmlns:p14="http://schemas.microsoft.com/office/powerpoint/2010/main" val="202499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E583-5359-8F6D-BAB7-3CA5A059217A}"/>
              </a:ext>
            </a:extLst>
          </p:cNvPr>
          <p:cNvSpPr>
            <a:spLocks noGrp="1"/>
          </p:cNvSpPr>
          <p:nvPr>
            <p:ph type="title"/>
          </p:nvPr>
        </p:nvSpPr>
        <p:spPr/>
        <p:txBody>
          <a:bodyPr/>
          <a:lstStyle/>
          <a:p>
            <a:r>
              <a:rPr lang="en-US" dirty="0"/>
              <a:t>Book Data set</a:t>
            </a:r>
          </a:p>
        </p:txBody>
      </p:sp>
      <p:sp>
        <p:nvSpPr>
          <p:cNvPr id="3" name="Text Placeholder 2">
            <a:extLst>
              <a:ext uri="{FF2B5EF4-FFF2-40B4-BE49-F238E27FC236}">
                <a16:creationId xmlns:a16="http://schemas.microsoft.com/office/drawing/2014/main" id="{E76C7C07-C5FA-BB0D-F1C2-83179177382D}"/>
              </a:ext>
            </a:extLst>
          </p:cNvPr>
          <p:cNvSpPr>
            <a:spLocks noGrp="1"/>
          </p:cNvSpPr>
          <p:nvPr>
            <p:ph type="body" idx="1"/>
          </p:nvPr>
        </p:nvSpPr>
        <p:spPr/>
        <p:txBody>
          <a:bodyPr/>
          <a:lstStyle/>
          <a:p>
            <a:r>
              <a:rPr lang="en-US" dirty="0"/>
              <a:t>Data Mismatch on Year and Publisher</a:t>
            </a:r>
          </a:p>
        </p:txBody>
      </p:sp>
      <p:pic>
        <p:nvPicPr>
          <p:cNvPr id="8" name="Content Placeholder 7">
            <a:extLst>
              <a:ext uri="{FF2B5EF4-FFF2-40B4-BE49-F238E27FC236}">
                <a16:creationId xmlns:a16="http://schemas.microsoft.com/office/drawing/2014/main" id="{9AA50B8B-3365-D3BA-A67C-7CA8B4F4A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524106"/>
          </a:xfrm>
        </p:spPr>
      </p:pic>
      <p:sp>
        <p:nvSpPr>
          <p:cNvPr id="5" name="Text Placeholder 4">
            <a:extLst>
              <a:ext uri="{FF2B5EF4-FFF2-40B4-BE49-F238E27FC236}">
                <a16:creationId xmlns:a16="http://schemas.microsoft.com/office/drawing/2014/main" id="{11AC9D92-2E57-8CEF-25FD-93551E97901D}"/>
              </a:ext>
            </a:extLst>
          </p:cNvPr>
          <p:cNvSpPr>
            <a:spLocks noGrp="1"/>
          </p:cNvSpPr>
          <p:nvPr>
            <p:ph type="body" sz="quarter" idx="3"/>
          </p:nvPr>
        </p:nvSpPr>
        <p:spPr/>
        <p:txBody>
          <a:bodyPr/>
          <a:lstStyle/>
          <a:p>
            <a:r>
              <a:rPr lang="en-US" dirty="0"/>
              <a:t>Checking Author Column is there null value or not</a:t>
            </a:r>
          </a:p>
        </p:txBody>
      </p:sp>
      <p:pic>
        <p:nvPicPr>
          <p:cNvPr id="10" name="Content Placeholder 9">
            <a:extLst>
              <a:ext uri="{FF2B5EF4-FFF2-40B4-BE49-F238E27FC236}">
                <a16:creationId xmlns:a16="http://schemas.microsoft.com/office/drawing/2014/main" id="{8AADE132-ECD6-AEAF-CC1C-AF78D8071BE2}"/>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25058"/>
          <a:stretch/>
        </p:blipFill>
        <p:spPr>
          <a:xfrm>
            <a:off x="6095241" y="2473036"/>
            <a:ext cx="5447192" cy="1544782"/>
          </a:xfrm>
        </p:spPr>
      </p:pic>
      <p:sp>
        <p:nvSpPr>
          <p:cNvPr id="11" name="TextBox 10">
            <a:extLst>
              <a:ext uri="{FF2B5EF4-FFF2-40B4-BE49-F238E27FC236}">
                <a16:creationId xmlns:a16="http://schemas.microsoft.com/office/drawing/2014/main" id="{1739932F-7B0E-1BF3-CB81-9D06541C1913}"/>
              </a:ext>
            </a:extLst>
          </p:cNvPr>
          <p:cNvSpPr txBox="1"/>
          <p:nvPr/>
        </p:nvSpPr>
        <p:spPr>
          <a:xfrm>
            <a:off x="1104900" y="6086764"/>
            <a:ext cx="10437533"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We Interchanger the That row Column  which is fill with correct information.</a:t>
            </a:r>
          </a:p>
          <a:p>
            <a:pPr marL="285750" indent="-285750">
              <a:buFont typeface="Wingdings" panose="05000000000000000000" pitchFamily="2" charset="2"/>
              <a:buChar char="Ø"/>
            </a:pPr>
            <a:r>
              <a:rPr lang="en-US" sz="1400" dirty="0"/>
              <a:t>In author column we check same Publisher ,same related book then we did not find similarity then we drop that row or we can put it/ mention in other publisher</a:t>
            </a:r>
          </a:p>
        </p:txBody>
      </p:sp>
    </p:spTree>
    <p:extLst>
      <p:ext uri="{BB962C8B-B14F-4D97-AF65-F5344CB8AC3E}">
        <p14:creationId xmlns:p14="http://schemas.microsoft.com/office/powerpoint/2010/main" val="221718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391E-F2C4-51AA-828C-7A2A5486822C}"/>
              </a:ext>
            </a:extLst>
          </p:cNvPr>
          <p:cNvSpPr>
            <a:spLocks noGrp="1"/>
          </p:cNvSpPr>
          <p:nvPr>
            <p:ph type="title"/>
          </p:nvPr>
        </p:nvSpPr>
        <p:spPr/>
        <p:txBody>
          <a:bodyPr/>
          <a:lstStyle/>
          <a:p>
            <a:r>
              <a:rPr lang="en-US" dirty="0"/>
              <a:t>User data Set</a:t>
            </a:r>
          </a:p>
        </p:txBody>
      </p:sp>
      <p:sp>
        <p:nvSpPr>
          <p:cNvPr id="3" name="Text Placeholder 2">
            <a:extLst>
              <a:ext uri="{FF2B5EF4-FFF2-40B4-BE49-F238E27FC236}">
                <a16:creationId xmlns:a16="http://schemas.microsoft.com/office/drawing/2014/main" id="{B1BBDFE5-17AC-27EA-090E-F0DDE0FA920B}"/>
              </a:ext>
            </a:extLst>
          </p:cNvPr>
          <p:cNvSpPr>
            <a:spLocks noGrp="1"/>
          </p:cNvSpPr>
          <p:nvPr>
            <p:ph type="body" idx="1"/>
          </p:nvPr>
        </p:nvSpPr>
        <p:spPr/>
        <p:txBody>
          <a:bodyPr/>
          <a:lstStyle/>
          <a:p>
            <a:r>
              <a:rPr lang="en-US" dirty="0"/>
              <a:t>Counting Values as per Country</a:t>
            </a:r>
          </a:p>
        </p:txBody>
      </p:sp>
      <p:pic>
        <p:nvPicPr>
          <p:cNvPr id="8" name="Content Placeholder 7">
            <a:extLst>
              <a:ext uri="{FF2B5EF4-FFF2-40B4-BE49-F238E27FC236}">
                <a16:creationId xmlns:a16="http://schemas.microsoft.com/office/drawing/2014/main" id="{03EF6E05-19C1-35E5-D2B2-044C70690F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474663"/>
          </a:xfrm>
        </p:spPr>
      </p:pic>
      <p:sp>
        <p:nvSpPr>
          <p:cNvPr id="5" name="Text Placeholder 4">
            <a:extLst>
              <a:ext uri="{FF2B5EF4-FFF2-40B4-BE49-F238E27FC236}">
                <a16:creationId xmlns:a16="http://schemas.microsoft.com/office/drawing/2014/main" id="{ABBBD956-6714-53FC-B3BB-10061E022C5C}"/>
              </a:ext>
            </a:extLst>
          </p:cNvPr>
          <p:cNvSpPr>
            <a:spLocks noGrp="1"/>
          </p:cNvSpPr>
          <p:nvPr>
            <p:ph type="body" sz="quarter" idx="3"/>
          </p:nvPr>
        </p:nvSpPr>
        <p:spPr/>
        <p:txBody>
          <a:bodyPr/>
          <a:lstStyle/>
          <a:p>
            <a:r>
              <a:rPr lang="en-US" dirty="0"/>
              <a:t>Age Distribution Plot Using Histogram</a:t>
            </a:r>
          </a:p>
        </p:txBody>
      </p:sp>
      <p:pic>
        <p:nvPicPr>
          <p:cNvPr id="10" name="Content Placeholder 9">
            <a:extLst>
              <a:ext uri="{FF2B5EF4-FFF2-40B4-BE49-F238E27FC236}">
                <a16:creationId xmlns:a16="http://schemas.microsoft.com/office/drawing/2014/main" id="{F36F3CAE-2405-492A-4C1A-74C77B69D18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919" y="2424113"/>
            <a:ext cx="4919663" cy="3474663"/>
          </a:xfrm>
        </p:spPr>
      </p:pic>
      <p:sp>
        <p:nvSpPr>
          <p:cNvPr id="11" name="TextBox 10">
            <a:extLst>
              <a:ext uri="{FF2B5EF4-FFF2-40B4-BE49-F238E27FC236}">
                <a16:creationId xmlns:a16="http://schemas.microsoft.com/office/drawing/2014/main" id="{57520363-690E-D2EE-08CD-6B03E3A30F7E}"/>
              </a:ext>
            </a:extLst>
          </p:cNvPr>
          <p:cNvSpPr txBox="1"/>
          <p:nvPr/>
        </p:nvSpPr>
        <p:spPr>
          <a:xfrm>
            <a:off x="1104900" y="5934926"/>
            <a:ext cx="9980682"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In the location column we use lamdazetion and string and split the country using coma </a:t>
            </a:r>
          </a:p>
          <a:p>
            <a:pPr marL="285750" indent="-285750">
              <a:buFont typeface="Wingdings" panose="05000000000000000000" pitchFamily="2" charset="2"/>
              <a:buChar char="Ø"/>
            </a:pPr>
            <a:r>
              <a:rPr lang="en-US" sz="1400" dirty="0"/>
              <a:t>In age column we put it condition in age grater 85 and less 10 and remove that outlier then that value fill as null after that null values fill with mean of age as user age</a:t>
            </a:r>
          </a:p>
        </p:txBody>
      </p:sp>
    </p:spTree>
    <p:extLst>
      <p:ext uri="{BB962C8B-B14F-4D97-AF65-F5344CB8AC3E}">
        <p14:creationId xmlns:p14="http://schemas.microsoft.com/office/powerpoint/2010/main" val="240521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277</TotalTime>
  <Words>1066</Words>
  <Application>Microsoft Office PowerPoint</Application>
  <PresentationFormat>Widescreen</PresentationFormat>
  <Paragraphs>142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 Old Face</vt:lpstr>
      <vt:lpstr>Euphemia</vt:lpstr>
      <vt:lpstr>Gill Sans Nova Light</vt:lpstr>
      <vt:lpstr>Plantagenet Cherokee</vt:lpstr>
      <vt:lpstr>sohne</vt:lpstr>
      <vt:lpstr>source-serif-pro</vt:lpstr>
      <vt:lpstr>Wingdings</vt:lpstr>
      <vt:lpstr>Academic Literature 16x9</vt:lpstr>
      <vt:lpstr>Book recommendation</vt:lpstr>
      <vt:lpstr>Agenda</vt:lpstr>
      <vt:lpstr>Introduction</vt:lpstr>
      <vt:lpstr>Business Objective</vt:lpstr>
      <vt:lpstr>exploratory Data analysis (EDA)</vt:lpstr>
      <vt:lpstr>Basic EDA</vt:lpstr>
      <vt:lpstr>Data  Cleaning/Preprocessing </vt:lpstr>
      <vt:lpstr>Book Data set</vt:lpstr>
      <vt:lpstr>User data Set</vt:lpstr>
      <vt:lpstr>Rating Data Set</vt:lpstr>
      <vt:lpstr>Model - Building </vt:lpstr>
      <vt:lpstr>Basics of Recommendation Modeling Approaches  Broadly speaking, most recommender systems leverage two types of data:</vt:lpstr>
      <vt:lpstr>Popular Base Filtering</vt:lpstr>
      <vt:lpstr>Shorting Popular Books by County </vt:lpstr>
      <vt:lpstr>Collaborative Base Filtering</vt:lpstr>
      <vt:lpstr> Examples</vt:lpstr>
      <vt:lpstr>DEPLOYMENT</vt:lpstr>
      <vt:lpstr>Contacts</vt:lpstr>
      <vt:lpstr>Group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Prashant Khandekar</dc:creator>
  <cp:lastModifiedBy>Prashant Khandekar</cp:lastModifiedBy>
  <cp:revision>13</cp:revision>
  <dcterms:created xsi:type="dcterms:W3CDTF">2022-11-24T07:52:28Z</dcterms:created>
  <dcterms:modified xsi:type="dcterms:W3CDTF">2022-12-10T07:18:51Z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