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handoutMasterIdLst>
    <p:handoutMasterId r:id="rId40"/>
  </p:handoutMasterIdLst>
  <p:sldIdLst>
    <p:sldId id="305" r:id="rId5"/>
    <p:sldId id="296" r:id="rId6"/>
    <p:sldId id="306" r:id="rId7"/>
    <p:sldId id="317" r:id="rId8"/>
    <p:sldId id="309" r:id="rId9"/>
    <p:sldId id="315" r:id="rId10"/>
    <p:sldId id="319" r:id="rId11"/>
    <p:sldId id="331" r:id="rId12"/>
    <p:sldId id="318" r:id="rId13"/>
    <p:sldId id="311" r:id="rId14"/>
    <p:sldId id="322" r:id="rId15"/>
    <p:sldId id="320" r:id="rId16"/>
    <p:sldId id="348" r:id="rId17"/>
    <p:sldId id="321" r:id="rId18"/>
    <p:sldId id="323" r:id="rId19"/>
    <p:sldId id="324" r:id="rId20"/>
    <p:sldId id="325" r:id="rId21"/>
    <p:sldId id="326" r:id="rId22"/>
    <p:sldId id="327" r:id="rId23"/>
    <p:sldId id="328" r:id="rId24"/>
    <p:sldId id="332" r:id="rId25"/>
    <p:sldId id="340" r:id="rId26"/>
    <p:sldId id="333" r:id="rId27"/>
    <p:sldId id="336" r:id="rId28"/>
    <p:sldId id="337" r:id="rId29"/>
    <p:sldId id="338" r:id="rId30"/>
    <p:sldId id="339" r:id="rId31"/>
    <p:sldId id="342" r:id="rId32"/>
    <p:sldId id="351" r:id="rId33"/>
    <p:sldId id="335" r:id="rId34"/>
    <p:sldId id="343" r:id="rId35"/>
    <p:sldId id="344" r:id="rId36"/>
    <p:sldId id="314" r:id="rId37"/>
    <p:sldId id="31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7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8/10/relationships/authors" Target="authors.xml"/><Relationship Id="rId20" Type="http://schemas.openxmlformats.org/officeDocument/2006/relationships/slide" Target="slides/slide16.xml"/><Relationship Id="rId41"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No.</a:t>
            </a:r>
            <a:r>
              <a:rPr lang="en-US" baseline="0" dirty="0"/>
              <a:t> of Reviews for Rating</a:t>
            </a:r>
            <a:endParaRPr lang="en-US"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pt idx="0">
                  <c:v>1421</c:v>
                </c:pt>
              </c:numCache>
            </c:numRef>
          </c:val>
          <c:extLst>
            <c:ext xmlns:c16="http://schemas.microsoft.com/office/drawing/2014/chart" uri="{C3380CC4-5D6E-409C-BE32-E72D297353CC}">
              <c16:uniqueId val="{00000000-B35E-4881-9E70-90FF389A2867}"/>
            </c:ext>
          </c:extLst>
        </c:ser>
        <c:ser>
          <c:idx val="1"/>
          <c:order val="1"/>
          <c:tx>
            <c:strRef>
              <c:f>Sheet1!$C$1</c:f>
              <c:strCache>
                <c:ptCount val="1"/>
                <c:pt idx="0">
                  <c:v>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Sheet1!$C$2:$C$6</c:f>
              <c:numCache>
                <c:formatCode>General</c:formatCode>
                <c:ptCount val="5"/>
                <c:pt idx="0">
                  <c:v>0</c:v>
                </c:pt>
                <c:pt idx="1">
                  <c:v>1793</c:v>
                </c:pt>
              </c:numCache>
            </c:numRef>
          </c:val>
          <c:extLst>
            <c:ext xmlns:c16="http://schemas.microsoft.com/office/drawing/2014/chart" uri="{C3380CC4-5D6E-409C-BE32-E72D297353CC}">
              <c16:uniqueId val="{00000001-B35E-4881-9E70-90FF389A2867}"/>
            </c:ext>
          </c:extLst>
        </c:ser>
        <c:ser>
          <c:idx val="2"/>
          <c:order val="2"/>
          <c:tx>
            <c:strRef>
              <c:f>Sheet1!$D$1</c:f>
              <c:strCache>
                <c:ptCount val="1"/>
                <c:pt idx="0">
                  <c:v>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Sheet1!$D$2:$D$6</c:f>
              <c:numCache>
                <c:formatCode>General</c:formatCode>
                <c:ptCount val="5"/>
                <c:pt idx="2">
                  <c:v>2184</c:v>
                </c:pt>
              </c:numCache>
            </c:numRef>
          </c:val>
          <c:extLst>
            <c:ext xmlns:c16="http://schemas.microsoft.com/office/drawing/2014/chart" uri="{C3380CC4-5D6E-409C-BE32-E72D297353CC}">
              <c16:uniqueId val="{00000002-B35E-4881-9E70-90FF389A2867}"/>
            </c:ext>
          </c:extLst>
        </c:ser>
        <c:ser>
          <c:idx val="3"/>
          <c:order val="3"/>
          <c:tx>
            <c:strRef>
              <c:f>Sheet1!$E$1</c:f>
              <c:strCache>
                <c:ptCount val="1"/>
                <c:pt idx="0">
                  <c:v>4</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Sheet1!$E$2:$E$6</c:f>
              <c:numCache>
                <c:formatCode>General</c:formatCode>
                <c:ptCount val="5"/>
                <c:pt idx="3">
                  <c:v>6039</c:v>
                </c:pt>
              </c:numCache>
            </c:numRef>
          </c:val>
          <c:extLst>
            <c:ext xmlns:c16="http://schemas.microsoft.com/office/drawing/2014/chart" uri="{C3380CC4-5D6E-409C-BE32-E72D297353CC}">
              <c16:uniqueId val="{00000003-B35E-4881-9E70-90FF389A2867}"/>
            </c:ext>
          </c:extLst>
        </c:ser>
        <c:ser>
          <c:idx val="4"/>
          <c:order val="4"/>
          <c:tx>
            <c:strRef>
              <c:f>Sheet1!$F$1</c:f>
              <c:strCache>
                <c:ptCount val="1"/>
                <c:pt idx="0">
                  <c:v>5</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Sheet1!$F$2:$F$6</c:f>
              <c:numCache>
                <c:formatCode>General</c:formatCode>
                <c:ptCount val="5"/>
                <c:pt idx="4">
                  <c:v>9054</c:v>
                </c:pt>
              </c:numCache>
            </c:numRef>
          </c:val>
          <c:extLst>
            <c:ext xmlns:c16="http://schemas.microsoft.com/office/drawing/2014/chart" uri="{C3380CC4-5D6E-409C-BE32-E72D297353CC}">
              <c16:uniqueId val="{00000004-B35E-4881-9E70-90FF389A2867}"/>
            </c:ext>
          </c:extLst>
        </c:ser>
        <c:dLbls>
          <c:showLegendKey val="0"/>
          <c:showVal val="1"/>
          <c:showCatName val="0"/>
          <c:showSerName val="0"/>
          <c:showPercent val="0"/>
          <c:showBubbleSize val="0"/>
        </c:dLbls>
        <c:gapWidth val="150"/>
        <c:shape val="box"/>
        <c:axId val="1553820384"/>
        <c:axId val="1553820800"/>
        <c:axId val="0"/>
      </c:bar3DChart>
      <c:catAx>
        <c:axId val="1553820384"/>
        <c:scaling>
          <c:orientation val="minMax"/>
        </c:scaling>
        <c:delete val="0"/>
        <c:axPos val="l"/>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Rating</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53820800"/>
        <c:crosses val="autoZero"/>
        <c:auto val="1"/>
        <c:lblAlgn val="ctr"/>
        <c:lblOffset val="100"/>
        <c:noMultiLvlLbl val="0"/>
      </c:catAx>
      <c:valAx>
        <c:axId val="1553820800"/>
        <c:scaling>
          <c:orientation val="minMax"/>
        </c:scaling>
        <c:delete val="0"/>
        <c:axPos val="b"/>
        <c:majorGridlines>
          <c:spPr>
            <a:ln w="9525" cap="flat" cmpd="sng" algn="ctr">
              <a:solidFill>
                <a:schemeClr val="dk1">
                  <a:lumMod val="50000"/>
                  <a:lumOff val="5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Count</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538203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Sheet1!$B$1</c:f>
              <c:strCache>
                <c:ptCount val="1"/>
                <c:pt idx="0">
                  <c:v>Star Rating</c:v>
                </c:pt>
              </c:strCache>
            </c:strRef>
          </c:tx>
          <c:dPt>
            <c:idx val="0"/>
            <c:bubble3D val="0"/>
            <c:spPr>
              <a:gradFill rotWithShape="1">
                <a:gsLst>
                  <a:gs pos="0">
                    <a:schemeClr val="accent3">
                      <a:shade val="53000"/>
                      <a:satMod val="103000"/>
                      <a:lumMod val="102000"/>
                      <a:tint val="94000"/>
                    </a:schemeClr>
                  </a:gs>
                  <a:gs pos="50000">
                    <a:schemeClr val="accent3">
                      <a:shade val="53000"/>
                      <a:satMod val="110000"/>
                      <a:lumMod val="100000"/>
                      <a:shade val="100000"/>
                    </a:schemeClr>
                  </a:gs>
                  <a:gs pos="100000">
                    <a:schemeClr val="accent3">
                      <a:shade val="53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AC41-40F8-A7A5-9A15A8BDE59F}"/>
              </c:ext>
            </c:extLst>
          </c:dPt>
          <c:dPt>
            <c:idx val="1"/>
            <c:bubble3D val="0"/>
            <c:spPr>
              <a:gradFill rotWithShape="1">
                <a:gsLst>
                  <a:gs pos="0">
                    <a:schemeClr val="accent3">
                      <a:shade val="76000"/>
                      <a:satMod val="103000"/>
                      <a:lumMod val="102000"/>
                      <a:tint val="94000"/>
                    </a:schemeClr>
                  </a:gs>
                  <a:gs pos="50000">
                    <a:schemeClr val="accent3">
                      <a:shade val="76000"/>
                      <a:satMod val="110000"/>
                      <a:lumMod val="100000"/>
                      <a:shade val="100000"/>
                    </a:schemeClr>
                  </a:gs>
                  <a:gs pos="100000">
                    <a:schemeClr val="accent3">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AC41-40F8-A7A5-9A15A8BDE59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AC41-40F8-A7A5-9A15A8BDE59F}"/>
              </c:ext>
            </c:extLst>
          </c:dPt>
          <c:dPt>
            <c:idx val="3"/>
            <c:bubble3D val="0"/>
            <c:spPr>
              <a:gradFill rotWithShape="1">
                <a:gsLst>
                  <a:gs pos="0">
                    <a:schemeClr val="accent3">
                      <a:tint val="77000"/>
                      <a:satMod val="103000"/>
                      <a:lumMod val="102000"/>
                      <a:tint val="94000"/>
                    </a:schemeClr>
                  </a:gs>
                  <a:gs pos="50000">
                    <a:schemeClr val="accent3">
                      <a:tint val="77000"/>
                      <a:satMod val="110000"/>
                      <a:lumMod val="100000"/>
                      <a:shade val="100000"/>
                    </a:schemeClr>
                  </a:gs>
                  <a:gs pos="100000">
                    <a:schemeClr val="accent3">
                      <a:tint val="77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AC41-40F8-A7A5-9A15A8BDE59F}"/>
              </c:ext>
            </c:extLst>
          </c:dPt>
          <c:dPt>
            <c:idx val="4"/>
            <c:bubble3D val="0"/>
            <c:spPr>
              <a:gradFill rotWithShape="1">
                <a:gsLst>
                  <a:gs pos="0">
                    <a:schemeClr val="accent3">
                      <a:tint val="54000"/>
                      <a:satMod val="103000"/>
                      <a:lumMod val="102000"/>
                      <a:tint val="94000"/>
                    </a:schemeClr>
                  </a:gs>
                  <a:gs pos="50000">
                    <a:schemeClr val="accent3">
                      <a:tint val="54000"/>
                      <a:satMod val="110000"/>
                      <a:lumMod val="100000"/>
                      <a:shade val="100000"/>
                    </a:schemeClr>
                  </a:gs>
                  <a:gs pos="100000">
                    <a:schemeClr val="accent3">
                      <a:tint val="54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AC41-40F8-A7A5-9A15A8BDE59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numRef>
              <c:f>Sheet1!$A$2:$A$6</c:f>
              <c:numCache>
                <c:formatCode>General</c:formatCode>
                <c:ptCount val="5"/>
                <c:pt idx="0">
                  <c:v>5</c:v>
                </c:pt>
                <c:pt idx="1">
                  <c:v>4</c:v>
                </c:pt>
                <c:pt idx="2">
                  <c:v>3</c:v>
                </c:pt>
                <c:pt idx="3">
                  <c:v>2</c:v>
                </c:pt>
                <c:pt idx="4">
                  <c:v>1</c:v>
                </c:pt>
              </c:numCache>
            </c:numRef>
          </c:cat>
          <c:val>
            <c:numRef>
              <c:f>Sheet1!$B$2:$B$6</c:f>
              <c:numCache>
                <c:formatCode>General</c:formatCode>
                <c:ptCount val="5"/>
                <c:pt idx="0">
                  <c:v>44</c:v>
                </c:pt>
                <c:pt idx="1">
                  <c:v>29</c:v>
                </c:pt>
                <c:pt idx="2">
                  <c:v>11</c:v>
                </c:pt>
                <c:pt idx="3">
                  <c:v>9</c:v>
                </c:pt>
                <c:pt idx="4">
                  <c:v>7</c:v>
                </c:pt>
              </c:numCache>
            </c:numRef>
          </c:val>
          <c:extLst>
            <c:ext xmlns:c16="http://schemas.microsoft.com/office/drawing/2014/chart" uri="{C3380CC4-5D6E-409C-BE32-E72D297353CC}">
              <c16:uniqueId val="{00000000-A719-41ED-826D-2E4199B553D4}"/>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Average length of Review for a Rating</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pt idx="0">
                  <c:v>112</c:v>
                </c:pt>
              </c:numCache>
            </c:numRef>
          </c:val>
          <c:extLst>
            <c:ext xmlns:c16="http://schemas.microsoft.com/office/drawing/2014/chart" uri="{C3380CC4-5D6E-409C-BE32-E72D297353CC}">
              <c16:uniqueId val="{00000000-17AC-4C56-9DE3-D81557C1E3DB}"/>
            </c:ext>
          </c:extLst>
        </c:ser>
        <c:ser>
          <c:idx val="1"/>
          <c:order val="1"/>
          <c:tx>
            <c:strRef>
              <c:f>Sheet1!$C$1</c:f>
              <c:strCache>
                <c:ptCount val="1"/>
                <c:pt idx="0">
                  <c:v>2</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Sheet1!$C$2:$C$6</c:f>
              <c:numCache>
                <c:formatCode>General</c:formatCode>
                <c:ptCount val="5"/>
                <c:pt idx="1">
                  <c:v>127</c:v>
                </c:pt>
              </c:numCache>
            </c:numRef>
          </c:val>
          <c:extLst>
            <c:ext xmlns:c16="http://schemas.microsoft.com/office/drawing/2014/chart" uri="{C3380CC4-5D6E-409C-BE32-E72D297353CC}">
              <c16:uniqueId val="{00000001-17AC-4C56-9DE3-D81557C1E3DB}"/>
            </c:ext>
          </c:extLst>
        </c:ser>
        <c:ser>
          <c:idx val="2"/>
          <c:order val="2"/>
          <c:tx>
            <c:strRef>
              <c:f>Sheet1!$D$1</c:f>
              <c:strCache>
                <c:ptCount val="1"/>
                <c:pt idx="0">
                  <c:v>3</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Sheet1!$D$2:$D$6</c:f>
              <c:numCache>
                <c:formatCode>General</c:formatCode>
                <c:ptCount val="5"/>
                <c:pt idx="2">
                  <c:v>115</c:v>
                </c:pt>
              </c:numCache>
            </c:numRef>
          </c:val>
          <c:extLst>
            <c:ext xmlns:c16="http://schemas.microsoft.com/office/drawing/2014/chart" uri="{C3380CC4-5D6E-409C-BE32-E72D297353CC}">
              <c16:uniqueId val="{00000002-17AC-4C56-9DE3-D81557C1E3DB}"/>
            </c:ext>
          </c:extLst>
        </c:ser>
        <c:ser>
          <c:idx val="3"/>
          <c:order val="3"/>
          <c:tx>
            <c:strRef>
              <c:f>Sheet1!$E$1</c:f>
              <c:strCache>
                <c:ptCount val="1"/>
                <c:pt idx="0">
                  <c:v>4</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Sheet1!$E$2:$E$6</c:f>
              <c:numCache>
                <c:formatCode>General</c:formatCode>
                <c:ptCount val="5"/>
                <c:pt idx="3">
                  <c:v>108</c:v>
                </c:pt>
              </c:numCache>
            </c:numRef>
          </c:val>
          <c:extLst>
            <c:ext xmlns:c16="http://schemas.microsoft.com/office/drawing/2014/chart" uri="{C3380CC4-5D6E-409C-BE32-E72D297353CC}">
              <c16:uniqueId val="{00000003-17AC-4C56-9DE3-D81557C1E3DB}"/>
            </c:ext>
          </c:extLst>
        </c:ser>
        <c:ser>
          <c:idx val="4"/>
          <c:order val="4"/>
          <c:tx>
            <c:strRef>
              <c:f>Sheet1!$F$1</c:f>
              <c:strCache>
                <c:ptCount val="1"/>
                <c:pt idx="0">
                  <c:v>5</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Sheet1!$F$2:$F$6</c:f>
              <c:numCache>
                <c:formatCode>General</c:formatCode>
                <c:ptCount val="5"/>
                <c:pt idx="4">
                  <c:v>94</c:v>
                </c:pt>
              </c:numCache>
            </c:numRef>
          </c:val>
          <c:extLst>
            <c:ext xmlns:c16="http://schemas.microsoft.com/office/drawing/2014/chart" uri="{C3380CC4-5D6E-409C-BE32-E72D297353CC}">
              <c16:uniqueId val="{00000004-17AC-4C56-9DE3-D81557C1E3DB}"/>
            </c:ext>
          </c:extLst>
        </c:ser>
        <c:dLbls>
          <c:dLblPos val="ctr"/>
          <c:showLegendKey val="0"/>
          <c:showVal val="1"/>
          <c:showCatName val="0"/>
          <c:showSerName val="0"/>
          <c:showPercent val="0"/>
          <c:showBubbleSize val="0"/>
        </c:dLbls>
        <c:gapWidth val="150"/>
        <c:overlap val="100"/>
        <c:axId val="1426358144"/>
        <c:axId val="1426358560"/>
      </c:barChart>
      <c:catAx>
        <c:axId val="1426358144"/>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rating</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26358560"/>
        <c:crosses val="autoZero"/>
        <c:auto val="1"/>
        <c:lblAlgn val="ctr"/>
        <c:lblOffset val="100"/>
        <c:noMultiLvlLbl val="0"/>
      </c:catAx>
      <c:valAx>
        <c:axId val="142635856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Word Len of review</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26358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Average</a:t>
            </a:r>
            <a:r>
              <a:rPr lang="en-US" baseline="0" dirty="0"/>
              <a:t> String length of Review for a Rating</a:t>
            </a:r>
            <a:endParaRPr lang="en-US" dirty="0"/>
          </a:p>
        </c:rich>
      </c:tx>
      <c:layout>
        <c:manualLayout>
          <c:xMode val="edge"/>
          <c:yMode val="edge"/>
          <c:x val="0.1345157866296125"/>
          <c:y val="1.5015015015015015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pt idx="0">
                  <c:v>770</c:v>
                </c:pt>
              </c:numCache>
            </c:numRef>
          </c:val>
          <c:extLst>
            <c:ext xmlns:c16="http://schemas.microsoft.com/office/drawing/2014/chart" uri="{C3380CC4-5D6E-409C-BE32-E72D297353CC}">
              <c16:uniqueId val="{00000000-1B5C-44F2-9702-93901E5DAC58}"/>
            </c:ext>
          </c:extLst>
        </c:ser>
        <c:ser>
          <c:idx val="1"/>
          <c:order val="1"/>
          <c:tx>
            <c:strRef>
              <c:f>Sheet1!$C$1</c:f>
              <c:strCache>
                <c:ptCount val="1"/>
                <c:pt idx="0">
                  <c:v>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Sheet1!$C$2:$C$6</c:f>
              <c:numCache>
                <c:formatCode>General</c:formatCode>
                <c:ptCount val="5"/>
                <c:pt idx="1">
                  <c:v>867</c:v>
                </c:pt>
              </c:numCache>
            </c:numRef>
          </c:val>
          <c:extLst>
            <c:ext xmlns:c16="http://schemas.microsoft.com/office/drawing/2014/chart" uri="{C3380CC4-5D6E-409C-BE32-E72D297353CC}">
              <c16:uniqueId val="{00000001-1B5C-44F2-9702-93901E5DAC58}"/>
            </c:ext>
          </c:extLst>
        </c:ser>
        <c:ser>
          <c:idx val="2"/>
          <c:order val="2"/>
          <c:tx>
            <c:strRef>
              <c:f>Sheet1!$D$1</c:f>
              <c:strCache>
                <c:ptCount val="1"/>
                <c:pt idx="0">
                  <c:v>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Sheet1!$D$2:$D$6</c:f>
              <c:numCache>
                <c:formatCode>General</c:formatCode>
                <c:ptCount val="5"/>
                <c:pt idx="2">
                  <c:v>785</c:v>
                </c:pt>
              </c:numCache>
            </c:numRef>
          </c:val>
          <c:extLst>
            <c:ext xmlns:c16="http://schemas.microsoft.com/office/drawing/2014/chart" uri="{C3380CC4-5D6E-409C-BE32-E72D297353CC}">
              <c16:uniqueId val="{00000002-1B5C-44F2-9702-93901E5DAC58}"/>
            </c:ext>
          </c:extLst>
        </c:ser>
        <c:ser>
          <c:idx val="3"/>
          <c:order val="3"/>
          <c:tx>
            <c:strRef>
              <c:f>Sheet1!$E$1</c:f>
              <c:strCache>
                <c:ptCount val="1"/>
                <c:pt idx="0">
                  <c:v>4</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Sheet1!$E$2:$E$6</c:f>
              <c:numCache>
                <c:formatCode>General</c:formatCode>
                <c:ptCount val="5"/>
                <c:pt idx="3">
                  <c:v>745</c:v>
                </c:pt>
              </c:numCache>
            </c:numRef>
          </c:val>
          <c:extLst>
            <c:ext xmlns:c16="http://schemas.microsoft.com/office/drawing/2014/chart" uri="{C3380CC4-5D6E-409C-BE32-E72D297353CC}">
              <c16:uniqueId val="{00000003-1B5C-44F2-9702-93901E5DAC58}"/>
            </c:ext>
          </c:extLst>
        </c:ser>
        <c:ser>
          <c:idx val="4"/>
          <c:order val="4"/>
          <c:tx>
            <c:strRef>
              <c:f>Sheet1!$F$1</c:f>
              <c:strCache>
                <c:ptCount val="1"/>
                <c:pt idx="0">
                  <c:v>5</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Sheet1!$A$2:$A$6</c:f>
              <c:numCache>
                <c:formatCode>General</c:formatCode>
                <c:ptCount val="5"/>
                <c:pt idx="0">
                  <c:v>1</c:v>
                </c:pt>
                <c:pt idx="1">
                  <c:v>2</c:v>
                </c:pt>
                <c:pt idx="2">
                  <c:v>3</c:v>
                </c:pt>
                <c:pt idx="3">
                  <c:v>4</c:v>
                </c:pt>
                <c:pt idx="4">
                  <c:v>5</c:v>
                </c:pt>
              </c:numCache>
            </c:numRef>
          </c:cat>
          <c:val>
            <c:numRef>
              <c:f>Sheet1!$F$2:$F$6</c:f>
              <c:numCache>
                <c:formatCode>General</c:formatCode>
                <c:ptCount val="5"/>
                <c:pt idx="4">
                  <c:v>662</c:v>
                </c:pt>
              </c:numCache>
            </c:numRef>
          </c:val>
          <c:extLst>
            <c:ext xmlns:c16="http://schemas.microsoft.com/office/drawing/2014/chart" uri="{C3380CC4-5D6E-409C-BE32-E72D297353CC}">
              <c16:uniqueId val="{00000004-1B5C-44F2-9702-93901E5DAC58}"/>
            </c:ext>
          </c:extLst>
        </c:ser>
        <c:dLbls>
          <c:dLblPos val="ctr"/>
          <c:showLegendKey val="0"/>
          <c:showVal val="1"/>
          <c:showCatName val="0"/>
          <c:showSerName val="0"/>
          <c:showPercent val="0"/>
          <c:showBubbleSize val="0"/>
        </c:dLbls>
        <c:gapWidth val="150"/>
        <c:overlap val="100"/>
        <c:axId val="1226053568"/>
        <c:axId val="1226052736"/>
      </c:barChart>
      <c:catAx>
        <c:axId val="1226053568"/>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Rating</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26052736"/>
        <c:crosses val="autoZero"/>
        <c:auto val="1"/>
        <c:lblAlgn val="ctr"/>
        <c:lblOffset val="100"/>
        <c:noMultiLvlLbl val="0"/>
      </c:catAx>
      <c:valAx>
        <c:axId val="122605273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String</a:t>
                </a:r>
                <a:r>
                  <a:rPr lang="en-US" baseline="0" dirty="0"/>
                  <a:t> Len of Review</a:t>
                </a:r>
                <a:endParaRPr lang="en-US" dirty="0"/>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26053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No.</a:t>
            </a:r>
            <a:r>
              <a:rPr lang="en-US" baseline="0" dirty="0"/>
              <a:t> of Sentimental Reviews</a:t>
            </a:r>
            <a:endParaRPr lang="en-US"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7.6153762029746289E-2"/>
          <c:y val="0.13747222222222222"/>
          <c:w val="0.90301290463692041"/>
          <c:h val="0.63450656167979003"/>
        </c:manualLayout>
      </c:layout>
      <c:barChart>
        <c:barDir val="col"/>
        <c:grouping val="clustered"/>
        <c:varyColors val="0"/>
        <c:ser>
          <c:idx val="0"/>
          <c:order val="0"/>
          <c:tx>
            <c:strRef>
              <c:f>Sheet1!$B$1</c:f>
              <c:strCache>
                <c:ptCount val="1"/>
                <c:pt idx="0">
                  <c:v>Positive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3"/>
                <c:pt idx="0">
                  <c:v>Positive</c:v>
                </c:pt>
                <c:pt idx="1">
                  <c:v>Neutral</c:v>
                </c:pt>
                <c:pt idx="2">
                  <c:v>Negative</c:v>
                </c:pt>
              </c:strCache>
            </c:strRef>
          </c:cat>
          <c:val>
            <c:numRef>
              <c:f>Sheet1!$B$2:$B$5</c:f>
              <c:numCache>
                <c:formatCode>General</c:formatCode>
                <c:ptCount val="4"/>
                <c:pt idx="0">
                  <c:v>18960</c:v>
                </c:pt>
              </c:numCache>
            </c:numRef>
          </c:val>
          <c:extLst>
            <c:ext xmlns:c16="http://schemas.microsoft.com/office/drawing/2014/chart" uri="{C3380CC4-5D6E-409C-BE32-E72D297353CC}">
              <c16:uniqueId val="{00000000-784B-4C52-967A-C232AE702E04}"/>
            </c:ext>
          </c:extLst>
        </c:ser>
        <c:ser>
          <c:idx val="1"/>
          <c:order val="1"/>
          <c:tx>
            <c:strRef>
              <c:f>Sheet1!$C$1</c:f>
              <c:strCache>
                <c:ptCount val="1"/>
                <c:pt idx="0">
                  <c:v>Neutral</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3"/>
                <c:pt idx="0">
                  <c:v>Positive</c:v>
                </c:pt>
                <c:pt idx="1">
                  <c:v>Neutral</c:v>
                </c:pt>
                <c:pt idx="2">
                  <c:v>Negative</c:v>
                </c:pt>
              </c:strCache>
            </c:strRef>
          </c:cat>
          <c:val>
            <c:numRef>
              <c:f>Sheet1!$C$2:$C$5</c:f>
              <c:numCache>
                <c:formatCode>General</c:formatCode>
                <c:ptCount val="4"/>
                <c:pt idx="1">
                  <c:v>809</c:v>
                </c:pt>
              </c:numCache>
            </c:numRef>
          </c:val>
          <c:extLst>
            <c:ext xmlns:c16="http://schemas.microsoft.com/office/drawing/2014/chart" uri="{C3380CC4-5D6E-409C-BE32-E72D297353CC}">
              <c16:uniqueId val="{00000001-784B-4C52-967A-C232AE702E04}"/>
            </c:ext>
          </c:extLst>
        </c:ser>
        <c:ser>
          <c:idx val="2"/>
          <c:order val="2"/>
          <c:tx>
            <c:strRef>
              <c:f>Sheet1!$D$1</c:f>
              <c:strCache>
                <c:ptCount val="1"/>
                <c:pt idx="0">
                  <c:v>Negative</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3"/>
                <c:pt idx="0">
                  <c:v>Positive</c:v>
                </c:pt>
                <c:pt idx="1">
                  <c:v>Neutral</c:v>
                </c:pt>
                <c:pt idx="2">
                  <c:v>Negative</c:v>
                </c:pt>
              </c:strCache>
            </c:strRef>
          </c:cat>
          <c:val>
            <c:numRef>
              <c:f>Sheet1!$D$2:$D$5</c:f>
              <c:numCache>
                <c:formatCode>General</c:formatCode>
                <c:ptCount val="4"/>
                <c:pt idx="2">
                  <c:v>722</c:v>
                </c:pt>
              </c:numCache>
            </c:numRef>
          </c:val>
          <c:extLst>
            <c:ext xmlns:c16="http://schemas.microsoft.com/office/drawing/2014/chart" uri="{C3380CC4-5D6E-409C-BE32-E72D297353CC}">
              <c16:uniqueId val="{00000002-784B-4C52-967A-C232AE702E04}"/>
            </c:ext>
          </c:extLst>
        </c:ser>
        <c:dLbls>
          <c:dLblPos val="outEnd"/>
          <c:showLegendKey val="0"/>
          <c:showVal val="1"/>
          <c:showCatName val="0"/>
          <c:showSerName val="0"/>
          <c:showPercent val="0"/>
          <c:showBubbleSize val="0"/>
        </c:dLbls>
        <c:gapWidth val="100"/>
        <c:overlap val="-24"/>
        <c:axId val="1547563792"/>
        <c:axId val="1547580016"/>
      </c:barChart>
      <c:catAx>
        <c:axId val="1547563792"/>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Sentiment</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47580016"/>
        <c:crosses val="autoZero"/>
        <c:auto val="1"/>
        <c:lblAlgn val="ctr"/>
        <c:lblOffset val="100"/>
        <c:noMultiLvlLbl val="0"/>
      </c:catAx>
      <c:valAx>
        <c:axId val="154758001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Count</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47563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Sentimental review Pie Chart</a:t>
            </a:r>
          </a:p>
        </c:rich>
      </c:tx>
      <c:layout>
        <c:manualLayout>
          <c:xMode val="edge"/>
          <c:yMode val="edge"/>
          <c:x val="0.37679687724560956"/>
          <c:y val="3.082595691206438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Sheet1!$B$1</c:f>
              <c:strCache>
                <c:ptCount val="1"/>
                <c:pt idx="0">
                  <c:v>Review</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E5C9-4CF4-B39B-29E9F7DF337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E5C9-4CF4-B39B-29E9F7DF337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E5C9-4CF4-B39B-29E9F7DF337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Sheet1!$A$2:$A$5</c:f>
              <c:strCache>
                <c:ptCount val="3"/>
                <c:pt idx="0">
                  <c:v>Positive</c:v>
                </c:pt>
                <c:pt idx="1">
                  <c:v>Neutral</c:v>
                </c:pt>
                <c:pt idx="2">
                  <c:v>Negative</c:v>
                </c:pt>
              </c:strCache>
            </c:strRef>
          </c:cat>
          <c:val>
            <c:numRef>
              <c:f>Sheet1!$B$2:$B$5</c:f>
              <c:numCache>
                <c:formatCode>General</c:formatCode>
                <c:ptCount val="3"/>
                <c:pt idx="0">
                  <c:v>92.5</c:v>
                </c:pt>
                <c:pt idx="1">
                  <c:v>3.9</c:v>
                </c:pt>
                <c:pt idx="2">
                  <c:v>3.5</c:v>
                </c:pt>
              </c:numCache>
            </c:numRef>
          </c:val>
          <c:extLst>
            <c:ext xmlns:c16="http://schemas.microsoft.com/office/drawing/2014/chart" uri="{C3380CC4-5D6E-409C-BE32-E72D297353CC}">
              <c16:uniqueId val="{00000000-81E2-44D1-9C00-14FAB12B67B3}"/>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aseline="0" dirty="0"/>
              <a:t>Sentiment values of Review on Rating</a:t>
            </a:r>
            <a:endParaRPr lang="en-US" dirty="0"/>
          </a:p>
        </c:rich>
      </c:tx>
      <c:layout>
        <c:manualLayout>
          <c:xMode val="edge"/>
          <c:yMode val="edge"/>
          <c:x val="0.35946223952434764"/>
          <c:y val="1.7868631019984312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Positive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pt idx="0">
                  <c:v>0.42</c:v>
                </c:pt>
                <c:pt idx="1">
                  <c:v>0.78</c:v>
                </c:pt>
                <c:pt idx="2">
                  <c:v>0.92</c:v>
                </c:pt>
                <c:pt idx="3">
                  <c:v>0.96</c:v>
                </c:pt>
                <c:pt idx="4">
                  <c:v>0.98</c:v>
                </c:pt>
              </c:numCache>
            </c:numRef>
          </c:val>
          <c:extLst>
            <c:ext xmlns:c16="http://schemas.microsoft.com/office/drawing/2014/chart" uri="{C3380CC4-5D6E-409C-BE32-E72D297353CC}">
              <c16:uniqueId val="{00000000-C8A8-4602-8618-5896D2D3ABBA}"/>
            </c:ext>
          </c:extLst>
        </c:ser>
        <c:ser>
          <c:idx val="1"/>
          <c:order val="1"/>
          <c:tx>
            <c:strRef>
              <c:f>Sheet1!$C$1</c:f>
              <c:strCache>
                <c:ptCount val="1"/>
                <c:pt idx="0">
                  <c:v>Negative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Sheet1!$A$2:$A$6</c:f>
              <c:numCache>
                <c:formatCode>General</c:formatCode>
                <c:ptCount val="5"/>
                <c:pt idx="0">
                  <c:v>1</c:v>
                </c:pt>
                <c:pt idx="1">
                  <c:v>2</c:v>
                </c:pt>
                <c:pt idx="2">
                  <c:v>3</c:v>
                </c:pt>
                <c:pt idx="3">
                  <c:v>4</c:v>
                </c:pt>
                <c:pt idx="4">
                  <c:v>5</c:v>
                </c:pt>
              </c:numCache>
            </c:numRef>
          </c:cat>
          <c:val>
            <c:numRef>
              <c:f>Sheet1!$C$2:$C$6</c:f>
              <c:numCache>
                <c:formatCode>General</c:formatCode>
                <c:ptCount val="5"/>
                <c:pt idx="0">
                  <c:v>0.36</c:v>
                </c:pt>
                <c:pt idx="1">
                  <c:v>0.08</c:v>
                </c:pt>
                <c:pt idx="2">
                  <c:v>0.02</c:v>
                </c:pt>
                <c:pt idx="3">
                  <c:v>0.01</c:v>
                </c:pt>
                <c:pt idx="4">
                  <c:v>0.01</c:v>
                </c:pt>
              </c:numCache>
            </c:numRef>
          </c:val>
          <c:extLst>
            <c:ext xmlns:c16="http://schemas.microsoft.com/office/drawing/2014/chart" uri="{C3380CC4-5D6E-409C-BE32-E72D297353CC}">
              <c16:uniqueId val="{00000001-C8A8-4602-8618-5896D2D3ABBA}"/>
            </c:ext>
          </c:extLst>
        </c:ser>
        <c:ser>
          <c:idx val="2"/>
          <c:order val="2"/>
          <c:tx>
            <c:strRef>
              <c:f>Sheet1!$D$1</c:f>
              <c:strCache>
                <c:ptCount val="1"/>
                <c:pt idx="0">
                  <c:v>Neutral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Sheet1!$A$2:$A$6</c:f>
              <c:numCache>
                <c:formatCode>General</c:formatCode>
                <c:ptCount val="5"/>
                <c:pt idx="0">
                  <c:v>1</c:v>
                </c:pt>
                <c:pt idx="1">
                  <c:v>2</c:v>
                </c:pt>
                <c:pt idx="2">
                  <c:v>3</c:v>
                </c:pt>
                <c:pt idx="3">
                  <c:v>4</c:v>
                </c:pt>
                <c:pt idx="4">
                  <c:v>5</c:v>
                </c:pt>
              </c:numCache>
            </c:numRef>
          </c:cat>
          <c:val>
            <c:numRef>
              <c:f>Sheet1!$D$2:$D$6</c:f>
              <c:numCache>
                <c:formatCode>General</c:formatCode>
                <c:ptCount val="5"/>
                <c:pt idx="0">
                  <c:v>0.22</c:v>
                </c:pt>
                <c:pt idx="1">
                  <c:v>0.14000000000000001</c:v>
                </c:pt>
                <c:pt idx="2">
                  <c:v>0.06</c:v>
                </c:pt>
                <c:pt idx="3">
                  <c:v>0.03</c:v>
                </c:pt>
                <c:pt idx="4">
                  <c:v>0.01</c:v>
                </c:pt>
              </c:numCache>
            </c:numRef>
          </c:val>
          <c:extLst>
            <c:ext xmlns:c16="http://schemas.microsoft.com/office/drawing/2014/chart" uri="{C3380CC4-5D6E-409C-BE32-E72D297353CC}">
              <c16:uniqueId val="{00000002-C8A8-4602-8618-5896D2D3ABBA}"/>
            </c:ext>
          </c:extLst>
        </c:ser>
        <c:dLbls>
          <c:showLegendKey val="0"/>
          <c:showVal val="0"/>
          <c:showCatName val="0"/>
          <c:showSerName val="0"/>
          <c:showPercent val="0"/>
          <c:showBubbleSize val="0"/>
        </c:dLbls>
        <c:gapWidth val="150"/>
        <c:shape val="box"/>
        <c:axId val="1419426992"/>
        <c:axId val="1419427408"/>
        <c:axId val="0"/>
      </c:bar3DChart>
      <c:catAx>
        <c:axId val="1419426992"/>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rating</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19427408"/>
        <c:crosses val="autoZero"/>
        <c:auto val="1"/>
        <c:lblAlgn val="ctr"/>
        <c:lblOffset val="100"/>
        <c:noMultiLvlLbl val="0"/>
      </c:catAx>
      <c:valAx>
        <c:axId val="1419427408"/>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Percentage</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19426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a:solidFill>
          <a:schemeClr val="bg1">
            <a:alpha val="90000"/>
          </a:schemeClr>
        </a:solidFill>
        <a:ln>
          <a:noFill/>
        </a:ln>
      </dgm:spPr>
      <dgm:t>
        <a:bodyPr/>
        <a:lstStyle/>
        <a:p>
          <a:pPr rtl="0"/>
          <a:r>
            <a:rPr lang="en-US" sz="1600" b="0" i="0" dirty="0">
              <a:solidFill>
                <a:schemeClr val="accent3"/>
              </a:solidFill>
              <a:latin typeface="Gill Sans Nova Light" panose="020B0302020104020203" pitchFamily="34" charset="0"/>
              <a:cs typeface="Gill Sans Light" panose="020B0302020104020203" pitchFamily="34" charset="-79"/>
            </a:rPr>
            <a:t>Deploy strategic Model networks with compelling Client needs</a:t>
          </a: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a:solidFill>
          <a:schemeClr val="accent2"/>
        </a:solidFill>
        <a:ln>
          <a:noFill/>
        </a:ln>
      </dgm:spPr>
      <dgm:t>
        <a:bodyPr/>
        <a:lstStyle/>
        <a:p>
          <a:pPr rtl="0"/>
          <a:r>
            <a:rPr lang="en-US" sz="2000" dirty="0">
              <a:latin typeface="Baskerville Old Face" panose="02020602080505020303" pitchFamily="18" charset="77"/>
              <a:ea typeface="Baskerville" panose="02020502070401020303" pitchFamily="18" charset="0"/>
            </a:rPr>
            <a:t>Row Data</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a:solidFill>
          <a:schemeClr val="bg1">
            <a:alpha val="90000"/>
          </a:schemeClr>
        </a:solidFill>
        <a:ln>
          <a:noFill/>
        </a:ln>
      </dgm:spPr>
      <dgm:t>
        <a:bodyPr/>
        <a:lstStyle/>
        <a:p>
          <a:r>
            <a:rPr lang="en-US" sz="1600" dirty="0"/>
            <a:t>Getting row data from client get information  about the data</a:t>
          </a:r>
          <a:endParaRPr lang="en-US" sz="1600" b="0" i="0" dirty="0">
            <a:solidFill>
              <a:schemeClr val="accent3"/>
            </a:solidFill>
            <a:latin typeface="Gill Sans Nova Light" panose="020B0302020104020203" pitchFamily="34" charset="0"/>
            <a:cs typeface="Gill Sans Light" panose="020B0302020104020203" pitchFamily="34" charset="-79"/>
          </a:endParaRP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50418D2B-9486-42DE-AFDD-1D31420040FF}">
      <dgm:prSet phldr="0" custT="1"/>
      <dgm:spPr>
        <a:solidFill>
          <a:schemeClr val="bg1">
            <a:lumMod val="95000"/>
            <a:alpha val="90000"/>
          </a:schemeClr>
        </a:solidFill>
      </dgm:spPr>
      <dgm:t>
        <a:bodyPr/>
        <a:lstStyle/>
        <a:p>
          <a:r>
            <a:rPr lang="en-US" sz="1600" dirty="0"/>
            <a:t>Checking primary requirement of client</a:t>
          </a:r>
          <a:endParaRPr lang="en-US" sz="1600" b="0" i="0" dirty="0">
            <a:solidFill>
              <a:schemeClr val="accent3"/>
            </a:solidFill>
            <a:latin typeface="Gill Sans Nova Light" panose="020B0302020104020203" pitchFamily="34" charset="0"/>
            <a:cs typeface="Gill Sans Light" panose="020B0302020104020203" pitchFamily="34" charset="-79"/>
          </a:endParaRP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Visualization</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a:solidFill>
          <a:schemeClr val="bg1">
            <a:alpha val="90000"/>
          </a:schemeClr>
        </a:solidFill>
        <a:ln>
          <a:noFill/>
        </a:ln>
      </dgm:spPr>
      <dgm:t>
        <a:bodyPr/>
        <a:lstStyle/>
        <a:p>
          <a:r>
            <a:rPr lang="en-US" sz="1600" dirty="0"/>
            <a:t>Perform EDA to get the details from the data and understand data set</a:t>
          </a:r>
          <a:endParaRPr lang="en-US" sz="1600" b="0" i="0" dirty="0">
            <a:solidFill>
              <a:schemeClr val="accent3"/>
            </a:solidFill>
            <a:latin typeface="Gill Sans Nova Light" panose="020B0302020104020203" pitchFamily="34" charset="0"/>
            <a:cs typeface="Gill Sans Light" panose="020B0302020104020203" pitchFamily="34" charset="-79"/>
          </a:endParaRP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a:solidFill>
          <a:schemeClr val="bg1">
            <a:lumMod val="95000"/>
            <a:alpha val="90000"/>
          </a:schemeClr>
        </a:solidFill>
      </dgm:spPr>
      <dgm:t>
        <a:bodyPr/>
        <a:lstStyle/>
        <a:p>
          <a:pPr rtl="0"/>
          <a:r>
            <a:rPr lang="en-US" sz="1600" dirty="0"/>
            <a:t>Build the various classification model to get whose model  fit and getting best accuracy</a:t>
          </a:r>
          <a:endParaRPr lang="en-US" sz="1600" b="0" i="0" dirty="0">
            <a:solidFill>
              <a:schemeClr val="accent3"/>
            </a:solidFill>
            <a:latin typeface="Gill Sans Nova Light" panose="020B0302020104020203" pitchFamily="34" charset="0"/>
            <a:cs typeface="Gill Sans Light" panose="020B0302020104020203" pitchFamily="34" charset="-79"/>
          </a:endParaRP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A2322D3A-7AC2-4C5C-9D7E-EAB2313D47D4}">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Deployment</a:t>
          </a:r>
        </a:p>
      </dgm:t>
    </dgm:pt>
    <dgm:pt modelId="{4A8C15D4-B36F-4764-B4FF-F2AF790D3E17}" type="parTrans" cxnId="{179FAFCF-F878-464E-A8A6-1185EFA0E380}">
      <dgm:prSet/>
      <dgm:spPr/>
      <dgm:t>
        <a:bodyPr/>
        <a:lstStyle/>
        <a:p>
          <a:endParaRPr lang="en-US"/>
        </a:p>
      </dgm:t>
    </dgm:pt>
    <dgm:pt modelId="{84DE1C3A-3FC7-4DB3-88ED-33F65A71557A}" type="sibTrans" cxnId="{179FAFCF-F878-464E-A8A6-1185EFA0E380}">
      <dgm:prSet/>
      <dgm:spPr/>
      <dgm:t>
        <a:bodyPr/>
        <a:lstStyle/>
        <a:p>
          <a:endParaRPr lang="en-US"/>
        </a:p>
      </dgm:t>
    </dgm:pt>
    <dgm:pt modelId="{B1AFA1AF-0FF8-45B3-A6D0-0E255A2F637D}">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Basic Steps</a:t>
          </a:r>
        </a:p>
      </dgm:t>
    </dgm:pt>
    <dgm:pt modelId="{88649F7A-400B-4056-965D-C9AC0B3AD942}" type="sibTrans" cxnId="{F28D7702-2FC3-49BD-BB13-C989E5EE622A}">
      <dgm:prSet/>
      <dgm:spPr/>
      <dgm:t>
        <a:bodyPr/>
        <a:lstStyle/>
        <a:p>
          <a:endParaRPr lang="en-US"/>
        </a:p>
      </dgm:t>
    </dgm:pt>
    <dgm:pt modelId="{10C68AF5-481C-45AA-A216-8BBBB04515B9}" type="parTrans" cxnId="{F28D7702-2FC3-49BD-BB13-C989E5EE622A}">
      <dgm:prSet/>
      <dgm:spPr/>
      <dgm:t>
        <a:bodyPr/>
        <a:lstStyle/>
        <a:p>
          <a:endParaRPr lang="en-US"/>
        </a:p>
      </dgm:t>
    </dgm:pt>
    <dgm:pt modelId="{4F85505A-81B6-4FDA-A144-900B71DAD946}">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Model Budling</a:t>
          </a:r>
        </a:p>
      </dgm:t>
    </dgm:pt>
    <dgm:pt modelId="{68F74A88-49DC-44B1-BC0D-220A7B97601C}" type="sibTrans" cxnId="{2D633B56-E147-4EFC-B9EE-6C0413F329B0}">
      <dgm:prSet/>
      <dgm:spPr/>
      <dgm:t>
        <a:bodyPr/>
        <a:lstStyle/>
        <a:p>
          <a:endParaRPr lang="en-US"/>
        </a:p>
      </dgm:t>
    </dgm:pt>
    <dgm:pt modelId="{D9A96E25-7BBE-4DDD-8DDE-B4970D4340A8}" type="parTrans" cxnId="{2D633B56-E147-4EFC-B9EE-6C0413F329B0}">
      <dgm:prSet/>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custLinFactNeighborY="-56478">
        <dgm:presLayoutVars>
          <dgm:chMax val="0"/>
          <dgm:chPref val="0"/>
        </dgm:presLayoutVars>
      </dgm:prSet>
      <dgm:spPr/>
    </dgm:pt>
    <dgm:pt modelId="{22359DD7-1BFB-4900-BAE6-6084F2F57988}" type="pres">
      <dgm:prSet presAssocID="{73D947E0-108F-4D20-A71E-3CF329F97212}" presName="desTx" presStyleLbl="alignAccFollowNode1" presStyleIdx="0" presStyleCnt="5" custScaleY="173526" custLinFactNeighborY="13200">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custLinFactNeighborY="-56478">
        <dgm:presLayoutVars>
          <dgm:chMax val="0"/>
          <dgm:chPref val="0"/>
        </dgm:presLayoutVars>
      </dgm:prSet>
      <dgm:spPr/>
    </dgm:pt>
    <dgm:pt modelId="{4FEB85EB-D046-4CDB-8A62-BBCE260C4490}" type="pres">
      <dgm:prSet presAssocID="{B1AFA1AF-0FF8-45B3-A6D0-0E255A2F637D}" presName="desTx" presStyleLbl="alignAccFollowNode1" presStyleIdx="1" presStyleCnt="5" custScaleY="181730" custLinFactNeighborY="13200">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custLinFactNeighborY="-56478">
        <dgm:presLayoutVars>
          <dgm:chMax val="0"/>
          <dgm:chPref val="0"/>
        </dgm:presLayoutVars>
      </dgm:prSet>
      <dgm:spPr/>
    </dgm:pt>
    <dgm:pt modelId="{6B5FE59C-B471-448A-AA7A-B526DCC4D4CA}" type="pres">
      <dgm:prSet presAssocID="{E9682B4F-0217-4B50-923E-C104AA24290F}" presName="desTx" presStyleLbl="alignAccFollowNode1" presStyleIdx="2" presStyleCnt="5" custScaleY="173526" custLinFactNeighborY="13200">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custLinFactNeighborY="-59919">
        <dgm:presLayoutVars>
          <dgm:chMax val="0"/>
          <dgm:chPref val="0"/>
        </dgm:presLayoutVars>
      </dgm:prSet>
      <dgm:spPr/>
    </dgm:pt>
    <dgm:pt modelId="{C42A8BDE-B838-475D-AFDE-17B60D744AB6}" type="pres">
      <dgm:prSet presAssocID="{4F85505A-81B6-4FDA-A144-900B71DAD946}" presName="desTx" presStyleLbl="alignAccFollowNode1" presStyleIdx="3" presStyleCnt="5" custScaleX="102112" custScaleY="159776" custLinFactNeighborX="800" custLinFactNeighborY="1185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custLinFactNeighborY="-56478">
        <dgm:presLayoutVars>
          <dgm:chMax val="0"/>
          <dgm:chPref val="0"/>
        </dgm:presLayoutVars>
      </dgm:prSet>
      <dgm:spPr/>
    </dgm:pt>
    <dgm:pt modelId="{C8429E68-36DD-4F6A-A2F4-7CCDADCEFAD1}" type="pres">
      <dgm:prSet presAssocID="{A2322D3A-7AC2-4C5C-9D7E-EAB2313D47D4}" presName="desTx" presStyleLbl="alignAccFollowNode1" presStyleIdx="4" presStyleCnt="5" custScaleX="99917" custScaleY="173186" custLinFactNeighborX="1267" custLinFactNeighborY="13200">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1_2" csCatId="accent1" phldr="1"/>
      <dgm:spPr/>
      <dgm:t>
        <a:bodyPr/>
        <a:lstStyle/>
        <a:p>
          <a:endParaRPr lang="en-US"/>
        </a:p>
      </dgm:t>
    </dgm:pt>
    <dgm:pt modelId="{DF1ABFB3-B399-406F-91BD-DCDF9A38526B}">
      <dgm:prSet phldrT="[Text]" phldr="0" custT="1"/>
      <dgm:spPr/>
      <dgm:t>
        <a:bodyPr/>
        <a:lstStyle/>
        <a:p>
          <a:r>
            <a:rPr lang="en-US" sz="1600" dirty="0"/>
            <a:t>Presentation of Our work on   Hotel review </a:t>
          </a:r>
          <a:endParaRPr lang="en-US" sz="1600" b="0" i="0" dirty="0">
            <a:solidFill>
              <a:schemeClr val="accent3"/>
            </a:solidFill>
            <a:latin typeface="Gill Sans Nova Light" panose="020B0302020104020203" pitchFamily="34" charset="0"/>
            <a:cs typeface="Gill Sans Light" panose="020B0302020104020203" pitchFamily="34" charset="-79"/>
          </a:endParaRPr>
        </a:p>
      </dgm:t>
    </dgm:pt>
    <dgm:pt modelId="{78CB0E27-958C-4066-A189-8B36505E8204}" type="parTrans" cxnId="{15319551-A9EA-462E-845B-E5251E84291F}">
      <dgm:prSet/>
      <dgm:spPr/>
      <dgm:t>
        <a:bodyPr/>
        <a:lstStyle/>
        <a:p>
          <a:endParaRPr lang="en-US"/>
        </a:p>
      </dgm:t>
    </dgm:pt>
    <dgm:pt modelId="{70E4A1D3-514E-4327-991D-5CC9C6B41885}" type="sibTrans" cxnId="{15319551-A9EA-462E-845B-E5251E84291F}">
      <dgm:prSet/>
      <dgm:spPr/>
      <dgm:t>
        <a:bodyPr/>
        <a:lstStyle/>
        <a:p>
          <a:endParaRPr lang="en-US"/>
        </a:p>
      </dgm:t>
    </dgm:pt>
    <dgm:pt modelId="{58FF46FB-368D-4E9C-A650-0513B8879DA8}">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Sep 3rd week</a:t>
          </a:r>
        </a:p>
      </dgm:t>
    </dgm:pt>
    <dgm:pt modelId="{11DFA284-5E99-474D-BF05-364A45269DC7}" type="parTrans" cxnId="{C5645B39-CB65-4A0A-B369-E455C3B827C3}">
      <dgm:prSet/>
      <dgm:spPr/>
      <dgm:t>
        <a:bodyPr/>
        <a:lstStyle/>
        <a:p>
          <a:endParaRPr lang="en-US"/>
        </a:p>
      </dgm:t>
    </dgm:pt>
    <dgm:pt modelId="{CFA40740-0682-470C-AD5A-CFF53CD12BD2}" type="sibTrans" cxnId="{C5645B39-CB65-4A0A-B369-E455C3B827C3}">
      <dgm:prSet/>
      <dgm:spPr/>
      <dgm:t>
        <a:bodyPr/>
        <a:lstStyle/>
        <a:p>
          <a:endParaRPr lang="en-US"/>
        </a:p>
      </dgm:t>
    </dgm:pt>
    <dgm:pt modelId="{D05E1923-5021-40F7-B4EF-E582E23A699D}">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Sep 4</a:t>
          </a:r>
          <a:r>
            <a:rPr lang="en-US" b="0" baseline="30000" dirty="0">
              <a:solidFill>
                <a:schemeClr val="accent3"/>
              </a:solidFill>
              <a:latin typeface="Baskerville Old Face" panose="02020602080505020303" pitchFamily="18" charset="77"/>
              <a:ea typeface="Baskerville" panose="02020502070401020303" pitchFamily="18" charset="0"/>
            </a:rPr>
            <a:t>th</a:t>
          </a:r>
          <a:r>
            <a:rPr lang="en-US" b="0" dirty="0">
              <a:solidFill>
                <a:schemeClr val="accent3"/>
              </a:solidFill>
              <a:latin typeface="Baskerville Old Face" panose="02020602080505020303" pitchFamily="18" charset="77"/>
              <a:ea typeface="Baskerville" panose="02020502070401020303" pitchFamily="18" charset="0"/>
            </a:rPr>
            <a:t> Week</a:t>
          </a:r>
        </a:p>
      </dgm:t>
    </dgm:pt>
    <dgm:pt modelId="{FD6C5CD2-9CED-4BE6-89CD-A5A5CCE63B3E}" type="parTrans" cxnId="{72C4D6D9-419A-42C1-A76D-84599F65BB08}">
      <dgm:prSet/>
      <dgm:spPr/>
      <dgm:t>
        <a:bodyPr/>
        <a:lstStyle/>
        <a:p>
          <a:endParaRPr lang="en-US"/>
        </a:p>
      </dgm:t>
    </dgm:pt>
    <dgm:pt modelId="{F020958C-EF86-4274-85F9-318F2792F7B6}" type="sibTrans" cxnId="{72C4D6D9-419A-42C1-A76D-84599F65BB08}">
      <dgm:prSet/>
      <dgm:spPr/>
      <dgm:t>
        <a:bodyPr/>
        <a:lstStyle/>
        <a:p>
          <a:endParaRPr lang="en-US"/>
        </a:p>
      </dgm:t>
    </dgm:pt>
    <dgm:pt modelId="{FA8F44BD-C8C7-462C-9756-1EC498E86842}">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 Oct 1</a:t>
          </a:r>
          <a:r>
            <a:rPr lang="en-US" b="0" baseline="30000" dirty="0">
              <a:solidFill>
                <a:schemeClr val="accent3"/>
              </a:solidFill>
              <a:latin typeface="Baskerville Old Face" panose="02020602080505020303" pitchFamily="18" charset="77"/>
              <a:ea typeface="Baskerville" panose="02020502070401020303" pitchFamily="18" charset="0"/>
            </a:rPr>
            <a:t>st</a:t>
          </a:r>
          <a:r>
            <a:rPr lang="en-US" b="0" dirty="0">
              <a:solidFill>
                <a:schemeClr val="accent3"/>
              </a:solidFill>
              <a:latin typeface="Baskerville Old Face" panose="02020602080505020303" pitchFamily="18" charset="77"/>
              <a:ea typeface="Baskerville" panose="02020502070401020303" pitchFamily="18" charset="0"/>
            </a:rPr>
            <a:t> Week</a:t>
          </a:r>
        </a:p>
      </dgm:t>
    </dgm:pt>
    <dgm:pt modelId="{F47063EE-4B58-4EDE-A4F2-A4BD81B82F21}" type="parTrans" cxnId="{0D51BD2E-4619-469B-B233-EBAC3D4D0BA6}">
      <dgm:prSet/>
      <dgm:spPr/>
      <dgm:t>
        <a:bodyPr/>
        <a:lstStyle/>
        <a:p>
          <a:endParaRPr lang="en-US"/>
        </a:p>
      </dgm:t>
    </dgm:pt>
    <dgm:pt modelId="{8C8A9736-03DA-4B1C-A590-10B4AD89452B}" type="sibTrans" cxnId="{0D51BD2E-4619-469B-B233-EBAC3D4D0BA6}">
      <dgm:prSet/>
      <dgm:spPr/>
      <dgm:t>
        <a:bodyPr/>
        <a:lstStyle/>
        <a:p>
          <a:endParaRPr lang="en-US"/>
        </a:p>
      </dgm:t>
    </dgm:pt>
    <dgm:pt modelId="{EFEB4D61-3A9C-4140-977F-3C3F5C9EE9D1}">
      <dgm:prSet phldr="0" custT="1"/>
      <dgm:spPr/>
      <dgm:t>
        <a:bodyPr/>
        <a:lstStyle/>
        <a:p>
          <a:r>
            <a:rPr lang="en-US" sz="1600" dirty="0"/>
            <a:t>Various Model Building</a:t>
          </a:r>
          <a:endParaRPr lang="en-US" sz="1600" b="0" i="0" dirty="0">
            <a:solidFill>
              <a:schemeClr val="accent3"/>
            </a:solidFill>
            <a:latin typeface="Gill Sans Nova Light" panose="020B0302020104020203" pitchFamily="34" charset="0"/>
            <a:cs typeface="Gill Sans Light" panose="020B0302020104020203" pitchFamily="34" charset="-79"/>
          </a:endParaRPr>
        </a:p>
      </dgm:t>
    </dgm:pt>
    <dgm:pt modelId="{57D352E4-0431-4F68-B8F1-61BFA34799AA}" type="parTrans" cxnId="{1B32EF2C-9DB5-4504-A9DA-B4956CC00208}">
      <dgm:prSet/>
      <dgm:spPr/>
      <dgm:t>
        <a:bodyPr/>
        <a:lstStyle/>
        <a:p>
          <a:endParaRPr lang="en-US"/>
        </a:p>
      </dgm:t>
    </dgm:pt>
    <dgm:pt modelId="{0ECC32B6-1E7C-4AA4-9DBF-D69B7C5E64A9}" type="sibTrans" cxnId="{1B32EF2C-9DB5-4504-A9DA-B4956CC00208}">
      <dgm:prSet/>
      <dgm:spPr/>
      <dgm:t>
        <a:bodyPr/>
        <a:lstStyle/>
        <a:p>
          <a:endParaRPr lang="en-US"/>
        </a:p>
      </dgm:t>
    </dgm:pt>
    <dgm:pt modelId="{8BAB5E6F-A65E-41DB-A296-0818B0E49F7C}">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Oct 2</a:t>
          </a:r>
          <a:r>
            <a:rPr lang="en-US" b="0" baseline="30000" dirty="0">
              <a:solidFill>
                <a:schemeClr val="accent3"/>
              </a:solidFill>
              <a:latin typeface="Baskerville Old Face" panose="02020602080505020303" pitchFamily="18" charset="77"/>
              <a:ea typeface="Baskerville" panose="02020502070401020303" pitchFamily="18" charset="0"/>
            </a:rPr>
            <a:t>nd</a:t>
          </a:r>
          <a:r>
            <a:rPr lang="en-US" b="0" dirty="0">
              <a:solidFill>
                <a:schemeClr val="accent3"/>
              </a:solidFill>
              <a:latin typeface="Baskerville Old Face" panose="02020602080505020303" pitchFamily="18" charset="77"/>
              <a:ea typeface="Baskerville" panose="02020502070401020303" pitchFamily="18" charset="0"/>
            </a:rPr>
            <a:t> week</a:t>
          </a:r>
        </a:p>
      </dgm:t>
    </dgm:pt>
    <dgm:pt modelId="{886842C6-3EFC-4BE7-B417-415595758830}" type="parTrans" cxnId="{66B49C6C-FAFD-47B4-BF22-05A295C23D4E}">
      <dgm:prSet/>
      <dgm:spPr/>
      <dgm:t>
        <a:bodyPr/>
        <a:lstStyle/>
        <a:p>
          <a:endParaRPr lang="en-US"/>
        </a:p>
      </dgm:t>
    </dgm:pt>
    <dgm:pt modelId="{B407F4C3-8FC9-4E91-A0EC-6B33713CC9A5}" type="sibTrans" cxnId="{66B49C6C-FAFD-47B4-BF22-05A295C23D4E}">
      <dgm:prSet/>
      <dgm:spPr/>
      <dgm:t>
        <a:bodyPr/>
        <a:lstStyle/>
        <a:p>
          <a:endParaRPr lang="en-US"/>
        </a:p>
      </dgm:t>
    </dgm:pt>
    <dgm:pt modelId="{332BC85C-1CF3-4F8F-ACB7-5B6D53744AE1}">
      <dgm:prSet phldr="0" custT="1"/>
      <dgm:spPr/>
      <dgm:t>
        <a:bodyPr/>
        <a:lstStyle/>
        <a:p>
          <a:r>
            <a:rPr lang="en-US" sz="1600" dirty="0"/>
            <a:t>Deployment with finalized Model </a:t>
          </a:r>
          <a:endParaRPr lang="en-US" sz="1600" b="0" i="0" dirty="0">
            <a:solidFill>
              <a:schemeClr val="accent3"/>
            </a:solidFill>
            <a:latin typeface="Gill Sans Nova Light" panose="020B0302020104020203" pitchFamily="34" charset="0"/>
            <a:cs typeface="Gill Sans Light" panose="020B0302020104020203" pitchFamily="34" charset="-79"/>
          </a:endParaRPr>
        </a:p>
      </dgm:t>
    </dgm:pt>
    <dgm:pt modelId="{99F218FD-90FE-450E-A368-B3E3677E74E8}" type="parTrans" cxnId="{2617C475-F537-46A6-ADE1-4EB764853601}">
      <dgm:prSet/>
      <dgm:spPr/>
      <dgm:t>
        <a:bodyPr/>
        <a:lstStyle/>
        <a:p>
          <a:endParaRPr lang="en-US"/>
        </a:p>
      </dgm:t>
    </dgm:pt>
    <dgm:pt modelId="{8D1CC686-B05C-4470-A959-236CC9C8BB70}" type="sibTrans" cxnId="{2617C475-F537-46A6-ADE1-4EB764853601}">
      <dgm:prSet/>
      <dgm:spPr/>
      <dgm:t>
        <a:bodyPr/>
        <a:lstStyle/>
        <a:p>
          <a:endParaRPr lang="en-US"/>
        </a:p>
      </dgm:t>
    </dgm:pt>
    <dgm:pt modelId="{8B9AF88A-E1F7-4D3A-905F-87228D6A8655}">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Oct 3</a:t>
          </a:r>
          <a:r>
            <a:rPr lang="en-US" b="0" baseline="30000" dirty="0">
              <a:solidFill>
                <a:schemeClr val="accent3"/>
              </a:solidFill>
              <a:latin typeface="Baskerville Old Face" panose="02020602080505020303" pitchFamily="18" charset="77"/>
              <a:ea typeface="Baskerville" panose="02020502070401020303" pitchFamily="18" charset="0"/>
            </a:rPr>
            <a:t>rd</a:t>
          </a:r>
          <a:r>
            <a:rPr lang="en-US" b="0" dirty="0">
              <a:solidFill>
                <a:schemeClr val="accent3"/>
              </a:solidFill>
              <a:latin typeface="Baskerville Old Face" panose="02020602080505020303" pitchFamily="18" charset="77"/>
              <a:ea typeface="Baskerville" panose="02020502070401020303" pitchFamily="18" charset="0"/>
            </a:rPr>
            <a:t> week</a:t>
          </a:r>
        </a:p>
      </dgm:t>
    </dgm:pt>
    <dgm:pt modelId="{933A8FED-7B84-4ED0-B6AA-2EE26A89B8EA}" type="parTrans" cxnId="{E1474FF3-8E3C-4B30-985C-CE88BA0FE324}">
      <dgm:prSet/>
      <dgm:spPr/>
      <dgm:t>
        <a:bodyPr/>
        <a:lstStyle/>
        <a:p>
          <a:endParaRPr lang="en-US"/>
        </a:p>
      </dgm:t>
    </dgm:pt>
    <dgm:pt modelId="{F11DD6EC-352C-4A0E-84AA-FEBE2F06BCF9}" type="sibTrans" cxnId="{E1474FF3-8E3C-4B30-985C-CE88BA0FE324}">
      <dgm:prSet/>
      <dgm:spPr/>
      <dgm:t>
        <a:bodyPr/>
        <a:lstStyle/>
        <a:p>
          <a:endParaRPr lang="en-US"/>
        </a:p>
      </dgm:t>
    </dgm:pt>
    <dgm:pt modelId="{9A875394-CA1E-4432-AEEB-9054FCFF5E0E}">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Getting data from clients as well as getting information about requirement and need of  Business </a:t>
          </a:r>
        </a:p>
      </dgm:t>
    </dgm:pt>
    <dgm:pt modelId="{0314452B-82A0-42F4-9551-DF00CFFC3580}" type="sibTrans" cxnId="{B659504B-18E4-4D89-A17C-34ABB280AE52}">
      <dgm:prSet/>
      <dgm:spPr/>
      <dgm:t>
        <a:bodyPr/>
        <a:lstStyle/>
        <a:p>
          <a:endParaRPr lang="en-US"/>
        </a:p>
      </dgm:t>
    </dgm:pt>
    <dgm:pt modelId="{FCC92BDD-6EA3-421D-9DA8-7D3A12D003B6}" type="parTrans" cxnId="{B659504B-18E4-4D89-A17C-34ABB280AE52}">
      <dgm:prSet/>
      <dgm:spPr/>
      <dgm:t>
        <a:bodyPr/>
        <a:lstStyle/>
        <a:p>
          <a:endParaRPr lang="en-US"/>
        </a:p>
      </dgm:t>
    </dgm:pt>
    <dgm:pt modelId="{579089A8-5362-4BA4-9163-D19228C1808F}">
      <dgm:prSet phldr="0" custT="1"/>
      <dgm:spPr/>
      <dgm:t>
        <a:bodyPr/>
        <a:lstStyle/>
        <a:p>
          <a:r>
            <a:rPr lang="en-US" sz="1600" dirty="0"/>
            <a:t>Data Cleaning , Data Preprocessing , EDA</a:t>
          </a:r>
          <a:endParaRPr lang="en-US" sz="1600" b="0" i="0" dirty="0">
            <a:solidFill>
              <a:schemeClr val="accent3"/>
            </a:solidFill>
            <a:latin typeface="Gill Sans Nova Light" panose="020B0302020104020203" pitchFamily="34" charset="0"/>
            <a:cs typeface="Gill Sans Light" panose="020B0302020104020203" pitchFamily="34" charset="-79"/>
          </a:endParaRPr>
        </a:p>
      </dgm:t>
    </dgm:pt>
    <dgm:pt modelId="{1C5328B1-AC18-4CF7-A034-BB0592F4A2A1}" type="sibTrans" cxnId="{4876CF51-F110-4E25-8FD4-08D25B4B0AB8}">
      <dgm:prSet/>
      <dgm:spPr/>
      <dgm:t>
        <a:bodyPr/>
        <a:lstStyle/>
        <a:p>
          <a:endParaRPr lang="en-US"/>
        </a:p>
      </dgm:t>
    </dgm:pt>
    <dgm:pt modelId="{FB2DEB6E-B29F-4E51-960A-23ECC62EBF38}" type="parTrans" cxnId="{4876CF51-F110-4E25-8FD4-08D25B4B0AB8}">
      <dgm:prSet/>
      <dgm:spPr/>
      <dgm:t>
        <a:bodyPr/>
        <a:lstStyle/>
        <a:p>
          <a:endParaRPr lang="en-US"/>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custLinFactNeighborY="0"/>
      <dgm:spPr>
        <a:solidFill>
          <a:schemeClr val="lt1">
            <a:alpha val="90000"/>
            <a:hueOff val="0"/>
            <a:satOff val="0"/>
            <a:lumOff val="0"/>
            <a:alphaOff val="0"/>
          </a:schemeClr>
        </a:solidFill>
        <a:ln w="19050" cap="flat" cmpd="sng" algn="ctr">
          <a:solidFill>
            <a:schemeClr val="accent1"/>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1"/>
        </a:solidFill>
        <a:ln>
          <a:solidFill>
            <a:srgbClr val="4F5945"/>
          </a:solidFill>
        </a:ln>
      </dgm:spPr>
    </dgm:pt>
    <dgm:pt modelId="{5B7FC7CF-F58D-48D5-8BCC-38D6EE87890B}" type="pres">
      <dgm:prSet presAssocID="{58FF46FB-368D-4E9C-A650-0513B8879DA8}" presName="Ellipse" presStyleLbl="fgAcc1" presStyleIdx="1" presStyleCnt="6"/>
      <dgm:spPr>
        <a:solidFill>
          <a:schemeClr val="tx2">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1"/>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dgm:pt>
    <dgm:pt modelId="{B1A1A837-F261-404B-A808-B2F4154CE8A2}" type="pres">
      <dgm:prSet presAssocID="{D05E1923-5021-40F7-B4EF-E582E23A699D}" presName="Ellipse" presStyleLbl="fgAcc1" presStyleIdx="2" presStyleCnt="6"/>
      <dgm:spPr>
        <a:solidFill>
          <a:schemeClr val="tx2">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1">
              <a:hueOff val="0"/>
              <a:satOff val="0"/>
              <a:lumOff val="0"/>
              <a:alphaOff val="0"/>
            </a:schemeClr>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1"/>
        </a:solidFill>
        <a:ln>
          <a:solidFill>
            <a:schemeClr val="accent1"/>
          </a:solidFill>
        </a:ln>
      </dgm:spPr>
    </dgm:pt>
    <dgm:pt modelId="{5D519322-C1DD-47AE-92C0-13575134BC76}" type="pres">
      <dgm:prSet presAssocID="{FA8F44BD-C8C7-462C-9756-1EC498E86842}" presName="Ellipse" presStyleLbl="fgAcc1" presStyleIdx="3" presStyleCnt="6"/>
      <dgm:spPr>
        <a:solidFill>
          <a:srgbClr val="CCD8D6">
            <a:alpha val="90000"/>
          </a:srgb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1"/>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dgm:pt>
    <dgm:pt modelId="{515AAB83-BD07-4B9E-9A3B-858C0B126F9C}" type="pres">
      <dgm:prSet presAssocID="{8BAB5E6F-A65E-41DB-A296-0818B0E49F7C}" presName="Ellipse" presStyleLbl="fgAcc1" presStyleIdx="4" presStyleCnt="6"/>
      <dgm:spPr>
        <a:solidFill>
          <a:schemeClr val="tx2">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1">
              <a:hueOff val="0"/>
              <a:satOff val="0"/>
              <a:lumOff val="0"/>
              <a:alphaOff val="0"/>
            </a:schemeClr>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1"/>
        </a:solidFill>
        <a:ln>
          <a:solidFill>
            <a:schemeClr val="accent1"/>
          </a:solidFill>
        </a:ln>
      </dgm:spPr>
    </dgm:pt>
    <dgm:pt modelId="{A22B1C16-7FF0-4DBE-B32E-E43FEB1E2EAC}" type="pres">
      <dgm:prSet presAssocID="{8B9AF88A-E1F7-4D3A-905F-87228D6A8655}" presName="Ellipse" presStyleLbl="fgAcc1" presStyleIdx="5" presStyleCnt="6"/>
      <dgm:spPr>
        <a:solidFill>
          <a:srgbClr val="CCD8D6">
            <a:alpha val="90000"/>
          </a:srgb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105631">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1">
              <a:hueOff val="0"/>
              <a:satOff val="0"/>
              <a:lumOff val="0"/>
              <a:alphaOff val="0"/>
            </a:schemeClr>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6690" y="82381"/>
          <a:ext cx="2005656" cy="601696"/>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491" tIns="158491" rIns="158491" bIns="158491"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Row Data</a:t>
          </a:r>
        </a:p>
      </dsp:txBody>
      <dsp:txXfrm>
        <a:off x="6690" y="82381"/>
        <a:ext cx="2005656" cy="601696"/>
      </dsp:txXfrm>
    </dsp:sp>
    <dsp:sp modelId="{22359DD7-1BFB-4900-BAE6-6084F2F57988}">
      <dsp:nvSpPr>
        <dsp:cNvPr id="0" name=""/>
        <dsp:cNvSpPr/>
      </dsp:nvSpPr>
      <dsp:spPr>
        <a:xfrm>
          <a:off x="6690" y="674612"/>
          <a:ext cx="2005656" cy="2572302"/>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14" tIns="198114" rIns="198114" bIns="198114" numCol="1" spcCol="1270" anchor="t" anchorCtr="0">
          <a:noAutofit/>
        </a:bodyPr>
        <a:lstStyle/>
        <a:p>
          <a:pPr marL="0" lvl="0" indent="0" algn="l" defTabSz="711200">
            <a:lnSpc>
              <a:spcPct val="90000"/>
            </a:lnSpc>
            <a:spcBef>
              <a:spcPct val="0"/>
            </a:spcBef>
            <a:spcAft>
              <a:spcPct val="35000"/>
            </a:spcAft>
            <a:buNone/>
          </a:pPr>
          <a:r>
            <a:rPr lang="en-US" sz="1600" kern="1200" dirty="0"/>
            <a:t>Getting row data from client get information  about the data</a:t>
          </a:r>
          <a:endParaRPr lang="en-US"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6690" y="674612"/>
        <a:ext cx="2005656" cy="2572302"/>
      </dsp:txXfrm>
    </dsp:sp>
    <dsp:sp modelId="{C4F84DEA-2002-4D32-8E80-70EEE05E345A}">
      <dsp:nvSpPr>
        <dsp:cNvPr id="0" name=""/>
        <dsp:cNvSpPr/>
      </dsp:nvSpPr>
      <dsp:spPr>
        <a:xfrm>
          <a:off x="2120241" y="54015"/>
          <a:ext cx="2005656" cy="601696"/>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491" tIns="158491" rIns="158491" bIns="158491"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Basic Steps</a:t>
          </a:r>
        </a:p>
      </dsp:txBody>
      <dsp:txXfrm>
        <a:off x="2120241" y="54015"/>
        <a:ext cx="2005656" cy="601696"/>
      </dsp:txXfrm>
    </dsp:sp>
    <dsp:sp modelId="{4FEB85EB-D046-4CDB-8A62-BBCE260C4490}">
      <dsp:nvSpPr>
        <dsp:cNvPr id="0" name=""/>
        <dsp:cNvSpPr/>
      </dsp:nvSpPr>
      <dsp:spPr>
        <a:xfrm>
          <a:off x="2120241" y="585439"/>
          <a:ext cx="2005656" cy="2693916"/>
        </a:xfrm>
        <a:prstGeom prst="rect">
          <a:avLst/>
        </a:prstGeom>
        <a:solidFill>
          <a:schemeClr val="bg1">
            <a:lumMod val="9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14" tIns="198114" rIns="198114" bIns="198114" numCol="1" spcCol="1270" anchor="t" anchorCtr="0">
          <a:noAutofit/>
        </a:bodyPr>
        <a:lstStyle/>
        <a:p>
          <a:pPr marL="0" lvl="0" indent="0" algn="l" defTabSz="711200">
            <a:lnSpc>
              <a:spcPct val="90000"/>
            </a:lnSpc>
            <a:spcBef>
              <a:spcPct val="0"/>
            </a:spcBef>
            <a:spcAft>
              <a:spcPct val="35000"/>
            </a:spcAft>
            <a:buNone/>
          </a:pPr>
          <a:r>
            <a:rPr lang="en-US" sz="1600" kern="1200" dirty="0"/>
            <a:t>Checking primary requirement of client</a:t>
          </a:r>
          <a:endParaRPr lang="en-US"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2120241" y="585439"/>
        <a:ext cx="2005656" cy="2693916"/>
      </dsp:txXfrm>
    </dsp:sp>
    <dsp:sp modelId="{49B7F8FA-D256-41EF-9327-52A3551D9A60}">
      <dsp:nvSpPr>
        <dsp:cNvPr id="0" name=""/>
        <dsp:cNvSpPr/>
      </dsp:nvSpPr>
      <dsp:spPr>
        <a:xfrm>
          <a:off x="4233792" y="82381"/>
          <a:ext cx="2005656" cy="601696"/>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491" tIns="158491" rIns="158491" bIns="158491"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Visualization</a:t>
          </a:r>
        </a:p>
      </dsp:txBody>
      <dsp:txXfrm>
        <a:off x="4233792" y="82381"/>
        <a:ext cx="2005656" cy="601696"/>
      </dsp:txXfrm>
    </dsp:sp>
    <dsp:sp modelId="{6B5FE59C-B471-448A-AA7A-B526DCC4D4CA}">
      <dsp:nvSpPr>
        <dsp:cNvPr id="0" name=""/>
        <dsp:cNvSpPr/>
      </dsp:nvSpPr>
      <dsp:spPr>
        <a:xfrm>
          <a:off x="4233792" y="674612"/>
          <a:ext cx="2005656" cy="2572302"/>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14" tIns="198114" rIns="198114" bIns="198114" numCol="1" spcCol="1270" anchor="t" anchorCtr="0">
          <a:noAutofit/>
        </a:bodyPr>
        <a:lstStyle/>
        <a:p>
          <a:pPr marL="0" lvl="0" indent="0" algn="l" defTabSz="711200">
            <a:lnSpc>
              <a:spcPct val="90000"/>
            </a:lnSpc>
            <a:spcBef>
              <a:spcPct val="0"/>
            </a:spcBef>
            <a:spcAft>
              <a:spcPct val="35000"/>
            </a:spcAft>
            <a:buNone/>
          </a:pPr>
          <a:r>
            <a:rPr lang="en-US" sz="1600" kern="1200" dirty="0"/>
            <a:t>Perform EDA to get the details from the data and understand data set</a:t>
          </a:r>
          <a:endParaRPr lang="en-US"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4233792" y="674612"/>
        <a:ext cx="2005656" cy="2572302"/>
      </dsp:txXfrm>
    </dsp:sp>
    <dsp:sp modelId="{4132ECB1-6BEF-4935-AFA3-B2EAA48FDE7E}">
      <dsp:nvSpPr>
        <dsp:cNvPr id="0" name=""/>
        <dsp:cNvSpPr/>
      </dsp:nvSpPr>
      <dsp:spPr>
        <a:xfrm>
          <a:off x="6368522" y="57122"/>
          <a:ext cx="2005656" cy="601696"/>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491" tIns="158491" rIns="158491" bIns="158491"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Model Budling</a:t>
          </a:r>
        </a:p>
      </dsp:txBody>
      <dsp:txXfrm>
        <a:off x="6368522" y="57122"/>
        <a:ext cx="2005656" cy="601696"/>
      </dsp:txXfrm>
    </dsp:sp>
    <dsp:sp modelId="{C42A8BDE-B838-475D-AFDE-17B60D744AB6}">
      <dsp:nvSpPr>
        <dsp:cNvPr id="0" name=""/>
        <dsp:cNvSpPr/>
      </dsp:nvSpPr>
      <dsp:spPr>
        <a:xfrm>
          <a:off x="6363388" y="657486"/>
          <a:ext cx="2048015" cy="2590521"/>
        </a:xfrm>
        <a:prstGeom prst="rect">
          <a:avLst/>
        </a:prstGeom>
        <a:solidFill>
          <a:schemeClr val="bg1">
            <a:lumMod val="9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14" tIns="198114" rIns="198114" bIns="198114" numCol="1" spcCol="1270" anchor="t" anchorCtr="0">
          <a:noAutofit/>
        </a:bodyPr>
        <a:lstStyle/>
        <a:p>
          <a:pPr marL="0" lvl="0" indent="0" algn="l" defTabSz="711200" rtl="0">
            <a:lnSpc>
              <a:spcPct val="90000"/>
            </a:lnSpc>
            <a:spcBef>
              <a:spcPct val="0"/>
            </a:spcBef>
            <a:spcAft>
              <a:spcPct val="35000"/>
            </a:spcAft>
            <a:buNone/>
          </a:pPr>
          <a:r>
            <a:rPr lang="en-US" sz="1600" kern="1200" dirty="0"/>
            <a:t>Build the various classification model to get whose model  fit and getting best accuracy</a:t>
          </a:r>
          <a:endParaRPr lang="en-US"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6363388" y="657486"/>
        <a:ext cx="2048015" cy="2590521"/>
      </dsp:txXfrm>
    </dsp:sp>
    <dsp:sp modelId="{59606EB9-9F10-4D12-A33F-A242FDCC0D0F}">
      <dsp:nvSpPr>
        <dsp:cNvPr id="0" name=""/>
        <dsp:cNvSpPr/>
      </dsp:nvSpPr>
      <dsp:spPr>
        <a:xfrm>
          <a:off x="8503253" y="83641"/>
          <a:ext cx="2005656" cy="601696"/>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491" tIns="158491" rIns="158491" bIns="158491"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Deployment</a:t>
          </a:r>
        </a:p>
      </dsp:txBody>
      <dsp:txXfrm>
        <a:off x="8503253" y="83641"/>
        <a:ext cx="2005656" cy="601696"/>
      </dsp:txXfrm>
    </dsp:sp>
    <dsp:sp modelId="{C8429E68-36DD-4F6A-A2F4-7CCDADCEFAD1}">
      <dsp:nvSpPr>
        <dsp:cNvPr id="0" name=""/>
        <dsp:cNvSpPr/>
      </dsp:nvSpPr>
      <dsp:spPr>
        <a:xfrm>
          <a:off x="8511608" y="678393"/>
          <a:ext cx="2003991" cy="2567262"/>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14" tIns="198114" rIns="198114" bIns="198114" numCol="1" spcCol="1270" anchor="t" anchorCtr="0">
          <a:noAutofit/>
        </a:bodyPr>
        <a:lstStyle/>
        <a:p>
          <a:pPr marL="0" lvl="0" indent="0" algn="l" defTabSz="711200" rtl="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Deploy strategic Model networks with compelling Client needs</a:t>
          </a:r>
        </a:p>
      </dsp:txBody>
      <dsp:txXfrm>
        <a:off x="8511608" y="678393"/>
        <a:ext cx="2003991" cy="25672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1659731"/>
          <a:ext cx="10242550" cy="0"/>
        </a:xfrm>
        <a:prstGeom prst="line">
          <a:avLst/>
        </a:prstGeom>
        <a:solidFill>
          <a:schemeClr val="lt1">
            <a:alpha val="90000"/>
            <a:hueOff val="0"/>
            <a:satOff val="0"/>
            <a:lumOff val="0"/>
            <a:alphaOff val="0"/>
          </a:schemeClr>
        </a:solidFill>
        <a:ln w="19050" cap="flat" cmpd="sng" algn="ctr">
          <a:solidFill>
            <a:schemeClr val="accent1"/>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51490" y="382503"/>
          <a:ext cx="244110" cy="244110"/>
        </a:xfrm>
        <a:prstGeom prst="teardrop">
          <a:avLst>
            <a:gd name="adj" fmla="val 115000"/>
          </a:avLst>
        </a:prstGeom>
        <a:solidFill>
          <a:schemeClr val="accent1"/>
        </a:solidFill>
        <a:ln w="12700" cap="flat" cmpd="sng" algn="ctr">
          <a:solidFill>
            <a:srgbClr val="4F594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78608" y="409621"/>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346157"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Getting data from clients as well as getting information about requirement and need of  Business </a:t>
          </a:r>
        </a:p>
      </dsp:txBody>
      <dsp:txXfrm>
        <a:off x="346157" y="677170"/>
        <a:ext cx="2838997" cy="982560"/>
      </dsp:txXfrm>
    </dsp:sp>
    <dsp:sp modelId="{8E3FB235-DF38-476B-9A0E-B1E583D50944}">
      <dsp:nvSpPr>
        <dsp:cNvPr id="0" name=""/>
        <dsp:cNvSpPr/>
      </dsp:nvSpPr>
      <dsp:spPr>
        <a:xfrm>
          <a:off x="346157"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Sep 3rd week</a:t>
          </a:r>
        </a:p>
      </dsp:txBody>
      <dsp:txXfrm>
        <a:off x="346157" y="331946"/>
        <a:ext cx="2838997" cy="345224"/>
      </dsp:txXfrm>
    </dsp:sp>
    <dsp:sp modelId="{9AA05CE5-209F-4AD9-BE2C-2A69F76DA8F4}">
      <dsp:nvSpPr>
        <dsp:cNvPr id="0" name=""/>
        <dsp:cNvSpPr/>
      </dsp:nvSpPr>
      <dsp:spPr>
        <a:xfrm>
          <a:off x="173545" y="677170"/>
          <a:ext cx="0" cy="982560"/>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41953"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56541" y="2692848"/>
          <a:ext cx="244110" cy="24411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83659" y="2719967"/>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051208" y="1659731"/>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01600" numCol="1" spcCol="1270" anchor="b" anchorCtr="0">
          <a:noAutofit/>
        </a:bodyPr>
        <a:lstStyle/>
        <a:p>
          <a:pPr marL="0" lvl="0" indent="0" algn="l" defTabSz="711200">
            <a:lnSpc>
              <a:spcPct val="90000"/>
            </a:lnSpc>
            <a:spcBef>
              <a:spcPct val="0"/>
            </a:spcBef>
            <a:spcAft>
              <a:spcPct val="35000"/>
            </a:spcAft>
            <a:buNone/>
          </a:pPr>
          <a:r>
            <a:rPr lang="en-US" sz="1600" kern="1200" dirty="0"/>
            <a:t>Data Cleaning , Data Preprocessing , EDA</a:t>
          </a:r>
          <a:endParaRPr lang="en-US"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2051208" y="1659731"/>
        <a:ext cx="2838997" cy="982560"/>
      </dsp:txXfrm>
    </dsp:sp>
    <dsp:sp modelId="{223C5207-4FA2-4A6C-8F43-20BD55767C99}">
      <dsp:nvSpPr>
        <dsp:cNvPr id="0" name=""/>
        <dsp:cNvSpPr/>
      </dsp:nvSpPr>
      <dsp:spPr>
        <a:xfrm>
          <a:off x="2051208" y="2642291"/>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Sep 4</a:t>
          </a:r>
          <a:r>
            <a:rPr lang="en-US" sz="2000" b="0" kern="1200" baseline="30000" dirty="0">
              <a:solidFill>
                <a:schemeClr val="accent3"/>
              </a:solidFill>
              <a:latin typeface="Baskerville Old Face" panose="02020602080505020303" pitchFamily="18" charset="77"/>
              <a:ea typeface="Baskerville" panose="02020502070401020303" pitchFamily="18" charset="0"/>
            </a:rPr>
            <a:t>th</a:t>
          </a:r>
          <a:r>
            <a:rPr lang="en-US" sz="2000" b="0" kern="1200" dirty="0">
              <a:solidFill>
                <a:schemeClr val="accent3"/>
              </a:solidFill>
              <a:latin typeface="Baskerville Old Face" panose="02020602080505020303" pitchFamily="18" charset="77"/>
              <a:ea typeface="Baskerville" panose="02020502070401020303" pitchFamily="18" charset="0"/>
            </a:rPr>
            <a:t> Week</a:t>
          </a:r>
        </a:p>
      </dsp:txBody>
      <dsp:txXfrm>
        <a:off x="2051208" y="2642291"/>
        <a:ext cx="2838997" cy="345224"/>
      </dsp:txXfrm>
    </dsp:sp>
    <dsp:sp modelId="{4FE5EB5D-4CEF-4D0D-9394-0534E61844BE}">
      <dsp:nvSpPr>
        <dsp:cNvPr id="0" name=""/>
        <dsp:cNvSpPr/>
      </dsp:nvSpPr>
      <dsp:spPr>
        <a:xfrm>
          <a:off x="1878596" y="1659731"/>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47004"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461592" y="382503"/>
          <a:ext cx="244110" cy="244110"/>
        </a:xfrm>
        <a:prstGeom prst="teardrop">
          <a:avLst>
            <a:gd name="adj" fmla="val 11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488711" y="409621"/>
          <a:ext cx="189873" cy="189873"/>
        </a:xfrm>
        <a:prstGeom prst="ellipse">
          <a:avLst/>
        </a:prstGeom>
        <a:solidFill>
          <a:srgbClr val="CCD8D6">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756259"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kern="1200" dirty="0"/>
            <a:t>Various Model Building</a:t>
          </a:r>
          <a:endParaRPr lang="en-US"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3756259" y="677170"/>
        <a:ext cx="2838997" cy="982560"/>
      </dsp:txXfrm>
    </dsp:sp>
    <dsp:sp modelId="{2D6C7916-1130-46A8-833B-A6278CBD2192}">
      <dsp:nvSpPr>
        <dsp:cNvPr id="0" name=""/>
        <dsp:cNvSpPr/>
      </dsp:nvSpPr>
      <dsp:spPr>
        <a:xfrm>
          <a:off x="3756259"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 Oct 1</a:t>
          </a:r>
          <a:r>
            <a:rPr lang="en-US" sz="2000" b="0" kern="1200" baseline="30000" dirty="0">
              <a:solidFill>
                <a:schemeClr val="accent3"/>
              </a:solidFill>
              <a:latin typeface="Baskerville Old Face" panose="02020602080505020303" pitchFamily="18" charset="77"/>
              <a:ea typeface="Baskerville" panose="02020502070401020303" pitchFamily="18" charset="0"/>
            </a:rPr>
            <a:t>st</a:t>
          </a:r>
          <a:r>
            <a:rPr lang="en-US" sz="2000" b="0" kern="1200" dirty="0">
              <a:solidFill>
                <a:schemeClr val="accent3"/>
              </a:solidFill>
              <a:latin typeface="Baskerville Old Face" panose="02020602080505020303" pitchFamily="18" charset="77"/>
              <a:ea typeface="Baskerville" panose="02020502070401020303" pitchFamily="18" charset="0"/>
            </a:rPr>
            <a:t> Week</a:t>
          </a:r>
        </a:p>
      </dsp:txBody>
      <dsp:txXfrm>
        <a:off x="3756259" y="331946"/>
        <a:ext cx="2838997" cy="345224"/>
      </dsp:txXfrm>
    </dsp:sp>
    <dsp:sp modelId="{4D953791-5C2F-4A75-A8F4-6ED7EAB5E015}">
      <dsp:nvSpPr>
        <dsp:cNvPr id="0" name=""/>
        <dsp:cNvSpPr/>
      </dsp:nvSpPr>
      <dsp:spPr>
        <a:xfrm>
          <a:off x="3583647" y="677170"/>
          <a:ext cx="0" cy="982560"/>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552055"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5166643" y="2692848"/>
          <a:ext cx="244110" cy="24411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5193762" y="2719967"/>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461311" y="1659731"/>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01600" numCol="1" spcCol="1270" anchor="b" anchorCtr="0">
          <a:noAutofit/>
        </a:bodyPr>
        <a:lstStyle/>
        <a:p>
          <a:pPr marL="0" lvl="0" indent="0" algn="l" defTabSz="711200">
            <a:lnSpc>
              <a:spcPct val="90000"/>
            </a:lnSpc>
            <a:spcBef>
              <a:spcPct val="0"/>
            </a:spcBef>
            <a:spcAft>
              <a:spcPct val="35000"/>
            </a:spcAft>
            <a:buNone/>
          </a:pPr>
          <a:r>
            <a:rPr lang="en-US" sz="1600" kern="1200" dirty="0"/>
            <a:t>Deployment with finalized Model </a:t>
          </a:r>
          <a:endParaRPr lang="en-US"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5461311" y="1659731"/>
        <a:ext cx="2838997" cy="982560"/>
      </dsp:txXfrm>
    </dsp:sp>
    <dsp:sp modelId="{7C1E6B4A-59F7-4018-A403-E1CCAEE78BA1}">
      <dsp:nvSpPr>
        <dsp:cNvPr id="0" name=""/>
        <dsp:cNvSpPr/>
      </dsp:nvSpPr>
      <dsp:spPr>
        <a:xfrm>
          <a:off x="5461311" y="2642291"/>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Oct 2</a:t>
          </a:r>
          <a:r>
            <a:rPr lang="en-US" sz="2000" b="0" kern="1200" baseline="30000" dirty="0">
              <a:solidFill>
                <a:schemeClr val="accent3"/>
              </a:solidFill>
              <a:latin typeface="Baskerville Old Face" panose="02020602080505020303" pitchFamily="18" charset="77"/>
              <a:ea typeface="Baskerville" panose="02020502070401020303" pitchFamily="18" charset="0"/>
            </a:rPr>
            <a:t>nd</a:t>
          </a:r>
          <a:r>
            <a:rPr lang="en-US" sz="2000" b="0" kern="1200" dirty="0">
              <a:solidFill>
                <a:schemeClr val="accent3"/>
              </a:solidFill>
              <a:latin typeface="Baskerville Old Face" panose="02020602080505020303" pitchFamily="18" charset="77"/>
              <a:ea typeface="Baskerville" panose="02020502070401020303" pitchFamily="18" charset="0"/>
            </a:rPr>
            <a:t> week</a:t>
          </a:r>
        </a:p>
      </dsp:txBody>
      <dsp:txXfrm>
        <a:off x="5461311" y="2642291"/>
        <a:ext cx="2838997" cy="345224"/>
      </dsp:txXfrm>
    </dsp:sp>
    <dsp:sp modelId="{A03C5372-D306-43AC-B406-6F8183849431}">
      <dsp:nvSpPr>
        <dsp:cNvPr id="0" name=""/>
        <dsp:cNvSpPr/>
      </dsp:nvSpPr>
      <dsp:spPr>
        <a:xfrm>
          <a:off x="5288699" y="1659731"/>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257106"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871695" y="382503"/>
          <a:ext cx="244110" cy="244110"/>
        </a:xfrm>
        <a:prstGeom prst="teardrop">
          <a:avLst>
            <a:gd name="adj" fmla="val 11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898813" y="409621"/>
          <a:ext cx="189873" cy="189873"/>
        </a:xfrm>
        <a:prstGeom prst="ellipse">
          <a:avLst/>
        </a:prstGeom>
        <a:solidFill>
          <a:srgbClr val="CCD8D6">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086430" y="677170"/>
          <a:ext cx="2998860"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kern="1200" dirty="0"/>
            <a:t>Presentation of Our work on   Hotel review </a:t>
          </a:r>
          <a:endParaRPr lang="en-US"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7086430" y="677170"/>
        <a:ext cx="2998860" cy="982560"/>
      </dsp:txXfrm>
    </dsp:sp>
    <dsp:sp modelId="{3FA5D5AE-9CAE-4D19-9765-BCEE62095312}">
      <dsp:nvSpPr>
        <dsp:cNvPr id="0" name=""/>
        <dsp:cNvSpPr/>
      </dsp:nvSpPr>
      <dsp:spPr>
        <a:xfrm>
          <a:off x="7086430" y="331946"/>
          <a:ext cx="2998860"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Oct 3</a:t>
          </a:r>
          <a:r>
            <a:rPr lang="en-US" sz="2000" b="0" kern="1200" baseline="30000" dirty="0">
              <a:solidFill>
                <a:schemeClr val="accent3"/>
              </a:solidFill>
              <a:latin typeface="Baskerville Old Face" panose="02020602080505020303" pitchFamily="18" charset="77"/>
              <a:ea typeface="Baskerville" panose="02020502070401020303" pitchFamily="18" charset="0"/>
            </a:rPr>
            <a:t>rd</a:t>
          </a:r>
          <a:r>
            <a:rPr lang="en-US" sz="2000" b="0" kern="1200" dirty="0">
              <a:solidFill>
                <a:schemeClr val="accent3"/>
              </a:solidFill>
              <a:latin typeface="Baskerville Old Face" panose="02020602080505020303" pitchFamily="18" charset="77"/>
              <a:ea typeface="Baskerville" panose="02020502070401020303" pitchFamily="18" charset="0"/>
            </a:rPr>
            <a:t> week</a:t>
          </a:r>
        </a:p>
      </dsp:txBody>
      <dsp:txXfrm>
        <a:off x="7086430" y="331946"/>
        <a:ext cx="2998860" cy="345224"/>
      </dsp:txXfrm>
    </dsp:sp>
    <dsp:sp modelId="{FE6CA7EB-68EC-4E76-9051-08C4CF370101}">
      <dsp:nvSpPr>
        <dsp:cNvPr id="0" name=""/>
        <dsp:cNvSpPr/>
      </dsp:nvSpPr>
      <dsp:spPr>
        <a:xfrm>
          <a:off x="6993750" y="677170"/>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962158"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10/21/2022</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10/21/2022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dirty="0"/>
              <a:t>Presentation title</a:t>
            </a:r>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dirty="0"/>
              <a:t>Presentation title</a:t>
            </a:r>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dirty="0"/>
              <a:t>Click icon to add picture</a:t>
            </a:r>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dirty="0"/>
              <a:t>Click icon to add picture</a:t>
            </a:r>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dirty="0"/>
              <a:t>Click icon to add picture</a:t>
            </a:r>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dirty="0"/>
              <a:t>Click icon to add picture</a:t>
            </a:r>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dirty="0"/>
              <a:t>Click icon to add picture</a:t>
            </a:r>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dirty="0"/>
              <a:t>Click icon to add picture</a:t>
            </a:r>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dirty="0"/>
              <a:t>Click icon to add picture</a:t>
            </a:r>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dirty="0"/>
              <a:t>Click icon to add picture</a:t>
            </a:r>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dirty="0"/>
              <a:t>Click icon to add picture</a:t>
            </a:r>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dirty="0"/>
              <a:t>Click icon to add picture</a:t>
            </a:r>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dirty="0"/>
              <a:t>Click icon to add picture</a:t>
            </a:r>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dirty="0"/>
              <a:t>Click icon to add picture</a:t>
            </a:r>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8" Type="http://schemas.openxmlformats.org/officeDocument/2006/relationships/hyperlink" Target="mailto:itsnilesh45@gmail.com" TargetMode="External"/><Relationship Id="rId13" Type="http://schemas.openxmlformats.org/officeDocument/2006/relationships/hyperlink" Target="https://github.com/prasadwaje" TargetMode="External"/><Relationship Id="rId3" Type="http://schemas.openxmlformats.org/officeDocument/2006/relationships/hyperlink" Target="https://github.com/AyuPaatii1712/Internship_Projects.git" TargetMode="External"/><Relationship Id="rId7" Type="http://schemas.openxmlformats.org/officeDocument/2006/relationships/hyperlink" Target="https://github.com/Farzan04" TargetMode="External"/><Relationship Id="rId12" Type="http://schemas.openxmlformats.org/officeDocument/2006/relationships/hyperlink" Target="mailto:prasadwaje2029@gmail.com" TargetMode="External"/><Relationship Id="rId2" Type="http://schemas.openxmlformats.org/officeDocument/2006/relationships/hyperlink" Target="mailto:ayushpatidar1712@gmail.com" TargetMode="External"/><Relationship Id="rId1" Type="http://schemas.openxmlformats.org/officeDocument/2006/relationships/slideLayout" Target="../slideLayouts/slideLayout10.xml"/><Relationship Id="rId6" Type="http://schemas.openxmlformats.org/officeDocument/2006/relationships/hyperlink" Target="mailto:farzannawaz4787@gmail.com" TargetMode="External"/><Relationship Id="rId11" Type="http://schemas.openxmlformats.org/officeDocument/2006/relationships/hyperlink" Target="https://github.com/Prashantkhandekar?tab=projects" TargetMode="External"/><Relationship Id="rId5" Type="http://schemas.openxmlformats.org/officeDocument/2006/relationships/hyperlink" Target="https://github.com/JustAnupSv" TargetMode="External"/><Relationship Id="rId10" Type="http://schemas.openxmlformats.org/officeDocument/2006/relationships/hyperlink" Target="mailto:pkhandekar108@gmail.com" TargetMode="External"/><Relationship Id="rId4" Type="http://schemas.openxmlformats.org/officeDocument/2006/relationships/hyperlink" Target="mailto:anupsv1997@gmail.com" TargetMode="External"/><Relationship Id="rId9" Type="http://schemas.openxmlformats.org/officeDocument/2006/relationships/hyperlink" Target="https://github.com/nilesh-4545/nilesh-4545"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dirty="0"/>
              <a:t>Hotel Review</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lstStyle/>
          <a:p>
            <a:r>
              <a:rPr lang="en-US" dirty="0"/>
              <a:t>Data Science Project​</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838200" y="32333"/>
            <a:ext cx="10515600" cy="629654"/>
          </a:xfrm>
        </p:spPr>
        <p:txBody>
          <a:bodyPr>
            <a:normAutofit fontScale="90000"/>
          </a:bodyPr>
          <a:lstStyle/>
          <a:p>
            <a:r>
              <a:rPr lang="en-US" dirty="0"/>
              <a:t>Pie Chart</a:t>
            </a:r>
          </a:p>
        </p:txBody>
      </p:sp>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10</a:t>
            </a:fld>
            <a:endParaRPr lang="en-US" dirty="0"/>
          </a:p>
        </p:txBody>
      </p:sp>
      <p:graphicFrame>
        <p:nvGraphicFramePr>
          <p:cNvPr id="10" name="Content Placeholder 9">
            <a:extLst>
              <a:ext uri="{FF2B5EF4-FFF2-40B4-BE49-F238E27FC236}">
                <a16:creationId xmlns:a16="http://schemas.microsoft.com/office/drawing/2014/main" id="{83C750F5-077C-867B-5E2C-7726F0A8FF01}"/>
              </a:ext>
            </a:extLst>
          </p:cNvPr>
          <p:cNvGraphicFramePr>
            <a:graphicFrameLocks noGrp="1"/>
          </p:cNvGraphicFramePr>
          <p:nvPr>
            <p:ph idx="1"/>
            <p:extLst>
              <p:ext uri="{D42A27DB-BD31-4B8C-83A1-F6EECF244321}">
                <p14:modId xmlns:p14="http://schemas.microsoft.com/office/powerpoint/2010/main" val="2224189351"/>
              </p:ext>
            </p:extLst>
          </p:nvPr>
        </p:nvGraphicFramePr>
        <p:xfrm>
          <a:off x="112295" y="834189"/>
          <a:ext cx="12079705" cy="59914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1015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F9BB9DF-3C47-65DD-9233-70815885D9BD}"/>
              </a:ext>
            </a:extLst>
          </p:cNvPr>
          <p:cNvSpPr>
            <a:spLocks noGrp="1"/>
          </p:cNvSpPr>
          <p:nvPr>
            <p:ph type="title"/>
          </p:nvPr>
        </p:nvSpPr>
        <p:spPr/>
        <p:txBody>
          <a:bodyPr/>
          <a:lstStyle/>
          <a:p>
            <a:r>
              <a:rPr lang="en-US" dirty="0"/>
              <a:t>Text Preprocessing</a:t>
            </a:r>
          </a:p>
        </p:txBody>
      </p:sp>
      <p:sp>
        <p:nvSpPr>
          <p:cNvPr id="8" name="Content Placeholder 7">
            <a:extLst>
              <a:ext uri="{FF2B5EF4-FFF2-40B4-BE49-F238E27FC236}">
                <a16:creationId xmlns:a16="http://schemas.microsoft.com/office/drawing/2014/main" id="{82DD50FC-C478-DA0E-DEE5-8D82ACFDF699}"/>
              </a:ext>
            </a:extLst>
          </p:cNvPr>
          <p:cNvSpPr>
            <a:spLocks noGrp="1"/>
          </p:cNvSpPr>
          <p:nvPr>
            <p:ph idx="1"/>
          </p:nvPr>
        </p:nvSpPr>
        <p:spPr/>
        <p:txBody>
          <a:bodyPr>
            <a:normAutofit/>
          </a:bodyPr>
          <a:lstStyle/>
          <a:p>
            <a:r>
              <a:rPr lang="en-US" sz="2400" b="0" i="0" dirty="0">
                <a:solidFill>
                  <a:srgbClr val="000000"/>
                </a:solidFill>
                <a:effectLst/>
                <a:latin typeface="+mj-lt"/>
              </a:rPr>
              <a:t>In natural language processing, text preprocessing is the practice of cleaning and preparing text data. NLTK and re are common Python libraries used to handle many text preprocessing tasks.</a:t>
            </a:r>
          </a:p>
          <a:p>
            <a:pPr lvl="1">
              <a:buFont typeface="Wingdings" panose="05000000000000000000" pitchFamily="2" charset="2"/>
              <a:buChar char="Ø"/>
            </a:pPr>
            <a:r>
              <a:rPr lang="en-US" dirty="0">
                <a:solidFill>
                  <a:srgbClr val="000000"/>
                </a:solidFill>
                <a:latin typeface="+mj-lt"/>
              </a:rPr>
              <a:t>Length of reviews</a:t>
            </a:r>
          </a:p>
          <a:p>
            <a:pPr lvl="1">
              <a:buFont typeface="Wingdings" panose="05000000000000000000" pitchFamily="2" charset="2"/>
              <a:buChar char="Ø"/>
            </a:pPr>
            <a:r>
              <a:rPr lang="en-US" dirty="0">
                <a:solidFill>
                  <a:srgbClr val="000000"/>
                </a:solidFill>
                <a:latin typeface="+mj-lt"/>
              </a:rPr>
              <a:t>Lowercase the review</a:t>
            </a:r>
          </a:p>
          <a:p>
            <a:pPr lvl="1">
              <a:buFont typeface="Wingdings" panose="05000000000000000000" pitchFamily="2" charset="2"/>
              <a:buChar char="Ø"/>
            </a:pPr>
            <a:r>
              <a:rPr lang="en-US" dirty="0">
                <a:solidFill>
                  <a:srgbClr val="000000"/>
                </a:solidFill>
                <a:latin typeface="+mj-lt"/>
              </a:rPr>
              <a:t>Removing Digits and Punctuation marks</a:t>
            </a:r>
          </a:p>
          <a:p>
            <a:pPr lvl="1">
              <a:buFont typeface="Wingdings" panose="05000000000000000000" pitchFamily="2" charset="2"/>
              <a:buChar char="Ø"/>
            </a:pPr>
            <a:r>
              <a:rPr lang="en-US" dirty="0">
                <a:solidFill>
                  <a:srgbClr val="000000"/>
                </a:solidFill>
                <a:latin typeface="+mj-lt"/>
              </a:rPr>
              <a:t>Removing the extra spaces</a:t>
            </a:r>
          </a:p>
          <a:p>
            <a:pPr lvl="1">
              <a:buFont typeface="Wingdings" panose="05000000000000000000" pitchFamily="2" charset="2"/>
              <a:buChar char="Ø"/>
            </a:pPr>
            <a:r>
              <a:rPr lang="en-US" dirty="0">
                <a:solidFill>
                  <a:srgbClr val="000000"/>
                </a:solidFill>
                <a:latin typeface="+mj-lt"/>
              </a:rPr>
              <a:t>Steaming and Lemmatization</a:t>
            </a:r>
          </a:p>
          <a:p>
            <a:pPr lvl="1">
              <a:buFont typeface="Wingdings" panose="05000000000000000000" pitchFamily="2" charset="2"/>
              <a:buChar char="Ø"/>
            </a:pPr>
            <a:r>
              <a:rPr lang="en-US" dirty="0">
                <a:solidFill>
                  <a:srgbClr val="000000"/>
                </a:solidFill>
                <a:latin typeface="+mj-lt"/>
              </a:rPr>
              <a:t>Word cloud</a:t>
            </a:r>
          </a:p>
        </p:txBody>
      </p:sp>
      <p:sp>
        <p:nvSpPr>
          <p:cNvPr id="6" name="Slide Number Placeholder 5">
            <a:extLst>
              <a:ext uri="{FF2B5EF4-FFF2-40B4-BE49-F238E27FC236}">
                <a16:creationId xmlns:a16="http://schemas.microsoft.com/office/drawing/2014/main" id="{1E090718-3707-DB23-EC9C-365848F17E98}"/>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3061307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F28E2E-684C-9582-B932-69AAB8C9A996}"/>
              </a:ext>
            </a:extLst>
          </p:cNvPr>
          <p:cNvSpPr>
            <a:spLocks noGrp="1"/>
          </p:cNvSpPr>
          <p:nvPr>
            <p:ph type="title"/>
          </p:nvPr>
        </p:nvSpPr>
        <p:spPr>
          <a:xfrm>
            <a:off x="381000" y="381000"/>
            <a:ext cx="11430000" cy="1287379"/>
          </a:xfrm>
        </p:spPr>
        <p:txBody>
          <a:bodyPr>
            <a:normAutofit/>
          </a:bodyPr>
          <a:lstStyle/>
          <a:p>
            <a:r>
              <a:rPr lang="en-US" dirty="0"/>
              <a:t>Text Preprocessing</a:t>
            </a:r>
            <a:br>
              <a:rPr lang="en-US" dirty="0"/>
            </a:br>
            <a:r>
              <a:rPr lang="en-US" sz="3200" dirty="0"/>
              <a:t>Length of Review</a:t>
            </a:r>
          </a:p>
        </p:txBody>
      </p:sp>
      <p:graphicFrame>
        <p:nvGraphicFramePr>
          <p:cNvPr id="11" name="Content Placeholder 10">
            <a:extLst>
              <a:ext uri="{FF2B5EF4-FFF2-40B4-BE49-F238E27FC236}">
                <a16:creationId xmlns:a16="http://schemas.microsoft.com/office/drawing/2014/main" id="{837F1146-C2AF-D33D-00E4-4644ACE20B2D}"/>
              </a:ext>
            </a:extLst>
          </p:cNvPr>
          <p:cNvGraphicFramePr>
            <a:graphicFrameLocks noGrp="1"/>
          </p:cNvGraphicFramePr>
          <p:nvPr>
            <p:ph sz="half" idx="1"/>
            <p:extLst>
              <p:ext uri="{D42A27DB-BD31-4B8C-83A1-F6EECF244321}">
                <p14:modId xmlns:p14="http://schemas.microsoft.com/office/powerpoint/2010/main" val="1737369872"/>
              </p:ext>
            </p:extLst>
          </p:nvPr>
        </p:nvGraphicFramePr>
        <p:xfrm>
          <a:off x="0" y="2317140"/>
          <a:ext cx="5983706" cy="45318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Content Placeholder 16">
            <a:extLst>
              <a:ext uri="{FF2B5EF4-FFF2-40B4-BE49-F238E27FC236}">
                <a16:creationId xmlns:a16="http://schemas.microsoft.com/office/drawing/2014/main" id="{4357132B-A0A0-655E-69DC-7AA1D9044B3D}"/>
              </a:ext>
            </a:extLst>
          </p:cNvPr>
          <p:cNvGraphicFramePr>
            <a:graphicFrameLocks noGrp="1"/>
          </p:cNvGraphicFramePr>
          <p:nvPr>
            <p:ph sz="half" idx="2"/>
            <p:extLst>
              <p:ext uri="{D42A27DB-BD31-4B8C-83A1-F6EECF244321}">
                <p14:modId xmlns:p14="http://schemas.microsoft.com/office/powerpoint/2010/main" val="2801766661"/>
              </p:ext>
            </p:extLst>
          </p:nvPr>
        </p:nvGraphicFramePr>
        <p:xfrm>
          <a:off x="6208294" y="2326105"/>
          <a:ext cx="5983706" cy="4531895"/>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4">
            <a:extLst>
              <a:ext uri="{FF2B5EF4-FFF2-40B4-BE49-F238E27FC236}">
                <a16:creationId xmlns:a16="http://schemas.microsoft.com/office/drawing/2014/main" id="{4C8BA502-CA57-A975-42D5-6675574CF9DB}"/>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348148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39DC4-063C-2AEB-73A6-1D040E8AB361}"/>
              </a:ext>
            </a:extLst>
          </p:cNvPr>
          <p:cNvSpPr>
            <a:spLocks noGrp="1"/>
          </p:cNvSpPr>
          <p:nvPr>
            <p:ph type="title"/>
          </p:nvPr>
        </p:nvSpPr>
        <p:spPr>
          <a:xfrm>
            <a:off x="1153668" y="3977639"/>
            <a:ext cx="9884664" cy="1091665"/>
          </a:xfrm>
        </p:spPr>
        <p:txBody>
          <a:bodyPr>
            <a:normAutofit/>
          </a:bodyPr>
          <a:lstStyle/>
          <a:p>
            <a:r>
              <a:rPr lang="en-US" sz="5400" dirty="0"/>
              <a:t>Word Cloud</a:t>
            </a:r>
          </a:p>
        </p:txBody>
      </p:sp>
    </p:spTree>
    <p:extLst>
      <p:ext uri="{BB962C8B-B14F-4D97-AF65-F5344CB8AC3E}">
        <p14:creationId xmlns:p14="http://schemas.microsoft.com/office/powerpoint/2010/main" val="1989639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BC516072-587C-5144-6C30-3C5FE7662B24}"/>
              </a:ext>
            </a:extLst>
          </p:cNvPr>
          <p:cNvSpPr>
            <a:spLocks noGrp="1"/>
          </p:cNvSpPr>
          <p:nvPr>
            <p:ph type="title"/>
          </p:nvPr>
        </p:nvSpPr>
        <p:spPr/>
        <p:txBody>
          <a:bodyPr>
            <a:noAutofit/>
          </a:bodyPr>
          <a:lstStyle/>
          <a:p>
            <a:pPr algn="ctr"/>
            <a:r>
              <a:rPr lang="en-US" dirty="0"/>
              <a:t>Review Word cloud</a:t>
            </a:r>
          </a:p>
        </p:txBody>
      </p:sp>
      <p:sp>
        <p:nvSpPr>
          <p:cNvPr id="6" name="Slide Number Placeholder 5">
            <a:extLst>
              <a:ext uri="{FF2B5EF4-FFF2-40B4-BE49-F238E27FC236}">
                <a16:creationId xmlns:a16="http://schemas.microsoft.com/office/drawing/2014/main" id="{30AD6674-86E7-852D-5DDF-0109E54C803C}"/>
              </a:ext>
            </a:extLst>
          </p:cNvPr>
          <p:cNvSpPr>
            <a:spLocks noGrp="1"/>
          </p:cNvSpPr>
          <p:nvPr>
            <p:ph type="sldNum" sz="quarter" idx="11"/>
          </p:nvPr>
        </p:nvSpPr>
        <p:spPr/>
        <p:txBody>
          <a:bodyPr/>
          <a:lstStyle/>
          <a:p>
            <a:fld id="{294A09A9-5501-47C1-A89A-A340965A2BE2}" type="slidenum">
              <a:rPr lang="en-US" smtClean="0"/>
              <a:pPr/>
              <a:t>14</a:t>
            </a:fld>
            <a:endParaRPr lang="en-US" dirty="0"/>
          </a:p>
        </p:txBody>
      </p:sp>
      <p:pic>
        <p:nvPicPr>
          <p:cNvPr id="17" name="Content Placeholder 16">
            <a:extLst>
              <a:ext uri="{FF2B5EF4-FFF2-40B4-BE49-F238E27FC236}">
                <a16:creationId xmlns:a16="http://schemas.microsoft.com/office/drawing/2014/main" id="{74502A8B-9995-9DD4-2250-A3047B6C5AEF}"/>
              </a:ext>
            </a:extLst>
          </p:cNvPr>
          <p:cNvPicPr>
            <a:picLocks noGrp="1" noChangeAspect="1"/>
          </p:cNvPicPr>
          <p:nvPr>
            <p:ph sz="quarter" idx="12"/>
          </p:nvPr>
        </p:nvPicPr>
        <p:blipFill>
          <a:blip r:embed="rId2"/>
          <a:stretch>
            <a:fillRect/>
          </a:stretch>
        </p:blipFill>
        <p:spPr>
          <a:xfrm>
            <a:off x="0" y="2141620"/>
            <a:ext cx="12047621" cy="4644191"/>
          </a:xfrm>
        </p:spPr>
      </p:pic>
    </p:spTree>
    <p:extLst>
      <p:ext uri="{BB962C8B-B14F-4D97-AF65-F5344CB8AC3E}">
        <p14:creationId xmlns:p14="http://schemas.microsoft.com/office/powerpoint/2010/main" val="411864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58F3E2D-1EA9-119E-72B7-52760180B6C2}"/>
              </a:ext>
            </a:extLst>
          </p:cNvPr>
          <p:cNvSpPr>
            <a:spLocks noGrp="1"/>
          </p:cNvSpPr>
          <p:nvPr>
            <p:ph type="title"/>
          </p:nvPr>
        </p:nvSpPr>
        <p:spPr>
          <a:xfrm>
            <a:off x="1153668" y="4283242"/>
            <a:ext cx="9884664" cy="721894"/>
          </a:xfrm>
        </p:spPr>
        <p:txBody>
          <a:bodyPr/>
          <a:lstStyle/>
          <a:p>
            <a:r>
              <a:rPr lang="en-US" dirty="0"/>
              <a:t>Sentiment Analysis</a:t>
            </a:r>
          </a:p>
        </p:txBody>
      </p:sp>
      <p:sp>
        <p:nvSpPr>
          <p:cNvPr id="6" name="Slide Number Placeholder 5">
            <a:extLst>
              <a:ext uri="{FF2B5EF4-FFF2-40B4-BE49-F238E27FC236}">
                <a16:creationId xmlns:a16="http://schemas.microsoft.com/office/drawing/2014/main" id="{4AFE1E6A-0376-9109-04BA-367A9039D750}"/>
              </a:ext>
            </a:extLst>
          </p:cNvPr>
          <p:cNvSpPr>
            <a:spLocks noGrp="1"/>
          </p:cNvSpPr>
          <p:nvPr>
            <p:ph type="sldNum" sz="quarter" idx="4294967295"/>
          </p:nvPr>
        </p:nvSpPr>
        <p:spPr>
          <a:xfrm>
            <a:off x="9448800" y="6356350"/>
            <a:ext cx="2743200" cy="365125"/>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4263065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7CAB867-A5E3-CA68-6CDF-78DE95D0A622}"/>
              </a:ext>
            </a:extLst>
          </p:cNvPr>
          <p:cNvSpPr>
            <a:spLocks noGrp="1"/>
          </p:cNvSpPr>
          <p:nvPr>
            <p:ph type="title"/>
          </p:nvPr>
        </p:nvSpPr>
        <p:spPr>
          <a:xfrm>
            <a:off x="838200" y="-112295"/>
            <a:ext cx="10515600" cy="798095"/>
          </a:xfrm>
        </p:spPr>
        <p:txBody>
          <a:bodyPr>
            <a:normAutofit/>
          </a:bodyPr>
          <a:lstStyle/>
          <a:p>
            <a:r>
              <a:rPr lang="en-US" dirty="0"/>
              <a:t>Count plot for no. of Sentimental Reviews</a:t>
            </a:r>
          </a:p>
        </p:txBody>
      </p:sp>
      <p:graphicFrame>
        <p:nvGraphicFramePr>
          <p:cNvPr id="12" name="Content Placeholder 11">
            <a:extLst>
              <a:ext uri="{FF2B5EF4-FFF2-40B4-BE49-F238E27FC236}">
                <a16:creationId xmlns:a16="http://schemas.microsoft.com/office/drawing/2014/main" id="{BFBFA86D-FFEE-605B-6BFE-2381F30888EC}"/>
              </a:ext>
            </a:extLst>
          </p:cNvPr>
          <p:cNvGraphicFramePr>
            <a:graphicFrameLocks noGrp="1"/>
          </p:cNvGraphicFramePr>
          <p:nvPr>
            <p:ph idx="1"/>
            <p:extLst>
              <p:ext uri="{D42A27DB-BD31-4B8C-83A1-F6EECF244321}">
                <p14:modId xmlns:p14="http://schemas.microsoft.com/office/powerpoint/2010/main" val="3569466427"/>
              </p:ext>
            </p:extLst>
          </p:nvPr>
        </p:nvGraphicFramePr>
        <p:xfrm>
          <a:off x="112295" y="676835"/>
          <a:ext cx="11838913" cy="5486400"/>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a:extLst>
              <a:ext uri="{FF2B5EF4-FFF2-40B4-BE49-F238E27FC236}">
                <a16:creationId xmlns:a16="http://schemas.microsoft.com/office/drawing/2014/main" id="{6CF2823A-5563-23E8-681C-CDBAFBFB4B55}"/>
              </a:ext>
            </a:extLst>
          </p:cNvPr>
          <p:cNvSpPr>
            <a:spLocks noGrp="1"/>
          </p:cNvSpPr>
          <p:nvPr>
            <p:ph type="sldNum" sz="quarter" idx="11"/>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1398478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55D206-A24E-21C5-16BB-35315FA2A247}"/>
              </a:ext>
            </a:extLst>
          </p:cNvPr>
          <p:cNvSpPr>
            <a:spLocks noGrp="1"/>
          </p:cNvSpPr>
          <p:nvPr>
            <p:ph type="title"/>
          </p:nvPr>
        </p:nvSpPr>
        <p:spPr/>
        <p:txBody>
          <a:bodyPr/>
          <a:lstStyle/>
          <a:p>
            <a:r>
              <a:rPr lang="en-US" dirty="0"/>
              <a:t>Pie Chart</a:t>
            </a:r>
          </a:p>
        </p:txBody>
      </p:sp>
      <p:sp>
        <p:nvSpPr>
          <p:cNvPr id="6" name="Slide Number Placeholder 5">
            <a:extLst>
              <a:ext uri="{FF2B5EF4-FFF2-40B4-BE49-F238E27FC236}">
                <a16:creationId xmlns:a16="http://schemas.microsoft.com/office/drawing/2014/main" id="{A15197A5-D92C-4F65-6A12-A09747D0C9A7}"/>
              </a:ext>
            </a:extLst>
          </p:cNvPr>
          <p:cNvSpPr>
            <a:spLocks noGrp="1"/>
          </p:cNvSpPr>
          <p:nvPr>
            <p:ph type="sldNum" sz="quarter" idx="12"/>
          </p:nvPr>
        </p:nvSpPr>
        <p:spPr/>
        <p:txBody>
          <a:bodyPr/>
          <a:lstStyle/>
          <a:p>
            <a:fld id="{294A09A9-5501-47C1-A89A-A340965A2BE2}" type="slidenum">
              <a:rPr lang="en-US" smtClean="0"/>
              <a:pPr/>
              <a:t>17</a:t>
            </a:fld>
            <a:endParaRPr lang="en-US" dirty="0"/>
          </a:p>
        </p:txBody>
      </p:sp>
      <p:graphicFrame>
        <p:nvGraphicFramePr>
          <p:cNvPr id="15" name="Chart 14">
            <a:extLst>
              <a:ext uri="{FF2B5EF4-FFF2-40B4-BE49-F238E27FC236}">
                <a16:creationId xmlns:a16="http://schemas.microsoft.com/office/drawing/2014/main" id="{FCBF07D9-5AF0-F059-D35C-C1A3A4BD4314}"/>
              </a:ext>
            </a:extLst>
          </p:cNvPr>
          <p:cNvGraphicFramePr/>
          <p:nvPr>
            <p:extLst>
              <p:ext uri="{D42A27DB-BD31-4B8C-83A1-F6EECF244321}">
                <p14:modId xmlns:p14="http://schemas.microsoft.com/office/powerpoint/2010/main" val="1551644101"/>
              </p:ext>
            </p:extLst>
          </p:nvPr>
        </p:nvGraphicFramePr>
        <p:xfrm>
          <a:off x="0" y="2310063"/>
          <a:ext cx="11550316" cy="45318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37608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0E32D976-AF85-A9A5-5B5C-8AA867713F5E}"/>
              </a:ext>
            </a:extLst>
          </p:cNvPr>
          <p:cNvSpPr>
            <a:spLocks noGrp="1"/>
          </p:cNvSpPr>
          <p:nvPr>
            <p:ph type="title"/>
          </p:nvPr>
        </p:nvSpPr>
        <p:spPr/>
        <p:txBody>
          <a:bodyPr/>
          <a:lstStyle/>
          <a:p>
            <a:r>
              <a:rPr lang="en-US" dirty="0"/>
              <a:t>Normalize Stacked Bar Plot</a:t>
            </a:r>
          </a:p>
        </p:txBody>
      </p:sp>
      <p:graphicFrame>
        <p:nvGraphicFramePr>
          <p:cNvPr id="20" name="Content Placeholder 19">
            <a:extLst>
              <a:ext uri="{FF2B5EF4-FFF2-40B4-BE49-F238E27FC236}">
                <a16:creationId xmlns:a16="http://schemas.microsoft.com/office/drawing/2014/main" id="{C86ACC7D-EB0E-462E-518B-5356F1B4B0D0}"/>
              </a:ext>
            </a:extLst>
          </p:cNvPr>
          <p:cNvGraphicFramePr>
            <a:graphicFrameLocks noGrp="1"/>
          </p:cNvGraphicFramePr>
          <p:nvPr>
            <p:ph idx="1"/>
            <p:extLst>
              <p:ext uri="{D42A27DB-BD31-4B8C-83A1-F6EECF244321}">
                <p14:modId xmlns:p14="http://schemas.microsoft.com/office/powerpoint/2010/main" val="710714150"/>
              </p:ext>
            </p:extLst>
          </p:nvPr>
        </p:nvGraphicFramePr>
        <p:xfrm>
          <a:off x="71717" y="2796988"/>
          <a:ext cx="12030635" cy="3915521"/>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a:extLst>
              <a:ext uri="{FF2B5EF4-FFF2-40B4-BE49-F238E27FC236}">
                <a16:creationId xmlns:a16="http://schemas.microsoft.com/office/drawing/2014/main" id="{97BA25B5-74D4-0A3B-0242-A13BAC7C6DB1}"/>
              </a:ext>
            </a:extLst>
          </p:cNvPr>
          <p:cNvSpPr>
            <a:spLocks noGrp="1"/>
          </p:cNvSpPr>
          <p:nvPr>
            <p:ph type="sldNum" sz="quarter" idx="11"/>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2456307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9D4E331-80A9-0A40-338C-AF260BC303E9}"/>
              </a:ext>
            </a:extLst>
          </p:cNvPr>
          <p:cNvSpPr>
            <a:spLocks noGrp="1"/>
          </p:cNvSpPr>
          <p:nvPr>
            <p:ph type="title"/>
          </p:nvPr>
        </p:nvSpPr>
        <p:spPr>
          <a:xfrm>
            <a:off x="1153668" y="4165899"/>
            <a:ext cx="9884664" cy="731520"/>
          </a:xfrm>
        </p:spPr>
        <p:txBody>
          <a:bodyPr/>
          <a:lstStyle/>
          <a:p>
            <a:r>
              <a:rPr lang="en-US" dirty="0"/>
              <a:t>Model Building</a:t>
            </a:r>
          </a:p>
        </p:txBody>
      </p:sp>
      <p:sp>
        <p:nvSpPr>
          <p:cNvPr id="6" name="Slide Number Placeholder 5">
            <a:extLst>
              <a:ext uri="{FF2B5EF4-FFF2-40B4-BE49-F238E27FC236}">
                <a16:creationId xmlns:a16="http://schemas.microsoft.com/office/drawing/2014/main" id="{D9C69CF7-CBA0-B2EB-3E16-1A67BAD8A49F}"/>
              </a:ext>
            </a:extLst>
          </p:cNvPr>
          <p:cNvSpPr>
            <a:spLocks noGrp="1"/>
          </p:cNvSpPr>
          <p:nvPr>
            <p:ph type="sldNum" sz="quarter" idx="4294967295"/>
          </p:nvPr>
        </p:nvSpPr>
        <p:spPr>
          <a:xfrm>
            <a:off x="9448800" y="6356350"/>
            <a:ext cx="2743200" cy="365125"/>
          </a:xfrm>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3828439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a:bodyPr>
          <a:lstStyle/>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Introduction</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Primary </a:t>
            </a:r>
            <a:r>
              <a:rPr lang="en-US" dirty="0">
                <a:latin typeface="Gill Sans Nova Light" panose="020B0302020104020203" pitchFamily="34" charset="0"/>
                <a:cs typeface="Gill Sans Light" panose="020B0302020104020203" pitchFamily="34" charset="-79"/>
              </a:rPr>
              <a:t>G</a:t>
            </a:r>
            <a:r>
              <a:rPr lang="en-US" sz="2400" dirty="0">
                <a:solidFill>
                  <a:schemeClr val="accent3"/>
                </a:solidFill>
                <a:latin typeface="Gill Sans Nova Light" panose="020B0302020104020203" pitchFamily="34" charset="0"/>
                <a:cs typeface="Gill Sans Light" panose="020B0302020104020203" pitchFamily="34" charset="-79"/>
              </a:rPr>
              <a:t>oals</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EDA</a:t>
            </a:r>
          </a:p>
          <a:p>
            <a:pPr marL="0" indent="0">
              <a:lnSpc>
                <a:spcPct val="150000"/>
              </a:lnSpc>
              <a:buNone/>
            </a:pPr>
            <a:r>
              <a:rPr lang="en-US" dirty="0">
                <a:latin typeface="Gill Sans Nova Light" panose="020B0302020104020203" pitchFamily="34" charset="0"/>
                <a:cs typeface="Gill Sans Light" panose="020B0302020104020203" pitchFamily="34" charset="-79"/>
              </a:rPr>
              <a:t>Model Building</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dirty="0">
                <a:latin typeface="Gill Sans Nova Light" panose="020B0302020104020203" pitchFamily="34" charset="0"/>
                <a:cs typeface="Gill Sans Light" panose="020B0302020104020203" pitchFamily="34" charset="-79"/>
              </a:rPr>
              <a:t>Deployment</a:t>
            </a:r>
            <a:endParaRPr lang="en-US" sz="24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92D73B4-B5FF-E92B-8987-0E5554F003CD}"/>
              </a:ext>
            </a:extLst>
          </p:cNvPr>
          <p:cNvSpPr>
            <a:spLocks noGrp="1"/>
          </p:cNvSpPr>
          <p:nvPr>
            <p:ph type="title"/>
          </p:nvPr>
        </p:nvSpPr>
        <p:spPr/>
        <p:txBody>
          <a:bodyPr/>
          <a:lstStyle/>
          <a:p>
            <a:r>
              <a:rPr lang="en-US" dirty="0"/>
              <a:t>Models</a:t>
            </a:r>
          </a:p>
        </p:txBody>
      </p:sp>
      <p:sp>
        <p:nvSpPr>
          <p:cNvPr id="6" name="Slide Number Placeholder 5">
            <a:extLst>
              <a:ext uri="{FF2B5EF4-FFF2-40B4-BE49-F238E27FC236}">
                <a16:creationId xmlns:a16="http://schemas.microsoft.com/office/drawing/2014/main" id="{F8D406EE-1EA9-E6DD-99A8-CFF8BF2C340B}"/>
              </a:ext>
            </a:extLst>
          </p:cNvPr>
          <p:cNvSpPr>
            <a:spLocks noGrp="1"/>
          </p:cNvSpPr>
          <p:nvPr>
            <p:ph type="sldNum" sz="quarter" idx="12"/>
          </p:nvPr>
        </p:nvSpPr>
        <p:spPr/>
        <p:txBody>
          <a:bodyPr/>
          <a:lstStyle/>
          <a:p>
            <a:fld id="{294A09A9-5501-47C1-A89A-A340965A2BE2}" type="slidenum">
              <a:rPr lang="en-US" smtClean="0"/>
              <a:pPr/>
              <a:t>20</a:t>
            </a:fld>
            <a:endParaRPr lang="en-US" dirty="0"/>
          </a:p>
        </p:txBody>
      </p:sp>
      <p:sp>
        <p:nvSpPr>
          <p:cNvPr id="11" name="TextBox 10">
            <a:extLst>
              <a:ext uri="{FF2B5EF4-FFF2-40B4-BE49-F238E27FC236}">
                <a16:creationId xmlns:a16="http://schemas.microsoft.com/office/drawing/2014/main" id="{B74AB5F8-AF6D-53E9-7420-D36595DCE46E}"/>
              </a:ext>
            </a:extLst>
          </p:cNvPr>
          <p:cNvSpPr txBox="1"/>
          <p:nvPr/>
        </p:nvSpPr>
        <p:spPr>
          <a:xfrm>
            <a:off x="0" y="2330825"/>
            <a:ext cx="12192000" cy="4527175"/>
          </a:xfrm>
          <a:prstGeom prst="rect">
            <a:avLst/>
          </a:prstGeom>
          <a:noFill/>
        </p:spPr>
        <p:txBody>
          <a:bodyPr wrap="square" rtlCol="0">
            <a:spAutoFit/>
          </a:bodyPr>
          <a:lstStyle/>
          <a:p>
            <a:pPr algn="l"/>
            <a:r>
              <a:rPr lang="en-US" sz="2000" b="1" dirty="0">
                <a:cs typeface="Sabon Next LT" panose="02000500000000000000" pitchFamily="2" charset="0"/>
              </a:rPr>
              <a:t>	This project aims at developing a machine-learning algorithm that will determine if a certain Hotel review such attribute that traveler  are consider while selecting hotels by the using different classifiers,</a:t>
            </a:r>
          </a:p>
          <a:p>
            <a:pPr algn="l"/>
            <a:endParaRPr lang="en-US" sz="2000" b="1" dirty="0">
              <a:cs typeface="Sabon Next LT" panose="02000500000000000000" pitchFamily="2" charset="0"/>
            </a:endParaRPr>
          </a:p>
          <a:p>
            <a:r>
              <a:rPr lang="en-US" sz="2000" b="1" dirty="0">
                <a:cs typeface="Sabon Next LT" panose="02000500000000000000" pitchFamily="2" charset="0"/>
              </a:rPr>
              <a:t>	To  </a:t>
            </a:r>
            <a:r>
              <a:rPr lang="en-US" sz="2000" b="1" dirty="0">
                <a:effectLst/>
                <a:ea typeface="Arial" panose="020B0604020202020204" pitchFamily="34" charset="0"/>
              </a:rPr>
              <a:t>understand which elements of their hotel influence more in forming a positive review or improves hotel brand image.</a:t>
            </a:r>
            <a:endParaRPr lang="en-US" sz="2000" b="1" dirty="0"/>
          </a:p>
          <a:p>
            <a:pPr algn="l"/>
            <a:endParaRPr lang="en-US" sz="2000" b="1" dirty="0">
              <a:cs typeface="Sabon Next LT" panose="02000500000000000000" pitchFamily="2" charset="0"/>
            </a:endParaRPr>
          </a:p>
          <a:p>
            <a:pPr algn="l"/>
            <a:r>
              <a:rPr lang="en-US" sz="2000" b="1" dirty="0">
                <a:cs typeface="Sabon Next LT" panose="02000500000000000000" pitchFamily="2" charset="0"/>
              </a:rPr>
              <a:t>	To do so, we have used the following classification methods:</a:t>
            </a:r>
            <a:endParaRPr lang="en-US" sz="2000" b="1" dirty="0"/>
          </a:p>
          <a:p>
            <a:endParaRPr lang="en-US" sz="2000" b="1" dirty="0"/>
          </a:p>
          <a:p>
            <a:r>
              <a:rPr lang="en-US" sz="2000" b="1" dirty="0"/>
              <a:t>		Logistic Regression</a:t>
            </a:r>
          </a:p>
          <a:p>
            <a:r>
              <a:rPr lang="en-US" sz="2000" b="1" dirty="0"/>
              <a:t>		KNN</a:t>
            </a:r>
          </a:p>
          <a:p>
            <a:r>
              <a:rPr lang="en-US" sz="2000" b="1" dirty="0"/>
              <a:t>		Naïve Bayes</a:t>
            </a:r>
          </a:p>
          <a:p>
            <a:r>
              <a:rPr lang="en-US" sz="2000" b="1" dirty="0"/>
              <a:t>		Decision Tree</a:t>
            </a:r>
          </a:p>
          <a:p>
            <a:r>
              <a:rPr lang="en-US" sz="2000" b="1" dirty="0"/>
              <a:t>		Random Forest</a:t>
            </a:r>
          </a:p>
          <a:p>
            <a:r>
              <a:rPr lang="en-US" sz="2000" b="1" dirty="0"/>
              <a:t>		LGBM</a:t>
            </a:r>
          </a:p>
        </p:txBody>
      </p:sp>
    </p:spTree>
    <p:extLst>
      <p:ext uri="{BB962C8B-B14F-4D97-AF65-F5344CB8AC3E}">
        <p14:creationId xmlns:p14="http://schemas.microsoft.com/office/powerpoint/2010/main" val="900117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FBA48DD-6A02-488D-656F-EC9917696DD8}"/>
              </a:ext>
            </a:extLst>
          </p:cNvPr>
          <p:cNvSpPr>
            <a:spLocks noGrp="1"/>
          </p:cNvSpPr>
          <p:nvPr>
            <p:ph type="title"/>
          </p:nvPr>
        </p:nvSpPr>
        <p:spPr/>
        <p:txBody>
          <a:bodyPr/>
          <a:lstStyle/>
          <a:p>
            <a:r>
              <a:rPr lang="en-US" dirty="0"/>
              <a:t>Models Accuracy</a:t>
            </a:r>
          </a:p>
        </p:txBody>
      </p:sp>
      <p:sp>
        <p:nvSpPr>
          <p:cNvPr id="4" name="Slide Number Placeholder 3">
            <a:extLst>
              <a:ext uri="{FF2B5EF4-FFF2-40B4-BE49-F238E27FC236}">
                <a16:creationId xmlns:a16="http://schemas.microsoft.com/office/drawing/2014/main" id="{FD10F06E-EE7E-2C68-7C3E-C703E2FAB48B}"/>
              </a:ext>
            </a:extLst>
          </p:cNvPr>
          <p:cNvSpPr>
            <a:spLocks noGrp="1"/>
          </p:cNvSpPr>
          <p:nvPr>
            <p:ph type="sldNum" sz="quarter" idx="11"/>
          </p:nvPr>
        </p:nvSpPr>
        <p:spPr/>
        <p:txBody>
          <a:bodyPr/>
          <a:lstStyle/>
          <a:p>
            <a:fld id="{294A09A9-5501-47C1-A89A-A340965A2BE2}" type="slidenum">
              <a:rPr lang="en-US" smtClean="0"/>
              <a:t>21</a:t>
            </a:fld>
            <a:endParaRPr lang="en-US" dirty="0"/>
          </a:p>
        </p:txBody>
      </p:sp>
      <p:graphicFrame>
        <p:nvGraphicFramePr>
          <p:cNvPr id="10" name="Table 10">
            <a:extLst>
              <a:ext uri="{FF2B5EF4-FFF2-40B4-BE49-F238E27FC236}">
                <a16:creationId xmlns:a16="http://schemas.microsoft.com/office/drawing/2014/main" id="{70079434-F61D-6A63-6B08-E1599B851649}"/>
              </a:ext>
            </a:extLst>
          </p:cNvPr>
          <p:cNvGraphicFramePr>
            <a:graphicFrameLocks noGrp="1"/>
          </p:cNvGraphicFramePr>
          <p:nvPr>
            <p:ph idx="1"/>
            <p:extLst>
              <p:ext uri="{D42A27DB-BD31-4B8C-83A1-F6EECF244321}">
                <p14:modId xmlns:p14="http://schemas.microsoft.com/office/powerpoint/2010/main" val="3201182097"/>
              </p:ext>
            </p:extLst>
          </p:nvPr>
        </p:nvGraphicFramePr>
        <p:xfrm>
          <a:off x="838200" y="2990850"/>
          <a:ext cx="10515600" cy="360680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871666009"/>
                    </a:ext>
                  </a:extLst>
                </a:gridCol>
                <a:gridCol w="1752600">
                  <a:extLst>
                    <a:ext uri="{9D8B030D-6E8A-4147-A177-3AD203B41FA5}">
                      <a16:colId xmlns:a16="http://schemas.microsoft.com/office/drawing/2014/main" val="3952777307"/>
                    </a:ext>
                  </a:extLst>
                </a:gridCol>
                <a:gridCol w="1752600">
                  <a:extLst>
                    <a:ext uri="{9D8B030D-6E8A-4147-A177-3AD203B41FA5}">
                      <a16:colId xmlns:a16="http://schemas.microsoft.com/office/drawing/2014/main" val="3934400744"/>
                    </a:ext>
                  </a:extLst>
                </a:gridCol>
                <a:gridCol w="1752600">
                  <a:extLst>
                    <a:ext uri="{9D8B030D-6E8A-4147-A177-3AD203B41FA5}">
                      <a16:colId xmlns:a16="http://schemas.microsoft.com/office/drawing/2014/main" val="2164132029"/>
                    </a:ext>
                  </a:extLst>
                </a:gridCol>
                <a:gridCol w="1752600">
                  <a:extLst>
                    <a:ext uri="{9D8B030D-6E8A-4147-A177-3AD203B41FA5}">
                      <a16:colId xmlns:a16="http://schemas.microsoft.com/office/drawing/2014/main" val="3042134481"/>
                    </a:ext>
                  </a:extLst>
                </a:gridCol>
                <a:gridCol w="1752600">
                  <a:extLst>
                    <a:ext uri="{9D8B030D-6E8A-4147-A177-3AD203B41FA5}">
                      <a16:colId xmlns:a16="http://schemas.microsoft.com/office/drawing/2014/main" val="503756175"/>
                    </a:ext>
                  </a:extLst>
                </a:gridCol>
              </a:tblGrid>
              <a:tr h="370840">
                <a:tc>
                  <a:txBody>
                    <a:bodyPr/>
                    <a:lstStyle/>
                    <a:p>
                      <a:r>
                        <a:rPr lang="en-US" dirty="0"/>
                        <a:t>Sr.No.</a:t>
                      </a:r>
                    </a:p>
                  </a:txBody>
                  <a:tcPr/>
                </a:tc>
                <a:tc>
                  <a:txBody>
                    <a:bodyPr/>
                    <a:lstStyle/>
                    <a:p>
                      <a:r>
                        <a:rPr lang="en-US" dirty="0"/>
                        <a:t>Models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Training Accuracy</a:t>
                      </a:r>
                    </a:p>
                  </a:txBody>
                  <a:tcPr/>
                </a:tc>
                <a:tc>
                  <a:txBody>
                    <a:bodyPr/>
                    <a:lstStyle/>
                    <a:p>
                      <a:r>
                        <a:rPr lang="en-US" dirty="0"/>
                        <a:t>F1 Score</a:t>
                      </a:r>
                    </a:p>
                  </a:txBody>
                  <a:tcPr/>
                </a:tc>
                <a:tc>
                  <a:txBody>
                    <a:bodyPr/>
                    <a:lstStyle/>
                    <a:p>
                      <a:r>
                        <a:rPr lang="en-US" dirty="0"/>
                        <a:t>Testing Accuracy</a:t>
                      </a:r>
                    </a:p>
                  </a:txBody>
                  <a:tcPr/>
                </a:tc>
                <a:tc>
                  <a:txBody>
                    <a:bodyPr/>
                    <a:lstStyle/>
                    <a:p>
                      <a:r>
                        <a:rPr lang="en-US" dirty="0"/>
                        <a:t>F1 Score</a:t>
                      </a:r>
                    </a:p>
                  </a:txBody>
                  <a:tcPr/>
                </a:tc>
                <a:extLst>
                  <a:ext uri="{0D108BD9-81ED-4DB2-BD59-A6C34878D82A}">
                    <a16:rowId xmlns:a16="http://schemas.microsoft.com/office/drawing/2014/main" val="4078929480"/>
                  </a:ext>
                </a:extLst>
              </a:tr>
              <a:tr h="370840">
                <a:tc>
                  <a:txBody>
                    <a:bodyPr/>
                    <a:lstStyle/>
                    <a:p>
                      <a:r>
                        <a:rPr lang="en-US" dirty="0"/>
                        <a:t>1</a:t>
                      </a:r>
                    </a:p>
                  </a:txBody>
                  <a:tcPr/>
                </a:tc>
                <a:tc>
                  <a:txBody>
                    <a:bodyPr/>
                    <a:lstStyle/>
                    <a:p>
                      <a:r>
                        <a:rPr lang="en-US" dirty="0"/>
                        <a:t>Logistic Regression</a:t>
                      </a:r>
                    </a:p>
                  </a:txBody>
                  <a:tcPr/>
                </a:tc>
                <a:tc>
                  <a:txBody>
                    <a:bodyPr/>
                    <a:lstStyle/>
                    <a:p>
                      <a:r>
                        <a:rPr lang="en-US" dirty="0"/>
                        <a:t>0.900</a:t>
                      </a:r>
                    </a:p>
                  </a:txBody>
                  <a:tcPr/>
                </a:tc>
                <a:tc>
                  <a:txBody>
                    <a:bodyPr/>
                    <a:lstStyle/>
                    <a:p>
                      <a:r>
                        <a:rPr lang="en-US" dirty="0"/>
                        <a:t>0.898</a:t>
                      </a:r>
                    </a:p>
                  </a:txBody>
                  <a:tcPr/>
                </a:tc>
                <a:tc>
                  <a:txBody>
                    <a:bodyPr/>
                    <a:lstStyle/>
                    <a:p>
                      <a:r>
                        <a:rPr lang="en-US" dirty="0"/>
                        <a:t>0.852</a:t>
                      </a:r>
                    </a:p>
                  </a:txBody>
                  <a:tcPr/>
                </a:tc>
                <a:tc>
                  <a:txBody>
                    <a:bodyPr/>
                    <a:lstStyle/>
                    <a:p>
                      <a:r>
                        <a:rPr lang="en-US" dirty="0"/>
                        <a:t>0.849</a:t>
                      </a:r>
                    </a:p>
                  </a:txBody>
                  <a:tcPr/>
                </a:tc>
                <a:extLst>
                  <a:ext uri="{0D108BD9-81ED-4DB2-BD59-A6C34878D82A}">
                    <a16:rowId xmlns:a16="http://schemas.microsoft.com/office/drawing/2014/main" val="1492073187"/>
                  </a:ext>
                </a:extLst>
              </a:tr>
              <a:tr h="370840">
                <a:tc>
                  <a:txBody>
                    <a:bodyPr/>
                    <a:lstStyle/>
                    <a:p>
                      <a:r>
                        <a:rPr lang="en-US" dirty="0"/>
                        <a:t>2</a:t>
                      </a:r>
                    </a:p>
                  </a:txBody>
                  <a:tcPr/>
                </a:tc>
                <a:tc>
                  <a:txBody>
                    <a:bodyPr/>
                    <a:lstStyle/>
                    <a:p>
                      <a:r>
                        <a:rPr lang="en-US" dirty="0"/>
                        <a:t>KNN</a:t>
                      </a:r>
                    </a:p>
                  </a:txBody>
                  <a:tcPr/>
                </a:tc>
                <a:tc>
                  <a:txBody>
                    <a:bodyPr/>
                    <a:lstStyle/>
                    <a:p>
                      <a:r>
                        <a:rPr lang="en-US" dirty="0"/>
                        <a:t>0.747</a:t>
                      </a:r>
                    </a:p>
                  </a:txBody>
                  <a:tcPr/>
                </a:tc>
                <a:tc>
                  <a:txBody>
                    <a:bodyPr/>
                    <a:lstStyle/>
                    <a:p>
                      <a:r>
                        <a:rPr lang="en-US" dirty="0"/>
                        <a:t>0.675</a:t>
                      </a:r>
                    </a:p>
                  </a:txBody>
                  <a:tcPr/>
                </a:tc>
                <a:tc>
                  <a:txBody>
                    <a:bodyPr/>
                    <a:lstStyle/>
                    <a:p>
                      <a:r>
                        <a:rPr lang="en-US" dirty="0"/>
                        <a:t>0.719</a:t>
                      </a:r>
                    </a:p>
                  </a:txBody>
                  <a:tcPr/>
                </a:tc>
                <a:tc>
                  <a:txBody>
                    <a:bodyPr/>
                    <a:lstStyle/>
                    <a:p>
                      <a:r>
                        <a:rPr lang="en-US" dirty="0"/>
                        <a:t>0.638</a:t>
                      </a:r>
                    </a:p>
                  </a:txBody>
                  <a:tcPr/>
                </a:tc>
                <a:extLst>
                  <a:ext uri="{0D108BD9-81ED-4DB2-BD59-A6C34878D82A}">
                    <a16:rowId xmlns:a16="http://schemas.microsoft.com/office/drawing/2014/main" val="3778065392"/>
                  </a:ext>
                </a:extLst>
              </a:tr>
              <a:tr h="370840">
                <a:tc>
                  <a:txBody>
                    <a:bodyPr/>
                    <a:lstStyle/>
                    <a:p>
                      <a:r>
                        <a:rPr lang="en-US" dirty="0"/>
                        <a:t>3</a:t>
                      </a:r>
                    </a:p>
                  </a:txBody>
                  <a:tcPr/>
                </a:tc>
                <a:tc>
                  <a:txBody>
                    <a:bodyPr/>
                    <a:lstStyle/>
                    <a:p>
                      <a:r>
                        <a:rPr lang="en-US" dirty="0"/>
                        <a:t>Naive Bayes</a:t>
                      </a:r>
                    </a:p>
                  </a:txBody>
                  <a:tcPr/>
                </a:tc>
                <a:tc>
                  <a:txBody>
                    <a:bodyPr/>
                    <a:lstStyle/>
                    <a:p>
                      <a:r>
                        <a:rPr lang="en-US" dirty="0"/>
                        <a:t>0.837</a:t>
                      </a:r>
                    </a:p>
                  </a:txBody>
                  <a:tcPr/>
                </a:tc>
                <a:tc>
                  <a:txBody>
                    <a:bodyPr/>
                    <a:lstStyle/>
                    <a:p>
                      <a:r>
                        <a:rPr lang="en-US" dirty="0"/>
                        <a:t>0.790</a:t>
                      </a:r>
                    </a:p>
                  </a:txBody>
                  <a:tcPr/>
                </a:tc>
                <a:tc>
                  <a:txBody>
                    <a:bodyPr/>
                    <a:lstStyle/>
                    <a:p>
                      <a:r>
                        <a:rPr lang="en-US" dirty="0"/>
                        <a:t>0.828</a:t>
                      </a:r>
                    </a:p>
                  </a:txBody>
                  <a:tcPr/>
                </a:tc>
                <a:tc>
                  <a:txBody>
                    <a:bodyPr/>
                    <a:lstStyle/>
                    <a:p>
                      <a:r>
                        <a:rPr lang="en-US" dirty="0"/>
                        <a:t>0.777</a:t>
                      </a:r>
                    </a:p>
                  </a:txBody>
                  <a:tcPr/>
                </a:tc>
                <a:extLst>
                  <a:ext uri="{0D108BD9-81ED-4DB2-BD59-A6C34878D82A}">
                    <a16:rowId xmlns:a16="http://schemas.microsoft.com/office/drawing/2014/main" val="2464836546"/>
                  </a:ext>
                </a:extLst>
              </a:tr>
              <a:tr h="370840">
                <a:tc>
                  <a:txBody>
                    <a:bodyPr/>
                    <a:lstStyle/>
                    <a:p>
                      <a:r>
                        <a:rPr lang="en-US" dirty="0"/>
                        <a:t>4</a:t>
                      </a:r>
                    </a:p>
                  </a:txBody>
                  <a:tcPr/>
                </a:tc>
                <a:tc>
                  <a:txBody>
                    <a:bodyPr/>
                    <a:lstStyle/>
                    <a:p>
                      <a:r>
                        <a:rPr lang="en-US" dirty="0"/>
                        <a:t>Decision tree</a:t>
                      </a:r>
                    </a:p>
                  </a:txBody>
                  <a:tcPr/>
                </a:tc>
                <a:tc>
                  <a:txBody>
                    <a:bodyPr/>
                    <a:lstStyle/>
                    <a:p>
                      <a:r>
                        <a:rPr lang="en-US" dirty="0"/>
                        <a:t>0.800</a:t>
                      </a:r>
                    </a:p>
                  </a:txBody>
                  <a:tcPr/>
                </a:tc>
                <a:tc>
                  <a:txBody>
                    <a:bodyPr/>
                    <a:lstStyle/>
                    <a:p>
                      <a:r>
                        <a:rPr lang="en-US" dirty="0"/>
                        <a:t>0.757</a:t>
                      </a:r>
                    </a:p>
                  </a:txBody>
                  <a:tcPr/>
                </a:tc>
                <a:tc>
                  <a:txBody>
                    <a:bodyPr/>
                    <a:lstStyle/>
                    <a:p>
                      <a:r>
                        <a:rPr lang="en-US" dirty="0"/>
                        <a:t>0.764</a:t>
                      </a:r>
                    </a:p>
                  </a:txBody>
                  <a:tcPr/>
                </a:tc>
                <a:tc>
                  <a:txBody>
                    <a:bodyPr/>
                    <a:lstStyle/>
                    <a:p>
                      <a:r>
                        <a:rPr lang="en-US" dirty="0"/>
                        <a:t>0.713</a:t>
                      </a:r>
                    </a:p>
                  </a:txBody>
                  <a:tcPr/>
                </a:tc>
                <a:extLst>
                  <a:ext uri="{0D108BD9-81ED-4DB2-BD59-A6C34878D82A}">
                    <a16:rowId xmlns:a16="http://schemas.microsoft.com/office/drawing/2014/main" val="442139702"/>
                  </a:ext>
                </a:extLst>
              </a:tr>
              <a:tr h="370840">
                <a:tc>
                  <a:txBody>
                    <a:bodyPr/>
                    <a:lstStyle/>
                    <a:p>
                      <a:r>
                        <a:rPr lang="en-US" dirty="0"/>
                        <a:t>5</a:t>
                      </a:r>
                    </a:p>
                  </a:txBody>
                  <a:tcPr/>
                </a:tc>
                <a:tc>
                  <a:txBody>
                    <a:bodyPr/>
                    <a:lstStyle/>
                    <a:p>
                      <a:r>
                        <a:rPr lang="en-US" dirty="0"/>
                        <a:t>Random Forest</a:t>
                      </a:r>
                    </a:p>
                  </a:txBody>
                  <a:tcPr/>
                </a:tc>
                <a:tc>
                  <a:txBody>
                    <a:bodyPr/>
                    <a:lstStyle/>
                    <a:p>
                      <a:r>
                        <a:rPr lang="en-US" dirty="0"/>
                        <a:t>0.988</a:t>
                      </a:r>
                    </a:p>
                  </a:txBody>
                  <a:tcPr/>
                </a:tc>
                <a:tc>
                  <a:txBody>
                    <a:bodyPr/>
                    <a:lstStyle/>
                    <a:p>
                      <a:r>
                        <a:rPr lang="en-US" dirty="0"/>
                        <a:t>0.988</a:t>
                      </a:r>
                    </a:p>
                  </a:txBody>
                  <a:tcPr/>
                </a:tc>
                <a:tc>
                  <a:txBody>
                    <a:bodyPr/>
                    <a:lstStyle/>
                    <a:p>
                      <a:r>
                        <a:rPr lang="en-US" dirty="0"/>
                        <a:t>0.831</a:t>
                      </a:r>
                    </a:p>
                  </a:txBody>
                  <a:tcPr/>
                </a:tc>
                <a:tc>
                  <a:txBody>
                    <a:bodyPr/>
                    <a:lstStyle/>
                    <a:p>
                      <a:r>
                        <a:rPr lang="en-US" dirty="0"/>
                        <a:t>0.796</a:t>
                      </a:r>
                    </a:p>
                  </a:txBody>
                  <a:tcPr/>
                </a:tc>
                <a:extLst>
                  <a:ext uri="{0D108BD9-81ED-4DB2-BD59-A6C34878D82A}">
                    <a16:rowId xmlns:a16="http://schemas.microsoft.com/office/drawing/2014/main" val="1891133343"/>
                  </a:ext>
                </a:extLst>
              </a:tr>
              <a:tr h="370840">
                <a:tc>
                  <a:txBody>
                    <a:bodyPr/>
                    <a:lstStyle/>
                    <a:p>
                      <a:r>
                        <a:rPr lang="en-US" dirty="0"/>
                        <a:t>6</a:t>
                      </a:r>
                    </a:p>
                  </a:txBody>
                  <a:tcPr/>
                </a:tc>
                <a:tc>
                  <a:txBody>
                    <a:bodyPr/>
                    <a:lstStyle/>
                    <a:p>
                      <a:r>
                        <a:rPr lang="en-US" dirty="0"/>
                        <a:t>LGBM</a:t>
                      </a:r>
                    </a:p>
                  </a:txBody>
                  <a:tcPr/>
                </a:tc>
                <a:tc>
                  <a:txBody>
                    <a:bodyPr/>
                    <a:lstStyle/>
                    <a:p>
                      <a:r>
                        <a:rPr lang="en-US" dirty="0"/>
                        <a:t>0.966</a:t>
                      </a:r>
                    </a:p>
                  </a:txBody>
                  <a:tcPr/>
                </a:tc>
                <a:tc>
                  <a:txBody>
                    <a:bodyPr/>
                    <a:lstStyle/>
                    <a:p>
                      <a:r>
                        <a:rPr lang="en-US" dirty="0"/>
                        <a:t>0.964</a:t>
                      </a:r>
                    </a:p>
                  </a:txBody>
                  <a:tcPr/>
                </a:tc>
                <a:tc>
                  <a:txBody>
                    <a:bodyPr/>
                    <a:lstStyle/>
                    <a:p>
                      <a:r>
                        <a:rPr lang="en-US" dirty="0"/>
                        <a:t>0.849</a:t>
                      </a:r>
                    </a:p>
                  </a:txBody>
                  <a:tcPr/>
                </a:tc>
                <a:tc>
                  <a:txBody>
                    <a:bodyPr/>
                    <a:lstStyle/>
                    <a:p>
                      <a:r>
                        <a:rPr lang="en-US" dirty="0"/>
                        <a:t>0.29</a:t>
                      </a:r>
                    </a:p>
                  </a:txBody>
                  <a:tcPr/>
                </a:tc>
                <a:extLst>
                  <a:ext uri="{0D108BD9-81ED-4DB2-BD59-A6C34878D82A}">
                    <a16:rowId xmlns:a16="http://schemas.microsoft.com/office/drawing/2014/main" val="11482903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89243707"/>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81796909"/>
                  </a:ext>
                </a:extLst>
              </a:tr>
            </a:tbl>
          </a:graphicData>
        </a:graphic>
      </p:graphicFrame>
    </p:spTree>
    <p:extLst>
      <p:ext uri="{BB962C8B-B14F-4D97-AF65-F5344CB8AC3E}">
        <p14:creationId xmlns:p14="http://schemas.microsoft.com/office/powerpoint/2010/main" val="1927271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289C-9073-D93D-27D7-EA432EADB438}"/>
              </a:ext>
            </a:extLst>
          </p:cNvPr>
          <p:cNvSpPr>
            <a:spLocks noGrp="1"/>
          </p:cNvSpPr>
          <p:nvPr>
            <p:ph type="title"/>
          </p:nvPr>
        </p:nvSpPr>
        <p:spPr/>
        <p:txBody>
          <a:bodyPr/>
          <a:lstStyle/>
          <a:p>
            <a:r>
              <a:rPr lang="en-US" dirty="0"/>
              <a:t>CONFUSION MATRIX</a:t>
            </a:r>
          </a:p>
        </p:txBody>
      </p:sp>
      <p:sp>
        <p:nvSpPr>
          <p:cNvPr id="3" name="Text Placeholder 2">
            <a:extLst>
              <a:ext uri="{FF2B5EF4-FFF2-40B4-BE49-F238E27FC236}">
                <a16:creationId xmlns:a16="http://schemas.microsoft.com/office/drawing/2014/main" id="{BEA3E82D-CA28-66F5-1408-1371F4424CD4}"/>
              </a:ext>
            </a:extLst>
          </p:cNvPr>
          <p:cNvSpPr>
            <a:spLocks noGrp="1"/>
          </p:cNvSpPr>
          <p:nvPr>
            <p:ph type="body" idx="1"/>
          </p:nvPr>
        </p:nvSpPr>
        <p:spPr/>
        <p:txBody>
          <a:bodyPr/>
          <a:lstStyle/>
          <a:p>
            <a:r>
              <a:rPr lang="en-US" dirty="0"/>
              <a:t>All Models Confusion Matrix</a:t>
            </a:r>
          </a:p>
        </p:txBody>
      </p:sp>
    </p:spTree>
    <p:extLst>
      <p:ext uri="{BB962C8B-B14F-4D97-AF65-F5344CB8AC3E}">
        <p14:creationId xmlns:p14="http://schemas.microsoft.com/office/powerpoint/2010/main" val="3745034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7405F451-AEBA-EEA0-8CD7-6C9B4ABB23D8}"/>
              </a:ext>
            </a:extLst>
          </p:cNvPr>
          <p:cNvSpPr>
            <a:spLocks noGrp="1"/>
          </p:cNvSpPr>
          <p:nvPr>
            <p:ph type="title"/>
          </p:nvPr>
        </p:nvSpPr>
        <p:spPr>
          <a:xfrm>
            <a:off x="839788" y="365125"/>
            <a:ext cx="10515600" cy="1325563"/>
          </a:xfrm>
        </p:spPr>
        <p:txBody>
          <a:bodyPr/>
          <a:lstStyle/>
          <a:p>
            <a:r>
              <a:rPr lang="en-US" dirty="0"/>
              <a:t>Logistic Regression</a:t>
            </a:r>
          </a:p>
        </p:txBody>
      </p:sp>
      <p:sp>
        <p:nvSpPr>
          <p:cNvPr id="28" name="Text Placeholder 2">
            <a:extLst>
              <a:ext uri="{FF2B5EF4-FFF2-40B4-BE49-F238E27FC236}">
                <a16:creationId xmlns:a16="http://schemas.microsoft.com/office/drawing/2014/main" id="{B7F596FF-74CA-A900-C843-CFD2596A9B67}"/>
              </a:ext>
            </a:extLst>
          </p:cNvPr>
          <p:cNvSpPr>
            <a:spLocks noGrp="1"/>
          </p:cNvSpPr>
          <p:nvPr>
            <p:ph type="body" idx="1"/>
          </p:nvPr>
        </p:nvSpPr>
        <p:spPr>
          <a:xfrm>
            <a:off x="1439449" y="2016095"/>
            <a:ext cx="3200400" cy="427797"/>
          </a:xfrm>
        </p:spPr>
        <p:txBody>
          <a:bodyPr/>
          <a:lstStyle/>
          <a:p>
            <a:r>
              <a:rPr lang="en-US" dirty="0"/>
              <a:t>Training Confusion Matrix</a:t>
            </a:r>
          </a:p>
        </p:txBody>
      </p:sp>
      <p:sp>
        <p:nvSpPr>
          <p:cNvPr id="30" name="Text Placeholder 4">
            <a:extLst>
              <a:ext uri="{FF2B5EF4-FFF2-40B4-BE49-F238E27FC236}">
                <a16:creationId xmlns:a16="http://schemas.microsoft.com/office/drawing/2014/main" id="{5EC356DC-A153-91AF-3BEA-63A259D8F018}"/>
              </a:ext>
            </a:extLst>
          </p:cNvPr>
          <p:cNvSpPr>
            <a:spLocks noGrp="1"/>
          </p:cNvSpPr>
          <p:nvPr>
            <p:ph type="body" sz="quarter" idx="3"/>
          </p:nvPr>
        </p:nvSpPr>
        <p:spPr>
          <a:xfrm>
            <a:off x="7473325" y="2016096"/>
            <a:ext cx="3200400" cy="427797"/>
          </a:xfrm>
        </p:spPr>
        <p:txBody>
          <a:bodyPr/>
          <a:lstStyle/>
          <a:p>
            <a:r>
              <a:rPr lang="en-US" dirty="0"/>
              <a:t>Testing Confusion Matrix</a:t>
            </a:r>
          </a:p>
        </p:txBody>
      </p:sp>
      <p:sp>
        <p:nvSpPr>
          <p:cNvPr id="5" name="Slide Number Placeholder 4">
            <a:extLst>
              <a:ext uri="{FF2B5EF4-FFF2-40B4-BE49-F238E27FC236}">
                <a16:creationId xmlns:a16="http://schemas.microsoft.com/office/drawing/2014/main" id="{64E9D6C8-6A1F-839F-E87B-150324070FA3}"/>
              </a:ext>
            </a:extLst>
          </p:cNvPr>
          <p:cNvSpPr>
            <a:spLocks noGrp="1"/>
          </p:cNvSpPr>
          <p:nvPr>
            <p:ph type="sldNum" sz="quarter" idx="12"/>
          </p:nvPr>
        </p:nvSpPr>
        <p:spPr>
          <a:xfrm>
            <a:off x="9208008" y="6356350"/>
            <a:ext cx="2743200" cy="365125"/>
          </a:xfrm>
        </p:spPr>
        <p:txBody>
          <a:bodyPr anchor="ctr">
            <a:normAutofit/>
          </a:bodyPr>
          <a:lstStyle/>
          <a:p>
            <a:pPr>
              <a:spcAft>
                <a:spcPts val="600"/>
              </a:spcAft>
            </a:pPr>
            <a:fld id="{294A09A9-5501-47C1-A89A-A340965A2BE2}" type="slidenum">
              <a:rPr lang="en-US" smtClean="0"/>
              <a:pPr>
                <a:spcAft>
                  <a:spcPts val="600"/>
                </a:spcAft>
              </a:pPr>
              <a:t>23</a:t>
            </a:fld>
            <a:endParaRPr lang="en-US" dirty="0"/>
          </a:p>
        </p:txBody>
      </p:sp>
      <p:pic>
        <p:nvPicPr>
          <p:cNvPr id="25" name="Content Placeholder 24">
            <a:extLst>
              <a:ext uri="{FF2B5EF4-FFF2-40B4-BE49-F238E27FC236}">
                <a16:creationId xmlns:a16="http://schemas.microsoft.com/office/drawing/2014/main" id="{8DCAA5B5-8A3D-3B16-21E1-1CC969FE44A9}"/>
              </a:ext>
            </a:extLst>
          </p:cNvPr>
          <p:cNvPicPr>
            <a:picLocks noGrp="1" noChangeAspect="1"/>
          </p:cNvPicPr>
          <p:nvPr>
            <p:ph sz="half" idx="2"/>
          </p:nvPr>
        </p:nvPicPr>
        <p:blipFill>
          <a:blip r:embed="rId2"/>
          <a:stretch>
            <a:fillRect/>
          </a:stretch>
        </p:blipFill>
        <p:spPr>
          <a:xfrm>
            <a:off x="839788" y="2783691"/>
            <a:ext cx="4399723" cy="33208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3" name="Content Placeholder 32" descr="A screenshot of a computer&#10;&#10;Description automatically generated with medium confidence">
            <a:extLst>
              <a:ext uri="{FF2B5EF4-FFF2-40B4-BE49-F238E27FC236}">
                <a16:creationId xmlns:a16="http://schemas.microsoft.com/office/drawing/2014/main" id="{E770A528-DBFA-E9D4-69C7-307DAFF3BFD5}"/>
              </a:ext>
            </a:extLst>
          </p:cNvPr>
          <p:cNvPicPr>
            <a:picLocks noGrp="1" noChangeAspect="1"/>
          </p:cNvPicPr>
          <p:nvPr>
            <p:ph sz="quarter" idx="4"/>
          </p:nvPr>
        </p:nvPicPr>
        <p:blipFill>
          <a:blip r:embed="rId3"/>
          <a:stretch>
            <a:fillRect/>
          </a:stretch>
        </p:blipFill>
        <p:spPr>
          <a:xfrm>
            <a:off x="6633411" y="2783691"/>
            <a:ext cx="4679702" cy="33208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11256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EE94-E180-EEFE-8914-E8EF47A9F12C}"/>
              </a:ext>
            </a:extLst>
          </p:cNvPr>
          <p:cNvSpPr>
            <a:spLocks noGrp="1"/>
          </p:cNvSpPr>
          <p:nvPr>
            <p:ph type="title"/>
          </p:nvPr>
        </p:nvSpPr>
        <p:spPr/>
        <p:txBody>
          <a:bodyPr>
            <a:normAutofit/>
          </a:bodyPr>
          <a:lstStyle/>
          <a:p>
            <a:r>
              <a:rPr lang="en-US" dirty="0"/>
              <a:t>K-NEAREST NEIGHBORS</a:t>
            </a:r>
          </a:p>
        </p:txBody>
      </p:sp>
      <p:sp>
        <p:nvSpPr>
          <p:cNvPr id="3" name="Text Placeholder 2">
            <a:extLst>
              <a:ext uri="{FF2B5EF4-FFF2-40B4-BE49-F238E27FC236}">
                <a16:creationId xmlns:a16="http://schemas.microsoft.com/office/drawing/2014/main" id="{D2515ABF-25FB-DD1A-F805-019A01083F04}"/>
              </a:ext>
            </a:extLst>
          </p:cNvPr>
          <p:cNvSpPr>
            <a:spLocks noGrp="1"/>
          </p:cNvSpPr>
          <p:nvPr>
            <p:ph type="body" idx="1"/>
          </p:nvPr>
        </p:nvSpPr>
        <p:spPr>
          <a:xfrm>
            <a:off x="1528930" y="2164972"/>
            <a:ext cx="3200400" cy="365125"/>
          </a:xfrm>
        </p:spPr>
        <p:txBody>
          <a:bodyPr>
            <a:normAutofit lnSpcReduction="10000"/>
          </a:bodyPr>
          <a:lstStyle/>
          <a:p>
            <a:r>
              <a:rPr lang="en-US" dirty="0"/>
              <a:t>Training Confusion Matrix</a:t>
            </a:r>
          </a:p>
        </p:txBody>
      </p:sp>
      <p:pic>
        <p:nvPicPr>
          <p:cNvPr id="12" name="Content Placeholder 11" descr="Chart, treemap chart&#10;&#10;Description automatically generated">
            <a:extLst>
              <a:ext uri="{FF2B5EF4-FFF2-40B4-BE49-F238E27FC236}">
                <a16:creationId xmlns:a16="http://schemas.microsoft.com/office/drawing/2014/main" id="{F7965570-FFC9-8443-F7A9-45B822B3444C}"/>
              </a:ext>
            </a:extLst>
          </p:cNvPr>
          <p:cNvPicPr>
            <a:picLocks noGrp="1" noChangeAspect="1"/>
          </p:cNvPicPr>
          <p:nvPr>
            <p:ph sz="half" idx="2"/>
          </p:nvPr>
        </p:nvPicPr>
        <p:blipFill>
          <a:blip r:embed="rId2"/>
          <a:stretch>
            <a:fillRect/>
          </a:stretch>
        </p:blipFill>
        <p:spPr>
          <a:xfrm>
            <a:off x="1055687" y="2787399"/>
            <a:ext cx="4114800" cy="33116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 Placeholder 4">
            <a:extLst>
              <a:ext uri="{FF2B5EF4-FFF2-40B4-BE49-F238E27FC236}">
                <a16:creationId xmlns:a16="http://schemas.microsoft.com/office/drawing/2014/main" id="{4189B888-5DF4-1398-78F5-D469C2A1179B}"/>
              </a:ext>
            </a:extLst>
          </p:cNvPr>
          <p:cNvSpPr>
            <a:spLocks noGrp="1"/>
          </p:cNvSpPr>
          <p:nvPr>
            <p:ph type="body" sz="quarter" idx="3"/>
          </p:nvPr>
        </p:nvSpPr>
        <p:spPr>
          <a:xfrm>
            <a:off x="7607807" y="2102300"/>
            <a:ext cx="3200400" cy="427797"/>
          </a:xfrm>
        </p:spPr>
        <p:txBody>
          <a:bodyPr>
            <a:normAutofit lnSpcReduction="10000"/>
          </a:bodyPr>
          <a:lstStyle/>
          <a:p>
            <a:r>
              <a:rPr lang="en-US" dirty="0"/>
              <a:t>Testing Confusion Matrix</a:t>
            </a:r>
          </a:p>
        </p:txBody>
      </p:sp>
      <p:pic>
        <p:nvPicPr>
          <p:cNvPr id="14" name="Content Placeholder 13" descr="A screenshot of a computer&#10;&#10;Description automatically generated with medium confidence">
            <a:extLst>
              <a:ext uri="{FF2B5EF4-FFF2-40B4-BE49-F238E27FC236}">
                <a16:creationId xmlns:a16="http://schemas.microsoft.com/office/drawing/2014/main" id="{8818C6CE-8724-682E-9EA4-9AACB9E37E0B}"/>
              </a:ext>
            </a:extLst>
          </p:cNvPr>
          <p:cNvPicPr>
            <a:picLocks noGrp="1" noChangeAspect="1"/>
          </p:cNvPicPr>
          <p:nvPr>
            <p:ph sz="quarter" idx="4"/>
          </p:nvPr>
        </p:nvPicPr>
        <p:blipFill>
          <a:blip r:embed="rId3"/>
          <a:stretch>
            <a:fillRect/>
          </a:stretch>
        </p:blipFill>
        <p:spPr>
          <a:xfrm>
            <a:off x="6941559" y="2787399"/>
            <a:ext cx="4532895" cy="331164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Slide Number Placeholder 7">
            <a:extLst>
              <a:ext uri="{FF2B5EF4-FFF2-40B4-BE49-F238E27FC236}">
                <a16:creationId xmlns:a16="http://schemas.microsoft.com/office/drawing/2014/main" id="{8760AD44-6513-9211-6526-A8EA334B38C8}"/>
              </a:ext>
            </a:extLst>
          </p:cNvPr>
          <p:cNvSpPr>
            <a:spLocks noGrp="1"/>
          </p:cNvSpPr>
          <p:nvPr>
            <p:ph type="sldNum" sz="quarter" idx="12"/>
          </p:nvPr>
        </p:nvSpPr>
        <p:spPr/>
        <p:txBody>
          <a:bodyPr/>
          <a:lstStyle/>
          <a:p>
            <a:fld id="{294A09A9-5501-47C1-A89A-A340965A2BE2}" type="slidenum">
              <a:rPr lang="en-US" smtClean="0"/>
              <a:t>24</a:t>
            </a:fld>
            <a:endParaRPr lang="en-US" dirty="0"/>
          </a:p>
        </p:txBody>
      </p:sp>
    </p:spTree>
    <p:extLst>
      <p:ext uri="{BB962C8B-B14F-4D97-AF65-F5344CB8AC3E}">
        <p14:creationId xmlns:p14="http://schemas.microsoft.com/office/powerpoint/2010/main" val="1711108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C91C-45CB-C82C-86AA-BFC61CCD11A4}"/>
              </a:ext>
            </a:extLst>
          </p:cNvPr>
          <p:cNvSpPr>
            <a:spLocks noGrp="1"/>
          </p:cNvSpPr>
          <p:nvPr>
            <p:ph type="title"/>
          </p:nvPr>
        </p:nvSpPr>
        <p:spPr/>
        <p:txBody>
          <a:bodyPr/>
          <a:lstStyle/>
          <a:p>
            <a:r>
              <a:rPr lang="en-US" dirty="0"/>
              <a:t>Naive Bayes Model</a:t>
            </a:r>
          </a:p>
        </p:txBody>
      </p:sp>
      <p:sp>
        <p:nvSpPr>
          <p:cNvPr id="3" name="Text Placeholder 2">
            <a:extLst>
              <a:ext uri="{FF2B5EF4-FFF2-40B4-BE49-F238E27FC236}">
                <a16:creationId xmlns:a16="http://schemas.microsoft.com/office/drawing/2014/main" id="{43A97E05-6EA2-BCF8-4860-C960434DEFE0}"/>
              </a:ext>
            </a:extLst>
          </p:cNvPr>
          <p:cNvSpPr>
            <a:spLocks noGrp="1"/>
          </p:cNvSpPr>
          <p:nvPr>
            <p:ph type="body" idx="1"/>
          </p:nvPr>
        </p:nvSpPr>
        <p:spPr>
          <a:xfrm>
            <a:off x="1509723" y="1967081"/>
            <a:ext cx="3200400" cy="427797"/>
          </a:xfrm>
        </p:spPr>
        <p:txBody>
          <a:bodyPr/>
          <a:lstStyle/>
          <a:p>
            <a:r>
              <a:rPr lang="en-US" dirty="0"/>
              <a:t>Training Confusion Matrix</a:t>
            </a:r>
          </a:p>
        </p:txBody>
      </p:sp>
      <p:pic>
        <p:nvPicPr>
          <p:cNvPr id="12" name="Content Placeholder 11" descr="Chart, treemap chart&#10;&#10;Description automatically generated">
            <a:extLst>
              <a:ext uri="{FF2B5EF4-FFF2-40B4-BE49-F238E27FC236}">
                <a16:creationId xmlns:a16="http://schemas.microsoft.com/office/drawing/2014/main" id="{CF78305C-EECA-7D30-4FC1-D24C93A5D4BD}"/>
              </a:ext>
            </a:extLst>
          </p:cNvPr>
          <p:cNvPicPr>
            <a:picLocks noGrp="1" noChangeAspect="1"/>
          </p:cNvPicPr>
          <p:nvPr>
            <p:ph sz="half" idx="2"/>
          </p:nvPr>
        </p:nvPicPr>
        <p:blipFill>
          <a:blip r:embed="rId2"/>
          <a:stretch>
            <a:fillRect/>
          </a:stretch>
        </p:blipFill>
        <p:spPr>
          <a:xfrm>
            <a:off x="1083844" y="2671271"/>
            <a:ext cx="4538913" cy="34448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 Placeholder 4">
            <a:extLst>
              <a:ext uri="{FF2B5EF4-FFF2-40B4-BE49-F238E27FC236}">
                <a16:creationId xmlns:a16="http://schemas.microsoft.com/office/drawing/2014/main" id="{76F3834A-F58F-F218-D8D2-E152874BFD64}"/>
              </a:ext>
            </a:extLst>
          </p:cNvPr>
          <p:cNvSpPr>
            <a:spLocks noGrp="1"/>
          </p:cNvSpPr>
          <p:nvPr>
            <p:ph type="body" sz="quarter" idx="3"/>
          </p:nvPr>
        </p:nvSpPr>
        <p:spPr>
          <a:xfrm>
            <a:off x="7704220" y="1967080"/>
            <a:ext cx="3200400" cy="427797"/>
          </a:xfrm>
        </p:spPr>
        <p:txBody>
          <a:bodyPr/>
          <a:lstStyle/>
          <a:p>
            <a:r>
              <a:rPr lang="en-US" dirty="0"/>
              <a:t>Testing confusion matrix</a:t>
            </a:r>
          </a:p>
        </p:txBody>
      </p:sp>
      <p:pic>
        <p:nvPicPr>
          <p:cNvPr id="14" name="Content Placeholder 13" descr="Graphical user interface, application, Teams&#10;&#10;Description automatically generated">
            <a:extLst>
              <a:ext uri="{FF2B5EF4-FFF2-40B4-BE49-F238E27FC236}">
                <a16:creationId xmlns:a16="http://schemas.microsoft.com/office/drawing/2014/main" id="{1EC52A4D-5BF7-6D96-E6E7-32E6DF97E0DB}"/>
              </a:ext>
            </a:extLst>
          </p:cNvPr>
          <p:cNvPicPr>
            <a:picLocks noGrp="1" noChangeAspect="1"/>
          </p:cNvPicPr>
          <p:nvPr>
            <p:ph sz="quarter" idx="4"/>
          </p:nvPr>
        </p:nvPicPr>
        <p:blipFill>
          <a:blip r:embed="rId3"/>
          <a:stretch>
            <a:fillRect/>
          </a:stretch>
        </p:blipFill>
        <p:spPr>
          <a:xfrm>
            <a:off x="7090611" y="2671270"/>
            <a:ext cx="4395535" cy="33699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Slide Number Placeholder 7">
            <a:extLst>
              <a:ext uri="{FF2B5EF4-FFF2-40B4-BE49-F238E27FC236}">
                <a16:creationId xmlns:a16="http://schemas.microsoft.com/office/drawing/2014/main" id="{316A133E-168A-0AD5-2365-5EF03C6784C4}"/>
              </a:ext>
            </a:extLst>
          </p:cNvPr>
          <p:cNvSpPr>
            <a:spLocks noGrp="1"/>
          </p:cNvSpPr>
          <p:nvPr>
            <p:ph type="sldNum" sz="quarter" idx="12"/>
          </p:nvPr>
        </p:nvSpPr>
        <p:spPr/>
        <p:txBody>
          <a:bodyPr/>
          <a:lstStyle/>
          <a:p>
            <a:fld id="{294A09A9-5501-47C1-A89A-A340965A2BE2}" type="slidenum">
              <a:rPr lang="en-US" smtClean="0"/>
              <a:t>25</a:t>
            </a:fld>
            <a:endParaRPr lang="en-US" dirty="0"/>
          </a:p>
        </p:txBody>
      </p:sp>
    </p:spTree>
    <p:extLst>
      <p:ext uri="{BB962C8B-B14F-4D97-AF65-F5344CB8AC3E}">
        <p14:creationId xmlns:p14="http://schemas.microsoft.com/office/powerpoint/2010/main" val="750415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3B346-0ABC-438D-6A72-DA5BE7E3EFE4}"/>
              </a:ext>
            </a:extLst>
          </p:cNvPr>
          <p:cNvSpPr>
            <a:spLocks noGrp="1"/>
          </p:cNvSpPr>
          <p:nvPr>
            <p:ph type="title"/>
          </p:nvPr>
        </p:nvSpPr>
        <p:spPr/>
        <p:txBody>
          <a:bodyPr/>
          <a:lstStyle/>
          <a:p>
            <a:r>
              <a:rPr lang="en-US" dirty="0"/>
              <a:t>Decision Tree Model</a:t>
            </a:r>
          </a:p>
        </p:txBody>
      </p:sp>
      <p:sp>
        <p:nvSpPr>
          <p:cNvPr id="3" name="Text Placeholder 2">
            <a:extLst>
              <a:ext uri="{FF2B5EF4-FFF2-40B4-BE49-F238E27FC236}">
                <a16:creationId xmlns:a16="http://schemas.microsoft.com/office/drawing/2014/main" id="{2F96DECE-7332-739D-9504-25E86CCA9A20}"/>
              </a:ext>
            </a:extLst>
          </p:cNvPr>
          <p:cNvSpPr>
            <a:spLocks noGrp="1"/>
          </p:cNvSpPr>
          <p:nvPr>
            <p:ph type="body" idx="1"/>
          </p:nvPr>
        </p:nvSpPr>
        <p:spPr>
          <a:xfrm>
            <a:off x="1523918" y="2019087"/>
            <a:ext cx="3200400" cy="427797"/>
          </a:xfrm>
        </p:spPr>
        <p:txBody>
          <a:bodyPr>
            <a:normAutofit/>
          </a:bodyPr>
          <a:lstStyle/>
          <a:p>
            <a:r>
              <a:rPr lang="en-US" dirty="0"/>
              <a:t>Training Confusion Matrix </a:t>
            </a:r>
          </a:p>
        </p:txBody>
      </p:sp>
      <p:pic>
        <p:nvPicPr>
          <p:cNvPr id="12" name="Content Placeholder 11" descr="Chart, treemap chart&#10;&#10;Description automatically generated">
            <a:extLst>
              <a:ext uri="{FF2B5EF4-FFF2-40B4-BE49-F238E27FC236}">
                <a16:creationId xmlns:a16="http://schemas.microsoft.com/office/drawing/2014/main" id="{D5613422-68CB-D9DC-3F3F-C298394E0539}"/>
              </a:ext>
            </a:extLst>
          </p:cNvPr>
          <p:cNvPicPr>
            <a:picLocks noGrp="1" noChangeAspect="1"/>
          </p:cNvPicPr>
          <p:nvPr>
            <p:ph sz="half" idx="2"/>
          </p:nvPr>
        </p:nvPicPr>
        <p:blipFill>
          <a:blip r:embed="rId2"/>
          <a:stretch>
            <a:fillRect/>
          </a:stretch>
        </p:blipFill>
        <p:spPr>
          <a:xfrm>
            <a:off x="946322" y="2703096"/>
            <a:ext cx="4355593" cy="34009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 Placeholder 4">
            <a:extLst>
              <a:ext uri="{FF2B5EF4-FFF2-40B4-BE49-F238E27FC236}">
                <a16:creationId xmlns:a16="http://schemas.microsoft.com/office/drawing/2014/main" id="{C6ABA8A0-59EC-4E34-F15D-7AAB90101976}"/>
              </a:ext>
            </a:extLst>
          </p:cNvPr>
          <p:cNvSpPr>
            <a:spLocks noGrp="1"/>
          </p:cNvSpPr>
          <p:nvPr>
            <p:ph type="body" sz="quarter" idx="3"/>
          </p:nvPr>
        </p:nvSpPr>
        <p:spPr>
          <a:xfrm>
            <a:off x="7772319" y="2007424"/>
            <a:ext cx="3200400" cy="427797"/>
          </a:xfrm>
        </p:spPr>
        <p:txBody>
          <a:bodyPr>
            <a:normAutofit/>
          </a:bodyPr>
          <a:lstStyle/>
          <a:p>
            <a:r>
              <a:rPr lang="en-US" dirty="0"/>
              <a:t>Testing Confusion Matrix</a:t>
            </a:r>
          </a:p>
        </p:txBody>
      </p:sp>
      <p:pic>
        <p:nvPicPr>
          <p:cNvPr id="14" name="Content Placeholder 13" descr="Graphical user interface, application, Teams&#10;&#10;Description automatically generated">
            <a:extLst>
              <a:ext uri="{FF2B5EF4-FFF2-40B4-BE49-F238E27FC236}">
                <a16:creationId xmlns:a16="http://schemas.microsoft.com/office/drawing/2014/main" id="{0C3C76A8-7913-184A-0980-5A0EBA1DF15D}"/>
              </a:ext>
            </a:extLst>
          </p:cNvPr>
          <p:cNvPicPr>
            <a:picLocks noGrp="1" noChangeAspect="1"/>
          </p:cNvPicPr>
          <p:nvPr>
            <p:ph sz="quarter" idx="4"/>
          </p:nvPr>
        </p:nvPicPr>
        <p:blipFill>
          <a:blip r:embed="rId3"/>
          <a:stretch>
            <a:fillRect/>
          </a:stretch>
        </p:blipFill>
        <p:spPr>
          <a:xfrm>
            <a:off x="7194723" y="2703096"/>
            <a:ext cx="4355593" cy="34009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Slide Number Placeholder 7">
            <a:extLst>
              <a:ext uri="{FF2B5EF4-FFF2-40B4-BE49-F238E27FC236}">
                <a16:creationId xmlns:a16="http://schemas.microsoft.com/office/drawing/2014/main" id="{3BF26D2C-7FAB-8AEA-4F0F-66698F2382A8}"/>
              </a:ext>
            </a:extLst>
          </p:cNvPr>
          <p:cNvSpPr>
            <a:spLocks noGrp="1"/>
          </p:cNvSpPr>
          <p:nvPr>
            <p:ph type="sldNum" sz="quarter" idx="12"/>
          </p:nvPr>
        </p:nvSpPr>
        <p:spPr/>
        <p:txBody>
          <a:bodyPr/>
          <a:lstStyle/>
          <a:p>
            <a:fld id="{294A09A9-5501-47C1-A89A-A340965A2BE2}" type="slidenum">
              <a:rPr lang="en-US" smtClean="0"/>
              <a:t>26</a:t>
            </a:fld>
            <a:endParaRPr lang="en-US" dirty="0"/>
          </a:p>
        </p:txBody>
      </p:sp>
    </p:spTree>
    <p:extLst>
      <p:ext uri="{BB962C8B-B14F-4D97-AF65-F5344CB8AC3E}">
        <p14:creationId xmlns:p14="http://schemas.microsoft.com/office/powerpoint/2010/main" val="3572899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39945-D982-1CCD-8A72-3E0CBE9538C9}"/>
              </a:ext>
            </a:extLst>
          </p:cNvPr>
          <p:cNvSpPr>
            <a:spLocks noGrp="1"/>
          </p:cNvSpPr>
          <p:nvPr>
            <p:ph type="title"/>
          </p:nvPr>
        </p:nvSpPr>
        <p:spPr/>
        <p:txBody>
          <a:bodyPr/>
          <a:lstStyle/>
          <a:p>
            <a:r>
              <a:rPr lang="en-US" dirty="0"/>
              <a:t>Random Forest Model</a:t>
            </a:r>
          </a:p>
        </p:txBody>
      </p:sp>
      <p:sp>
        <p:nvSpPr>
          <p:cNvPr id="3" name="Text Placeholder 2">
            <a:extLst>
              <a:ext uri="{FF2B5EF4-FFF2-40B4-BE49-F238E27FC236}">
                <a16:creationId xmlns:a16="http://schemas.microsoft.com/office/drawing/2014/main" id="{9107A9A7-5021-C7F1-DF41-E6827852CB0D}"/>
              </a:ext>
            </a:extLst>
          </p:cNvPr>
          <p:cNvSpPr>
            <a:spLocks noGrp="1"/>
          </p:cNvSpPr>
          <p:nvPr>
            <p:ph type="body" idx="1"/>
          </p:nvPr>
        </p:nvSpPr>
        <p:spPr>
          <a:xfrm>
            <a:off x="1482684" y="1928526"/>
            <a:ext cx="3200400" cy="427797"/>
          </a:xfrm>
        </p:spPr>
        <p:txBody>
          <a:bodyPr/>
          <a:lstStyle/>
          <a:p>
            <a:r>
              <a:rPr lang="en-US" dirty="0"/>
              <a:t>Training Confusion Matrix</a:t>
            </a:r>
          </a:p>
        </p:txBody>
      </p:sp>
      <p:pic>
        <p:nvPicPr>
          <p:cNvPr id="12" name="Content Placeholder 11" descr="Chart, treemap chart&#10;&#10;Description automatically generated">
            <a:extLst>
              <a:ext uri="{FF2B5EF4-FFF2-40B4-BE49-F238E27FC236}">
                <a16:creationId xmlns:a16="http://schemas.microsoft.com/office/drawing/2014/main" id="{0FC3820D-FCD1-99C7-F2EF-FEB0C6B69C1C}"/>
              </a:ext>
            </a:extLst>
          </p:cNvPr>
          <p:cNvPicPr>
            <a:picLocks noGrp="1" noChangeAspect="1"/>
          </p:cNvPicPr>
          <p:nvPr>
            <p:ph sz="half" idx="2"/>
          </p:nvPr>
        </p:nvPicPr>
        <p:blipFill>
          <a:blip r:embed="rId2"/>
          <a:stretch>
            <a:fillRect/>
          </a:stretch>
        </p:blipFill>
        <p:spPr>
          <a:xfrm>
            <a:off x="839789" y="2656280"/>
            <a:ext cx="4486190" cy="33755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 Placeholder 4">
            <a:extLst>
              <a:ext uri="{FF2B5EF4-FFF2-40B4-BE49-F238E27FC236}">
                <a16:creationId xmlns:a16="http://schemas.microsoft.com/office/drawing/2014/main" id="{18FC1AC6-8776-12E7-1582-A4221F2DD22B}"/>
              </a:ext>
            </a:extLst>
          </p:cNvPr>
          <p:cNvSpPr>
            <a:spLocks noGrp="1"/>
          </p:cNvSpPr>
          <p:nvPr>
            <p:ph type="body" sz="quarter" idx="3"/>
          </p:nvPr>
        </p:nvSpPr>
        <p:spPr>
          <a:xfrm>
            <a:off x="7508918" y="1959585"/>
            <a:ext cx="3200400" cy="427797"/>
          </a:xfrm>
        </p:spPr>
        <p:txBody>
          <a:bodyPr/>
          <a:lstStyle/>
          <a:p>
            <a:r>
              <a:rPr lang="en-US" dirty="0"/>
              <a:t>Testing Confusion Matrix</a:t>
            </a:r>
          </a:p>
        </p:txBody>
      </p:sp>
      <p:pic>
        <p:nvPicPr>
          <p:cNvPr id="14" name="Content Placeholder 13" descr="Graphical user interface, application, Teams&#10;&#10;Description automatically generated">
            <a:extLst>
              <a:ext uri="{FF2B5EF4-FFF2-40B4-BE49-F238E27FC236}">
                <a16:creationId xmlns:a16="http://schemas.microsoft.com/office/drawing/2014/main" id="{3B9EA776-344E-2701-CBB5-B99BA8C92DEF}"/>
              </a:ext>
            </a:extLst>
          </p:cNvPr>
          <p:cNvPicPr>
            <a:picLocks noGrp="1" noChangeAspect="1"/>
          </p:cNvPicPr>
          <p:nvPr>
            <p:ph sz="quarter" idx="4"/>
          </p:nvPr>
        </p:nvPicPr>
        <p:blipFill>
          <a:blip r:embed="rId3"/>
          <a:stretch>
            <a:fillRect/>
          </a:stretch>
        </p:blipFill>
        <p:spPr>
          <a:xfrm>
            <a:off x="7026442" y="2680342"/>
            <a:ext cx="4555957" cy="33755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Footer Placeholder 6">
            <a:extLst>
              <a:ext uri="{FF2B5EF4-FFF2-40B4-BE49-F238E27FC236}">
                <a16:creationId xmlns:a16="http://schemas.microsoft.com/office/drawing/2014/main" id="{C609B66C-A372-D7BD-7790-86A883814CF9}"/>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EB77D75F-DFE9-DC01-7328-F53AD32FF2B7}"/>
              </a:ext>
            </a:extLst>
          </p:cNvPr>
          <p:cNvSpPr>
            <a:spLocks noGrp="1"/>
          </p:cNvSpPr>
          <p:nvPr>
            <p:ph type="sldNum" sz="quarter" idx="12"/>
          </p:nvPr>
        </p:nvSpPr>
        <p:spPr/>
        <p:txBody>
          <a:bodyPr/>
          <a:lstStyle/>
          <a:p>
            <a:fld id="{294A09A9-5501-47C1-A89A-A340965A2BE2}" type="slidenum">
              <a:rPr lang="en-US" smtClean="0"/>
              <a:t>27</a:t>
            </a:fld>
            <a:endParaRPr lang="en-US" dirty="0"/>
          </a:p>
        </p:txBody>
      </p:sp>
    </p:spTree>
    <p:extLst>
      <p:ext uri="{BB962C8B-B14F-4D97-AF65-F5344CB8AC3E}">
        <p14:creationId xmlns:p14="http://schemas.microsoft.com/office/powerpoint/2010/main" val="1692262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A8B70-AD01-F6B4-941C-2AB663A8BBFC}"/>
              </a:ext>
            </a:extLst>
          </p:cNvPr>
          <p:cNvSpPr>
            <a:spLocks noGrp="1"/>
          </p:cNvSpPr>
          <p:nvPr>
            <p:ph type="title"/>
          </p:nvPr>
        </p:nvSpPr>
        <p:spPr/>
        <p:txBody>
          <a:bodyPr/>
          <a:lstStyle/>
          <a:p>
            <a:r>
              <a:rPr lang="en-US" dirty="0"/>
              <a:t>DEPLOYMENT</a:t>
            </a:r>
          </a:p>
        </p:txBody>
      </p:sp>
      <p:sp>
        <p:nvSpPr>
          <p:cNvPr id="3" name="Text Placeholder 2">
            <a:extLst>
              <a:ext uri="{FF2B5EF4-FFF2-40B4-BE49-F238E27FC236}">
                <a16:creationId xmlns:a16="http://schemas.microsoft.com/office/drawing/2014/main" id="{2DAEE809-6DB0-7B00-9152-44470B684885}"/>
              </a:ext>
            </a:extLst>
          </p:cNvPr>
          <p:cNvSpPr>
            <a:spLocks noGrp="1"/>
          </p:cNvSpPr>
          <p:nvPr>
            <p:ph type="body" idx="1"/>
          </p:nvPr>
        </p:nvSpPr>
        <p:spPr/>
        <p:txBody>
          <a:bodyPr/>
          <a:lstStyle/>
          <a:p>
            <a:r>
              <a:rPr lang="en-US" dirty="0"/>
              <a:t>Deployment On Naive Bayes</a:t>
            </a:r>
          </a:p>
        </p:txBody>
      </p:sp>
    </p:spTree>
    <p:extLst>
      <p:ext uri="{BB962C8B-B14F-4D97-AF65-F5344CB8AC3E}">
        <p14:creationId xmlns:p14="http://schemas.microsoft.com/office/powerpoint/2010/main" val="897359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30E15F-70B2-9574-161F-B3D034761388}"/>
              </a:ext>
            </a:extLst>
          </p:cNvPr>
          <p:cNvSpPr>
            <a:spLocks noGrp="1"/>
          </p:cNvSpPr>
          <p:nvPr>
            <p:ph type="title"/>
          </p:nvPr>
        </p:nvSpPr>
        <p:spPr/>
        <p:txBody>
          <a:bodyPr/>
          <a:lstStyle/>
          <a:p>
            <a:r>
              <a:rPr lang="en-US" dirty="0"/>
              <a:t>Why Naive Bayes</a:t>
            </a:r>
          </a:p>
        </p:txBody>
      </p:sp>
      <p:sp>
        <p:nvSpPr>
          <p:cNvPr id="5" name="Content Placeholder 4">
            <a:extLst>
              <a:ext uri="{FF2B5EF4-FFF2-40B4-BE49-F238E27FC236}">
                <a16:creationId xmlns:a16="http://schemas.microsoft.com/office/drawing/2014/main" id="{CB6DDE24-8559-6A10-FC5A-FB06E4098432}"/>
              </a:ext>
            </a:extLst>
          </p:cNvPr>
          <p:cNvSpPr>
            <a:spLocks noGrp="1"/>
          </p:cNvSpPr>
          <p:nvPr>
            <p:ph idx="1"/>
          </p:nvPr>
        </p:nvSpPr>
        <p:spPr/>
        <p:txBody>
          <a:bodyPr/>
          <a:lstStyle/>
          <a:p>
            <a:pPr algn="l"/>
            <a:r>
              <a:rPr lang="en-US" sz="2000" b="1" i="0" dirty="0">
                <a:solidFill>
                  <a:srgbClr val="2D3748"/>
                </a:solidFill>
                <a:effectLst/>
                <a:latin typeface="+mn-lt"/>
              </a:rPr>
              <a:t>Naive Bayes classification is a popular choice for classification model building, and it performs well in a number of </a:t>
            </a:r>
            <a:r>
              <a:rPr lang="en-US" sz="2000" b="1" i="1" dirty="0">
                <a:solidFill>
                  <a:srgbClr val="2D3748"/>
                </a:solidFill>
                <a:effectLst/>
                <a:latin typeface="+mn-lt"/>
              </a:rPr>
              <a:t>real-world</a:t>
            </a:r>
            <a:r>
              <a:rPr lang="en-US" sz="2000" b="1" i="0" dirty="0">
                <a:solidFill>
                  <a:srgbClr val="2D3748"/>
                </a:solidFill>
                <a:effectLst/>
                <a:latin typeface="+mn-lt"/>
              </a:rPr>
              <a:t> applications.</a:t>
            </a:r>
          </a:p>
          <a:p>
            <a:pPr algn="l"/>
            <a:r>
              <a:rPr lang="en-US" sz="2000" b="1" i="0" dirty="0">
                <a:solidFill>
                  <a:srgbClr val="2D3748"/>
                </a:solidFill>
                <a:effectLst/>
                <a:latin typeface="+mn-lt"/>
              </a:rPr>
              <a:t>Its key benefits are its simplicity, efficiency, ability to handle noisy data and for allowing multiple classes of classification. It also </a:t>
            </a:r>
            <a:r>
              <a:rPr lang="en-US" sz="2000" b="1" i="1" dirty="0">
                <a:solidFill>
                  <a:srgbClr val="2D3748"/>
                </a:solidFill>
                <a:effectLst/>
                <a:latin typeface="+mn-lt"/>
              </a:rPr>
              <a:t>doesn’t require a large amount of data</a:t>
            </a:r>
            <a:r>
              <a:rPr lang="en-US" sz="2000" b="1" i="0" dirty="0">
                <a:solidFill>
                  <a:srgbClr val="2D3748"/>
                </a:solidFill>
                <a:effectLst/>
                <a:latin typeface="+mn-lt"/>
              </a:rPr>
              <a:t> to work well.</a:t>
            </a:r>
          </a:p>
          <a:p>
            <a:pPr algn="l"/>
            <a:r>
              <a:rPr lang="en-US" sz="2000" b="1" i="0" dirty="0">
                <a:solidFill>
                  <a:srgbClr val="2D3748"/>
                </a:solidFill>
                <a:effectLst/>
                <a:latin typeface="+mn-lt"/>
              </a:rPr>
              <a:t>Another important benefit of naive Bayes is that it is robust to missing data. This is because it is a </a:t>
            </a:r>
            <a:r>
              <a:rPr lang="en-US" sz="2000" b="1" i="1" dirty="0">
                <a:solidFill>
                  <a:srgbClr val="2D3748"/>
                </a:solidFill>
                <a:effectLst/>
                <a:latin typeface="+mn-lt"/>
              </a:rPr>
              <a:t>generative probabilistic model</a:t>
            </a:r>
            <a:r>
              <a:rPr lang="en-US" sz="2000" b="1" i="0" dirty="0">
                <a:solidFill>
                  <a:srgbClr val="2D3748"/>
                </a:solidFill>
                <a:effectLst/>
                <a:latin typeface="+mn-lt"/>
              </a:rPr>
              <a:t>.</a:t>
            </a:r>
          </a:p>
          <a:p>
            <a:pPr algn="l"/>
            <a:r>
              <a:rPr lang="en-US" sz="2000" b="1" dirty="0">
                <a:solidFill>
                  <a:srgbClr val="2D3748"/>
                </a:solidFill>
                <a:latin typeface="+mn-lt"/>
              </a:rPr>
              <a:t>In our problem Naive bayes </a:t>
            </a:r>
            <a:r>
              <a:rPr lang="en-US" sz="2000" b="1" dirty="0">
                <a:solidFill>
                  <a:schemeClr val="tx1"/>
                </a:solidFill>
                <a:latin typeface="Arial Black" panose="020B0A04020102020204" pitchFamily="34" charset="0"/>
              </a:rPr>
              <a:t>Training accuracy 83.30% </a:t>
            </a:r>
            <a:r>
              <a:rPr lang="en-US" sz="2000" b="1" dirty="0">
                <a:solidFill>
                  <a:srgbClr val="2D3748"/>
                </a:solidFill>
                <a:latin typeface="+mn-lt"/>
              </a:rPr>
              <a:t>and </a:t>
            </a:r>
            <a:r>
              <a:rPr lang="en-US" sz="2000" b="1" dirty="0">
                <a:solidFill>
                  <a:schemeClr val="tx1"/>
                </a:solidFill>
                <a:latin typeface="Arial Black" panose="020B0A04020102020204" pitchFamily="34" charset="0"/>
              </a:rPr>
              <a:t>F1 score 79.00% </a:t>
            </a:r>
            <a:r>
              <a:rPr lang="en-US" sz="2000" b="1" dirty="0">
                <a:solidFill>
                  <a:srgbClr val="2D3748"/>
                </a:solidFill>
                <a:latin typeface="+mn-lt"/>
              </a:rPr>
              <a:t>and </a:t>
            </a:r>
            <a:r>
              <a:rPr lang="en-US" sz="2000" b="1" dirty="0">
                <a:solidFill>
                  <a:schemeClr val="tx1"/>
                </a:solidFill>
                <a:latin typeface="Arial Black" panose="020B0A04020102020204" pitchFamily="34" charset="0"/>
              </a:rPr>
              <a:t>Testing accuracy 82.8%</a:t>
            </a:r>
            <a:r>
              <a:rPr lang="en-US" sz="2000" b="1" dirty="0">
                <a:solidFill>
                  <a:srgbClr val="2D3748"/>
                </a:solidFill>
                <a:latin typeface="Arial Black" panose="020B0A04020102020204" pitchFamily="34" charset="0"/>
              </a:rPr>
              <a:t> </a:t>
            </a:r>
            <a:r>
              <a:rPr lang="en-US" sz="2000" b="1" dirty="0">
                <a:solidFill>
                  <a:srgbClr val="2D3748"/>
                </a:solidFill>
                <a:latin typeface="+mn-lt"/>
              </a:rPr>
              <a:t>and </a:t>
            </a:r>
            <a:r>
              <a:rPr lang="en-US" sz="2000" b="1" dirty="0">
                <a:solidFill>
                  <a:schemeClr val="tx1"/>
                </a:solidFill>
                <a:latin typeface="Arial Black" panose="020B0A04020102020204" pitchFamily="34" charset="0"/>
              </a:rPr>
              <a:t>F1 score 77.70% </a:t>
            </a:r>
            <a:r>
              <a:rPr lang="en-US" sz="2000" b="1" dirty="0">
                <a:solidFill>
                  <a:srgbClr val="2D3748"/>
                </a:solidFill>
                <a:latin typeface="+mn-lt"/>
              </a:rPr>
              <a:t>training and testing accuracy all most similar that’s why we select  naive bayes for deployment . </a:t>
            </a:r>
            <a:endParaRPr lang="en-US" sz="2000" b="1" i="0" dirty="0">
              <a:solidFill>
                <a:srgbClr val="2D3748"/>
              </a:solidFill>
              <a:effectLst/>
              <a:latin typeface="+mn-lt"/>
            </a:endParaRPr>
          </a:p>
          <a:p>
            <a:endParaRPr lang="en-US" dirty="0"/>
          </a:p>
        </p:txBody>
      </p:sp>
    </p:spTree>
    <p:extLst>
      <p:ext uri="{BB962C8B-B14F-4D97-AF65-F5344CB8AC3E}">
        <p14:creationId xmlns:p14="http://schemas.microsoft.com/office/powerpoint/2010/main" val="1279192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1389888"/>
            <a:ext cx="8695944" cy="764032"/>
          </a:xfrm>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2223516" y="2387600"/>
            <a:ext cx="7744968" cy="2697480"/>
          </a:xfrm>
        </p:spPr>
        <p:txBody>
          <a:bodyPr>
            <a:normAutofit/>
          </a:bodyPr>
          <a:lstStyle/>
          <a:p>
            <a:r>
              <a:rPr lang="en-US" sz="2400" b="0" i="0" dirty="0">
                <a:solidFill>
                  <a:srgbClr val="2D3748"/>
                </a:solidFill>
                <a:effectLst/>
                <a:latin typeface="+mn-lt"/>
              </a:rPr>
              <a:t>Even though </a:t>
            </a:r>
            <a:r>
              <a:rPr lang="en-US" sz="2400" dirty="0">
                <a:solidFill>
                  <a:srgbClr val="2D3748"/>
                </a:solidFill>
                <a:latin typeface="+mn-lt"/>
              </a:rPr>
              <a:t>T</a:t>
            </a:r>
            <a:r>
              <a:rPr lang="en-US" sz="2400" b="0" i="0" dirty="0">
                <a:solidFill>
                  <a:srgbClr val="2D3748"/>
                </a:solidFill>
                <a:effectLst/>
                <a:latin typeface="+mn-lt"/>
              </a:rPr>
              <a:t>ourism industry is slowly catching up the hotel industry, there are some travelers that prefer the hotels over vacation rentals. As those travelers are usually busy people who travel for work, we created this list of Hotel Review Data set</a:t>
            </a:r>
            <a:endParaRPr lang="en-US" sz="2400" dirty="0">
              <a:latin typeface="+mn-lt"/>
            </a:endParaRPr>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2C643-9881-F433-06F7-2DD8FB63B9EA}"/>
              </a:ext>
            </a:extLst>
          </p:cNvPr>
          <p:cNvSpPr>
            <a:spLocks noGrp="1"/>
          </p:cNvSpPr>
          <p:nvPr>
            <p:ph type="title"/>
          </p:nvPr>
        </p:nvSpPr>
        <p:spPr/>
        <p:txBody>
          <a:bodyPr/>
          <a:lstStyle/>
          <a:p>
            <a:r>
              <a:rPr lang="en-US" dirty="0"/>
              <a:t>Interface of Deployment</a:t>
            </a:r>
          </a:p>
        </p:txBody>
      </p:sp>
      <p:pic>
        <p:nvPicPr>
          <p:cNvPr id="7" name="Content Placeholder 6" descr="A screenshot of a computer&#10;&#10;Description automatically generated with medium confidence">
            <a:extLst>
              <a:ext uri="{FF2B5EF4-FFF2-40B4-BE49-F238E27FC236}">
                <a16:creationId xmlns:a16="http://schemas.microsoft.com/office/drawing/2014/main" id="{8AF2C80D-8EAD-F0E4-4A07-E6F71A50D491}"/>
              </a:ext>
            </a:extLst>
          </p:cNvPr>
          <p:cNvPicPr>
            <a:picLocks noGrp="1" noChangeAspect="1"/>
          </p:cNvPicPr>
          <p:nvPr>
            <p:ph idx="1"/>
          </p:nvPr>
        </p:nvPicPr>
        <p:blipFill rotWithShape="1">
          <a:blip r:embed="rId2"/>
          <a:srcRect t="9266"/>
          <a:stretch/>
        </p:blipFill>
        <p:spPr>
          <a:xfrm>
            <a:off x="128337" y="2815390"/>
            <a:ext cx="11526251" cy="4042610"/>
          </a:xfrm>
        </p:spPr>
      </p:pic>
      <p:sp>
        <p:nvSpPr>
          <p:cNvPr id="5" name="Slide Number Placeholder 4">
            <a:extLst>
              <a:ext uri="{FF2B5EF4-FFF2-40B4-BE49-F238E27FC236}">
                <a16:creationId xmlns:a16="http://schemas.microsoft.com/office/drawing/2014/main" id="{5A479F39-A9FC-7E17-D070-7648F453F7F1}"/>
              </a:ext>
            </a:extLst>
          </p:cNvPr>
          <p:cNvSpPr>
            <a:spLocks noGrp="1"/>
          </p:cNvSpPr>
          <p:nvPr>
            <p:ph type="sldNum" sz="quarter" idx="11"/>
          </p:nvPr>
        </p:nvSpPr>
        <p:spPr/>
        <p:txBody>
          <a:bodyPr/>
          <a:lstStyle/>
          <a:p>
            <a:fld id="{294A09A9-5501-47C1-A89A-A340965A2BE2}" type="slidenum">
              <a:rPr lang="en-US" smtClean="0"/>
              <a:pPr/>
              <a:t>30</a:t>
            </a:fld>
            <a:endParaRPr lang="en-US" dirty="0"/>
          </a:p>
        </p:txBody>
      </p:sp>
    </p:spTree>
    <p:extLst>
      <p:ext uri="{BB962C8B-B14F-4D97-AF65-F5344CB8AC3E}">
        <p14:creationId xmlns:p14="http://schemas.microsoft.com/office/powerpoint/2010/main" val="808814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E792F-2C0A-280D-D2B9-6E3F790E4991}"/>
              </a:ext>
            </a:extLst>
          </p:cNvPr>
          <p:cNvSpPr>
            <a:spLocks noGrp="1"/>
          </p:cNvSpPr>
          <p:nvPr>
            <p:ph type="title"/>
          </p:nvPr>
        </p:nvSpPr>
        <p:spPr/>
        <p:txBody>
          <a:bodyPr/>
          <a:lstStyle/>
          <a:p>
            <a:r>
              <a:rPr lang="en-US" dirty="0"/>
              <a:t>Contact Information</a:t>
            </a:r>
          </a:p>
        </p:txBody>
      </p:sp>
      <p:sp>
        <p:nvSpPr>
          <p:cNvPr id="3" name="Text Placeholder 2">
            <a:extLst>
              <a:ext uri="{FF2B5EF4-FFF2-40B4-BE49-F238E27FC236}">
                <a16:creationId xmlns:a16="http://schemas.microsoft.com/office/drawing/2014/main" id="{0FC7449D-9208-1743-D525-44D255D3F37C}"/>
              </a:ext>
            </a:extLst>
          </p:cNvPr>
          <p:cNvSpPr>
            <a:spLocks noGrp="1"/>
          </p:cNvSpPr>
          <p:nvPr>
            <p:ph type="body" idx="1"/>
          </p:nvPr>
        </p:nvSpPr>
        <p:spPr/>
        <p:txBody>
          <a:bodyPr/>
          <a:lstStyle/>
          <a:p>
            <a:r>
              <a:rPr lang="en-US" dirty="0"/>
              <a:t>Group Members Contact Details</a:t>
            </a:r>
          </a:p>
        </p:txBody>
      </p:sp>
    </p:spTree>
    <p:extLst>
      <p:ext uri="{BB962C8B-B14F-4D97-AF65-F5344CB8AC3E}">
        <p14:creationId xmlns:p14="http://schemas.microsoft.com/office/powerpoint/2010/main" val="3909805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319718-B269-2B9B-3CF0-3CBCC0FA1300}"/>
              </a:ext>
            </a:extLst>
          </p:cNvPr>
          <p:cNvSpPr>
            <a:spLocks noGrp="1"/>
          </p:cNvSpPr>
          <p:nvPr>
            <p:ph type="title"/>
          </p:nvPr>
        </p:nvSpPr>
        <p:spPr/>
        <p:txBody>
          <a:bodyPr/>
          <a:lstStyle/>
          <a:p>
            <a:r>
              <a:rPr lang="en-US" dirty="0"/>
              <a:t>Contact’s</a:t>
            </a:r>
          </a:p>
        </p:txBody>
      </p:sp>
      <p:graphicFrame>
        <p:nvGraphicFramePr>
          <p:cNvPr id="6" name="Table 6">
            <a:extLst>
              <a:ext uri="{FF2B5EF4-FFF2-40B4-BE49-F238E27FC236}">
                <a16:creationId xmlns:a16="http://schemas.microsoft.com/office/drawing/2014/main" id="{34794A7E-95BC-9B0E-6604-0CBB565353B6}"/>
              </a:ext>
            </a:extLst>
          </p:cNvPr>
          <p:cNvGraphicFramePr>
            <a:graphicFrameLocks noGrp="1"/>
          </p:cNvGraphicFramePr>
          <p:nvPr>
            <p:ph idx="1"/>
            <p:extLst>
              <p:ext uri="{D42A27DB-BD31-4B8C-83A1-F6EECF244321}">
                <p14:modId xmlns:p14="http://schemas.microsoft.com/office/powerpoint/2010/main" val="3978591400"/>
              </p:ext>
            </p:extLst>
          </p:nvPr>
        </p:nvGraphicFramePr>
        <p:xfrm>
          <a:off x="838200" y="2990850"/>
          <a:ext cx="11294428" cy="2961640"/>
        </p:xfrm>
        <a:graphic>
          <a:graphicData uri="http://schemas.openxmlformats.org/drawingml/2006/table">
            <a:tbl>
              <a:tblPr firstRow="1" bandRow="1">
                <a:tableStyleId>{5C22544A-7EE6-4342-B048-85BDC9FD1C3A}</a:tableStyleId>
              </a:tblPr>
              <a:tblGrid>
                <a:gridCol w="926432">
                  <a:extLst>
                    <a:ext uri="{9D8B030D-6E8A-4147-A177-3AD203B41FA5}">
                      <a16:colId xmlns:a16="http://schemas.microsoft.com/office/drawing/2014/main" val="2541814867"/>
                    </a:ext>
                  </a:extLst>
                </a:gridCol>
                <a:gridCol w="3279808">
                  <a:extLst>
                    <a:ext uri="{9D8B030D-6E8A-4147-A177-3AD203B41FA5}">
                      <a16:colId xmlns:a16="http://schemas.microsoft.com/office/drawing/2014/main" val="1769506765"/>
                    </a:ext>
                  </a:extLst>
                </a:gridCol>
                <a:gridCol w="2103120">
                  <a:extLst>
                    <a:ext uri="{9D8B030D-6E8A-4147-A177-3AD203B41FA5}">
                      <a16:colId xmlns:a16="http://schemas.microsoft.com/office/drawing/2014/main" val="2302158514"/>
                    </a:ext>
                  </a:extLst>
                </a:gridCol>
                <a:gridCol w="2958966">
                  <a:extLst>
                    <a:ext uri="{9D8B030D-6E8A-4147-A177-3AD203B41FA5}">
                      <a16:colId xmlns:a16="http://schemas.microsoft.com/office/drawing/2014/main" val="820501550"/>
                    </a:ext>
                  </a:extLst>
                </a:gridCol>
                <a:gridCol w="2026102">
                  <a:extLst>
                    <a:ext uri="{9D8B030D-6E8A-4147-A177-3AD203B41FA5}">
                      <a16:colId xmlns:a16="http://schemas.microsoft.com/office/drawing/2014/main" val="1806598551"/>
                    </a:ext>
                  </a:extLst>
                </a:gridCol>
              </a:tblGrid>
              <a:tr h="370840">
                <a:tc>
                  <a:txBody>
                    <a:bodyPr/>
                    <a:lstStyle/>
                    <a:p>
                      <a:r>
                        <a:rPr lang="en-US" dirty="0"/>
                        <a:t>Sr. No</a:t>
                      </a:r>
                    </a:p>
                  </a:txBody>
                  <a:tcPr/>
                </a:tc>
                <a:tc>
                  <a:txBody>
                    <a:bodyPr/>
                    <a:lstStyle/>
                    <a:p>
                      <a:r>
                        <a:rPr lang="en-US" dirty="0"/>
                        <a:t>Name</a:t>
                      </a:r>
                    </a:p>
                  </a:txBody>
                  <a:tcPr/>
                </a:tc>
                <a:tc>
                  <a:txBody>
                    <a:bodyPr/>
                    <a:lstStyle/>
                    <a:p>
                      <a:r>
                        <a:rPr lang="en-US" dirty="0"/>
                        <a:t>Contact No.</a:t>
                      </a:r>
                    </a:p>
                  </a:txBody>
                  <a:tcPr/>
                </a:tc>
                <a:tc>
                  <a:txBody>
                    <a:bodyPr/>
                    <a:lstStyle/>
                    <a:p>
                      <a:r>
                        <a:rPr lang="en-US" dirty="0"/>
                        <a:t>Email ID</a:t>
                      </a:r>
                    </a:p>
                  </a:txBody>
                  <a:tcPr/>
                </a:tc>
                <a:tc>
                  <a:txBody>
                    <a:bodyPr/>
                    <a:lstStyle/>
                    <a:p>
                      <a:r>
                        <a:rPr lang="en-US" dirty="0"/>
                        <a:t>GitHub Id</a:t>
                      </a:r>
                    </a:p>
                  </a:txBody>
                  <a:tcPr/>
                </a:tc>
                <a:extLst>
                  <a:ext uri="{0D108BD9-81ED-4DB2-BD59-A6C34878D82A}">
                    <a16:rowId xmlns:a16="http://schemas.microsoft.com/office/drawing/2014/main" val="1850748658"/>
                  </a:ext>
                </a:extLst>
              </a:tr>
              <a:tr h="370840">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Ayush Patidar</a:t>
                      </a:r>
                      <a:endParaRPr lang="en-US" dirty="0"/>
                    </a:p>
                  </a:txBody>
                  <a:tcPr/>
                </a:tc>
                <a:tc>
                  <a:txBody>
                    <a:bodyPr/>
                    <a:lstStyle/>
                    <a:p>
                      <a:r>
                        <a:rPr lang="en-US" sz="1800" b="0" i="0" kern="1200" dirty="0">
                          <a:solidFill>
                            <a:schemeClr val="dk1"/>
                          </a:solidFill>
                          <a:effectLst/>
                          <a:latin typeface="+mn-lt"/>
                          <a:ea typeface="+mn-ea"/>
                          <a:cs typeface="+mn-cs"/>
                        </a:rPr>
                        <a:t>9131985346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2"/>
                        </a:rPr>
                        <a:t>ayushpatidar1712@gmail.com</a:t>
                      </a:r>
                      <a:endParaRPr lang="en-US" dirty="0"/>
                    </a:p>
                  </a:txBody>
                  <a:tcPr/>
                </a:tc>
                <a:tc>
                  <a:txBody>
                    <a:bodyPr/>
                    <a:lstStyle/>
                    <a:p>
                      <a:r>
                        <a:rPr lang="en-US" dirty="0">
                          <a:hlinkClick r:id="rId3"/>
                        </a:rPr>
                        <a:t>Ayushpaatii1712</a:t>
                      </a:r>
                      <a:endParaRPr lang="en-US" dirty="0"/>
                    </a:p>
                  </a:txBody>
                  <a:tcPr/>
                </a:tc>
                <a:extLst>
                  <a:ext uri="{0D108BD9-81ED-4DB2-BD59-A6C34878D82A}">
                    <a16:rowId xmlns:a16="http://schemas.microsoft.com/office/drawing/2014/main" val="3694285561"/>
                  </a:ext>
                </a:extLst>
              </a:tr>
              <a:tr h="370840">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Anup Vetal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8668314822</a:t>
                      </a:r>
                      <a:endParaRPr lang="en-US" dirty="0"/>
                    </a:p>
                  </a:txBody>
                  <a:tcPr/>
                </a:tc>
                <a:tc>
                  <a:txBody>
                    <a:bodyPr/>
                    <a:lstStyle/>
                    <a:p>
                      <a:r>
                        <a:rPr lang="en-US" dirty="0">
                          <a:hlinkClick r:id="rId4"/>
                        </a:rPr>
                        <a:t>anupsv1997@gmail.com</a:t>
                      </a:r>
                      <a:endParaRPr lang="en-US" dirty="0"/>
                    </a:p>
                  </a:txBody>
                  <a:tcPr/>
                </a:tc>
                <a:tc>
                  <a:txBody>
                    <a:bodyPr/>
                    <a:lstStyle/>
                    <a:p>
                      <a:r>
                        <a:rPr lang="en-US" dirty="0">
                          <a:hlinkClick r:id="rId5"/>
                        </a:rPr>
                        <a:t>JustAnupSv</a:t>
                      </a:r>
                      <a:endParaRPr lang="en-US" dirty="0"/>
                    </a:p>
                  </a:txBody>
                  <a:tcPr/>
                </a:tc>
                <a:extLst>
                  <a:ext uri="{0D108BD9-81ED-4DB2-BD59-A6C34878D82A}">
                    <a16:rowId xmlns:a16="http://schemas.microsoft.com/office/drawing/2014/main" val="472165877"/>
                  </a:ext>
                </a:extLst>
              </a:tr>
              <a:tr h="370840">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Farzan Nawaz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7898480467</a:t>
                      </a:r>
                      <a:endParaRPr lang="en-US" dirty="0"/>
                    </a:p>
                  </a:txBody>
                  <a:tcPr/>
                </a:tc>
                <a:tc>
                  <a:txBody>
                    <a:bodyPr/>
                    <a:lstStyle/>
                    <a:p>
                      <a:r>
                        <a:rPr lang="en-US" dirty="0">
                          <a:hlinkClick r:id="rId6"/>
                        </a:rPr>
                        <a:t>farzannawaz4787@gmail.com</a:t>
                      </a:r>
                      <a:endParaRPr lang="en-US" dirty="0"/>
                    </a:p>
                  </a:txBody>
                  <a:tcPr/>
                </a:tc>
                <a:tc>
                  <a:txBody>
                    <a:bodyPr/>
                    <a:lstStyle/>
                    <a:p>
                      <a:r>
                        <a:rPr lang="en-US" dirty="0">
                          <a:hlinkClick r:id="rId7"/>
                        </a:rPr>
                        <a:t>Farzan04</a:t>
                      </a:r>
                      <a:endParaRPr lang="en-US" dirty="0"/>
                    </a:p>
                  </a:txBody>
                  <a:tcPr/>
                </a:tc>
                <a:extLst>
                  <a:ext uri="{0D108BD9-81ED-4DB2-BD59-A6C34878D82A}">
                    <a16:rowId xmlns:a16="http://schemas.microsoft.com/office/drawing/2014/main" val="3065651175"/>
                  </a:ext>
                </a:extLst>
              </a:tr>
              <a:tr h="370840">
                <a:tc>
                  <a:txBody>
                    <a:bodyPr/>
                    <a:lstStyle/>
                    <a:p>
                      <a:r>
                        <a:rPr lang="en-US" dirty="0"/>
                        <a:t>4</a:t>
                      </a:r>
                    </a:p>
                  </a:txBody>
                  <a:tcPr/>
                </a:tc>
                <a:tc>
                  <a:txBody>
                    <a:bodyPr/>
                    <a:lstStyle/>
                    <a:p>
                      <a:r>
                        <a:rPr lang="en-US" dirty="0"/>
                        <a:t>Nilesh Patil</a:t>
                      </a:r>
                    </a:p>
                  </a:txBody>
                  <a:tcPr/>
                </a:tc>
                <a:tc>
                  <a:txBody>
                    <a:bodyPr/>
                    <a:lstStyle/>
                    <a:p>
                      <a:r>
                        <a:rPr lang="en-US" dirty="0"/>
                        <a:t>7875581402</a:t>
                      </a:r>
                    </a:p>
                  </a:txBody>
                  <a:tcPr/>
                </a:tc>
                <a:tc>
                  <a:txBody>
                    <a:bodyPr/>
                    <a:lstStyle/>
                    <a:p>
                      <a:r>
                        <a:rPr lang="en-US" dirty="0">
                          <a:hlinkClick r:id="rId8"/>
                        </a:rPr>
                        <a:t>itsnilesh45@gmail.com</a:t>
                      </a:r>
                      <a:endParaRPr lang="en-US" dirty="0"/>
                    </a:p>
                  </a:txBody>
                  <a:tcPr/>
                </a:tc>
                <a:tc>
                  <a:txBody>
                    <a:bodyPr/>
                    <a:lstStyle/>
                    <a:p>
                      <a:r>
                        <a:rPr lang="en-US" dirty="0">
                          <a:hlinkClick r:id="rId9"/>
                        </a:rPr>
                        <a:t>nilesh-4545</a:t>
                      </a:r>
                      <a:endParaRPr lang="en-US" dirty="0"/>
                    </a:p>
                  </a:txBody>
                  <a:tcPr/>
                </a:tc>
                <a:extLst>
                  <a:ext uri="{0D108BD9-81ED-4DB2-BD59-A6C34878D82A}">
                    <a16:rowId xmlns:a16="http://schemas.microsoft.com/office/drawing/2014/main" val="448650915"/>
                  </a:ext>
                </a:extLst>
              </a:tr>
              <a:tr h="370840">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Prashant Khandekar</a:t>
                      </a:r>
                    </a:p>
                  </a:txBody>
                  <a:tcPr/>
                </a:tc>
                <a:tc>
                  <a:txBody>
                    <a:bodyPr/>
                    <a:lstStyle/>
                    <a:p>
                      <a:r>
                        <a:rPr lang="en-US" sz="1800" b="0" i="0" kern="1200" dirty="0">
                          <a:solidFill>
                            <a:schemeClr val="dk1"/>
                          </a:solidFill>
                          <a:effectLst/>
                          <a:latin typeface="+mn-lt"/>
                          <a:ea typeface="+mn-ea"/>
                          <a:cs typeface="+mn-cs"/>
                        </a:rPr>
                        <a:t>7030870449</a:t>
                      </a:r>
                      <a:endParaRPr lang="en-US" dirty="0"/>
                    </a:p>
                  </a:txBody>
                  <a:tcPr/>
                </a:tc>
                <a:tc>
                  <a:txBody>
                    <a:bodyPr/>
                    <a:lstStyle/>
                    <a:p>
                      <a:r>
                        <a:rPr lang="en-US" dirty="0">
                          <a:hlinkClick r:id="rId10"/>
                        </a:rPr>
                        <a:t>pkhandekar108@gmail.com</a:t>
                      </a:r>
                      <a:endParaRPr lang="en-US" dirty="0"/>
                    </a:p>
                  </a:txBody>
                  <a:tcPr/>
                </a:tc>
                <a:tc>
                  <a:txBody>
                    <a:bodyPr/>
                    <a:lstStyle/>
                    <a:p>
                      <a:r>
                        <a:rPr lang="en-US" dirty="0">
                          <a:hlinkClick r:id="rId11"/>
                        </a:rPr>
                        <a:t>Prashantkhandekar</a:t>
                      </a:r>
                      <a:endParaRPr lang="en-US" dirty="0"/>
                    </a:p>
                  </a:txBody>
                  <a:tcPr/>
                </a:tc>
                <a:extLst>
                  <a:ext uri="{0D108BD9-81ED-4DB2-BD59-A6C34878D82A}">
                    <a16:rowId xmlns:a16="http://schemas.microsoft.com/office/drawing/2014/main" val="1041705620"/>
                  </a:ext>
                </a:extLst>
              </a:tr>
              <a:tr h="370840">
                <a:tc>
                  <a:txBody>
                    <a:bodyPr/>
                    <a:lstStyle/>
                    <a:p>
                      <a:r>
                        <a:rPr lang="en-US"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Prasad Waje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8999714455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12"/>
                        </a:rPr>
                        <a:t>prasadwaje2029@gmail.com</a:t>
                      </a:r>
                      <a:endParaRPr lang="en-US" dirty="0"/>
                    </a:p>
                  </a:txBody>
                  <a:tcPr/>
                </a:tc>
                <a:tc>
                  <a:txBody>
                    <a:bodyPr/>
                    <a:lstStyle/>
                    <a:p>
                      <a:r>
                        <a:rPr lang="en-US" dirty="0">
                          <a:hlinkClick r:id="rId13"/>
                        </a:rPr>
                        <a:t>Prasadwaje</a:t>
                      </a:r>
                      <a:endParaRPr lang="en-US" dirty="0"/>
                    </a:p>
                  </a:txBody>
                  <a:tcPr/>
                </a:tc>
                <a:extLst>
                  <a:ext uri="{0D108BD9-81ED-4DB2-BD59-A6C34878D82A}">
                    <a16:rowId xmlns:a16="http://schemas.microsoft.com/office/drawing/2014/main" val="250752817"/>
                  </a:ext>
                </a:extLst>
              </a:tr>
              <a:tr h="300723">
                <a:tc>
                  <a:txBody>
                    <a:bodyPr/>
                    <a:lstStyle/>
                    <a:p>
                      <a:r>
                        <a:rPr lang="en-US" dirty="0"/>
                        <a:t>7</a:t>
                      </a:r>
                    </a:p>
                  </a:txBody>
                  <a:tcPr/>
                </a:tc>
                <a:tc>
                  <a:txBody>
                    <a:bodyPr/>
                    <a:lstStyle/>
                    <a:p>
                      <a:r>
                        <a:rPr lang="en-US" dirty="0"/>
                        <a:t>Vikram Krishna</a:t>
                      </a:r>
                    </a:p>
                  </a:txBody>
                  <a:tcPr/>
                </a:tc>
                <a:tc>
                  <a:txBody>
                    <a:bodyPr/>
                    <a:lstStyle/>
                    <a:p>
                      <a:r>
                        <a:rPr lang="en-US" dirty="0"/>
                        <a:t>9553300586</a:t>
                      </a:r>
                    </a:p>
                  </a:txBody>
                  <a:tcPr/>
                </a:tc>
                <a:tc>
                  <a:txBody>
                    <a:bodyPr/>
                    <a:lstStyle/>
                    <a:p>
                      <a:r>
                        <a:rPr lang="en-US" dirty="0">
                          <a:hlinkClick r:id="rId8"/>
                        </a:rPr>
                        <a:t>vikramkrishan06@gmail.com</a:t>
                      </a:r>
                      <a:endParaRPr lang="en-US" dirty="0"/>
                    </a:p>
                  </a:txBody>
                  <a:tcPr/>
                </a:tc>
                <a:tc>
                  <a:txBody>
                    <a:bodyPr/>
                    <a:lstStyle/>
                    <a:p>
                      <a:endParaRPr lang="en-US" dirty="0"/>
                    </a:p>
                  </a:txBody>
                  <a:tcPr/>
                </a:tc>
                <a:extLst>
                  <a:ext uri="{0D108BD9-81ED-4DB2-BD59-A6C34878D82A}">
                    <a16:rowId xmlns:a16="http://schemas.microsoft.com/office/drawing/2014/main" val="3341334861"/>
                  </a:ext>
                </a:extLst>
              </a:tr>
            </a:tbl>
          </a:graphicData>
        </a:graphic>
      </p:graphicFrame>
    </p:spTree>
    <p:extLst>
      <p:ext uri="{BB962C8B-B14F-4D97-AF65-F5344CB8AC3E}">
        <p14:creationId xmlns:p14="http://schemas.microsoft.com/office/powerpoint/2010/main" val="1748227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a:xfrm>
            <a:off x="557616" y="2000531"/>
            <a:ext cx="11269579" cy="2856938"/>
          </a:xfrm>
        </p:spPr>
        <p:txBody>
          <a:bodyPr>
            <a:noAutofit/>
          </a:bodyPr>
          <a:lstStyle/>
          <a:p>
            <a:r>
              <a:rPr lang="en-US" sz="3600" b="0" i="0" dirty="0">
                <a:solidFill>
                  <a:srgbClr val="2E475D"/>
                </a:solidFill>
                <a:effectLst/>
                <a:latin typeface="Lexend Deca"/>
              </a:rPr>
              <a:t>Teamwork is the ability to work together toward a common vision. The ability to direct individual accomplishments toward organizational objectives. It is the fuel that allows common people to attain uncommon results</a:t>
            </a:r>
            <a:endParaRPr lang="en-US" sz="3600" dirty="0"/>
          </a:p>
        </p:txBody>
      </p:sp>
      <p:sp>
        <p:nvSpPr>
          <p:cNvPr id="10" name="Text Placeholder 9">
            <a:extLst>
              <a:ext uri="{FF2B5EF4-FFF2-40B4-BE49-F238E27FC236}">
                <a16:creationId xmlns:a16="http://schemas.microsoft.com/office/drawing/2014/main" id="{FA47ED29-D9DA-9DC6-8B43-80EC2A2E5B50}"/>
              </a:ext>
            </a:extLst>
          </p:cNvPr>
          <p:cNvSpPr>
            <a:spLocks noGrp="1"/>
          </p:cNvSpPr>
          <p:nvPr>
            <p:ph type="body" sz="quarter" idx="10"/>
          </p:nvPr>
        </p:nvSpPr>
        <p:spPr>
          <a:xfrm>
            <a:off x="174932" y="1824629"/>
            <a:ext cx="941832" cy="943517"/>
          </a:xfrm>
        </p:spPr>
        <p:txBody>
          <a:bodyPr/>
          <a:lstStyle/>
          <a:p>
            <a:r>
              <a:rPr lang="en-US" sz="9600" dirty="0"/>
              <a:t>“</a:t>
            </a:r>
          </a:p>
        </p:txBody>
      </p:sp>
      <p:sp>
        <p:nvSpPr>
          <p:cNvPr id="3" name="Text Placeholder 2">
            <a:extLst>
              <a:ext uri="{FF2B5EF4-FFF2-40B4-BE49-F238E27FC236}">
                <a16:creationId xmlns:a16="http://schemas.microsoft.com/office/drawing/2014/main" id="{C9CFA000-38C2-F344-E543-42483390408A}"/>
              </a:ext>
            </a:extLst>
          </p:cNvPr>
          <p:cNvSpPr>
            <a:spLocks noGrp="1"/>
          </p:cNvSpPr>
          <p:nvPr>
            <p:ph type="body" idx="1"/>
          </p:nvPr>
        </p:nvSpPr>
        <p:spPr>
          <a:xfrm>
            <a:off x="8335711" y="4230945"/>
            <a:ext cx="3278773" cy="457200"/>
          </a:xfrm>
        </p:spPr>
        <p:txBody>
          <a:bodyPr/>
          <a:lstStyle/>
          <a:p>
            <a:r>
              <a:rPr lang="en-US" dirty="0">
                <a:solidFill>
                  <a:srgbClr val="2E475D"/>
                </a:solidFill>
                <a:latin typeface="Lexend Deca"/>
              </a:rPr>
              <a:t>-</a:t>
            </a:r>
            <a:r>
              <a:rPr lang="en-US" b="0" i="0" dirty="0">
                <a:solidFill>
                  <a:srgbClr val="2E475D"/>
                </a:solidFill>
                <a:effectLst/>
                <a:latin typeface="Lexend Deca"/>
              </a:rPr>
              <a:t>Andrew Carnegie</a:t>
            </a:r>
            <a:endParaRPr lang="en-US" dirty="0"/>
          </a:p>
        </p:txBody>
      </p:sp>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1"/>
          </p:nvPr>
        </p:nvSpPr>
        <p:spPr>
          <a:xfrm>
            <a:off x="10229878" y="3289172"/>
            <a:ext cx="945473" cy="941773"/>
          </a:xfrm>
        </p:spPr>
        <p:txBody>
          <a:bodyPr/>
          <a:lstStyle/>
          <a:p>
            <a:r>
              <a:rPr lang="en-US" sz="9600" dirty="0"/>
              <a:t>”</a:t>
            </a:r>
          </a:p>
        </p:txBody>
      </p:sp>
    </p:spTree>
    <p:extLst>
      <p:ext uri="{BB962C8B-B14F-4D97-AF65-F5344CB8AC3E}">
        <p14:creationId xmlns:p14="http://schemas.microsoft.com/office/powerpoint/2010/main" val="1563980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pic>
        <p:nvPicPr>
          <p:cNvPr id="4" name="Content Placeholder 3" descr="Icon&#10;&#10;Description automatically generated with medium confidence">
            <a:extLst>
              <a:ext uri="{FF2B5EF4-FFF2-40B4-BE49-F238E27FC236}">
                <a16:creationId xmlns:a16="http://schemas.microsoft.com/office/drawing/2014/main" id="{EB14F98E-DA85-2E84-BB1E-78732A6DD3C6}"/>
              </a:ext>
            </a:extLst>
          </p:cNvPr>
          <p:cNvPicPr>
            <a:picLocks noGrp="1" noChangeAspect="1"/>
          </p:cNvPicPr>
          <p:nvPr>
            <p:ph idx="1"/>
          </p:nvPr>
        </p:nvPicPr>
        <p:blipFill>
          <a:blip r:embed="rId2"/>
          <a:stretch>
            <a:fillRect/>
          </a:stretch>
        </p:blipFill>
        <p:spPr>
          <a:xfrm>
            <a:off x="7435516" y="1684422"/>
            <a:ext cx="4820652" cy="4515852"/>
          </a:xfrm>
        </p:spPr>
      </p:pic>
    </p:spTree>
    <p:extLst>
      <p:ext uri="{BB962C8B-B14F-4D97-AF65-F5344CB8AC3E}">
        <p14:creationId xmlns:p14="http://schemas.microsoft.com/office/powerpoint/2010/main" val="2790251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91A5B8-C2D0-01D7-AC3D-836B389B7E83}"/>
              </a:ext>
            </a:extLst>
          </p:cNvPr>
          <p:cNvSpPr>
            <a:spLocks noGrp="1"/>
          </p:cNvSpPr>
          <p:nvPr>
            <p:ph type="title"/>
          </p:nvPr>
        </p:nvSpPr>
        <p:spPr/>
        <p:txBody>
          <a:bodyPr/>
          <a:lstStyle/>
          <a:p>
            <a:r>
              <a:rPr lang="en-US" dirty="0"/>
              <a:t>Primary Goals</a:t>
            </a:r>
          </a:p>
        </p:txBody>
      </p:sp>
      <p:sp>
        <p:nvSpPr>
          <p:cNvPr id="5" name="Content Placeholder 4">
            <a:extLst>
              <a:ext uri="{FF2B5EF4-FFF2-40B4-BE49-F238E27FC236}">
                <a16:creationId xmlns:a16="http://schemas.microsoft.com/office/drawing/2014/main" id="{1EF6AA0F-F199-F8A9-7923-D42D5BD1741B}"/>
              </a:ext>
            </a:extLst>
          </p:cNvPr>
          <p:cNvSpPr>
            <a:spLocks noGrp="1"/>
          </p:cNvSpPr>
          <p:nvPr>
            <p:ph idx="1"/>
          </p:nvPr>
        </p:nvSpPr>
        <p:spPr/>
        <p:txBody>
          <a:bodyPr>
            <a:normAutofit/>
          </a:bodyPr>
          <a:lstStyle/>
          <a:p>
            <a:pPr>
              <a:buFont typeface="Wingdings" panose="05000000000000000000" pitchFamily="2" charset="2"/>
              <a:buChar char="Ø"/>
            </a:pPr>
            <a:r>
              <a:rPr lang="en-US" sz="2400" b="1" dirty="0">
                <a:effectLst/>
                <a:latin typeface="+mn-lt"/>
                <a:ea typeface="Arial" panose="020B0604020202020204" pitchFamily="34" charset="0"/>
              </a:rPr>
              <a:t>This is a dataset which consists of 20,491 reviews and ratings for different hotels and our goal is to examine how travelers are communicating their positive and negative experiences in online platforms for staying in a specific hotel </a:t>
            </a:r>
            <a:endParaRPr lang="en-US" sz="2400" b="1" dirty="0">
              <a:latin typeface="+mn-lt"/>
              <a:ea typeface="Arial" panose="020B0604020202020204" pitchFamily="34" charset="0"/>
            </a:endParaRPr>
          </a:p>
          <a:p>
            <a:pPr>
              <a:buFont typeface="Wingdings" panose="05000000000000000000" pitchFamily="2" charset="2"/>
              <a:buChar char="Ø"/>
            </a:pPr>
            <a:r>
              <a:rPr lang="en-US" sz="2400" b="1" dirty="0">
                <a:latin typeface="+mn-lt"/>
                <a:ea typeface="Arial" panose="020B0604020202020204" pitchFamily="34" charset="0"/>
              </a:rPr>
              <a:t>M</a:t>
            </a:r>
            <a:r>
              <a:rPr lang="en-US" sz="2400" b="1" dirty="0">
                <a:effectLst/>
                <a:latin typeface="+mn-lt"/>
                <a:ea typeface="Arial" panose="020B0604020202020204" pitchFamily="34" charset="0"/>
              </a:rPr>
              <a:t>ajor objective is what are the attributes that travelers are considering while selecting a hotel. With this manager can understand which elements of their hotel influence more in forming a positive review or improves hotel brand image.</a:t>
            </a:r>
            <a:endParaRPr lang="en-US" sz="2400" dirty="0">
              <a:latin typeface="+mn-lt"/>
            </a:endParaRPr>
          </a:p>
        </p:txBody>
      </p:sp>
    </p:spTree>
    <p:extLst>
      <p:ext uri="{BB962C8B-B14F-4D97-AF65-F5344CB8AC3E}">
        <p14:creationId xmlns:p14="http://schemas.microsoft.com/office/powerpoint/2010/main" val="2680592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C4AE-C2C4-A814-CC59-BD002AEF46FC}"/>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rPr>
              <a:t>Plan for </a:t>
            </a:r>
            <a:r>
              <a:rPr lang="en-US" dirty="0">
                <a:latin typeface="Baskerville Old Face" panose="02020602080505020303" pitchFamily="18" charset="77"/>
              </a:rPr>
              <a:t>Project Execution</a:t>
            </a:r>
            <a:endParaRPr lang="en-US" dirty="0"/>
          </a:p>
        </p:txBody>
      </p:sp>
      <p:sp>
        <p:nvSpPr>
          <p:cNvPr id="5" name="Slide Number Placeholder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a:lstStyle/>
          <a:p>
            <a:fld id="{294A09A9-5501-47C1-A89A-A340965A2BE2}" type="slidenum">
              <a:rPr lang="en-US" smtClean="0"/>
              <a:t>5</a:t>
            </a:fld>
            <a:endParaRPr lang="en-US" dirty="0"/>
          </a:p>
        </p:txBody>
      </p:sp>
      <p:graphicFrame>
        <p:nvGraphicFramePr>
          <p:cNvPr id="7" name="Content Placeholder 3" descr="Timeline Placeholder ">
            <a:extLst>
              <a:ext uri="{FF2B5EF4-FFF2-40B4-BE49-F238E27FC236}">
                <a16:creationId xmlns:a16="http://schemas.microsoft.com/office/drawing/2014/main" id="{C1D7FEFA-7A16-2FA3-C133-D72EC12F246F}"/>
              </a:ext>
            </a:extLst>
          </p:cNvPr>
          <p:cNvGraphicFramePr>
            <a:graphicFrameLocks noGrp="1"/>
          </p:cNvGraphicFramePr>
          <p:nvPr>
            <p:ph idx="1"/>
            <p:extLst>
              <p:ext uri="{D42A27DB-BD31-4B8C-83A1-F6EECF244321}">
                <p14:modId xmlns:p14="http://schemas.microsoft.com/office/powerpoint/2010/main" val="1585781224"/>
              </p:ext>
            </p:extLst>
          </p:nvPr>
        </p:nvGraphicFramePr>
        <p:xfrm>
          <a:off x="838200" y="2990850"/>
          <a:ext cx="10515600" cy="3473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9058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6A01-1D8C-E82D-69CE-C1BEA5E0330D}"/>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ea typeface="Baskerville" panose="02020502070401020303" pitchFamily="18" charset="0"/>
              </a:rPr>
              <a:t>Timeline</a:t>
            </a:r>
            <a:r>
              <a:rPr lang="en-US" dirty="0">
                <a:solidFill>
                  <a:schemeClr val="accent3"/>
                </a:solidFill>
                <a:latin typeface="Baskerville Old Face" panose="02020602080505020303" pitchFamily="18" charset="77"/>
              </a:rPr>
              <a:t> </a:t>
            </a:r>
            <a:endParaRPr lang="en-US" dirty="0"/>
          </a:p>
        </p:txBody>
      </p:sp>
      <p:sp>
        <p:nvSpPr>
          <p:cNvPr id="3" name="Footer Placeholder 2">
            <a:extLst>
              <a:ext uri="{FF2B5EF4-FFF2-40B4-BE49-F238E27FC236}">
                <a16:creationId xmlns:a16="http://schemas.microsoft.com/office/drawing/2014/main" id="{21137959-7D1F-FBB7-5094-07715179487F}"/>
              </a:ext>
            </a:extLst>
          </p:cNvPr>
          <p:cNvSpPr>
            <a:spLocks noGrp="1"/>
          </p:cNvSpPr>
          <p:nvPr>
            <p:ph type="ftr" sz="quarter" idx="10"/>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6E8D6E8-969C-81F9-8B97-1B42ED901A78}"/>
              </a:ext>
            </a:extLst>
          </p:cNvPr>
          <p:cNvSpPr>
            <a:spLocks noGrp="1"/>
          </p:cNvSpPr>
          <p:nvPr>
            <p:ph type="sldNum" sz="quarter" idx="11"/>
          </p:nvPr>
        </p:nvSpPr>
        <p:spPr/>
        <p:txBody>
          <a:bodyPr/>
          <a:lstStyle/>
          <a:p>
            <a:fld id="{294A09A9-5501-47C1-A89A-A340965A2BE2}" type="slidenum">
              <a:rPr lang="en-US" smtClean="0"/>
              <a:pPr/>
              <a:t>6</a:t>
            </a:fld>
            <a:endParaRPr lang="en-US" dirty="0"/>
          </a:p>
        </p:txBody>
      </p:sp>
      <p:graphicFrame>
        <p:nvGraphicFramePr>
          <p:cNvPr id="7" name="Diagram 2" descr="Timeline">
            <a:extLst>
              <a:ext uri="{FF2B5EF4-FFF2-40B4-BE49-F238E27FC236}">
                <a16:creationId xmlns:a16="http://schemas.microsoft.com/office/drawing/2014/main" id="{1A75E301-F81B-604F-0C9B-A25BF04F0642}"/>
              </a:ext>
            </a:extLst>
          </p:cNvPr>
          <p:cNvGraphicFramePr>
            <a:graphicFrameLocks noGrp="1"/>
          </p:cNvGraphicFramePr>
          <p:nvPr>
            <p:ph sz="quarter" idx="12"/>
            <p:extLst>
              <p:ext uri="{D42A27DB-BD31-4B8C-83A1-F6EECF244321}">
                <p14:modId xmlns:p14="http://schemas.microsoft.com/office/powerpoint/2010/main" val="2719956414"/>
              </p:ext>
            </p:extLst>
          </p:nvPr>
        </p:nvGraphicFramePr>
        <p:xfrm>
          <a:off x="974725" y="2598571"/>
          <a:ext cx="10242550" cy="3319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93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5BB800-1144-626E-F1D9-1FF5DFEB0C1F}"/>
              </a:ext>
            </a:extLst>
          </p:cNvPr>
          <p:cNvSpPr>
            <a:spLocks noGrp="1"/>
          </p:cNvSpPr>
          <p:nvPr>
            <p:ph type="title"/>
          </p:nvPr>
        </p:nvSpPr>
        <p:spPr>
          <a:xfrm>
            <a:off x="1153668" y="3977640"/>
            <a:ext cx="9884664" cy="963328"/>
          </a:xfrm>
        </p:spPr>
        <p:txBody>
          <a:bodyPr/>
          <a:lstStyle/>
          <a:p>
            <a:r>
              <a:rPr lang="en-US" dirty="0"/>
              <a:t>EDA</a:t>
            </a:r>
          </a:p>
        </p:txBody>
      </p:sp>
      <p:sp>
        <p:nvSpPr>
          <p:cNvPr id="4" name="Slide Number Placeholder 3">
            <a:extLst>
              <a:ext uri="{FF2B5EF4-FFF2-40B4-BE49-F238E27FC236}">
                <a16:creationId xmlns:a16="http://schemas.microsoft.com/office/drawing/2014/main" id="{8FCBB7C5-0A2F-B363-2520-696D1794491C}"/>
              </a:ext>
            </a:extLst>
          </p:cNvPr>
          <p:cNvSpPr>
            <a:spLocks noGrp="1"/>
          </p:cNvSpPr>
          <p:nvPr>
            <p:ph type="sldNum" sz="quarter" idx="4294967295"/>
          </p:nvPr>
        </p:nvSpPr>
        <p:spPr>
          <a:xfrm>
            <a:off x="9448800" y="6356350"/>
            <a:ext cx="2743200"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246132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1147E8-66F8-3B95-4B40-681BE0121545}"/>
              </a:ext>
            </a:extLst>
          </p:cNvPr>
          <p:cNvSpPr>
            <a:spLocks noGrp="1"/>
          </p:cNvSpPr>
          <p:nvPr>
            <p:ph type="title"/>
          </p:nvPr>
        </p:nvSpPr>
        <p:spPr>
          <a:xfrm>
            <a:off x="381000" y="381000"/>
            <a:ext cx="11430000" cy="1325563"/>
          </a:xfrm>
        </p:spPr>
        <p:txBody>
          <a:bodyPr/>
          <a:lstStyle/>
          <a:p>
            <a:r>
              <a:rPr lang="en-US" dirty="0"/>
              <a:t>Basic EDA</a:t>
            </a:r>
          </a:p>
        </p:txBody>
      </p:sp>
      <p:sp>
        <p:nvSpPr>
          <p:cNvPr id="5" name="Content Placeholder 4">
            <a:extLst>
              <a:ext uri="{FF2B5EF4-FFF2-40B4-BE49-F238E27FC236}">
                <a16:creationId xmlns:a16="http://schemas.microsoft.com/office/drawing/2014/main" id="{926153A6-24DB-A05E-6AA1-38EE9FE99866}"/>
              </a:ext>
            </a:extLst>
          </p:cNvPr>
          <p:cNvSpPr>
            <a:spLocks noGrp="1"/>
          </p:cNvSpPr>
          <p:nvPr>
            <p:ph sz="quarter" idx="12"/>
          </p:nvPr>
        </p:nvSpPr>
        <p:spPr/>
        <p:txBody>
          <a:bodyPr/>
          <a:lstStyle/>
          <a:p>
            <a:pPr>
              <a:buFont typeface="Wingdings" panose="05000000000000000000" pitchFamily="2" charset="2"/>
              <a:buChar char="Ø"/>
            </a:pPr>
            <a:r>
              <a:rPr lang="en-US" b="1" dirty="0">
                <a:solidFill>
                  <a:srgbClr val="002060"/>
                </a:solidFill>
                <a:effectLst>
                  <a:outerShdw blurRad="38100" dist="38100" dir="2700000" algn="tl">
                    <a:srgbClr val="000000">
                      <a:alpha val="43137"/>
                    </a:srgbClr>
                  </a:outerShdw>
                </a:effectLst>
              </a:rPr>
              <a:t>Head</a:t>
            </a:r>
          </a:p>
          <a:p>
            <a:pPr>
              <a:buFont typeface="Wingdings" panose="05000000000000000000" pitchFamily="2" charset="2"/>
              <a:buChar char="Ø"/>
            </a:pPr>
            <a:r>
              <a:rPr lang="en-US" b="1" dirty="0">
                <a:solidFill>
                  <a:srgbClr val="002060"/>
                </a:solidFill>
                <a:effectLst>
                  <a:outerShdw blurRad="38100" dist="38100" dir="2700000" algn="tl">
                    <a:srgbClr val="000000">
                      <a:alpha val="43137"/>
                    </a:srgbClr>
                  </a:outerShdw>
                </a:effectLst>
              </a:rPr>
              <a:t>Tail</a:t>
            </a:r>
          </a:p>
          <a:p>
            <a:pPr>
              <a:buFont typeface="Wingdings" panose="05000000000000000000" pitchFamily="2" charset="2"/>
              <a:buChar char="Ø"/>
            </a:pPr>
            <a:r>
              <a:rPr lang="en-US" b="1" dirty="0">
                <a:solidFill>
                  <a:srgbClr val="002060"/>
                </a:solidFill>
                <a:effectLst>
                  <a:outerShdw blurRad="38100" dist="38100" dir="2700000" algn="tl">
                    <a:srgbClr val="000000">
                      <a:alpha val="43137"/>
                    </a:srgbClr>
                  </a:outerShdw>
                </a:effectLst>
              </a:rPr>
              <a:t>Shape</a:t>
            </a:r>
          </a:p>
          <a:p>
            <a:pPr>
              <a:buFont typeface="Wingdings" panose="05000000000000000000" pitchFamily="2" charset="2"/>
              <a:buChar char="Ø"/>
            </a:pPr>
            <a:r>
              <a:rPr lang="en-US" b="1" dirty="0">
                <a:solidFill>
                  <a:srgbClr val="002060"/>
                </a:solidFill>
                <a:effectLst>
                  <a:outerShdw blurRad="38100" dist="38100" dir="2700000" algn="tl">
                    <a:srgbClr val="000000">
                      <a:alpha val="43137"/>
                    </a:srgbClr>
                  </a:outerShdw>
                </a:effectLst>
              </a:rPr>
              <a:t>Isnull</a:t>
            </a:r>
          </a:p>
          <a:p>
            <a:pPr>
              <a:buFont typeface="Wingdings" panose="05000000000000000000" pitchFamily="2" charset="2"/>
              <a:buChar char="Ø"/>
            </a:pPr>
            <a:r>
              <a:rPr lang="en-US" b="1" dirty="0">
                <a:solidFill>
                  <a:srgbClr val="002060"/>
                </a:solidFill>
                <a:effectLst>
                  <a:outerShdw blurRad="38100" dist="38100" dir="2700000" algn="tl">
                    <a:srgbClr val="000000">
                      <a:alpha val="43137"/>
                    </a:srgbClr>
                  </a:outerShdw>
                </a:effectLst>
              </a:rPr>
              <a:t>Info</a:t>
            </a:r>
          </a:p>
          <a:p>
            <a:pPr>
              <a:buFont typeface="Wingdings" panose="05000000000000000000" pitchFamily="2" charset="2"/>
              <a:buChar char="Ø"/>
            </a:pPr>
            <a:r>
              <a:rPr lang="en-US" b="1" dirty="0">
                <a:solidFill>
                  <a:srgbClr val="002060"/>
                </a:solidFill>
                <a:effectLst>
                  <a:outerShdw blurRad="38100" dist="38100" dir="2700000" algn="tl">
                    <a:srgbClr val="000000">
                      <a:alpha val="43137"/>
                    </a:srgbClr>
                  </a:outerShdw>
                </a:effectLst>
              </a:rPr>
              <a:t>Value Count</a:t>
            </a:r>
          </a:p>
        </p:txBody>
      </p:sp>
    </p:spTree>
    <p:extLst>
      <p:ext uri="{BB962C8B-B14F-4D97-AF65-F5344CB8AC3E}">
        <p14:creationId xmlns:p14="http://schemas.microsoft.com/office/powerpoint/2010/main" val="3771978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76630-8247-E520-7E97-527AEAD0EE8F}"/>
              </a:ext>
            </a:extLst>
          </p:cNvPr>
          <p:cNvSpPr>
            <a:spLocks noGrp="1"/>
          </p:cNvSpPr>
          <p:nvPr>
            <p:ph type="title"/>
          </p:nvPr>
        </p:nvSpPr>
        <p:spPr>
          <a:xfrm>
            <a:off x="838200" y="136525"/>
            <a:ext cx="10515600" cy="645696"/>
          </a:xfrm>
        </p:spPr>
        <p:txBody>
          <a:bodyPr>
            <a:normAutofit fontScale="90000"/>
          </a:bodyPr>
          <a:lstStyle/>
          <a:p>
            <a:r>
              <a:rPr lang="en-US" dirty="0"/>
              <a:t>Bar Chart</a:t>
            </a:r>
          </a:p>
        </p:txBody>
      </p:sp>
      <p:graphicFrame>
        <p:nvGraphicFramePr>
          <p:cNvPr id="9" name="Content Placeholder 8">
            <a:extLst>
              <a:ext uri="{FF2B5EF4-FFF2-40B4-BE49-F238E27FC236}">
                <a16:creationId xmlns:a16="http://schemas.microsoft.com/office/drawing/2014/main" id="{4C9EDEC5-1912-BDCA-DA2D-56CB9DC79600}"/>
              </a:ext>
            </a:extLst>
          </p:cNvPr>
          <p:cNvGraphicFramePr>
            <a:graphicFrameLocks noGrp="1"/>
          </p:cNvGraphicFramePr>
          <p:nvPr>
            <p:ph idx="1"/>
            <p:extLst>
              <p:ext uri="{D42A27DB-BD31-4B8C-83A1-F6EECF244321}">
                <p14:modId xmlns:p14="http://schemas.microsoft.com/office/powerpoint/2010/main" val="2468949123"/>
              </p:ext>
            </p:extLst>
          </p:nvPr>
        </p:nvGraphicFramePr>
        <p:xfrm>
          <a:off x="0" y="782220"/>
          <a:ext cx="12192000" cy="6075779"/>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F853DAA1-7662-5398-F26C-0AF86E09C1A2}"/>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086324166"/>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{43E240B0-676F-4FF1-9FFC-916885C577EF}tf56410444_win32</Template>
  <TotalTime>818</TotalTime>
  <Words>891</Words>
  <Application>Microsoft Office PowerPoint</Application>
  <PresentationFormat>Widescreen</PresentationFormat>
  <Paragraphs>234</Paragraphs>
  <Slides>34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Arial</vt:lpstr>
      <vt:lpstr>Arial Black</vt:lpstr>
      <vt:lpstr>Baskerville</vt:lpstr>
      <vt:lpstr>Baskerville Old Face</vt:lpstr>
      <vt:lpstr>Calibri</vt:lpstr>
      <vt:lpstr>Gill Sans Light</vt:lpstr>
      <vt:lpstr>Gill Sans Nova</vt:lpstr>
      <vt:lpstr>Gill Sans Nova Light</vt:lpstr>
      <vt:lpstr>Lexend Deca</vt:lpstr>
      <vt:lpstr>Wingdings</vt:lpstr>
      <vt:lpstr>Office Theme</vt:lpstr>
      <vt:lpstr>Hotel Review</vt:lpstr>
      <vt:lpstr>Agenda</vt:lpstr>
      <vt:lpstr>Introduction</vt:lpstr>
      <vt:lpstr>Primary Goals</vt:lpstr>
      <vt:lpstr>Plan for Project Execution</vt:lpstr>
      <vt:lpstr>Timeline </vt:lpstr>
      <vt:lpstr>EDA</vt:lpstr>
      <vt:lpstr>Basic EDA</vt:lpstr>
      <vt:lpstr>Bar Chart</vt:lpstr>
      <vt:lpstr>Pie Chart</vt:lpstr>
      <vt:lpstr>Text Preprocessing</vt:lpstr>
      <vt:lpstr>Text Preprocessing Length of Review</vt:lpstr>
      <vt:lpstr>Word Cloud</vt:lpstr>
      <vt:lpstr>Review Word cloud</vt:lpstr>
      <vt:lpstr>Sentiment Analysis</vt:lpstr>
      <vt:lpstr>Count plot for no. of Sentimental Reviews</vt:lpstr>
      <vt:lpstr>Pie Chart</vt:lpstr>
      <vt:lpstr>Normalize Stacked Bar Plot</vt:lpstr>
      <vt:lpstr>Model Building</vt:lpstr>
      <vt:lpstr>Models</vt:lpstr>
      <vt:lpstr>Models Accuracy</vt:lpstr>
      <vt:lpstr>CONFUSION MATRIX</vt:lpstr>
      <vt:lpstr>Logistic Regression</vt:lpstr>
      <vt:lpstr>K-NEAREST NEIGHBORS</vt:lpstr>
      <vt:lpstr>Naive Bayes Model</vt:lpstr>
      <vt:lpstr>Decision Tree Model</vt:lpstr>
      <vt:lpstr>Random Forest Model</vt:lpstr>
      <vt:lpstr>DEPLOYMENT</vt:lpstr>
      <vt:lpstr>Why Naive Bayes</vt:lpstr>
      <vt:lpstr>Interface of Deployment</vt:lpstr>
      <vt:lpstr>Contact Information</vt:lpstr>
      <vt:lpstr>Contact’s</vt:lpstr>
      <vt:lpstr>Teamwork is the ability to work together toward a common vision. The ability to direct individual accomplishments toward organizational objectives. It is the fuel that allows common people to attain uncommon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Review</dc:title>
  <dc:creator>Prashant Khandekar</dc:creator>
  <cp:lastModifiedBy>Prashant Khandekar</cp:lastModifiedBy>
  <cp:revision>45</cp:revision>
  <dcterms:created xsi:type="dcterms:W3CDTF">2022-10-01T06:08:15Z</dcterms:created>
  <dcterms:modified xsi:type="dcterms:W3CDTF">2022-10-21T07:09:40Z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