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58" r:id="rId7"/>
    <p:sldId id="276" r:id="rId8"/>
    <p:sldId id="259" r:id="rId9"/>
    <p:sldId id="260" r:id="rId10"/>
    <p:sldId id="277" r:id="rId11"/>
    <p:sldId id="278" r:id="rId12"/>
    <p:sldId id="279" r:id="rId13"/>
    <p:sldId id="280" r:id="rId14"/>
    <p:sldId id="281" r:id="rId15"/>
    <p:sldId id="282" r:id="rId16"/>
    <p:sldId id="283" r:id="rId17"/>
    <p:sldId id="284" r:id="rId18"/>
    <p:sldId id="285" r:id="rId19"/>
    <p:sldId id="286" r:id="rId20"/>
    <p:sldId id="287" r:id="rId21"/>
    <p:sldId id="273" r:id="rId22"/>
    <p:sldId id="289" r:id="rId23"/>
    <p:sldId id="290" r:id="rId24"/>
    <p:sldId id="291" r:id="rId25"/>
    <p:sldId id="292" r:id="rId26"/>
    <p:sldId id="293" r:id="rId27"/>
    <p:sldId id="288" r:id="rId28"/>
    <p:sldId id="267" r:id="rId29"/>
    <p:sldId id="294"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94718"/>
  </p:normalViewPr>
  <p:slideViewPr>
    <p:cSldViewPr snapToGrid="0">
      <p:cViewPr>
        <p:scale>
          <a:sx n="50" d="100"/>
          <a:sy n="50" d="100"/>
        </p:scale>
        <p:origin x="1714" y="65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Kunal" userId="a862fa5d1622722d" providerId="LiveId" clId="{0B23ED3D-26E8-4AA5-AF2B-D5F46BBCA455}"/>
    <pc:docChg chg="custSel modSld modShowInfo">
      <pc:chgData name="Prashant Kunal" userId="a862fa5d1622722d" providerId="LiveId" clId="{0B23ED3D-26E8-4AA5-AF2B-D5F46BBCA455}" dt="2024-01-27T19:39:42.573" v="3" actId="2744"/>
      <pc:docMkLst>
        <pc:docMk/>
      </pc:docMkLst>
      <pc:sldChg chg="delSp modSp mod">
        <pc:chgData name="Prashant Kunal" userId="a862fa5d1622722d" providerId="LiveId" clId="{0B23ED3D-26E8-4AA5-AF2B-D5F46BBCA455}" dt="2024-01-27T19:37:58.782" v="1" actId="21"/>
        <pc:sldMkLst>
          <pc:docMk/>
          <pc:sldMk cId="926184573" sldId="275"/>
        </pc:sldMkLst>
        <pc:spChg chg="del mod">
          <ac:chgData name="Prashant Kunal" userId="a862fa5d1622722d" providerId="LiveId" clId="{0B23ED3D-26E8-4AA5-AF2B-D5F46BBCA455}" dt="2024-01-27T19:37:58.782" v="1" actId="21"/>
          <ac:spMkLst>
            <pc:docMk/>
            <pc:sldMk cId="926184573" sldId="275"/>
            <ac:spMk id="3" creationId="{BABC2CE0-8806-4B2A-A10A-32984D3174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Analyzing Amazon Sales Data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Prashant Kunal</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8FD4D2-987E-1774-EE57-766469AB199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Rectangle 5">
            <a:extLst>
              <a:ext uri="{FF2B5EF4-FFF2-40B4-BE49-F238E27FC236}">
                <a16:creationId xmlns:a16="http://schemas.microsoft.com/office/drawing/2014/main" id="{619A11DD-800D-B8D9-03A8-6F8B8DB02C10}"/>
              </a:ext>
            </a:extLst>
          </p:cNvPr>
          <p:cNvSpPr/>
          <p:nvPr/>
        </p:nvSpPr>
        <p:spPr>
          <a:xfrm>
            <a:off x="1006071" y="136525"/>
            <a:ext cx="9589934" cy="923330"/>
          </a:xfrm>
          <a:prstGeom prst="rect">
            <a:avLst/>
          </a:prstGeom>
          <a:noFill/>
        </p:spPr>
        <p:txBody>
          <a:bodyPr wrap="none" lIns="91440" tIns="45720" rIns="91440" bIns="45720">
            <a:spAutoFit/>
          </a:bodyPr>
          <a:lstStyle/>
          <a:p>
            <a:pPr algn="ctr"/>
            <a:r>
              <a:rPr lang="en-US" sz="5400" b="1" u="sng" cap="none" spc="50" dirty="0">
                <a:ln w="9525" cmpd="sng">
                  <a:solidFill>
                    <a:schemeClr val="accent1"/>
                  </a:solidFill>
                  <a:prstDash val="solid"/>
                </a:ln>
                <a:solidFill>
                  <a:srgbClr val="70AD47">
                    <a:tint val="1000"/>
                  </a:srgbClr>
                </a:solidFill>
                <a:effectLst>
                  <a:glow rad="38100">
                    <a:schemeClr val="accent1">
                      <a:alpha val="40000"/>
                    </a:schemeClr>
                  </a:glow>
                </a:effectLst>
              </a:rPr>
              <a:t>Yearly Month wise Sales Trend</a:t>
            </a:r>
          </a:p>
        </p:txBody>
      </p:sp>
      <p:sp>
        <p:nvSpPr>
          <p:cNvPr id="170" name="TextBox 169">
            <a:extLst>
              <a:ext uri="{FF2B5EF4-FFF2-40B4-BE49-F238E27FC236}">
                <a16:creationId xmlns:a16="http://schemas.microsoft.com/office/drawing/2014/main" id="{8460F866-75FD-3593-74E5-08C41974DAAD}"/>
              </a:ext>
            </a:extLst>
          </p:cNvPr>
          <p:cNvSpPr txBox="1"/>
          <p:nvPr/>
        </p:nvSpPr>
        <p:spPr>
          <a:xfrm>
            <a:off x="1209040" y="1595121"/>
            <a:ext cx="9589934"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The Yearly Month-wise Sales Trend graph offers a visual representation of how the total cost of items evolves over the months for each year. Each line on the graph corresponds to a specific year, allowing for a clear comparison of sales patterns across different periods. Observing the graph enables quick identification of peak months, seasonal trends, and variations in sales performance over the years. This visual summary is instrumental for strategic decision-making, as it provides insights into the temporal dynamics of sales, guiding businesses in optimizing inventory, planning marketing strategies, and adapting operations to align with historical sales patterns.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9358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D2C239-65B6-6D02-FB4D-C5AC000814EA}"/>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9218" name="Picture 2">
            <a:extLst>
              <a:ext uri="{FF2B5EF4-FFF2-40B4-BE49-F238E27FC236}">
                <a16:creationId xmlns:a16="http://schemas.microsoft.com/office/drawing/2014/main" id="{A729B7A9-8B75-7894-B63C-8732DDA1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458640"/>
            <a:ext cx="10090150" cy="556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91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6A8047-D438-A982-0DC0-34B326A71AD8}"/>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6" name="Rectangle 5">
            <a:extLst>
              <a:ext uri="{FF2B5EF4-FFF2-40B4-BE49-F238E27FC236}">
                <a16:creationId xmlns:a16="http://schemas.microsoft.com/office/drawing/2014/main" id="{716B8DB6-6C32-FE3C-366B-E9DC009A4C3C}"/>
              </a:ext>
            </a:extLst>
          </p:cNvPr>
          <p:cNvSpPr/>
          <p:nvPr/>
        </p:nvSpPr>
        <p:spPr>
          <a:xfrm>
            <a:off x="686877" y="136525"/>
            <a:ext cx="10533781" cy="923330"/>
          </a:xfrm>
          <a:prstGeom prst="rect">
            <a:avLst/>
          </a:prstGeom>
          <a:noFill/>
        </p:spPr>
        <p:txBody>
          <a:bodyPr wrap="none" lIns="91440" tIns="45720" rIns="91440" bIns="45720">
            <a:spAutoFit/>
          </a:bodyPr>
          <a:lstStyle/>
          <a:p>
            <a:pPr algn="ctr"/>
            <a:r>
              <a:rPr lang="en-US" sz="5400" b="1" u="sng" cap="none" dirty="0">
                <a:ln w="9525" cmpd="sng">
                  <a:solidFill>
                    <a:schemeClr val="accent1"/>
                  </a:solidFill>
                  <a:prstDash val="solid"/>
                </a:ln>
                <a:solidFill>
                  <a:srgbClr val="70AD47">
                    <a:tint val="1000"/>
                  </a:srgbClr>
                </a:solidFill>
                <a:effectLst>
                  <a:glow rad="38100">
                    <a:schemeClr val="accent1">
                      <a:alpha val="40000"/>
                    </a:schemeClr>
                  </a:glow>
                </a:effectLst>
              </a:rPr>
              <a:t>Item Wise Total Cost Of Every Year</a:t>
            </a:r>
          </a:p>
        </p:txBody>
      </p:sp>
      <p:pic>
        <p:nvPicPr>
          <p:cNvPr id="24" name="Picture 23">
            <a:extLst>
              <a:ext uri="{FF2B5EF4-FFF2-40B4-BE49-F238E27FC236}">
                <a16:creationId xmlns:a16="http://schemas.microsoft.com/office/drawing/2014/main" id="{339EF33E-3E1D-8C08-F82E-C7840AE43D56}"/>
              </a:ext>
            </a:extLst>
          </p:cNvPr>
          <p:cNvPicPr>
            <a:picLocks noChangeAspect="1"/>
          </p:cNvPicPr>
          <p:nvPr/>
        </p:nvPicPr>
        <p:blipFill>
          <a:blip r:embed="rId2"/>
          <a:stretch>
            <a:fillRect/>
          </a:stretch>
        </p:blipFill>
        <p:spPr>
          <a:xfrm>
            <a:off x="1673478" y="3788469"/>
            <a:ext cx="4412362" cy="2827265"/>
          </a:xfrm>
          <a:prstGeom prst="rect">
            <a:avLst/>
          </a:prstGeom>
        </p:spPr>
      </p:pic>
      <p:pic>
        <p:nvPicPr>
          <p:cNvPr id="26" name="Picture 25">
            <a:extLst>
              <a:ext uri="{FF2B5EF4-FFF2-40B4-BE49-F238E27FC236}">
                <a16:creationId xmlns:a16="http://schemas.microsoft.com/office/drawing/2014/main" id="{1331B04B-DDD1-DD85-2E15-7FEB263BDA37}"/>
              </a:ext>
            </a:extLst>
          </p:cNvPr>
          <p:cNvPicPr>
            <a:picLocks noChangeAspect="1"/>
          </p:cNvPicPr>
          <p:nvPr/>
        </p:nvPicPr>
        <p:blipFill>
          <a:blip r:embed="rId3"/>
          <a:stretch>
            <a:fillRect/>
          </a:stretch>
        </p:blipFill>
        <p:spPr>
          <a:xfrm>
            <a:off x="6966835" y="3837881"/>
            <a:ext cx="4442845" cy="2812024"/>
          </a:xfrm>
          <a:prstGeom prst="rect">
            <a:avLst/>
          </a:prstGeom>
        </p:spPr>
      </p:pic>
      <p:sp>
        <p:nvSpPr>
          <p:cNvPr id="29" name="TextBox 28">
            <a:extLst>
              <a:ext uri="{FF2B5EF4-FFF2-40B4-BE49-F238E27FC236}">
                <a16:creationId xmlns:a16="http://schemas.microsoft.com/office/drawing/2014/main" id="{948120A3-0B09-8354-2797-D9E150E6D14F}"/>
              </a:ext>
            </a:extLst>
          </p:cNvPr>
          <p:cNvSpPr txBox="1"/>
          <p:nvPr/>
        </p:nvSpPr>
        <p:spPr>
          <a:xfrm>
            <a:off x="762000" y="1270000"/>
            <a:ext cx="10647680" cy="2308324"/>
          </a:xfrm>
          <a:prstGeom prst="rect">
            <a:avLst/>
          </a:prstGeom>
          <a:noFill/>
        </p:spPr>
        <p:txBody>
          <a:bodyPr wrap="square" rtlCol="0">
            <a:spAutoFit/>
          </a:bodyPr>
          <a:lstStyle/>
          <a:p>
            <a:r>
              <a:rPr lang="en-US" b="0" i="0" dirty="0">
                <a:solidFill>
                  <a:srgbClr val="D1D5DB"/>
                </a:solidFill>
                <a:effectLst/>
                <a:latin typeface="Söhne"/>
              </a:rPr>
              <a:t>Item-wise total costs in every year provide a granular understanding of the financial performance of each product category over time. This analysis breaks down the total costs associated with different items, offering insights into the profitability and contribution of each product to the overall business. By examining yearly trends, businesses can identify top-performing items, anticipate shifts in consumer preferences, and strategically allocate resources. This detailed view facilitates informed decision-making, guiding actions such as inventory management, pricing strategies, and product development. The annual assessment of item-wise total costs serves as a valuable tool for businesses seeking to optimize their product portfolio and enhance overall financial sustainability.</a:t>
            </a:r>
            <a:endParaRPr lang="en-US" dirty="0"/>
          </a:p>
        </p:txBody>
      </p:sp>
    </p:spTree>
    <p:extLst>
      <p:ext uri="{BB962C8B-B14F-4D97-AF65-F5344CB8AC3E}">
        <p14:creationId xmlns:p14="http://schemas.microsoft.com/office/powerpoint/2010/main" val="364895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49B13F-9159-11A3-9BAC-F02ED6E537FA}"/>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7" name="Picture 6">
            <a:extLst>
              <a:ext uri="{FF2B5EF4-FFF2-40B4-BE49-F238E27FC236}">
                <a16:creationId xmlns:a16="http://schemas.microsoft.com/office/drawing/2014/main" id="{7F2E3BA4-7DC1-64FD-7886-7D8597714238}"/>
              </a:ext>
            </a:extLst>
          </p:cNvPr>
          <p:cNvPicPr>
            <a:picLocks noChangeAspect="1"/>
          </p:cNvPicPr>
          <p:nvPr/>
        </p:nvPicPr>
        <p:blipFill>
          <a:blip r:embed="rId2"/>
          <a:stretch>
            <a:fillRect/>
          </a:stretch>
        </p:blipFill>
        <p:spPr>
          <a:xfrm>
            <a:off x="454460" y="179833"/>
            <a:ext cx="4618120" cy="3104025"/>
          </a:xfrm>
          <a:prstGeom prst="rect">
            <a:avLst/>
          </a:prstGeom>
        </p:spPr>
      </p:pic>
      <p:pic>
        <p:nvPicPr>
          <p:cNvPr id="9" name="Picture 8">
            <a:extLst>
              <a:ext uri="{FF2B5EF4-FFF2-40B4-BE49-F238E27FC236}">
                <a16:creationId xmlns:a16="http://schemas.microsoft.com/office/drawing/2014/main" id="{E8B74DB3-3A73-1A86-A172-EDCA668BE3B3}"/>
              </a:ext>
            </a:extLst>
          </p:cNvPr>
          <p:cNvPicPr>
            <a:picLocks noChangeAspect="1"/>
          </p:cNvPicPr>
          <p:nvPr/>
        </p:nvPicPr>
        <p:blipFill>
          <a:blip r:embed="rId3"/>
          <a:stretch>
            <a:fillRect/>
          </a:stretch>
        </p:blipFill>
        <p:spPr>
          <a:xfrm>
            <a:off x="5897684" y="467360"/>
            <a:ext cx="4511431" cy="2961640"/>
          </a:xfrm>
          <a:prstGeom prst="rect">
            <a:avLst/>
          </a:prstGeom>
        </p:spPr>
      </p:pic>
      <p:pic>
        <p:nvPicPr>
          <p:cNvPr id="11" name="Picture 10">
            <a:extLst>
              <a:ext uri="{FF2B5EF4-FFF2-40B4-BE49-F238E27FC236}">
                <a16:creationId xmlns:a16="http://schemas.microsoft.com/office/drawing/2014/main" id="{C8311611-C9A7-3015-E185-F4850D716DB8}"/>
              </a:ext>
            </a:extLst>
          </p:cNvPr>
          <p:cNvPicPr>
            <a:picLocks noChangeAspect="1"/>
          </p:cNvPicPr>
          <p:nvPr/>
        </p:nvPicPr>
        <p:blipFill>
          <a:blip r:embed="rId4"/>
          <a:stretch>
            <a:fillRect/>
          </a:stretch>
        </p:blipFill>
        <p:spPr>
          <a:xfrm>
            <a:off x="693084" y="3429000"/>
            <a:ext cx="4295476" cy="3147333"/>
          </a:xfrm>
          <a:prstGeom prst="rect">
            <a:avLst/>
          </a:prstGeom>
        </p:spPr>
      </p:pic>
      <p:pic>
        <p:nvPicPr>
          <p:cNvPr id="13" name="Picture 12">
            <a:extLst>
              <a:ext uri="{FF2B5EF4-FFF2-40B4-BE49-F238E27FC236}">
                <a16:creationId xmlns:a16="http://schemas.microsoft.com/office/drawing/2014/main" id="{4AE1F32D-6760-4C05-A8E2-D994C57984FA}"/>
              </a:ext>
            </a:extLst>
          </p:cNvPr>
          <p:cNvPicPr>
            <a:picLocks noChangeAspect="1"/>
          </p:cNvPicPr>
          <p:nvPr/>
        </p:nvPicPr>
        <p:blipFill>
          <a:blip r:embed="rId5"/>
          <a:stretch>
            <a:fillRect/>
          </a:stretch>
        </p:blipFill>
        <p:spPr>
          <a:xfrm>
            <a:off x="5947218" y="3567538"/>
            <a:ext cx="4412362" cy="2933954"/>
          </a:xfrm>
          <a:prstGeom prst="rect">
            <a:avLst/>
          </a:prstGeom>
        </p:spPr>
      </p:pic>
    </p:spTree>
    <p:extLst>
      <p:ext uri="{BB962C8B-B14F-4D97-AF65-F5344CB8AC3E}">
        <p14:creationId xmlns:p14="http://schemas.microsoft.com/office/powerpoint/2010/main" val="314881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313010B-1AC2-35B2-F65E-BCD769BB26D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AD490E1-AFCD-8F92-D0F6-FB7F8FDF117A}"/>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5" name="Picture 14">
            <a:extLst>
              <a:ext uri="{FF2B5EF4-FFF2-40B4-BE49-F238E27FC236}">
                <a16:creationId xmlns:a16="http://schemas.microsoft.com/office/drawing/2014/main" id="{EADAFCF0-9240-DE72-5DA4-A936CC244E61}"/>
              </a:ext>
            </a:extLst>
          </p:cNvPr>
          <p:cNvPicPr>
            <a:picLocks noChangeAspect="1"/>
          </p:cNvPicPr>
          <p:nvPr/>
        </p:nvPicPr>
        <p:blipFill>
          <a:blip r:embed="rId2"/>
          <a:stretch>
            <a:fillRect/>
          </a:stretch>
        </p:blipFill>
        <p:spPr>
          <a:xfrm>
            <a:off x="556070" y="479804"/>
            <a:ext cx="4374259" cy="2949196"/>
          </a:xfrm>
          <a:prstGeom prst="rect">
            <a:avLst/>
          </a:prstGeom>
        </p:spPr>
      </p:pic>
      <p:pic>
        <p:nvPicPr>
          <p:cNvPr id="7" name="Picture 6">
            <a:extLst>
              <a:ext uri="{FF2B5EF4-FFF2-40B4-BE49-F238E27FC236}">
                <a16:creationId xmlns:a16="http://schemas.microsoft.com/office/drawing/2014/main" id="{B76D2F9A-2CCD-922E-8264-230951206D0C}"/>
              </a:ext>
            </a:extLst>
          </p:cNvPr>
          <p:cNvPicPr>
            <a:picLocks noChangeAspect="1"/>
          </p:cNvPicPr>
          <p:nvPr/>
        </p:nvPicPr>
        <p:blipFill>
          <a:blip r:embed="rId3"/>
          <a:stretch>
            <a:fillRect/>
          </a:stretch>
        </p:blipFill>
        <p:spPr>
          <a:xfrm>
            <a:off x="6096000" y="2241429"/>
            <a:ext cx="4000847" cy="2781541"/>
          </a:xfrm>
          <a:prstGeom prst="rect">
            <a:avLst/>
          </a:prstGeom>
        </p:spPr>
      </p:pic>
    </p:spTree>
    <p:extLst>
      <p:ext uri="{BB962C8B-B14F-4D97-AF65-F5344CB8AC3E}">
        <p14:creationId xmlns:p14="http://schemas.microsoft.com/office/powerpoint/2010/main" val="114476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E1B529B-6F3F-F7F7-C69E-DB2143AA4CF5}"/>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6" name="Rectangle 5">
            <a:extLst>
              <a:ext uri="{FF2B5EF4-FFF2-40B4-BE49-F238E27FC236}">
                <a16:creationId xmlns:a16="http://schemas.microsoft.com/office/drawing/2014/main" id="{F18D3A83-DE3F-FB84-F9E0-FBAD9D72AD68}"/>
              </a:ext>
            </a:extLst>
          </p:cNvPr>
          <p:cNvSpPr/>
          <p:nvPr/>
        </p:nvSpPr>
        <p:spPr>
          <a:xfrm>
            <a:off x="2878464" y="305415"/>
            <a:ext cx="6597640" cy="923330"/>
          </a:xfrm>
          <a:prstGeom prst="rect">
            <a:avLst/>
          </a:prstGeom>
          <a:noFill/>
        </p:spPr>
        <p:txBody>
          <a:bodyPr wrap="none" lIns="91440" tIns="45720" rIns="91440" bIns="45720">
            <a:spAutoFit/>
          </a:bodyPr>
          <a:lstStyle/>
          <a:p>
            <a:pPr algn="ctr"/>
            <a:r>
              <a:rPr lang="en-US" sz="5400" b="1" u="sng" cap="none" spc="50" dirty="0">
                <a:ln w="9525" cmpd="sng">
                  <a:solidFill>
                    <a:schemeClr val="accent1"/>
                  </a:solidFill>
                  <a:prstDash val="solid"/>
                </a:ln>
                <a:solidFill>
                  <a:srgbClr val="70AD47">
                    <a:tint val="1000"/>
                  </a:srgbClr>
                </a:solidFill>
                <a:effectLst>
                  <a:glow rad="38100">
                    <a:schemeClr val="accent1">
                      <a:alpha val="40000"/>
                    </a:schemeClr>
                  </a:glow>
                </a:effectLst>
              </a:rPr>
              <a:t>Data Transformation</a:t>
            </a:r>
          </a:p>
        </p:txBody>
      </p:sp>
      <p:graphicFrame>
        <p:nvGraphicFramePr>
          <p:cNvPr id="7" name="Table 6">
            <a:extLst>
              <a:ext uri="{FF2B5EF4-FFF2-40B4-BE49-F238E27FC236}">
                <a16:creationId xmlns:a16="http://schemas.microsoft.com/office/drawing/2014/main" id="{695ECDF9-D576-709A-AF6F-1D423B626BEF}"/>
              </a:ext>
            </a:extLst>
          </p:cNvPr>
          <p:cNvGraphicFramePr>
            <a:graphicFrameLocks noGrp="1"/>
          </p:cNvGraphicFramePr>
          <p:nvPr>
            <p:extLst>
              <p:ext uri="{D42A27DB-BD31-4B8C-83A1-F6EECF244321}">
                <p14:modId xmlns:p14="http://schemas.microsoft.com/office/powerpoint/2010/main" val="1034447049"/>
              </p:ext>
            </p:extLst>
          </p:nvPr>
        </p:nvGraphicFramePr>
        <p:xfrm>
          <a:off x="2336800" y="3215025"/>
          <a:ext cx="8127999" cy="3337560"/>
        </p:xfrm>
        <a:graphic>
          <a:graphicData uri="http://schemas.openxmlformats.org/drawingml/2006/table">
            <a:tbl>
              <a:tblPr firstRow="1" bandRow="1">
                <a:tableStyleId>{8FD4443E-F989-4FC4-A0C8-D5A2AF1F390B}</a:tableStyleId>
              </a:tblPr>
              <a:tblGrid>
                <a:gridCol w="2709333">
                  <a:extLst>
                    <a:ext uri="{9D8B030D-6E8A-4147-A177-3AD203B41FA5}">
                      <a16:colId xmlns:a16="http://schemas.microsoft.com/office/drawing/2014/main" val="4098356027"/>
                    </a:ext>
                  </a:extLst>
                </a:gridCol>
                <a:gridCol w="2709333">
                  <a:extLst>
                    <a:ext uri="{9D8B030D-6E8A-4147-A177-3AD203B41FA5}">
                      <a16:colId xmlns:a16="http://schemas.microsoft.com/office/drawing/2014/main" val="3872806129"/>
                    </a:ext>
                  </a:extLst>
                </a:gridCol>
                <a:gridCol w="2709333">
                  <a:extLst>
                    <a:ext uri="{9D8B030D-6E8A-4147-A177-3AD203B41FA5}">
                      <a16:colId xmlns:a16="http://schemas.microsoft.com/office/drawing/2014/main" val="3824790996"/>
                    </a:ext>
                  </a:extLst>
                </a:gridCol>
              </a:tblGrid>
              <a:tr h="370840">
                <a:tc>
                  <a:txBody>
                    <a:bodyPr/>
                    <a:lstStyle/>
                    <a:p>
                      <a:pPr algn="ctr"/>
                      <a:r>
                        <a:rPr lang="en-US" dirty="0"/>
                        <a:t>Years</a:t>
                      </a:r>
                    </a:p>
                  </a:txBody>
                  <a:tcPr/>
                </a:tc>
                <a:tc>
                  <a:txBody>
                    <a:bodyPr/>
                    <a:lstStyle/>
                    <a:p>
                      <a:pPr algn="ctr"/>
                      <a:r>
                        <a:rPr lang="en-US" dirty="0"/>
                        <a:t>Top Selling Item Type</a:t>
                      </a:r>
                    </a:p>
                  </a:txBody>
                  <a:tcPr/>
                </a:tc>
                <a:tc>
                  <a:txBody>
                    <a:bodyPr/>
                    <a:lstStyle/>
                    <a:p>
                      <a:r>
                        <a:rPr lang="en-US" dirty="0"/>
                        <a:t>Lowest selling Item type</a:t>
                      </a:r>
                    </a:p>
                  </a:txBody>
                  <a:tcPr/>
                </a:tc>
                <a:extLst>
                  <a:ext uri="{0D108BD9-81ED-4DB2-BD59-A6C34878D82A}">
                    <a16:rowId xmlns:a16="http://schemas.microsoft.com/office/drawing/2014/main" val="465021408"/>
                  </a:ext>
                </a:extLst>
              </a:tr>
              <a:tr h="370840">
                <a:tc>
                  <a:txBody>
                    <a:bodyPr/>
                    <a:lstStyle/>
                    <a:p>
                      <a:r>
                        <a:rPr lang="en-US" dirty="0"/>
                        <a:t>2010</a:t>
                      </a:r>
                    </a:p>
                  </a:txBody>
                  <a:tcPr/>
                </a:tc>
                <a:tc>
                  <a:txBody>
                    <a:bodyPr/>
                    <a:lstStyle/>
                    <a:p>
                      <a:r>
                        <a:rPr lang="en-US" dirty="0"/>
                        <a:t>Office Supplies</a:t>
                      </a:r>
                    </a:p>
                  </a:txBody>
                  <a:tcPr/>
                </a:tc>
                <a:tc>
                  <a:txBody>
                    <a:bodyPr/>
                    <a:lstStyle/>
                    <a:p>
                      <a:r>
                        <a:rPr lang="en-US" dirty="0"/>
                        <a:t>Personal Care</a:t>
                      </a:r>
                    </a:p>
                  </a:txBody>
                  <a:tcPr/>
                </a:tc>
                <a:extLst>
                  <a:ext uri="{0D108BD9-81ED-4DB2-BD59-A6C34878D82A}">
                    <a16:rowId xmlns:a16="http://schemas.microsoft.com/office/drawing/2014/main" val="623609672"/>
                  </a:ext>
                </a:extLst>
              </a:tr>
              <a:tr h="370840">
                <a:tc>
                  <a:txBody>
                    <a:bodyPr/>
                    <a:lstStyle/>
                    <a:p>
                      <a:r>
                        <a:rPr lang="en-US" dirty="0"/>
                        <a:t>2011</a:t>
                      </a:r>
                    </a:p>
                  </a:txBody>
                  <a:tcPr/>
                </a:tc>
                <a:tc>
                  <a:txBody>
                    <a:bodyPr/>
                    <a:lstStyle/>
                    <a:p>
                      <a:r>
                        <a:rPr lang="en-US" dirty="0"/>
                        <a:t>Office Supplies</a:t>
                      </a:r>
                    </a:p>
                  </a:txBody>
                  <a:tcPr/>
                </a:tc>
                <a:tc>
                  <a:txBody>
                    <a:bodyPr/>
                    <a:lstStyle/>
                    <a:p>
                      <a:r>
                        <a:rPr lang="en-US" dirty="0"/>
                        <a:t>Clothes</a:t>
                      </a:r>
                    </a:p>
                  </a:txBody>
                  <a:tcPr/>
                </a:tc>
                <a:extLst>
                  <a:ext uri="{0D108BD9-81ED-4DB2-BD59-A6C34878D82A}">
                    <a16:rowId xmlns:a16="http://schemas.microsoft.com/office/drawing/2014/main" val="1599648113"/>
                  </a:ext>
                </a:extLst>
              </a:tr>
              <a:tr h="370840">
                <a:tc>
                  <a:txBody>
                    <a:bodyPr/>
                    <a:lstStyle/>
                    <a:p>
                      <a:r>
                        <a:rPr lang="en-US" dirty="0"/>
                        <a:t>2012</a:t>
                      </a:r>
                    </a:p>
                  </a:txBody>
                  <a:tcPr/>
                </a:tc>
                <a:tc>
                  <a:txBody>
                    <a:bodyPr/>
                    <a:lstStyle/>
                    <a:p>
                      <a:r>
                        <a:rPr lang="en-US" dirty="0"/>
                        <a:t>Office Supplies</a:t>
                      </a:r>
                    </a:p>
                  </a:txBody>
                  <a:tcPr/>
                </a:tc>
                <a:tc>
                  <a:txBody>
                    <a:bodyPr/>
                    <a:lstStyle/>
                    <a:p>
                      <a:r>
                        <a:rPr lang="en-US" dirty="0"/>
                        <a:t>Fruits</a:t>
                      </a:r>
                    </a:p>
                  </a:txBody>
                  <a:tcPr/>
                </a:tc>
                <a:extLst>
                  <a:ext uri="{0D108BD9-81ED-4DB2-BD59-A6C34878D82A}">
                    <a16:rowId xmlns:a16="http://schemas.microsoft.com/office/drawing/2014/main" val="3431912928"/>
                  </a:ext>
                </a:extLst>
              </a:tr>
              <a:tr h="370840">
                <a:tc>
                  <a:txBody>
                    <a:bodyPr/>
                    <a:lstStyle/>
                    <a:p>
                      <a:r>
                        <a:rPr lang="en-US" dirty="0"/>
                        <a:t>2013</a:t>
                      </a:r>
                    </a:p>
                  </a:txBody>
                  <a:tcPr/>
                </a:tc>
                <a:tc>
                  <a:txBody>
                    <a:bodyPr/>
                    <a:lstStyle/>
                    <a:p>
                      <a:r>
                        <a:rPr lang="en-US" dirty="0"/>
                        <a:t>Cosmetics</a:t>
                      </a:r>
                    </a:p>
                  </a:txBody>
                  <a:tcPr/>
                </a:tc>
                <a:tc>
                  <a:txBody>
                    <a:bodyPr/>
                    <a:lstStyle/>
                    <a:p>
                      <a:r>
                        <a:rPr lang="en-US" dirty="0"/>
                        <a:t>Fruits</a:t>
                      </a:r>
                    </a:p>
                  </a:txBody>
                  <a:tcPr/>
                </a:tc>
                <a:extLst>
                  <a:ext uri="{0D108BD9-81ED-4DB2-BD59-A6C34878D82A}">
                    <a16:rowId xmlns:a16="http://schemas.microsoft.com/office/drawing/2014/main" val="3731584314"/>
                  </a:ext>
                </a:extLst>
              </a:tr>
              <a:tr h="370840">
                <a:tc>
                  <a:txBody>
                    <a:bodyPr/>
                    <a:lstStyle/>
                    <a:p>
                      <a:r>
                        <a:rPr lang="en-US" dirty="0"/>
                        <a:t>2014</a:t>
                      </a:r>
                    </a:p>
                  </a:txBody>
                  <a:tcPr/>
                </a:tc>
                <a:tc>
                  <a:txBody>
                    <a:bodyPr/>
                    <a:lstStyle/>
                    <a:p>
                      <a:r>
                        <a:rPr lang="en-US" dirty="0"/>
                        <a:t>Household</a:t>
                      </a:r>
                    </a:p>
                  </a:txBody>
                  <a:tcPr/>
                </a:tc>
                <a:tc>
                  <a:txBody>
                    <a:bodyPr/>
                    <a:lstStyle/>
                    <a:p>
                      <a:r>
                        <a:rPr lang="en-US" dirty="0"/>
                        <a:t>Fruits</a:t>
                      </a:r>
                    </a:p>
                  </a:txBody>
                  <a:tcPr/>
                </a:tc>
                <a:extLst>
                  <a:ext uri="{0D108BD9-81ED-4DB2-BD59-A6C34878D82A}">
                    <a16:rowId xmlns:a16="http://schemas.microsoft.com/office/drawing/2014/main" val="3835399705"/>
                  </a:ext>
                </a:extLst>
              </a:tr>
              <a:tr h="370840">
                <a:tc>
                  <a:txBody>
                    <a:bodyPr/>
                    <a:lstStyle/>
                    <a:p>
                      <a:r>
                        <a:rPr lang="en-US" dirty="0"/>
                        <a:t>2015</a:t>
                      </a:r>
                    </a:p>
                  </a:txBody>
                  <a:tcPr/>
                </a:tc>
                <a:tc>
                  <a:txBody>
                    <a:bodyPr/>
                    <a:lstStyle/>
                    <a:p>
                      <a:r>
                        <a:rPr lang="en-US" dirty="0"/>
                        <a:t>Household</a:t>
                      </a:r>
                    </a:p>
                  </a:txBody>
                  <a:tcPr/>
                </a:tc>
                <a:tc>
                  <a:txBody>
                    <a:bodyPr/>
                    <a:lstStyle/>
                    <a:p>
                      <a:r>
                        <a:rPr lang="en-US" dirty="0"/>
                        <a:t>Fruits</a:t>
                      </a:r>
                    </a:p>
                  </a:txBody>
                  <a:tcPr/>
                </a:tc>
                <a:extLst>
                  <a:ext uri="{0D108BD9-81ED-4DB2-BD59-A6C34878D82A}">
                    <a16:rowId xmlns:a16="http://schemas.microsoft.com/office/drawing/2014/main" val="3658707702"/>
                  </a:ext>
                </a:extLst>
              </a:tr>
              <a:tr h="370840">
                <a:tc>
                  <a:txBody>
                    <a:bodyPr/>
                    <a:lstStyle/>
                    <a:p>
                      <a:r>
                        <a:rPr lang="en-US" dirty="0"/>
                        <a:t>2016</a:t>
                      </a:r>
                    </a:p>
                  </a:txBody>
                  <a:tcPr/>
                </a:tc>
                <a:tc>
                  <a:txBody>
                    <a:bodyPr/>
                    <a:lstStyle/>
                    <a:p>
                      <a:r>
                        <a:rPr lang="en-US" dirty="0"/>
                        <a:t>Cosmetics</a:t>
                      </a:r>
                    </a:p>
                  </a:txBody>
                  <a:tcPr/>
                </a:tc>
                <a:tc>
                  <a:txBody>
                    <a:bodyPr/>
                    <a:lstStyle/>
                    <a:p>
                      <a:r>
                        <a:rPr lang="en-US" dirty="0"/>
                        <a:t>Cereal</a:t>
                      </a:r>
                    </a:p>
                  </a:txBody>
                  <a:tcPr/>
                </a:tc>
                <a:extLst>
                  <a:ext uri="{0D108BD9-81ED-4DB2-BD59-A6C34878D82A}">
                    <a16:rowId xmlns:a16="http://schemas.microsoft.com/office/drawing/2014/main" val="1030600173"/>
                  </a:ext>
                </a:extLst>
              </a:tr>
              <a:tr h="370840">
                <a:tc>
                  <a:txBody>
                    <a:bodyPr/>
                    <a:lstStyle/>
                    <a:p>
                      <a:r>
                        <a:rPr lang="en-US" dirty="0"/>
                        <a:t>2017</a:t>
                      </a:r>
                    </a:p>
                  </a:txBody>
                  <a:tcPr/>
                </a:tc>
                <a:tc>
                  <a:txBody>
                    <a:bodyPr/>
                    <a:lstStyle/>
                    <a:p>
                      <a:r>
                        <a:rPr lang="en-US" dirty="0"/>
                        <a:t>Household</a:t>
                      </a:r>
                    </a:p>
                  </a:txBody>
                  <a:tcPr/>
                </a:tc>
                <a:tc>
                  <a:txBody>
                    <a:bodyPr/>
                    <a:lstStyle/>
                    <a:p>
                      <a:r>
                        <a:rPr lang="en-US" dirty="0"/>
                        <a:t>Clothes</a:t>
                      </a:r>
                    </a:p>
                  </a:txBody>
                  <a:tcPr/>
                </a:tc>
                <a:extLst>
                  <a:ext uri="{0D108BD9-81ED-4DB2-BD59-A6C34878D82A}">
                    <a16:rowId xmlns:a16="http://schemas.microsoft.com/office/drawing/2014/main" val="1521386507"/>
                  </a:ext>
                </a:extLst>
              </a:tr>
            </a:tbl>
          </a:graphicData>
        </a:graphic>
      </p:graphicFrame>
      <p:sp>
        <p:nvSpPr>
          <p:cNvPr id="8" name="TextBox 7">
            <a:extLst>
              <a:ext uri="{FF2B5EF4-FFF2-40B4-BE49-F238E27FC236}">
                <a16:creationId xmlns:a16="http://schemas.microsoft.com/office/drawing/2014/main" id="{D696D7D1-A824-369E-479F-7FA5E8D004D8}"/>
              </a:ext>
            </a:extLst>
          </p:cNvPr>
          <p:cNvSpPr txBox="1"/>
          <p:nvPr/>
        </p:nvSpPr>
        <p:spPr>
          <a:xfrm>
            <a:off x="1148079" y="1228745"/>
            <a:ext cx="10505440" cy="1754326"/>
          </a:xfrm>
          <a:prstGeom prst="rect">
            <a:avLst/>
          </a:prstGeom>
          <a:noFill/>
        </p:spPr>
        <p:txBody>
          <a:bodyPr wrap="square" rtlCol="0">
            <a:spAutoFit/>
          </a:bodyPr>
          <a:lstStyle/>
          <a:p>
            <a:r>
              <a:rPr lang="en-US" b="0" i="0" dirty="0">
                <a:solidFill>
                  <a:srgbClr val="D1D5DB"/>
                </a:solidFill>
                <a:effectLst/>
                <a:latin typeface="Söhne"/>
              </a:rPr>
              <a:t>Data transformation is a crucial step that converts raw data into actionable insights. When applied to yearly sales data, it allows businesses to identify the top-selling and lowest-selling items. This process involves grouping data by year and employing aggregation functions to reveal patterns and trends. By understanding the popularity of specific products over time, businesses can make informed decisions regarding inventory management, marketing strategies, and resource allocation. Data transformation acts as a bridge between raw data and strategic insights, empowering businesses to adapt and thrive in a dynamic market environment.</a:t>
            </a:r>
            <a:endParaRPr lang="en-US" dirty="0"/>
          </a:p>
        </p:txBody>
      </p:sp>
    </p:spTree>
    <p:extLst>
      <p:ext uri="{BB962C8B-B14F-4D97-AF65-F5344CB8AC3E}">
        <p14:creationId xmlns:p14="http://schemas.microsoft.com/office/powerpoint/2010/main" val="22275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F5D611-E424-5CD0-9426-69A569F1CE00}"/>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6" name="Rectangle 5">
            <a:extLst>
              <a:ext uri="{FF2B5EF4-FFF2-40B4-BE49-F238E27FC236}">
                <a16:creationId xmlns:a16="http://schemas.microsoft.com/office/drawing/2014/main" id="{64C2FF8F-F53C-65B4-0967-8287D32AB58C}"/>
              </a:ext>
            </a:extLst>
          </p:cNvPr>
          <p:cNvSpPr/>
          <p:nvPr/>
        </p:nvSpPr>
        <p:spPr>
          <a:xfrm>
            <a:off x="2851678" y="274935"/>
            <a:ext cx="6773136" cy="923330"/>
          </a:xfrm>
          <a:prstGeom prst="rect">
            <a:avLst/>
          </a:prstGeom>
          <a:noFill/>
        </p:spPr>
        <p:txBody>
          <a:bodyPr wrap="none" lIns="91440" tIns="45720" rIns="91440" bIns="45720">
            <a:spAutoFit/>
          </a:bodyPr>
          <a:lstStyle/>
          <a:p>
            <a:pPr algn="ctr"/>
            <a:r>
              <a:rPr lang="en-US" sz="5400" b="1" u="sng" cap="none" spc="50" dirty="0">
                <a:ln w="9525" cmpd="sng">
                  <a:solidFill>
                    <a:schemeClr val="accent1"/>
                  </a:solidFill>
                  <a:prstDash val="solid"/>
                </a:ln>
                <a:solidFill>
                  <a:srgbClr val="70AD47">
                    <a:tint val="1000"/>
                  </a:srgbClr>
                </a:solidFill>
                <a:effectLst>
                  <a:glow rad="38100">
                    <a:schemeClr val="accent1">
                      <a:alpha val="40000"/>
                    </a:schemeClr>
                  </a:glow>
                </a:effectLst>
              </a:rPr>
              <a:t>Relationship Analysis</a:t>
            </a:r>
          </a:p>
        </p:txBody>
      </p:sp>
      <p:pic>
        <p:nvPicPr>
          <p:cNvPr id="10" name="Picture 9">
            <a:extLst>
              <a:ext uri="{FF2B5EF4-FFF2-40B4-BE49-F238E27FC236}">
                <a16:creationId xmlns:a16="http://schemas.microsoft.com/office/drawing/2014/main" id="{2A25AC89-4814-43C5-425F-32443105AD18}"/>
              </a:ext>
            </a:extLst>
          </p:cNvPr>
          <p:cNvPicPr>
            <a:picLocks noChangeAspect="1"/>
          </p:cNvPicPr>
          <p:nvPr/>
        </p:nvPicPr>
        <p:blipFill>
          <a:blip r:embed="rId2"/>
          <a:stretch>
            <a:fillRect/>
          </a:stretch>
        </p:blipFill>
        <p:spPr>
          <a:xfrm>
            <a:off x="1907152" y="3172318"/>
            <a:ext cx="8946655" cy="3276884"/>
          </a:xfrm>
          <a:prstGeom prst="rect">
            <a:avLst/>
          </a:prstGeom>
        </p:spPr>
      </p:pic>
      <p:sp>
        <p:nvSpPr>
          <p:cNvPr id="17" name="TextBox 16">
            <a:extLst>
              <a:ext uri="{FF2B5EF4-FFF2-40B4-BE49-F238E27FC236}">
                <a16:creationId xmlns:a16="http://schemas.microsoft.com/office/drawing/2014/main" id="{5DB94017-BFC6-1765-E2D9-2019DB3D4B3E}"/>
              </a:ext>
            </a:extLst>
          </p:cNvPr>
          <p:cNvSpPr txBox="1"/>
          <p:nvPr/>
        </p:nvSpPr>
        <p:spPr>
          <a:xfrm>
            <a:off x="1759531" y="1198265"/>
            <a:ext cx="8890000" cy="1754326"/>
          </a:xfrm>
          <a:prstGeom prst="rect">
            <a:avLst/>
          </a:prstGeom>
          <a:noFill/>
        </p:spPr>
        <p:txBody>
          <a:bodyPr wrap="square" rtlCol="0">
            <a:spAutoFit/>
          </a:bodyPr>
          <a:lstStyle/>
          <a:p>
            <a:r>
              <a:rPr lang="en-US" b="0" i="0">
                <a:solidFill>
                  <a:srgbClr val="D1D5DB"/>
                </a:solidFill>
                <a:effectLst/>
                <a:latin typeface="Söhne"/>
              </a:rPr>
              <a:t>In the context of sales analysis, it helps identify connections between factors such as total cost, item types, and sales channels. The correlation coefficients range from -1 to 1, indicating the strength and direction of relationships. Positive values signify positive correlations, while negative values suggest inverse relationships. Utilizing the correlation matrix aids businesses in understanding how variables interact, enabling data-driven decision-making for optimized strategies and improved overall performance.</a:t>
            </a:r>
            <a:endParaRPr lang="en-US" dirty="0"/>
          </a:p>
        </p:txBody>
      </p:sp>
      <p:sp>
        <p:nvSpPr>
          <p:cNvPr id="21" name="Rectangle 2">
            <a:extLst>
              <a:ext uri="{FF2B5EF4-FFF2-40B4-BE49-F238E27FC236}">
                <a16:creationId xmlns:a16="http://schemas.microsoft.com/office/drawing/2014/main" id="{9F2B3810-7273-B180-86E3-D2EF62151D3F}"/>
              </a:ext>
            </a:extLst>
          </p:cNvPr>
          <p:cNvSpPr>
            <a:spLocks noChangeArrowheads="1"/>
          </p:cNvSpPr>
          <p:nvPr/>
        </p:nvSpPr>
        <p:spPr bwMode="auto">
          <a:xfrm>
            <a:off x="508000" y="20911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DCAD4F61-F4B3-4852-A3AE-DFBB1C350DCB}"/>
              </a:ext>
            </a:extLst>
          </p:cNvPr>
          <p:cNvSpPr>
            <a:spLocks noChangeArrowheads="1"/>
          </p:cNvSpPr>
          <p:nvPr/>
        </p:nvSpPr>
        <p:spPr bwMode="auto">
          <a:xfrm>
            <a:off x="660400" y="22435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
            <a:extLst>
              <a:ext uri="{FF2B5EF4-FFF2-40B4-BE49-F238E27FC236}">
                <a16:creationId xmlns:a16="http://schemas.microsoft.com/office/drawing/2014/main" id="{02BE4BFE-EF61-BE92-28C4-B5DB9F585831}"/>
              </a:ext>
            </a:extLst>
          </p:cNvPr>
          <p:cNvSpPr>
            <a:spLocks noChangeArrowheads="1"/>
          </p:cNvSpPr>
          <p:nvPr/>
        </p:nvSpPr>
        <p:spPr bwMode="auto">
          <a:xfrm>
            <a:off x="812800" y="2395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
            <a:extLst>
              <a:ext uri="{FF2B5EF4-FFF2-40B4-BE49-F238E27FC236}">
                <a16:creationId xmlns:a16="http://schemas.microsoft.com/office/drawing/2014/main" id="{813BD8DC-E413-B557-B74D-700645F1BA6B}"/>
              </a:ext>
            </a:extLst>
          </p:cNvPr>
          <p:cNvSpPr>
            <a:spLocks noChangeArrowheads="1"/>
          </p:cNvSpPr>
          <p:nvPr/>
        </p:nvSpPr>
        <p:spPr bwMode="auto">
          <a:xfrm>
            <a:off x="965200" y="25483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18A9786E-0BF3-74E7-DA76-E93106BC438D}"/>
              </a:ext>
            </a:extLst>
          </p:cNvPr>
          <p:cNvSpPr>
            <a:spLocks noChangeArrowheads="1"/>
          </p:cNvSpPr>
          <p:nvPr/>
        </p:nvSpPr>
        <p:spPr bwMode="auto">
          <a:xfrm>
            <a:off x="1117600" y="27007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
            <a:extLst>
              <a:ext uri="{FF2B5EF4-FFF2-40B4-BE49-F238E27FC236}">
                <a16:creationId xmlns:a16="http://schemas.microsoft.com/office/drawing/2014/main" id="{B06BD91C-AC43-3A56-F812-4CDE457D1FA7}"/>
              </a:ext>
            </a:extLst>
          </p:cNvPr>
          <p:cNvSpPr>
            <a:spLocks noChangeArrowheads="1"/>
          </p:cNvSpPr>
          <p:nvPr/>
        </p:nvSpPr>
        <p:spPr bwMode="auto">
          <a:xfrm>
            <a:off x="1270000" y="28531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
            <a:extLst>
              <a:ext uri="{FF2B5EF4-FFF2-40B4-BE49-F238E27FC236}">
                <a16:creationId xmlns:a16="http://schemas.microsoft.com/office/drawing/2014/main" id="{8FA9C400-E95B-3892-99C8-98775B825B6E}"/>
              </a:ext>
            </a:extLst>
          </p:cNvPr>
          <p:cNvSpPr>
            <a:spLocks noChangeArrowheads="1"/>
          </p:cNvSpPr>
          <p:nvPr/>
        </p:nvSpPr>
        <p:spPr bwMode="auto">
          <a:xfrm>
            <a:off x="1422400" y="30055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557B311F-C024-99BB-7749-13C7D45748D3}"/>
              </a:ext>
            </a:extLst>
          </p:cNvPr>
          <p:cNvSpPr>
            <a:spLocks noChangeArrowheads="1"/>
          </p:cNvSpPr>
          <p:nvPr/>
        </p:nvSpPr>
        <p:spPr bwMode="auto">
          <a:xfrm>
            <a:off x="1574800" y="3157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
            <a:extLst>
              <a:ext uri="{FF2B5EF4-FFF2-40B4-BE49-F238E27FC236}">
                <a16:creationId xmlns:a16="http://schemas.microsoft.com/office/drawing/2014/main" id="{DEEA2E7E-6236-1E8C-9CA9-D62552F68DB2}"/>
              </a:ext>
            </a:extLst>
          </p:cNvPr>
          <p:cNvSpPr>
            <a:spLocks noChangeArrowheads="1"/>
          </p:cNvSpPr>
          <p:nvPr/>
        </p:nvSpPr>
        <p:spPr bwMode="auto">
          <a:xfrm>
            <a:off x="1727200" y="33103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2">
            <a:extLst>
              <a:ext uri="{FF2B5EF4-FFF2-40B4-BE49-F238E27FC236}">
                <a16:creationId xmlns:a16="http://schemas.microsoft.com/office/drawing/2014/main" id="{7567050C-8976-B0C7-5F6C-F091A22EEC9A}"/>
              </a:ext>
            </a:extLst>
          </p:cNvPr>
          <p:cNvSpPr>
            <a:spLocks noChangeArrowheads="1"/>
          </p:cNvSpPr>
          <p:nvPr/>
        </p:nvSpPr>
        <p:spPr bwMode="auto">
          <a:xfrm>
            <a:off x="1879600" y="34627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TextBox 33">
            <a:extLst>
              <a:ext uri="{FF2B5EF4-FFF2-40B4-BE49-F238E27FC236}">
                <a16:creationId xmlns:a16="http://schemas.microsoft.com/office/drawing/2014/main" id="{2EEDFE1C-F971-A3FB-796D-E93F4E45006B}"/>
              </a:ext>
            </a:extLst>
          </p:cNvPr>
          <p:cNvSpPr txBox="1"/>
          <p:nvPr/>
        </p:nvSpPr>
        <p:spPr>
          <a:xfrm>
            <a:off x="1727200" y="1798320"/>
            <a:ext cx="304800" cy="1881386"/>
          </a:xfrm>
          <a:prstGeom prst="rect">
            <a:avLst/>
          </a:prstGeom>
          <a:noFill/>
        </p:spPr>
        <p:txBody>
          <a:bodyPr wrap="square" rtlCol="0">
            <a:spAutoFit/>
          </a:bodyPr>
          <a:lstStyle/>
          <a:p>
            <a:endParaRPr lang="en-US" dirty="0"/>
          </a:p>
        </p:txBody>
      </p:sp>
      <p:sp>
        <p:nvSpPr>
          <p:cNvPr id="38" name="TextBox 37">
            <a:extLst>
              <a:ext uri="{FF2B5EF4-FFF2-40B4-BE49-F238E27FC236}">
                <a16:creationId xmlns:a16="http://schemas.microsoft.com/office/drawing/2014/main" id="{C9194BCB-1D19-BBAD-A068-6BE416E53CC7}"/>
              </a:ext>
            </a:extLst>
          </p:cNvPr>
          <p:cNvSpPr txBox="1"/>
          <p:nvPr/>
        </p:nvSpPr>
        <p:spPr>
          <a:xfrm>
            <a:off x="1879600" y="1950720"/>
            <a:ext cx="304800" cy="1881386"/>
          </a:xfrm>
          <a:prstGeom prst="rect">
            <a:avLst/>
          </a:prstGeom>
          <a:noFill/>
        </p:spPr>
        <p:txBody>
          <a:bodyPr wrap="square" rtlCol="0">
            <a:spAutoFit/>
          </a:bodyPr>
          <a:lstStyle/>
          <a:p>
            <a:endParaRPr lang="en-US" dirty="0"/>
          </a:p>
        </p:txBody>
      </p:sp>
      <p:sp>
        <p:nvSpPr>
          <p:cNvPr id="44" name="TextBox 43">
            <a:extLst>
              <a:ext uri="{FF2B5EF4-FFF2-40B4-BE49-F238E27FC236}">
                <a16:creationId xmlns:a16="http://schemas.microsoft.com/office/drawing/2014/main" id="{EA5A77C3-3129-D799-14D2-0FDC22DA23D7}"/>
              </a:ext>
            </a:extLst>
          </p:cNvPr>
          <p:cNvSpPr txBox="1"/>
          <p:nvPr/>
        </p:nvSpPr>
        <p:spPr>
          <a:xfrm>
            <a:off x="2032000" y="2103120"/>
            <a:ext cx="6400800" cy="188138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35510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6AEEB5-D6DB-7CFC-884A-CE53AD947BA3}"/>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12" name="Rectangle 11">
            <a:extLst>
              <a:ext uri="{FF2B5EF4-FFF2-40B4-BE49-F238E27FC236}">
                <a16:creationId xmlns:a16="http://schemas.microsoft.com/office/drawing/2014/main" id="{D10C8D60-B79A-DB42-C8EC-D1816929DD25}"/>
              </a:ext>
            </a:extLst>
          </p:cNvPr>
          <p:cNvSpPr/>
          <p:nvPr/>
        </p:nvSpPr>
        <p:spPr>
          <a:xfrm>
            <a:off x="3847677" y="629249"/>
            <a:ext cx="4079963" cy="923330"/>
          </a:xfrm>
          <a:prstGeom prst="rect">
            <a:avLst/>
          </a:prstGeom>
          <a:noFill/>
        </p:spPr>
        <p:txBody>
          <a:bodyPr wrap="none" lIns="91440" tIns="45720" rIns="91440" bIns="45720">
            <a:spAutoFit/>
          </a:bodyPr>
          <a:lstStyle/>
          <a:p>
            <a:pPr algn="ctr"/>
            <a:r>
              <a:rPr lang="en-US" sz="5400" b="1" u="sng" dirty="0" err="1">
                <a:ln w="22225">
                  <a:solidFill>
                    <a:schemeClr val="accent2"/>
                  </a:solidFill>
                  <a:prstDash val="solid"/>
                </a:ln>
                <a:solidFill>
                  <a:schemeClr val="accent2">
                    <a:lumMod val="40000"/>
                    <a:lumOff val="60000"/>
                  </a:schemeClr>
                </a:solidFill>
                <a:effectLst>
                  <a:glow rad="63500">
                    <a:schemeClr val="accent1">
                      <a:satMod val="175000"/>
                      <a:alpha val="40000"/>
                    </a:schemeClr>
                  </a:glow>
                </a:effectLst>
              </a:rPr>
              <a:t>Visualisation</a:t>
            </a:r>
            <a:endParaRPr lang="en-US" sz="5400" b="1" u="sng" dirty="0">
              <a:ln w="22225">
                <a:solidFill>
                  <a:schemeClr val="accent2"/>
                </a:solidFill>
                <a:prstDash val="solid"/>
              </a:ln>
              <a:solidFill>
                <a:schemeClr val="accent2">
                  <a:lumMod val="40000"/>
                  <a:lumOff val="60000"/>
                </a:schemeClr>
              </a:solidFill>
              <a:effectLst>
                <a:glow rad="63500">
                  <a:schemeClr val="accent1">
                    <a:satMod val="175000"/>
                    <a:alpha val="40000"/>
                  </a:schemeClr>
                </a:glow>
              </a:effectLst>
            </a:endParaRPr>
          </a:p>
        </p:txBody>
      </p:sp>
      <p:sp>
        <p:nvSpPr>
          <p:cNvPr id="28" name="TextBox 27">
            <a:extLst>
              <a:ext uri="{FF2B5EF4-FFF2-40B4-BE49-F238E27FC236}">
                <a16:creationId xmlns:a16="http://schemas.microsoft.com/office/drawing/2014/main" id="{A3BA7748-4B92-D6A4-8EC5-E966B4771076}"/>
              </a:ext>
            </a:extLst>
          </p:cNvPr>
          <p:cNvSpPr txBox="1"/>
          <p:nvPr/>
        </p:nvSpPr>
        <p:spPr>
          <a:xfrm>
            <a:off x="1412112" y="1805650"/>
            <a:ext cx="9688010"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In the visualization part of this project, various graphs were employed to distill meaningful insights from the sales data. Monthly Sales Trend analysis utilized line charts and bar graphs to depict fluctuations in sales over each month. Yearly Sales Trend analysis employed similar charts to highlight overall trends across different years. Yearly Month-wise Sales Trend was visualized through line and bar charts, offering a detailed view of monthly variations over multiple years. The code also included customized color palettes for better distinction. Additionally, pie charts were used to showcase monthly sales distribution. The project's visualizations effectively communicated complex sales patterns, aiding in strategic decision-making, inventory management, and marketing strategies. Overall, the diverse range of graphs provided a comprehensive understanding of the sales data, facilitating actionable insights for improved business performance.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843900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19" name="Rectangle 18">
            <a:extLst>
              <a:ext uri="{FF2B5EF4-FFF2-40B4-BE49-F238E27FC236}">
                <a16:creationId xmlns:a16="http://schemas.microsoft.com/office/drawing/2014/main" id="{1C752DF9-F554-AD43-D5F3-CA8923B2F684}"/>
              </a:ext>
            </a:extLst>
          </p:cNvPr>
          <p:cNvSpPr/>
          <p:nvPr/>
        </p:nvSpPr>
        <p:spPr>
          <a:xfrm>
            <a:off x="2082818" y="270434"/>
            <a:ext cx="8026364"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Graphical Representation</a:t>
            </a:r>
          </a:p>
        </p:txBody>
      </p:sp>
      <p:pic>
        <p:nvPicPr>
          <p:cNvPr id="8196" name="Picture 4">
            <a:extLst>
              <a:ext uri="{FF2B5EF4-FFF2-40B4-BE49-F238E27FC236}">
                <a16:creationId xmlns:a16="http://schemas.microsoft.com/office/drawing/2014/main" id="{3503D757-1669-EDF1-7D23-1A6C79EA2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2" y="1320823"/>
            <a:ext cx="5343398" cy="37373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CC95FDD8-7F0E-CF09-99D2-32F26C2C8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403" y="2619036"/>
            <a:ext cx="5820825" cy="373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83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214376-3981-D272-8512-6B15F56AF116}"/>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12290" name="Picture 2">
            <a:extLst>
              <a:ext uri="{FF2B5EF4-FFF2-40B4-BE49-F238E27FC236}">
                <a16:creationId xmlns:a16="http://schemas.microsoft.com/office/drawing/2014/main" id="{354E3BCF-9186-38BC-F5BF-4CD8AFD21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304800"/>
            <a:ext cx="60579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52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Context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Data Exploration</a:t>
            </a:r>
          </a:p>
          <a:p>
            <a:r>
              <a:rPr lang="en-US" dirty="0"/>
              <a:t>Analysis</a:t>
            </a:r>
          </a:p>
          <a:p>
            <a:r>
              <a:rPr lang="en-US" dirty="0"/>
              <a:t>Graphical Representation</a:t>
            </a:r>
          </a:p>
          <a:p>
            <a:r>
              <a:rPr lang="en-US" dirty="0"/>
              <a:t>Strategy</a:t>
            </a:r>
          </a:p>
          <a:p>
            <a:r>
              <a:rPr lang="en-US" dirty="0"/>
              <a:t>Summary</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356BC1-CA69-1740-C6BE-A5A373C54BF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13314" name="Picture 2">
            <a:extLst>
              <a:ext uri="{FF2B5EF4-FFF2-40B4-BE49-F238E27FC236}">
                <a16:creationId xmlns:a16="http://schemas.microsoft.com/office/drawing/2014/main" id="{D5AF66B4-0DA8-3C87-2150-09BCC6A0A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04" y="196770"/>
            <a:ext cx="5776396" cy="372120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052785F0-D027-6C2D-E4FC-C24795D17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052" y="2731626"/>
            <a:ext cx="5776397" cy="372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0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C278CC-C3AB-9559-FFF9-1AC25D3EF339}"/>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14338" name="Picture 2">
            <a:extLst>
              <a:ext uri="{FF2B5EF4-FFF2-40B4-BE49-F238E27FC236}">
                <a16:creationId xmlns:a16="http://schemas.microsoft.com/office/drawing/2014/main" id="{92B6C7C1-2E05-D3DD-5F87-CBC14E37B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304800"/>
            <a:ext cx="60579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66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BED1CA1-EA48-27B4-C5AF-E2CE9FA3F23D}"/>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15362" name="Picture 2">
            <a:extLst>
              <a:ext uri="{FF2B5EF4-FFF2-40B4-BE49-F238E27FC236}">
                <a16:creationId xmlns:a16="http://schemas.microsoft.com/office/drawing/2014/main" id="{E355FA5F-58E0-05A1-9B55-CAA101BFF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833438"/>
            <a:ext cx="94107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114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422FC2-E06F-1D94-5782-0314E1224784}"/>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16386" name="Picture 2">
            <a:extLst>
              <a:ext uri="{FF2B5EF4-FFF2-40B4-BE49-F238E27FC236}">
                <a16:creationId xmlns:a16="http://schemas.microsoft.com/office/drawing/2014/main" id="{4A4863FB-7412-FA8E-850D-0A2FA3951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833438"/>
            <a:ext cx="94107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04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659E6B-BDF0-CEF2-EA93-5EEEDF3B3433}"/>
              </a:ext>
            </a:extLst>
          </p:cNvPr>
          <p:cNvSpPr>
            <a:spLocks noGrp="1"/>
          </p:cNvSpPr>
          <p:nvPr>
            <p:ph type="sldNum" sz="quarter" idx="12"/>
          </p:nvPr>
        </p:nvSpPr>
        <p:spPr/>
        <p:txBody>
          <a:bodyPr/>
          <a:lstStyle/>
          <a:p>
            <a:fld id="{294A09A9-5501-47C1-A89A-A340965A2BE2}" type="slidenum">
              <a:rPr lang="en-US" smtClean="0"/>
              <a:pPr/>
              <a:t>24</a:t>
            </a:fld>
            <a:endParaRPr lang="en-US" dirty="0"/>
          </a:p>
        </p:txBody>
      </p:sp>
      <p:sp>
        <p:nvSpPr>
          <p:cNvPr id="8" name="Rectangle 7">
            <a:extLst>
              <a:ext uri="{FF2B5EF4-FFF2-40B4-BE49-F238E27FC236}">
                <a16:creationId xmlns:a16="http://schemas.microsoft.com/office/drawing/2014/main" id="{74360451-C73E-5977-2EB5-4B4731E4D30A}"/>
              </a:ext>
            </a:extLst>
          </p:cNvPr>
          <p:cNvSpPr/>
          <p:nvPr/>
        </p:nvSpPr>
        <p:spPr>
          <a:xfrm>
            <a:off x="4416713" y="119963"/>
            <a:ext cx="3011338" cy="923330"/>
          </a:xfrm>
          <a:prstGeom prst="rect">
            <a:avLst/>
          </a:prstGeom>
          <a:noFill/>
        </p:spPr>
        <p:txBody>
          <a:bodyPr wrap="none" lIns="91440" tIns="45720" rIns="91440" bIns="45720">
            <a:spAutoFit/>
          </a:bodyPr>
          <a:lstStyle/>
          <a:p>
            <a:pPr algn="ctr"/>
            <a:r>
              <a:rPr lang="en-US" sz="5400" b="1" u="sng" cap="none" spc="50" dirty="0">
                <a:ln w="9525" cmpd="sng">
                  <a:solidFill>
                    <a:schemeClr val="accent1"/>
                  </a:solidFill>
                  <a:prstDash val="solid"/>
                </a:ln>
                <a:solidFill>
                  <a:srgbClr val="70AD47">
                    <a:tint val="1000"/>
                  </a:srgbClr>
                </a:solidFill>
                <a:effectLst>
                  <a:glow rad="38100">
                    <a:schemeClr val="accent1">
                      <a:alpha val="40000"/>
                    </a:schemeClr>
                  </a:glow>
                </a:effectLst>
              </a:rPr>
              <a:t>Strategy:</a:t>
            </a:r>
          </a:p>
        </p:txBody>
      </p:sp>
      <p:sp>
        <p:nvSpPr>
          <p:cNvPr id="9" name="TextBox 8">
            <a:extLst>
              <a:ext uri="{FF2B5EF4-FFF2-40B4-BE49-F238E27FC236}">
                <a16:creationId xmlns:a16="http://schemas.microsoft.com/office/drawing/2014/main" id="{6D6CC26E-4FC3-B5A0-9DB7-391D0A57F8DA}"/>
              </a:ext>
            </a:extLst>
          </p:cNvPr>
          <p:cNvSpPr txBox="1"/>
          <p:nvPr/>
        </p:nvSpPr>
        <p:spPr>
          <a:xfrm>
            <a:off x="957563" y="1043293"/>
            <a:ext cx="10640269" cy="5450851"/>
          </a:xfrm>
          <a:prstGeom prst="rect">
            <a:avLst/>
          </a:prstGeom>
          <a:noFill/>
        </p:spPr>
        <p:txBody>
          <a:bodyPr wrap="square" rtlCol="0">
            <a:spAutoFit/>
          </a:bodyPr>
          <a:lstStyle/>
          <a:p>
            <a:pPr algn="l">
              <a:lnSpc>
                <a:spcPct val="150000"/>
              </a:lnSpc>
              <a:buFont typeface="+mj-lt"/>
              <a:buAutoNum type="arabicPeriod"/>
            </a:pPr>
            <a:r>
              <a:rPr lang="en-US" b="1" i="0" dirty="0">
                <a:solidFill>
                  <a:srgbClr val="D1D5DB"/>
                </a:solidFill>
                <a:effectLst/>
                <a:latin typeface="Söhne"/>
              </a:rPr>
              <a:t>Product Focus:</a:t>
            </a:r>
            <a:r>
              <a:rPr lang="en-US" b="0" i="0" dirty="0">
                <a:solidFill>
                  <a:srgbClr val="D1D5DB"/>
                </a:solidFill>
                <a:effectLst/>
                <a:latin typeface="Söhne"/>
              </a:rPr>
              <a:t> Prioritize top-selling products for optimized distribution and explore bundling strategies.</a:t>
            </a:r>
          </a:p>
          <a:p>
            <a:pPr algn="l">
              <a:lnSpc>
                <a:spcPct val="150000"/>
              </a:lnSpc>
              <a:buFont typeface="+mj-lt"/>
              <a:buAutoNum type="arabicPeriod"/>
            </a:pPr>
            <a:r>
              <a:rPr lang="en-US" b="1" i="0" dirty="0">
                <a:solidFill>
                  <a:srgbClr val="D1D5DB"/>
                </a:solidFill>
                <a:effectLst/>
                <a:latin typeface="Söhne"/>
              </a:rPr>
              <a:t>Seasonal Analysis:</a:t>
            </a:r>
            <a:r>
              <a:rPr lang="en-US" b="0" i="0" dirty="0">
                <a:solidFill>
                  <a:srgbClr val="D1D5DB"/>
                </a:solidFill>
                <a:effectLst/>
                <a:latin typeface="Söhne"/>
              </a:rPr>
              <a:t> Adjust inventory and marketing efforts based on yearly month-wise sales trends.</a:t>
            </a:r>
          </a:p>
          <a:p>
            <a:pPr algn="l">
              <a:lnSpc>
                <a:spcPct val="150000"/>
              </a:lnSpc>
              <a:buFont typeface="+mj-lt"/>
              <a:buAutoNum type="arabicPeriod"/>
            </a:pPr>
            <a:r>
              <a:rPr lang="en-US" b="1" i="0" dirty="0">
                <a:solidFill>
                  <a:srgbClr val="D1D5DB"/>
                </a:solidFill>
                <a:effectLst/>
                <a:latin typeface="Söhne"/>
              </a:rPr>
              <a:t>Supply Chain Optimization:</a:t>
            </a:r>
            <a:r>
              <a:rPr lang="en-US" b="0" i="0" dirty="0">
                <a:solidFill>
                  <a:srgbClr val="D1D5DB"/>
                </a:solidFill>
                <a:effectLst/>
                <a:latin typeface="Söhne"/>
              </a:rPr>
              <a:t> Streamline supply chains, negotiate better terms, and embrace technology for efficiency.</a:t>
            </a:r>
          </a:p>
          <a:p>
            <a:pPr algn="l">
              <a:lnSpc>
                <a:spcPct val="150000"/>
              </a:lnSpc>
              <a:buFont typeface="+mj-lt"/>
              <a:buAutoNum type="arabicPeriod"/>
            </a:pPr>
            <a:r>
              <a:rPr lang="en-US" b="1" i="0" dirty="0">
                <a:solidFill>
                  <a:srgbClr val="D1D5DB"/>
                </a:solidFill>
                <a:effectLst/>
                <a:latin typeface="Söhne"/>
              </a:rPr>
              <a:t>Cost Management:</a:t>
            </a:r>
            <a:r>
              <a:rPr lang="en-US" b="0" i="0" dirty="0">
                <a:solidFill>
                  <a:srgbClr val="D1D5DB"/>
                </a:solidFill>
                <a:effectLst/>
                <a:latin typeface="Söhne"/>
              </a:rPr>
              <a:t> Analyze item-wise total costs, negotiate with suppliers, and optimize operating expenses.</a:t>
            </a:r>
          </a:p>
          <a:p>
            <a:pPr algn="l">
              <a:lnSpc>
                <a:spcPct val="150000"/>
              </a:lnSpc>
              <a:buFont typeface="+mj-lt"/>
              <a:buAutoNum type="arabicPeriod"/>
            </a:pPr>
            <a:r>
              <a:rPr lang="en-US" b="1" i="0" dirty="0">
                <a:solidFill>
                  <a:srgbClr val="D1D5DB"/>
                </a:solidFill>
                <a:effectLst/>
                <a:latin typeface="Söhne"/>
              </a:rPr>
              <a:t>Strategic Pricing:</a:t>
            </a:r>
            <a:r>
              <a:rPr lang="en-US" b="0" i="0" dirty="0">
                <a:solidFill>
                  <a:srgbClr val="D1D5DB"/>
                </a:solidFill>
                <a:effectLst/>
                <a:latin typeface="Söhne"/>
              </a:rPr>
              <a:t> Adjust pricing based on year-wise sales and average sales, utilize promotions strategically.</a:t>
            </a:r>
          </a:p>
          <a:p>
            <a:pPr algn="l">
              <a:lnSpc>
                <a:spcPct val="150000"/>
              </a:lnSpc>
              <a:buFont typeface="+mj-lt"/>
              <a:buAutoNum type="arabicPeriod"/>
            </a:pPr>
            <a:r>
              <a:rPr lang="en-US" b="1" i="0" dirty="0">
                <a:solidFill>
                  <a:srgbClr val="D1D5DB"/>
                </a:solidFill>
                <a:effectLst/>
                <a:latin typeface="Söhne"/>
              </a:rPr>
              <a:t>Customer Segmentation:</a:t>
            </a:r>
            <a:r>
              <a:rPr lang="en-US" b="0" i="0" dirty="0">
                <a:solidFill>
                  <a:srgbClr val="D1D5DB"/>
                </a:solidFill>
                <a:effectLst/>
                <a:latin typeface="Söhne"/>
              </a:rPr>
              <a:t> Tailor distribution based on customer behavior, implement loyalty programs for personalized approaches.</a:t>
            </a:r>
          </a:p>
          <a:p>
            <a:pPr algn="l">
              <a:lnSpc>
                <a:spcPct val="150000"/>
              </a:lnSpc>
              <a:buFont typeface="+mj-lt"/>
              <a:buAutoNum type="arabicPeriod"/>
            </a:pPr>
            <a:r>
              <a:rPr lang="en-US" b="1" i="0" dirty="0">
                <a:solidFill>
                  <a:srgbClr val="D1D5DB"/>
                </a:solidFill>
                <a:effectLst/>
                <a:latin typeface="Söhne"/>
              </a:rPr>
              <a:t>Technology Integration:</a:t>
            </a:r>
            <a:r>
              <a:rPr lang="en-US" b="0" i="0" dirty="0">
                <a:solidFill>
                  <a:srgbClr val="D1D5DB"/>
                </a:solidFill>
                <a:effectLst/>
                <a:latin typeface="Söhne"/>
              </a:rPr>
              <a:t> Embrace technology for advanced inventory management, analytics, and e-commerce.</a:t>
            </a:r>
          </a:p>
          <a:p>
            <a:pPr algn="l">
              <a:lnSpc>
                <a:spcPct val="150000"/>
              </a:lnSpc>
              <a:buFont typeface="+mj-lt"/>
              <a:buAutoNum type="arabicPeriod"/>
            </a:pPr>
            <a:r>
              <a:rPr lang="en-US" b="1" i="0" dirty="0">
                <a:solidFill>
                  <a:srgbClr val="D1D5DB"/>
                </a:solidFill>
                <a:effectLst/>
                <a:latin typeface="Söhne"/>
              </a:rPr>
              <a:t>Continuous Improvement:</a:t>
            </a:r>
            <a:r>
              <a:rPr lang="en-US" b="0" i="0" dirty="0">
                <a:solidFill>
                  <a:srgbClr val="D1D5DB"/>
                </a:solidFill>
                <a:effectLst/>
                <a:latin typeface="Söhne"/>
              </a:rPr>
              <a:t> Monitor and adapt strategies based on market changes, customer feedback, and industry trends. Foster a culture of continuous improvement within the organization.</a:t>
            </a:r>
          </a:p>
          <a:p>
            <a:pPr>
              <a:lnSpc>
                <a:spcPct val="150000"/>
              </a:lnSpc>
            </a:pPr>
            <a:endParaRPr lang="en-US" dirty="0"/>
          </a:p>
        </p:txBody>
      </p:sp>
    </p:spTree>
    <p:extLst>
      <p:ext uri="{BB962C8B-B14F-4D97-AF65-F5344CB8AC3E}">
        <p14:creationId xmlns:p14="http://schemas.microsoft.com/office/powerpoint/2010/main" val="2876627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r>
              <a:rPr lang="en-US" b="0" i="0" dirty="0">
                <a:solidFill>
                  <a:srgbClr val="D1D5DB"/>
                </a:solidFill>
                <a:effectLst/>
                <a:latin typeface="Söhne"/>
              </a:rPr>
              <a:t>This project focused on sales management strategies for optimizing distribution, reducing costs, and increasing profits in a commercial enterprise. Through ETL processes on an Amazon dataset, the analysis included monthly and yearly sales trend visualizations, key metric assessments, and relationship analyses. Strategies were proposed, incorporating product focus, seasonal insights, supply chain optimization, cost management, strategic pricing, customer segmentation, technology integration, and a continuous improvement approach. The project aimed to empower businesses with actionable insights to enhance sales strategies, improve operational efficiency, and adapt to dynamic market conditions for sustained profitability.</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93D892-15D7-C061-3BB0-0EEE78C88765}"/>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26" name="Rectangle 25">
            <a:extLst>
              <a:ext uri="{FF2B5EF4-FFF2-40B4-BE49-F238E27FC236}">
                <a16:creationId xmlns:a16="http://schemas.microsoft.com/office/drawing/2014/main" id="{685532E2-D407-6780-82CC-65A708260402}"/>
              </a:ext>
            </a:extLst>
          </p:cNvPr>
          <p:cNvSpPr/>
          <p:nvPr/>
        </p:nvSpPr>
        <p:spPr>
          <a:xfrm>
            <a:off x="3440110" y="328640"/>
            <a:ext cx="3714478" cy="923330"/>
          </a:xfrm>
          <a:prstGeom prst="rect">
            <a:avLst/>
          </a:prstGeom>
          <a:noFill/>
        </p:spPr>
        <p:txBody>
          <a:bodyPr wrap="none" lIns="91440" tIns="45720" rIns="91440" bIns="45720">
            <a:spAutoFit/>
          </a:bodyPr>
          <a:lstStyle/>
          <a:p>
            <a:pPr algn="ctr"/>
            <a:r>
              <a:rPr lang="en-US" sz="5400" b="1" u="sng" cap="none" spc="50" dirty="0">
                <a:ln w="9525" cmpd="sng">
                  <a:solidFill>
                    <a:schemeClr val="accent1"/>
                  </a:solidFill>
                  <a:prstDash val="solid"/>
                </a:ln>
                <a:solidFill>
                  <a:srgbClr val="70AD47">
                    <a:tint val="1000"/>
                  </a:srgbClr>
                </a:solidFill>
                <a:effectLst>
                  <a:glow rad="38100">
                    <a:schemeClr val="accent1">
                      <a:alpha val="40000"/>
                    </a:schemeClr>
                  </a:glow>
                </a:effectLst>
              </a:rPr>
              <a:t>Conclusion:</a:t>
            </a:r>
          </a:p>
        </p:txBody>
      </p:sp>
      <p:sp>
        <p:nvSpPr>
          <p:cNvPr id="30" name="TextBox 29">
            <a:extLst>
              <a:ext uri="{FF2B5EF4-FFF2-40B4-BE49-F238E27FC236}">
                <a16:creationId xmlns:a16="http://schemas.microsoft.com/office/drawing/2014/main" id="{D7039EB4-6617-3095-90B6-CDF844B15D20}"/>
              </a:ext>
            </a:extLst>
          </p:cNvPr>
          <p:cNvSpPr txBox="1"/>
          <p:nvPr/>
        </p:nvSpPr>
        <p:spPr>
          <a:xfrm>
            <a:off x="1215342" y="1574157"/>
            <a:ext cx="8553691" cy="403187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In conclusion, this project delved into comprehensive sales management strategies by analyzing an Amazon dataset. The focus on monthly and yearly sales trends, key metrics, and relationships between attributes provided valuable insights. Proposed strategies encompassed various facets such as product focus, seasonal adjustments, supply chain optimization, cost management, strategic pricing, customer segmentation, technology integration, and a commitment to continuous improvement. The project aimed to equip businesses with actionable recommendations to optimize distribution methods, reduce costs, and increase profits. Through visualizations and strategic implications, the analysis contributes to informed decision-making and long-term business success in a competitive landscape.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Söhne"/>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880517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
        <p:nvSpPr>
          <p:cNvPr id="14" name="TextBox 13">
            <a:extLst>
              <a:ext uri="{FF2B5EF4-FFF2-40B4-BE49-F238E27FC236}">
                <a16:creationId xmlns:a16="http://schemas.microsoft.com/office/drawing/2014/main" id="{B0B39BE0-8729-F18F-1D7D-3E5E9175A2E2}"/>
              </a:ext>
            </a:extLst>
          </p:cNvPr>
          <p:cNvSpPr txBox="1"/>
          <p:nvPr/>
        </p:nvSpPr>
        <p:spPr>
          <a:xfrm>
            <a:off x="2466914" y="7133303"/>
            <a:ext cx="2920180" cy="1966451"/>
          </a:xfrm>
          <a:prstGeom prst="rect">
            <a:avLst/>
          </a:prstGeom>
          <a:noFill/>
        </p:spPr>
        <p:txBody>
          <a:bodyPr wrap="square" rtlCol="0">
            <a:spAutoFit/>
          </a:bodyPr>
          <a:lstStyle/>
          <a:p>
            <a:endParaRPr lang="en-US" dirty="0"/>
          </a:p>
        </p:txBody>
      </p:sp>
      <p:sp>
        <p:nvSpPr>
          <p:cNvPr id="43" name="TextBox 42">
            <a:extLst>
              <a:ext uri="{FF2B5EF4-FFF2-40B4-BE49-F238E27FC236}">
                <a16:creationId xmlns:a16="http://schemas.microsoft.com/office/drawing/2014/main" id="{249716C6-9149-C724-EF2E-9D874EB7773F}"/>
              </a:ext>
            </a:extLst>
          </p:cNvPr>
          <p:cNvSpPr txBox="1"/>
          <p:nvPr/>
        </p:nvSpPr>
        <p:spPr>
          <a:xfrm>
            <a:off x="701462" y="2536723"/>
            <a:ext cx="10245213" cy="3139321"/>
          </a:xfrm>
          <a:prstGeom prst="rect">
            <a:avLst/>
          </a:prstGeom>
          <a:noFill/>
        </p:spPr>
        <p:txBody>
          <a:bodyPr wrap="square" rtlCol="0">
            <a:spAutoFit/>
          </a:bodyPr>
          <a:lstStyle/>
          <a:p>
            <a:r>
              <a:rPr lang="en-US" b="0" i="0" dirty="0">
                <a:solidFill>
                  <a:srgbClr val="D1D5DB"/>
                </a:solidFill>
                <a:effectLst/>
                <a:latin typeface="Söhne"/>
              </a:rPr>
              <a:t>The project involves the analysis and visualization of sales data from an Amazon dataset to derive meaningful insights for a commercial and business enterprise. The primary objectives include understanding month-wise, year-wise, and yearly month-wise sales trends, identifying key metrics and factors influencing sales, and establishing meaningful relationships between attributes. Through Extract-Transform-Load (ETL) processes, the project aims to uncover patterns, optimize distribution methods, reduce costs, and enhance overall profitability. The analysis encompasses strategic considerations such as product focus, seasonal adjustments, supply chain optimization, cost management, strategic pricing, customer segmentation, technology integration, and continuous improvement. Visualizations, including line charts, bar charts, and pie charts, are employed to convey these insights effectively. The ultimate goal is to empower decision-makers with actionable information to navigate increasing competition and improve the crucial function of sales management within the enterprise.</a:t>
            </a:r>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4CEB-A7A0-1B1D-5B36-ADA8F69FF368}"/>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8A1A6B2E-3481-FFDA-1E3D-DF7733F677EE}"/>
              </a:ext>
            </a:extLst>
          </p:cNvPr>
          <p:cNvSpPr>
            <a:spLocks noGrp="1"/>
          </p:cNvSpPr>
          <p:nvPr>
            <p:ph idx="1"/>
          </p:nvPr>
        </p:nvSpPr>
        <p:spPr>
          <a:xfrm>
            <a:off x="1167492" y="1319377"/>
            <a:ext cx="9779182" cy="3366815"/>
          </a:xfrm>
        </p:spPr>
        <p:txBody>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0" i="0" u="none" strike="noStrike" cap="none" normalizeH="0" baseline="0" dirty="0">
                <a:ln>
                  <a:noFill/>
                </a:ln>
                <a:effectLst/>
                <a:latin typeface="Söhne"/>
              </a:rPr>
              <a:t> Loaded the Amazon dataset and inspected its structure.</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0" i="0" u="none" strike="noStrike" cap="none" normalizeH="0" baseline="0" dirty="0">
                <a:ln>
                  <a:noFill/>
                </a:ln>
                <a:effectLst/>
                <a:latin typeface="Söhne"/>
              </a:rPr>
              <a:t> Transformed data, converting 'Order Date' to datetime format for time-based analysis.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600" b="0" i="0" u="none" strike="noStrike" cap="none" normalizeH="0" baseline="0" dirty="0">
                <a:ln>
                  <a:noFill/>
                </a:ln>
                <a:effectLst/>
                <a:latin typeface="Söhne"/>
              </a:rPr>
              <a:t> Calculated summary statistics for a quick overview of the dataset.</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600" b="0" i="0" u="none" strike="noStrike" cap="none" normalizeH="0" baseline="0" dirty="0">
                <a:ln>
                  <a:noFill/>
                </a:ln>
                <a:effectLst/>
                <a:latin typeface="Söhne"/>
              </a:rPr>
              <a:t> Addressed missing data, ensuring the dataset's completeness.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600" b="0" i="0" u="none" strike="noStrike" cap="none" normalizeH="0" baseline="0" dirty="0">
                <a:ln>
                  <a:noFill/>
                </a:ln>
                <a:effectLst/>
                <a:latin typeface="Söhne"/>
              </a:rPr>
              <a:t> Explored temporal trends, extracting month and year for time-based analysis.</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600" b="0" i="0" u="none" strike="noStrike" cap="none" normalizeH="0" baseline="0" dirty="0">
                <a:ln>
                  <a:noFill/>
                </a:ln>
                <a:effectLst/>
                <a:latin typeface="Söhne"/>
              </a:rPr>
              <a:t> Utilized </a:t>
            </a:r>
            <a:r>
              <a:rPr kumimoji="0" lang="en-US" altLang="en-US" sz="1600" b="0" i="0" u="none" strike="noStrike" cap="none" normalizeH="0" baseline="0" dirty="0" err="1">
                <a:ln>
                  <a:noFill/>
                </a:ln>
                <a:effectLst/>
                <a:latin typeface="Söhne"/>
              </a:rPr>
              <a:t>groupby</a:t>
            </a:r>
            <a:r>
              <a:rPr kumimoji="0" lang="en-US" altLang="en-US" sz="1600" b="0" i="0" u="none" strike="noStrike" cap="none" normalizeH="0" baseline="0" dirty="0">
                <a:ln>
                  <a:noFill/>
                </a:ln>
                <a:effectLst/>
                <a:latin typeface="Söhne"/>
              </a:rPr>
              <a:t> operations to aggregate data at different levels (e.g., monthly, yearly).</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1600" b="0" i="0" u="none" strike="noStrike" cap="none" normalizeH="0" baseline="0" dirty="0">
                <a:ln>
                  <a:noFill/>
                </a:ln>
                <a:effectLst/>
                <a:latin typeface="Söhne"/>
              </a:rPr>
              <a:t> Created visualizations (line charts, bar charts, pie charts) for effective representation.</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1600" b="0" i="0" u="none" strike="noStrike" cap="none" normalizeH="0" baseline="0" dirty="0">
                <a:ln>
                  <a:noFill/>
                </a:ln>
                <a:effectLst/>
                <a:latin typeface="Söhne"/>
              </a:rPr>
              <a:t> Conducted correlation analysis to understand relationships between variables.</a:t>
            </a: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kumimoji="0" lang="en-US" altLang="en-US" sz="1600" b="0" i="0" u="none" strike="noStrike" cap="none" normalizeH="0" baseline="0" dirty="0">
                <a:ln>
                  <a:noFill/>
                </a:ln>
                <a:effectLst/>
                <a:latin typeface="Söhne"/>
              </a:rPr>
              <a:t> Calculated key metrics like yearly sales, average sales, and item-wise total cost.</a:t>
            </a:r>
          </a:p>
          <a:p>
            <a:pPr marL="0" marR="0" lvl="0" indent="0" algn="l" defTabSz="914400" rtl="0" eaLnBrk="0" fontAlgn="base" latinLnBrk="0" hangingPunct="0">
              <a:lnSpc>
                <a:spcPct val="150000"/>
              </a:lnSpc>
              <a:spcBef>
                <a:spcPct val="0"/>
              </a:spcBef>
              <a:spcAft>
                <a:spcPct val="0"/>
              </a:spcAft>
              <a:buClrTx/>
              <a:buSzTx/>
              <a:buFontTx/>
              <a:buAutoNum type="arabicPeriod" startAt="10"/>
              <a:tabLst/>
            </a:pPr>
            <a:r>
              <a:rPr kumimoji="0" lang="en-US" altLang="en-US" sz="1600" b="0" i="0" u="none" strike="noStrike" cap="none" normalizeH="0" baseline="0" dirty="0">
                <a:ln>
                  <a:noFill/>
                </a:ln>
                <a:effectLst/>
                <a:latin typeface="Söhne"/>
              </a:rPr>
              <a:t> Derived insights guiding strategies for optimization in distribution, cost reduction, and profit increase.</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1600" b="0" i="0" u="none" strike="noStrike" cap="none" normalizeH="0" baseline="0" dirty="0">
                <a:ln>
                  <a:noFill/>
                </a:ln>
                <a:effectLst/>
                <a:latin typeface="Söhne"/>
              </a:rPr>
            </a:br>
            <a:endParaRPr kumimoji="0" lang="en-US" altLang="en-US" sz="1600" b="0" i="0" u="none" strike="noStrike" cap="none" normalizeH="0" baseline="0" dirty="0">
              <a:ln>
                <a:noFill/>
              </a:ln>
              <a:effectLst/>
              <a:latin typeface="Arial" panose="020B0604020202020204" pitchFamily="34" charset="0"/>
            </a:endParaRPr>
          </a:p>
          <a:p>
            <a:pPr>
              <a:lnSpc>
                <a:spcPct val="150000"/>
              </a:lnSpc>
            </a:pPr>
            <a:endParaRPr lang="en-US" sz="1600" dirty="0"/>
          </a:p>
        </p:txBody>
      </p:sp>
      <p:sp>
        <p:nvSpPr>
          <p:cNvPr id="4" name="Footer Placeholder 3">
            <a:extLst>
              <a:ext uri="{FF2B5EF4-FFF2-40B4-BE49-F238E27FC236}">
                <a16:creationId xmlns:a16="http://schemas.microsoft.com/office/drawing/2014/main" id="{A2402957-E0B8-1391-132C-2D208C16169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0F7C51C-FF82-C61F-7CC6-7F3B2D8527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07908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Monthly Sales Trend Analysis</a:t>
            </a:r>
          </a:p>
        </p:txBody>
      </p:sp>
      <p:sp>
        <p:nvSpPr>
          <p:cNvPr id="16" name="TextBox 15">
            <a:extLst>
              <a:ext uri="{FF2B5EF4-FFF2-40B4-BE49-F238E27FC236}">
                <a16:creationId xmlns:a16="http://schemas.microsoft.com/office/drawing/2014/main" id="{E1FB5CD5-F00A-337D-42EE-E27357F9A820}"/>
              </a:ext>
            </a:extLst>
          </p:cNvPr>
          <p:cNvSpPr txBox="1"/>
          <p:nvPr/>
        </p:nvSpPr>
        <p:spPr>
          <a:xfrm>
            <a:off x="1809134" y="1907458"/>
            <a:ext cx="9301317"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Month-wise sales trend analysis provides a concise yet powerful snapshot of a business's performance over time. By dissecting sales patterns on a monthly basis, this analysis offers strategic insights that inform crucial decisions. It enables businesses to discern peak months for specific products, facilitating optimized inventory management, targeted marketing campaigns, and efficient resource allocation. The analysis guides businesses in aligning product launches, pricing strategies, and supply chain operations with predictable fluctuations in customer demand. Ultimately, month-wise sales trend analysis proves instrumental in enhancing operational efficiency, customer engagement, and overall adaptability to dynamic market conditions.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F3B820A-1888-AD19-8F5D-DE7829D71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52" y="909740"/>
            <a:ext cx="11356258" cy="485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11DF-EDFF-7AD8-19AE-9B8270381FB4}"/>
              </a:ext>
            </a:extLst>
          </p:cNvPr>
          <p:cNvSpPr>
            <a:spLocks noGrp="1"/>
          </p:cNvSpPr>
          <p:nvPr>
            <p:ph type="title"/>
          </p:nvPr>
        </p:nvSpPr>
        <p:spPr/>
        <p:txBody>
          <a:bodyPr/>
          <a:lstStyle/>
          <a:p>
            <a:r>
              <a:rPr lang="en-US" dirty="0"/>
              <a:t>Yearly Sales Trend Analysis</a:t>
            </a:r>
          </a:p>
        </p:txBody>
      </p:sp>
      <p:sp>
        <p:nvSpPr>
          <p:cNvPr id="4" name="Footer Placeholder 3">
            <a:extLst>
              <a:ext uri="{FF2B5EF4-FFF2-40B4-BE49-F238E27FC236}">
                <a16:creationId xmlns:a16="http://schemas.microsoft.com/office/drawing/2014/main" id="{7B39ADE3-5576-A720-ADB1-106DD587BAF0}"/>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FD23D41-A996-94D4-5052-319CA75DDA3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8" name="TextBox 17">
            <a:extLst>
              <a:ext uri="{FF2B5EF4-FFF2-40B4-BE49-F238E27FC236}">
                <a16:creationId xmlns:a16="http://schemas.microsoft.com/office/drawing/2014/main" id="{B79344A8-02E8-C1B8-36BA-918C5BCADE03}"/>
              </a:ext>
            </a:extLst>
          </p:cNvPr>
          <p:cNvSpPr txBox="1"/>
          <p:nvPr/>
        </p:nvSpPr>
        <p:spPr>
          <a:xfrm>
            <a:off x="1327354" y="2143432"/>
            <a:ext cx="7944465" cy="2862322"/>
          </a:xfrm>
          <a:prstGeom prst="rect">
            <a:avLst/>
          </a:prstGeom>
          <a:noFill/>
        </p:spPr>
        <p:txBody>
          <a:bodyPr wrap="square" rtlCol="0">
            <a:spAutoFit/>
          </a:bodyPr>
          <a:lstStyle/>
          <a:p>
            <a:r>
              <a:rPr lang="en-US" b="0" i="0" dirty="0">
                <a:solidFill>
                  <a:srgbClr val="D1D5DB"/>
                </a:solidFill>
                <a:effectLst/>
                <a:latin typeface="Söhne"/>
              </a:rPr>
              <a:t>Year-wise sales trend analysis presents a comprehensive overview of a business's financial performance, showcasing the total cost of different item types across each year. This analysis enables a strategic understanding of the evolving revenue landscape, helping businesses identify consistent growth, periods of contraction, or shifts in product popularity. By visualizing the yearly sales trends, organizations can make informed decisions regarding inventory management, marketing strategies, and resource allocation. The analysis serves as a critical tool for long-term planning, allowing businesses to adapt strategies based on historical sales patterns, ultimately contributing to sustained profitability and competitiveness in the market.</a:t>
            </a:r>
            <a:endParaRPr lang="en-US" dirty="0"/>
          </a:p>
        </p:txBody>
      </p:sp>
    </p:spTree>
    <p:extLst>
      <p:ext uri="{BB962C8B-B14F-4D97-AF65-F5344CB8AC3E}">
        <p14:creationId xmlns:p14="http://schemas.microsoft.com/office/powerpoint/2010/main" val="348057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46D348-D055-B645-43A8-14EA8D4CF482}"/>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7604EB6-2CF7-0D6B-F4F2-58B03C9552EE}"/>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7" name="Picture 6">
            <a:extLst>
              <a:ext uri="{FF2B5EF4-FFF2-40B4-BE49-F238E27FC236}">
                <a16:creationId xmlns:a16="http://schemas.microsoft.com/office/drawing/2014/main" id="{D8BC50F9-DFDD-B38F-BED2-ED7C36E81B83}"/>
              </a:ext>
            </a:extLst>
          </p:cNvPr>
          <p:cNvPicPr>
            <a:picLocks noChangeAspect="1"/>
          </p:cNvPicPr>
          <p:nvPr/>
        </p:nvPicPr>
        <p:blipFill>
          <a:blip r:embed="rId2"/>
          <a:stretch>
            <a:fillRect/>
          </a:stretch>
        </p:blipFill>
        <p:spPr>
          <a:xfrm>
            <a:off x="1395286" y="1401077"/>
            <a:ext cx="4526672" cy="4487849"/>
          </a:xfrm>
          <a:prstGeom prst="rect">
            <a:avLst/>
          </a:prstGeom>
        </p:spPr>
      </p:pic>
      <p:pic>
        <p:nvPicPr>
          <p:cNvPr id="9" name="Picture 8">
            <a:extLst>
              <a:ext uri="{FF2B5EF4-FFF2-40B4-BE49-F238E27FC236}">
                <a16:creationId xmlns:a16="http://schemas.microsoft.com/office/drawing/2014/main" id="{C30C886D-F910-C1BF-BFEC-F44725E93578}"/>
              </a:ext>
            </a:extLst>
          </p:cNvPr>
          <p:cNvPicPr>
            <a:picLocks noChangeAspect="1"/>
          </p:cNvPicPr>
          <p:nvPr/>
        </p:nvPicPr>
        <p:blipFill>
          <a:blip r:embed="rId3"/>
          <a:stretch>
            <a:fillRect/>
          </a:stretch>
        </p:blipFill>
        <p:spPr>
          <a:xfrm>
            <a:off x="7006953" y="2079502"/>
            <a:ext cx="1882303" cy="3269263"/>
          </a:xfrm>
          <a:prstGeom prst="rect">
            <a:avLst/>
          </a:prstGeom>
        </p:spPr>
      </p:pic>
      <p:sp>
        <p:nvSpPr>
          <p:cNvPr id="10" name="Rectangle 9">
            <a:extLst>
              <a:ext uri="{FF2B5EF4-FFF2-40B4-BE49-F238E27FC236}">
                <a16:creationId xmlns:a16="http://schemas.microsoft.com/office/drawing/2014/main" id="{20A51CDA-45AB-E003-0A97-E34100BC58CF}"/>
              </a:ext>
            </a:extLst>
          </p:cNvPr>
          <p:cNvSpPr/>
          <p:nvPr/>
        </p:nvSpPr>
        <p:spPr>
          <a:xfrm>
            <a:off x="1983720" y="244035"/>
            <a:ext cx="8224560" cy="646331"/>
          </a:xfrm>
          <a:prstGeom prst="rect">
            <a:avLst/>
          </a:prstGeom>
          <a:noFill/>
        </p:spPr>
        <p:txBody>
          <a:bodyPr wrap="none" lIns="91440" tIns="45720" rIns="91440" bIns="45720">
            <a:spAutoFit/>
          </a:bodyPr>
          <a:lstStyle/>
          <a:p>
            <a:pPr algn="ctr"/>
            <a:r>
              <a:rPr lang="en-US" sz="3600" b="1" u="sng" cap="none" spc="0" dirty="0">
                <a:ln w="0"/>
                <a:solidFill>
                  <a:schemeClr val="tx1"/>
                </a:solidFill>
                <a:effectLst>
                  <a:outerShdw blurRad="38100" dist="19050" dir="2700000" algn="tl" rotWithShape="0">
                    <a:schemeClr val="dk1">
                      <a:alpha val="40000"/>
                    </a:schemeClr>
                  </a:outerShdw>
                </a:effectLst>
              </a:rPr>
              <a:t>Item Type And Total Sales Of Every Year</a:t>
            </a:r>
          </a:p>
        </p:txBody>
      </p:sp>
    </p:spTree>
    <p:extLst>
      <p:ext uri="{BB962C8B-B14F-4D97-AF65-F5344CB8AC3E}">
        <p14:creationId xmlns:p14="http://schemas.microsoft.com/office/powerpoint/2010/main" val="224399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7777E4-44D8-10C3-46ED-1599A91D4C3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7B09032-703B-7722-FF04-860484602537}"/>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5122" name="Picture 2">
            <a:extLst>
              <a:ext uri="{FF2B5EF4-FFF2-40B4-BE49-F238E27FC236}">
                <a16:creationId xmlns:a16="http://schemas.microsoft.com/office/drawing/2014/main" id="{E752A5E4-910B-A9C2-315D-19D9466F9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93" y="943896"/>
            <a:ext cx="5614218" cy="469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58263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1682</TotalTime>
  <Words>1572</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Söhne</vt:lpstr>
      <vt:lpstr>Tenorite</vt:lpstr>
      <vt:lpstr>Office Theme</vt:lpstr>
      <vt:lpstr>Analyzing Amazon Sales Data</vt:lpstr>
      <vt:lpstr>Context</vt:lpstr>
      <vt:lpstr>Introduction</vt:lpstr>
      <vt:lpstr>Data Exploration:</vt:lpstr>
      <vt:lpstr>Monthly Sales Trend Analysis</vt:lpstr>
      <vt:lpstr>PowerPoint Presentation</vt:lpstr>
      <vt:lpstr>Yearly Sales Trend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Prashant Kunal</dc:creator>
  <cp:lastModifiedBy>Prashant Kunal</cp:lastModifiedBy>
  <cp:revision>1</cp:revision>
  <dcterms:created xsi:type="dcterms:W3CDTF">2024-01-26T15:35:13Z</dcterms:created>
  <dcterms:modified xsi:type="dcterms:W3CDTF">2024-01-27T19:39:50Z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