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530" r:id="rId5"/>
    <p:sldId id="531" r:id="rId6"/>
    <p:sldId id="533" r:id="rId7"/>
    <p:sldId id="534" r:id="rId8"/>
    <p:sldId id="535" r:id="rId9"/>
    <p:sldId id="536" r:id="rId10"/>
    <p:sldId id="537" r:id="rId11"/>
    <p:sldId id="546" r:id="rId12"/>
    <p:sldId id="547" r:id="rId13"/>
    <p:sldId id="548" r:id="rId14"/>
    <p:sldId id="549" r:id="rId15"/>
    <p:sldId id="550" r:id="rId16"/>
    <p:sldId id="551" r:id="rId17"/>
    <p:sldId id="552" r:id="rId18"/>
    <p:sldId id="553" r:id="rId19"/>
    <p:sldId id="554" r:id="rId20"/>
    <p:sldId id="555" r:id="rId21"/>
    <p:sldId id="538" r:id="rId22"/>
    <p:sldId id="558" r:id="rId23"/>
    <p:sldId id="556" r:id="rId24"/>
    <p:sldId id="557" r:id="rId25"/>
    <p:sldId id="559" r:id="rId26"/>
    <p:sldId id="539" r:id="rId27"/>
    <p:sldId id="54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37" autoAdjust="0"/>
    <p:restoredTop sz="94422"/>
  </p:normalViewPr>
  <p:slideViewPr>
    <p:cSldViewPr snapToGrid="0">
      <p:cViewPr>
        <p:scale>
          <a:sx n="66" d="100"/>
          <a:sy n="66" d="100"/>
        </p:scale>
        <p:origin x="1070"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9C22A-1995-27CC-20C2-801DD61223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72BF19A-E709-D0FB-9FDD-742FF5B65A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401DF3-9425-44B6-9D7C-0246DA702EFE}" type="datetimeFigureOut">
              <a:rPr lang="en-US" smtClean="0"/>
              <a:t>1/25/2024</a:t>
            </a:fld>
            <a:endParaRPr lang="en-US"/>
          </a:p>
        </p:txBody>
      </p:sp>
      <p:sp>
        <p:nvSpPr>
          <p:cNvPr id="4" name="Footer Placeholder 3">
            <a:extLst>
              <a:ext uri="{FF2B5EF4-FFF2-40B4-BE49-F238E27FC236}">
                <a16:creationId xmlns:a16="http://schemas.microsoft.com/office/drawing/2014/main" id="{4EF2C9A2-9298-7AC1-8C61-EFBDEBD1D1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6EF4037-E16E-726C-2B38-0C87E6AEA6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5C3563-2627-44A4-9121-9995CAD26414}" type="slidenum">
              <a:rPr lang="en-US" smtClean="0"/>
              <a:t>‹#›</a:t>
            </a:fld>
            <a:endParaRPr lang="en-US"/>
          </a:p>
        </p:txBody>
      </p:sp>
    </p:spTree>
    <p:extLst>
      <p:ext uri="{BB962C8B-B14F-4D97-AF65-F5344CB8AC3E}">
        <p14:creationId xmlns:p14="http://schemas.microsoft.com/office/powerpoint/2010/main" val="50112778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sldNum="0" hdr="0" ft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Financial analytics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Prashant Kunal</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8E1D7B7-F5D3-C5F7-2B04-1E8A05A14C0F}"/>
              </a:ext>
            </a:extLst>
          </p:cNvPr>
          <p:cNvSpPr txBox="1"/>
          <p:nvPr/>
        </p:nvSpPr>
        <p:spPr>
          <a:xfrm>
            <a:off x="401216" y="1166842"/>
            <a:ext cx="3592286" cy="4524315"/>
          </a:xfrm>
          <a:prstGeom prst="rect">
            <a:avLst/>
          </a:prstGeom>
          <a:noFill/>
        </p:spPr>
        <p:txBody>
          <a:bodyPr wrap="square">
            <a:spAutoFit/>
          </a:bodyPr>
          <a:lstStyle/>
          <a:p>
            <a:pPr algn="l"/>
            <a:r>
              <a:rPr lang="en-US" b="0" i="0" dirty="0">
                <a:solidFill>
                  <a:srgbClr val="D1D5DB"/>
                </a:solidFill>
                <a:effectLst/>
                <a:latin typeface="Söhne"/>
              </a:rPr>
              <a:t>The sector-wise analysis delved into the distribution of top 500 companies across different industries, providing insights into sector-specific trends. Visualizations highlighted the market capitalization and sales performance variations among sectors. Notable patterns and challenges within specific industries were identified, offering a nuanced understanding of the market landscape. This sector-wise perspective equips stakeholders with targeted insights for industry-specific strategies and decision-making.</a:t>
            </a:r>
          </a:p>
        </p:txBody>
      </p:sp>
      <p:sp>
        <p:nvSpPr>
          <p:cNvPr id="26" name="Rectangle 25">
            <a:extLst>
              <a:ext uri="{FF2B5EF4-FFF2-40B4-BE49-F238E27FC236}">
                <a16:creationId xmlns:a16="http://schemas.microsoft.com/office/drawing/2014/main" id="{004E9CA6-39EB-FFC8-E232-EBC6F95D3FB0}"/>
              </a:ext>
            </a:extLst>
          </p:cNvPr>
          <p:cNvSpPr/>
          <p:nvPr/>
        </p:nvSpPr>
        <p:spPr>
          <a:xfrm>
            <a:off x="2411388" y="93506"/>
            <a:ext cx="7027950" cy="923330"/>
          </a:xfrm>
          <a:prstGeom prst="rect">
            <a:avLst/>
          </a:prstGeom>
          <a:noFill/>
        </p:spPr>
        <p:txBody>
          <a:bodyPr wrap="none" lIns="91440" tIns="45720" rIns="91440" bIns="45720">
            <a:spAutoFit/>
          </a:bodyPr>
          <a:lstStyle/>
          <a:p>
            <a:pPr algn="l"/>
            <a:r>
              <a:rPr lang="en-US" sz="5400" b="1" i="0" u="sng" spc="300" dirty="0">
                <a:solidFill>
                  <a:schemeClr val="accent2">
                    <a:lumMod val="60000"/>
                    <a:lumOff val="40000"/>
                  </a:schemeClr>
                </a:solidFill>
                <a:effectLst/>
                <a:latin typeface="Söhne"/>
              </a:rPr>
              <a:t>Sector-wise Analysis:</a:t>
            </a:r>
          </a:p>
        </p:txBody>
      </p:sp>
      <p:pic>
        <p:nvPicPr>
          <p:cNvPr id="4098" name="Picture 2">
            <a:extLst>
              <a:ext uri="{FF2B5EF4-FFF2-40B4-BE49-F238E27FC236}">
                <a16:creationId xmlns:a16="http://schemas.microsoft.com/office/drawing/2014/main" id="{242626BA-FFD9-8A27-5872-B97B07E40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502" y="1410764"/>
            <a:ext cx="7909315" cy="5161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98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806E893-1CBD-9A6F-4ABD-D1BE424533DD}"/>
              </a:ext>
            </a:extLst>
          </p:cNvPr>
          <p:cNvSpPr/>
          <p:nvPr/>
        </p:nvSpPr>
        <p:spPr>
          <a:xfrm>
            <a:off x="2709393" y="251567"/>
            <a:ext cx="6498895" cy="923330"/>
          </a:xfrm>
          <a:prstGeom prst="rect">
            <a:avLst/>
          </a:prstGeom>
          <a:noFill/>
        </p:spPr>
        <p:txBody>
          <a:bodyPr wrap="none" lIns="91440" tIns="45720" rIns="91440" bIns="45720">
            <a:spAutoFit/>
          </a:bodyPr>
          <a:lstStyle/>
          <a:p>
            <a:pPr algn="ctr"/>
            <a:r>
              <a:rPr lang="en-US" sz="5400" b="1" u="sng" cap="none" spc="0" dirty="0">
                <a:ln w="0"/>
                <a:solidFill>
                  <a:schemeClr val="accent2">
                    <a:lumMod val="60000"/>
                    <a:lumOff val="40000"/>
                  </a:schemeClr>
                </a:solidFill>
                <a:effectLst>
                  <a:outerShdw blurRad="38100" dist="19050" dir="2700000" algn="tl" rotWithShape="0">
                    <a:schemeClr val="dk1">
                      <a:alpha val="40000"/>
                    </a:schemeClr>
                  </a:outerShdw>
                </a:effectLst>
                <a:latin typeface="Bahnschrift" panose="020B0502040204020203" pitchFamily="34" charset="0"/>
              </a:rPr>
              <a:t>Correlation Analysis</a:t>
            </a:r>
          </a:p>
        </p:txBody>
      </p:sp>
      <p:pic>
        <p:nvPicPr>
          <p:cNvPr id="15" name="Picture 14">
            <a:extLst>
              <a:ext uri="{FF2B5EF4-FFF2-40B4-BE49-F238E27FC236}">
                <a16:creationId xmlns:a16="http://schemas.microsoft.com/office/drawing/2014/main" id="{20D49DC7-9229-802C-04CD-D1EACF2BDC8E}"/>
              </a:ext>
            </a:extLst>
          </p:cNvPr>
          <p:cNvPicPr>
            <a:picLocks noChangeAspect="1"/>
          </p:cNvPicPr>
          <p:nvPr/>
        </p:nvPicPr>
        <p:blipFill>
          <a:blip r:embed="rId2"/>
          <a:stretch>
            <a:fillRect/>
          </a:stretch>
        </p:blipFill>
        <p:spPr>
          <a:xfrm>
            <a:off x="2575255" y="1174897"/>
            <a:ext cx="7041490" cy="1394581"/>
          </a:xfrm>
          <a:prstGeom prst="rect">
            <a:avLst/>
          </a:prstGeom>
        </p:spPr>
      </p:pic>
      <p:sp>
        <p:nvSpPr>
          <p:cNvPr id="16" name="TextBox 15">
            <a:extLst>
              <a:ext uri="{FF2B5EF4-FFF2-40B4-BE49-F238E27FC236}">
                <a16:creationId xmlns:a16="http://schemas.microsoft.com/office/drawing/2014/main" id="{A10BD276-041F-2805-7C61-9CB6097FCFD3}"/>
              </a:ext>
            </a:extLst>
          </p:cNvPr>
          <p:cNvSpPr txBox="1"/>
          <p:nvPr/>
        </p:nvSpPr>
        <p:spPr>
          <a:xfrm>
            <a:off x="484632" y="2743200"/>
            <a:ext cx="10826496" cy="3785652"/>
          </a:xfrm>
          <a:prstGeom prst="rect">
            <a:avLst/>
          </a:prstGeom>
          <a:noFill/>
        </p:spPr>
        <p:txBody>
          <a:bodyPr wrap="square" rtlCol="0">
            <a:spAutoFit/>
          </a:bodyPr>
          <a:lstStyle/>
          <a:p>
            <a:r>
              <a:rPr lang="en-US" sz="1600" u="sng" dirty="0">
                <a:solidFill>
                  <a:schemeClr val="accent2">
                    <a:lumMod val="20000"/>
                    <a:lumOff val="80000"/>
                  </a:schemeClr>
                </a:solidFill>
              </a:rPr>
              <a:t>Correlation Matrix:</a:t>
            </a:r>
          </a:p>
          <a:p>
            <a:r>
              <a:rPr lang="en-US" sz="1600" dirty="0">
                <a:solidFill>
                  <a:schemeClr val="accent2">
                    <a:lumMod val="20000"/>
                    <a:lumOff val="80000"/>
                  </a:schemeClr>
                </a:solidFill>
              </a:rPr>
              <a:t>Calculated the correlation matrix to understand the relationships between different variables, including market capitalization and sales performance.</a:t>
            </a:r>
          </a:p>
          <a:p>
            <a:r>
              <a:rPr lang="en-US" sz="1600" dirty="0">
                <a:solidFill>
                  <a:schemeClr val="accent2">
                    <a:lumMod val="20000"/>
                    <a:lumOff val="80000"/>
                  </a:schemeClr>
                </a:solidFill>
              </a:rPr>
              <a:t>Examined the strength and direction of correlations, ranging from -1 to 1.</a:t>
            </a:r>
          </a:p>
          <a:p>
            <a:endParaRPr lang="en-US" sz="1600" u="sng" dirty="0">
              <a:solidFill>
                <a:schemeClr val="accent2">
                  <a:lumMod val="20000"/>
                  <a:lumOff val="80000"/>
                </a:schemeClr>
              </a:solidFill>
            </a:endParaRPr>
          </a:p>
          <a:p>
            <a:r>
              <a:rPr lang="en-US" sz="1600" u="sng" dirty="0">
                <a:solidFill>
                  <a:schemeClr val="accent2">
                    <a:lumMod val="20000"/>
                    <a:lumOff val="80000"/>
                  </a:schemeClr>
                </a:solidFill>
              </a:rPr>
              <a:t>Heatmap Visualization:</a:t>
            </a:r>
          </a:p>
          <a:p>
            <a:r>
              <a:rPr lang="en-US" sz="1600" dirty="0">
                <a:solidFill>
                  <a:schemeClr val="accent2">
                    <a:lumMod val="20000"/>
                    <a:lumOff val="80000"/>
                  </a:schemeClr>
                </a:solidFill>
              </a:rPr>
              <a:t>Visualized the correlation matrix using a heatmap for a clearer representation of correlations.</a:t>
            </a:r>
          </a:p>
          <a:p>
            <a:r>
              <a:rPr lang="en-US" sz="1600" dirty="0">
                <a:solidFill>
                  <a:schemeClr val="accent2">
                    <a:lumMod val="20000"/>
                    <a:lumOff val="80000"/>
                  </a:schemeClr>
                </a:solidFill>
              </a:rPr>
              <a:t>The heatmap provides an intuitive view of the relationships, with color intensity indicating the strength and direction of correlations.</a:t>
            </a:r>
          </a:p>
          <a:p>
            <a:endParaRPr lang="en-US" sz="1600" u="sng" dirty="0">
              <a:solidFill>
                <a:schemeClr val="accent2">
                  <a:lumMod val="20000"/>
                  <a:lumOff val="80000"/>
                </a:schemeClr>
              </a:solidFill>
            </a:endParaRPr>
          </a:p>
          <a:p>
            <a:r>
              <a:rPr lang="en-US" sz="1600" u="sng" dirty="0">
                <a:solidFill>
                  <a:schemeClr val="accent2">
                    <a:lumMod val="20000"/>
                    <a:lumOff val="80000"/>
                  </a:schemeClr>
                </a:solidFill>
              </a:rPr>
              <a:t>Insights:</a:t>
            </a:r>
          </a:p>
          <a:p>
            <a:r>
              <a:rPr lang="en-US" sz="1600" dirty="0">
                <a:solidFill>
                  <a:schemeClr val="accent2">
                    <a:lumMod val="20000"/>
                    <a:lumOff val="80000"/>
                  </a:schemeClr>
                </a:solidFill>
              </a:rPr>
              <a:t>Identified significant correlations between attributes, enabling a deeper understanding of how variables such as market capitalization and sales are interrelated.</a:t>
            </a:r>
          </a:p>
          <a:p>
            <a:r>
              <a:rPr lang="en-US" sz="1600" dirty="0">
                <a:solidFill>
                  <a:schemeClr val="accent2">
                    <a:lumMod val="20000"/>
                    <a:lumOff val="80000"/>
                  </a:schemeClr>
                </a:solidFill>
              </a:rPr>
              <a:t>This analysis assists in recognizing potential factors influencing company performance and supports informed decision-making for the management.</a:t>
            </a:r>
          </a:p>
        </p:txBody>
      </p:sp>
    </p:spTree>
    <p:extLst>
      <p:ext uri="{BB962C8B-B14F-4D97-AF65-F5344CB8AC3E}">
        <p14:creationId xmlns:p14="http://schemas.microsoft.com/office/powerpoint/2010/main" val="335590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CFD7EDE8-F926-5D39-279C-846B92157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833" y="265176"/>
            <a:ext cx="9683631" cy="640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90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4E805C23-809E-8063-9915-907514045CD2}"/>
              </a:ext>
            </a:extLst>
          </p:cNvPr>
          <p:cNvSpPr txBox="1"/>
          <p:nvPr/>
        </p:nvSpPr>
        <p:spPr>
          <a:xfrm>
            <a:off x="2036064" y="1420522"/>
            <a:ext cx="8119872" cy="1754326"/>
          </a:xfrm>
          <a:prstGeom prst="rect">
            <a:avLst/>
          </a:prstGeom>
          <a:noFill/>
        </p:spPr>
        <p:txBody>
          <a:bodyPr wrap="square" rtlCol="0">
            <a:spAutoFit/>
          </a:bodyPr>
          <a:lstStyle/>
          <a:p>
            <a:pPr algn="l"/>
            <a:r>
              <a:rPr lang="en-US" b="0" i="0" dirty="0">
                <a:solidFill>
                  <a:srgbClr val="D1D5DB"/>
                </a:solidFill>
                <a:effectLst/>
                <a:latin typeface="Söhne"/>
              </a:rPr>
              <a:t>The identification of outliers involved robust methods to pinpoint companies with exceptional market capitalization or sales performance. Visualizations were employed to showcase these outliers and their potential impact on the overall analysis. This step allows for a focused examination of high-performing or underperforming companies, enabling stakeholders to investigate further and gain insights into unique success or risk factors within the top 500 companies in India.</a:t>
            </a:r>
          </a:p>
        </p:txBody>
      </p:sp>
      <p:sp>
        <p:nvSpPr>
          <p:cNvPr id="37" name="Rectangle 36">
            <a:extLst>
              <a:ext uri="{FF2B5EF4-FFF2-40B4-BE49-F238E27FC236}">
                <a16:creationId xmlns:a16="http://schemas.microsoft.com/office/drawing/2014/main" id="{9EAAEFDA-97A5-1F80-B7E1-B97C45BB16D9}"/>
              </a:ext>
            </a:extLst>
          </p:cNvPr>
          <p:cNvSpPr/>
          <p:nvPr/>
        </p:nvSpPr>
        <p:spPr>
          <a:xfrm>
            <a:off x="3494294" y="388727"/>
            <a:ext cx="5203412" cy="923330"/>
          </a:xfrm>
          <a:prstGeom prst="rect">
            <a:avLst/>
          </a:prstGeom>
          <a:noFill/>
        </p:spPr>
        <p:txBody>
          <a:bodyPr wrap="none" lIns="91440" tIns="45720" rIns="91440" bIns="45720">
            <a:spAutoFit/>
          </a:bodyPr>
          <a:lstStyle/>
          <a:p>
            <a:pPr algn="l"/>
            <a:r>
              <a:rPr lang="en-US" sz="5400" b="1" i="0" u="sng" dirty="0">
                <a:solidFill>
                  <a:schemeClr val="accent2">
                    <a:lumMod val="60000"/>
                    <a:lumOff val="40000"/>
                  </a:schemeClr>
                </a:solidFill>
                <a:effectLst/>
                <a:latin typeface="Söhne"/>
              </a:rPr>
              <a:t>Identify Outliers:</a:t>
            </a:r>
          </a:p>
        </p:txBody>
      </p:sp>
      <p:pic>
        <p:nvPicPr>
          <p:cNvPr id="39" name="Picture 38">
            <a:extLst>
              <a:ext uri="{FF2B5EF4-FFF2-40B4-BE49-F238E27FC236}">
                <a16:creationId xmlns:a16="http://schemas.microsoft.com/office/drawing/2014/main" id="{2842355B-5F17-D432-7636-0C33CD3C8DE2}"/>
              </a:ext>
            </a:extLst>
          </p:cNvPr>
          <p:cNvPicPr>
            <a:picLocks noChangeAspect="1"/>
          </p:cNvPicPr>
          <p:nvPr/>
        </p:nvPicPr>
        <p:blipFill>
          <a:blip r:embed="rId2"/>
          <a:stretch>
            <a:fillRect/>
          </a:stretch>
        </p:blipFill>
        <p:spPr>
          <a:xfrm>
            <a:off x="3013458" y="3283313"/>
            <a:ext cx="5799323" cy="3345470"/>
          </a:xfrm>
          <a:prstGeom prst="rect">
            <a:avLst/>
          </a:prstGeom>
        </p:spPr>
      </p:pic>
    </p:spTree>
    <p:extLst>
      <p:ext uri="{BB962C8B-B14F-4D97-AF65-F5344CB8AC3E}">
        <p14:creationId xmlns:p14="http://schemas.microsoft.com/office/powerpoint/2010/main" val="183368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150A155-C19F-8352-0D07-EC4C0BAF6686}"/>
              </a:ext>
            </a:extLst>
          </p:cNvPr>
          <p:cNvSpPr/>
          <p:nvPr/>
        </p:nvSpPr>
        <p:spPr>
          <a:xfrm>
            <a:off x="1831569" y="288143"/>
            <a:ext cx="8291116" cy="923330"/>
          </a:xfrm>
          <a:prstGeom prst="rect">
            <a:avLst/>
          </a:prstGeom>
          <a:noFill/>
        </p:spPr>
        <p:txBody>
          <a:bodyPr wrap="none" lIns="91440" tIns="45720" rIns="91440" bIns="45720">
            <a:spAutoFit/>
          </a:bodyPr>
          <a:lstStyle/>
          <a:p>
            <a:pPr algn="ctr"/>
            <a:r>
              <a:rPr lang="en-US" sz="5400" b="1" u="sng" cap="none" spc="0" dirty="0">
                <a:ln w="0"/>
                <a:solidFill>
                  <a:schemeClr val="accent2">
                    <a:lumMod val="60000"/>
                    <a:lumOff val="40000"/>
                  </a:schemeClr>
                </a:solidFill>
                <a:effectLst>
                  <a:outerShdw blurRad="38100" dist="19050" dir="2700000" algn="tl" rotWithShape="0">
                    <a:schemeClr val="dk1">
                      <a:alpha val="40000"/>
                    </a:schemeClr>
                  </a:outerShdw>
                </a:effectLst>
              </a:rPr>
              <a:t>Trends And Pattern Analysis:</a:t>
            </a:r>
          </a:p>
        </p:txBody>
      </p:sp>
      <p:sp>
        <p:nvSpPr>
          <p:cNvPr id="16" name="TextBox 15">
            <a:extLst>
              <a:ext uri="{FF2B5EF4-FFF2-40B4-BE49-F238E27FC236}">
                <a16:creationId xmlns:a16="http://schemas.microsoft.com/office/drawing/2014/main" id="{5E1BF563-65C7-B191-2043-D56357A7026C}"/>
              </a:ext>
            </a:extLst>
          </p:cNvPr>
          <p:cNvSpPr txBox="1"/>
          <p:nvPr/>
        </p:nvSpPr>
        <p:spPr>
          <a:xfrm>
            <a:off x="920647" y="1211473"/>
            <a:ext cx="10451592" cy="1477328"/>
          </a:xfrm>
          <a:prstGeom prst="rect">
            <a:avLst/>
          </a:prstGeom>
          <a:noFill/>
        </p:spPr>
        <p:txBody>
          <a:bodyPr wrap="square" rtlCol="0">
            <a:spAutoFit/>
          </a:bodyPr>
          <a:lstStyle/>
          <a:p>
            <a:r>
              <a:rPr lang="en-US" b="0" i="0" dirty="0">
                <a:solidFill>
                  <a:srgbClr val="D1D5DB"/>
                </a:solidFill>
                <a:effectLst/>
                <a:latin typeface="Söhne"/>
              </a:rPr>
              <a:t>The trends and pattern analysis uncovered significant market movements and financial patterns within the dataset. By identifying and interpreting these trends, valuable insights were gained into the dynamic behavior of the top 500 companies in India. The analysis serves as a foundation for strategic planning, offering stakeholders a forward-looking perspective to adapt and capitalize on emerging patterns in the market landscape.</a:t>
            </a:r>
            <a:endParaRPr lang="en-US" dirty="0"/>
          </a:p>
        </p:txBody>
      </p:sp>
      <p:pic>
        <p:nvPicPr>
          <p:cNvPr id="7170" name="Picture 2">
            <a:extLst>
              <a:ext uri="{FF2B5EF4-FFF2-40B4-BE49-F238E27FC236}">
                <a16:creationId xmlns:a16="http://schemas.microsoft.com/office/drawing/2014/main" id="{00236324-2009-1183-5EE3-CBF5DA101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728" y="2530768"/>
            <a:ext cx="7810500" cy="4124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69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E1F0DCE-9A27-D4D9-4248-5DC33CE85ED9}"/>
              </a:ext>
            </a:extLst>
          </p:cNvPr>
          <p:cNvSpPr txBox="1"/>
          <p:nvPr/>
        </p:nvSpPr>
        <p:spPr>
          <a:xfrm>
            <a:off x="1269088" y="2271990"/>
            <a:ext cx="8961120" cy="1754326"/>
          </a:xfrm>
          <a:prstGeom prst="rect">
            <a:avLst/>
          </a:prstGeom>
          <a:noFill/>
        </p:spPr>
        <p:txBody>
          <a:bodyPr wrap="square" rtlCol="0">
            <a:spAutoFit/>
          </a:bodyPr>
          <a:lstStyle/>
          <a:p>
            <a:r>
              <a:rPr lang="en-US" b="0" i="0" dirty="0">
                <a:solidFill>
                  <a:srgbClr val="D1D5DB"/>
                </a:solidFill>
                <a:effectLst/>
                <a:latin typeface="Söhne"/>
              </a:rPr>
              <a:t>In the Competitor Benchmarking analysis, the top 5 companies were meticulously compared against the rest within the dataset. Key performance metrics were defined for comparison, and visualizations provided a clear overview of how these top performers measure against their counterparts. This analysis equips stakeholders with valuable insights into competitive positioning, allowing for strategic decision-making and performance evaluation within the broader market context.</a:t>
            </a:r>
            <a:endParaRPr lang="en-US" dirty="0"/>
          </a:p>
        </p:txBody>
      </p:sp>
      <p:sp>
        <p:nvSpPr>
          <p:cNvPr id="17" name="Rectangle 16">
            <a:extLst>
              <a:ext uri="{FF2B5EF4-FFF2-40B4-BE49-F238E27FC236}">
                <a16:creationId xmlns:a16="http://schemas.microsoft.com/office/drawing/2014/main" id="{72F91DDE-A63A-E23B-DB9F-366509898C0D}"/>
              </a:ext>
            </a:extLst>
          </p:cNvPr>
          <p:cNvSpPr/>
          <p:nvPr/>
        </p:nvSpPr>
        <p:spPr>
          <a:xfrm>
            <a:off x="624623" y="915015"/>
            <a:ext cx="10250050" cy="923330"/>
          </a:xfrm>
          <a:prstGeom prst="rect">
            <a:avLst/>
          </a:prstGeom>
          <a:noFill/>
        </p:spPr>
        <p:txBody>
          <a:bodyPr wrap="none" lIns="91440" tIns="45720" rIns="91440" bIns="45720">
            <a:spAutoFit/>
          </a:bodyPr>
          <a:lstStyle/>
          <a:p>
            <a:pPr algn="ctr"/>
            <a:r>
              <a:rPr lang="en-US" sz="5400" b="1" i="0" u="sng" dirty="0">
                <a:solidFill>
                  <a:schemeClr val="accent2">
                    <a:lumMod val="60000"/>
                    <a:lumOff val="40000"/>
                  </a:schemeClr>
                </a:solidFill>
                <a:effectLst>
                  <a:outerShdw blurRad="38100" dist="38100" dir="2700000" algn="tl">
                    <a:srgbClr val="000000">
                      <a:alpha val="43137"/>
                    </a:srgbClr>
                  </a:outerShdw>
                </a:effectLst>
                <a:latin typeface="Söhne"/>
              </a:rPr>
              <a:t>Competitor Benchmarking Analysis</a:t>
            </a:r>
            <a:endParaRPr lang="en-US" sz="5400" b="1" u="sng" cap="none" spc="0" dirty="0">
              <a:ln w="0"/>
              <a:solidFill>
                <a:schemeClr val="accent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84899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BABC48E3-7651-3FBC-DA5A-00733E50D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22961"/>
            <a:ext cx="11074400" cy="4988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80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559E33-AD53-7815-1709-EF7BE9D539FF}"/>
              </a:ext>
            </a:extLst>
          </p:cNvPr>
          <p:cNvSpPr txBox="1"/>
          <p:nvPr/>
        </p:nvSpPr>
        <p:spPr>
          <a:xfrm>
            <a:off x="2071868" y="2048719"/>
            <a:ext cx="8704162" cy="3477875"/>
          </a:xfrm>
          <a:prstGeom prst="rect">
            <a:avLst/>
          </a:prstGeom>
          <a:noFill/>
        </p:spPr>
        <p:txBody>
          <a:bodyPr wrap="square" rtlCol="0">
            <a:spAutoFit/>
          </a:bodyPr>
          <a:lstStyle/>
          <a:p>
            <a:r>
              <a:rPr lang="en-US" sz="2000" b="0" i="0" dirty="0">
                <a:solidFill>
                  <a:srgbClr val="D1D5DB"/>
                </a:solidFill>
                <a:effectLst/>
                <a:latin typeface="Söhne"/>
              </a:rPr>
              <a:t>The risk analysis focused on assessing financial risks within the market capitalization and sales performance of the top 500 companies in India. Key metrics, including standard deviation and coefficient of variation, were utilized to quantify the level of risk associated with these financial indicators. This analysis provides stakeholders with a concrete understanding of the volatility and variability in the financial metrics, enabling them to formulate proactive strategies to mitigate potential risks. By identifying and addressing these risks, stakeholders can enhance their decision-making processes and navigate the market dynamics more effectively. The insights gained contribute to a more robust risk management approach, ensuring a resilient and adaptive stance in the face of uncertainties.</a:t>
            </a:r>
            <a:endParaRPr lang="en-US" sz="2000" dirty="0"/>
          </a:p>
          <a:p>
            <a:endParaRPr lang="en-US" sz="2000" dirty="0"/>
          </a:p>
        </p:txBody>
      </p:sp>
      <p:sp>
        <p:nvSpPr>
          <p:cNvPr id="5" name="Rectangle 4">
            <a:extLst>
              <a:ext uri="{FF2B5EF4-FFF2-40B4-BE49-F238E27FC236}">
                <a16:creationId xmlns:a16="http://schemas.microsoft.com/office/drawing/2014/main" id="{F0B74653-CBA8-BB3F-12F0-BDD97B146F26}"/>
              </a:ext>
            </a:extLst>
          </p:cNvPr>
          <p:cNvSpPr/>
          <p:nvPr/>
        </p:nvSpPr>
        <p:spPr>
          <a:xfrm>
            <a:off x="4136970" y="746630"/>
            <a:ext cx="3918060" cy="923330"/>
          </a:xfrm>
          <a:prstGeom prst="rect">
            <a:avLst/>
          </a:prstGeom>
          <a:noFill/>
        </p:spPr>
        <p:txBody>
          <a:bodyPr wrap="none" lIns="91440" tIns="45720" rIns="91440" bIns="45720">
            <a:spAutoFit/>
          </a:bodyPr>
          <a:lstStyle/>
          <a:p>
            <a:pPr algn="ctr"/>
            <a:r>
              <a:rPr lang="en-US" sz="5400" b="1" u="sng" cap="none" spc="0" dirty="0">
                <a:ln w="0"/>
                <a:solidFill>
                  <a:schemeClr val="accent2">
                    <a:lumMod val="60000"/>
                    <a:lumOff val="40000"/>
                  </a:schemeClr>
                </a:solidFill>
                <a:effectLst>
                  <a:outerShdw blurRad="38100" dist="19050" dir="2700000" algn="tl" rotWithShape="0">
                    <a:schemeClr val="dk1">
                      <a:alpha val="40000"/>
                    </a:schemeClr>
                  </a:outerShdw>
                </a:effectLst>
              </a:rPr>
              <a:t>Risk Analysis:</a:t>
            </a:r>
          </a:p>
        </p:txBody>
      </p:sp>
    </p:spTree>
    <p:extLst>
      <p:ext uri="{BB962C8B-B14F-4D97-AF65-F5344CB8AC3E}">
        <p14:creationId xmlns:p14="http://schemas.microsoft.com/office/powerpoint/2010/main" val="3353909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A3707279-0059-DEAE-E152-75F8892C2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471" y="568960"/>
            <a:ext cx="9223057" cy="5699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210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219F0FE-A273-3256-2334-FDBD44F7445A}"/>
              </a:ext>
            </a:extLst>
          </p:cNvPr>
          <p:cNvSpPr/>
          <p:nvPr/>
        </p:nvSpPr>
        <p:spPr>
          <a:xfrm>
            <a:off x="4154603" y="118471"/>
            <a:ext cx="3882794" cy="923330"/>
          </a:xfrm>
          <a:prstGeom prst="rect">
            <a:avLst/>
          </a:prstGeom>
          <a:noFill/>
        </p:spPr>
        <p:txBody>
          <a:bodyPr wrap="none" lIns="91440" tIns="45720" rIns="91440" bIns="45720">
            <a:spAutoFit/>
          </a:bodyPr>
          <a:lstStyle/>
          <a:p>
            <a:pPr algn="ctr"/>
            <a:r>
              <a:rPr lang="en-US" sz="5400" b="1" u="sng" cap="none" spc="0" dirty="0" err="1">
                <a:ln w="0"/>
                <a:solidFill>
                  <a:schemeClr val="accent2">
                    <a:lumMod val="60000"/>
                    <a:lumOff val="40000"/>
                  </a:schemeClr>
                </a:solidFill>
                <a:effectLst>
                  <a:outerShdw blurRad="38100" dist="19050" dir="2700000" algn="tl" rotWithShape="0">
                    <a:schemeClr val="dk1">
                      <a:alpha val="40000"/>
                    </a:schemeClr>
                  </a:outerShdw>
                </a:effectLst>
              </a:rPr>
              <a:t>Visualisation</a:t>
            </a:r>
            <a:r>
              <a:rPr lang="en-US" sz="5400" b="1" u="sng" cap="none" spc="0" dirty="0">
                <a:ln w="0"/>
                <a:solidFill>
                  <a:schemeClr val="accent2">
                    <a:lumMod val="60000"/>
                    <a:lumOff val="40000"/>
                  </a:schemeClr>
                </a:solidFill>
                <a:effectLst>
                  <a:outerShdw blurRad="38100" dist="19050" dir="2700000" algn="tl" rotWithShape="0">
                    <a:schemeClr val="dk1">
                      <a:alpha val="40000"/>
                    </a:schemeClr>
                  </a:outerShdw>
                </a:effectLst>
              </a:rPr>
              <a:t>:</a:t>
            </a:r>
          </a:p>
        </p:txBody>
      </p:sp>
      <p:pic>
        <p:nvPicPr>
          <p:cNvPr id="16386" name="Picture 2">
            <a:extLst>
              <a:ext uri="{FF2B5EF4-FFF2-40B4-BE49-F238E27FC236}">
                <a16:creationId xmlns:a16="http://schemas.microsoft.com/office/drawing/2014/main" id="{70B9E80D-E935-4B51-3A7D-D4CAC3F17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316121"/>
            <a:ext cx="965835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87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Data Exploration</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Portfolio Build Up</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AE904607-DEA8-FF84-831E-BF05EDD0C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490" y="256578"/>
            <a:ext cx="6894830" cy="6195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124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BA459122-84DD-82B5-E1D8-983BCDDF5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040" y="467360"/>
            <a:ext cx="8270240" cy="5974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78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0D85F2-5940-5FBD-EC5B-49C853198D4F}"/>
              </a:ext>
            </a:extLst>
          </p:cNvPr>
          <p:cNvSpPr>
            <a:spLocks noGrp="1"/>
          </p:cNvSpPr>
          <p:nvPr>
            <p:ph type="title" idx="4294967295"/>
          </p:nvPr>
        </p:nvSpPr>
        <p:spPr>
          <a:xfrm>
            <a:off x="1226916" y="682906"/>
            <a:ext cx="9722735" cy="5317051"/>
          </a:xfrm>
        </p:spPr>
        <p:txBody>
          <a:bodyPr/>
          <a:lstStyle/>
          <a:p>
            <a:pPr marL="0" marR="0" lvl="0" indent="0" defTabSz="914400" rtl="0" eaLnBrk="0" fontAlgn="base" latinLnBrk="0" hangingPunct="0">
              <a:lnSpc>
                <a:spcPct val="100000"/>
              </a:lnSpc>
              <a:spcBef>
                <a:spcPct val="0"/>
              </a:spcBef>
              <a:spcAft>
                <a:spcPct val="0"/>
              </a:spcAft>
              <a:tabLst/>
            </a:pPr>
            <a:r>
              <a:rPr kumimoji="0" lang="en-US" altLang="en-US" sz="1800" b="0" i="0" u="none" strike="noStrike" cap="none" spc="0" normalizeH="0" baseline="0" dirty="0">
                <a:ln>
                  <a:noFill/>
                </a:ln>
                <a:solidFill>
                  <a:schemeClr val="accent2">
                    <a:lumMod val="20000"/>
                    <a:lumOff val="80000"/>
                  </a:schemeClr>
                </a:solidFill>
                <a:effectLst/>
                <a:latin typeface="+mn-lt"/>
              </a:rPr>
              <a:t>Utilizing Python libraries such as </a:t>
            </a:r>
            <a:r>
              <a:rPr kumimoji="0" lang="en-US" altLang="en-US" sz="1800" b="1" i="0" u="none" strike="noStrike" cap="none" spc="0" normalizeH="0" baseline="0" dirty="0">
                <a:ln>
                  <a:noFill/>
                </a:ln>
                <a:solidFill>
                  <a:schemeClr val="accent2">
                    <a:lumMod val="20000"/>
                    <a:lumOff val="80000"/>
                  </a:schemeClr>
                </a:solidFill>
                <a:effectLst/>
                <a:latin typeface="+mn-lt"/>
              </a:rPr>
              <a:t>matplotlib</a:t>
            </a:r>
            <a:r>
              <a:rPr kumimoji="0" lang="en-US" altLang="en-US" sz="1800" b="0" i="0" u="none" strike="noStrike" cap="none" spc="0" normalizeH="0" baseline="0" dirty="0">
                <a:ln>
                  <a:noFill/>
                </a:ln>
                <a:solidFill>
                  <a:schemeClr val="accent2">
                    <a:lumMod val="20000"/>
                    <a:lumOff val="80000"/>
                  </a:schemeClr>
                </a:solidFill>
                <a:effectLst/>
                <a:latin typeface="+mn-lt"/>
              </a:rPr>
              <a:t> and </a:t>
            </a:r>
            <a:r>
              <a:rPr kumimoji="0" lang="en-US" altLang="en-US" sz="1800" b="1" i="0" u="none" strike="noStrike" cap="none" spc="0" normalizeH="0" baseline="0" dirty="0">
                <a:ln>
                  <a:noFill/>
                </a:ln>
                <a:solidFill>
                  <a:schemeClr val="accent2">
                    <a:lumMod val="20000"/>
                    <a:lumOff val="80000"/>
                  </a:schemeClr>
                </a:solidFill>
                <a:effectLst/>
                <a:latin typeface="+mn-lt"/>
              </a:rPr>
              <a:t>seaborn</a:t>
            </a:r>
            <a:r>
              <a:rPr kumimoji="0" lang="en-US" altLang="en-US" sz="1800" b="0" i="0" u="none" strike="noStrike" cap="none" spc="0" normalizeH="0" baseline="0" dirty="0">
                <a:ln>
                  <a:noFill/>
                </a:ln>
                <a:solidFill>
                  <a:schemeClr val="accent2">
                    <a:lumMod val="20000"/>
                    <a:lumOff val="80000"/>
                  </a:schemeClr>
                </a:solidFill>
                <a:effectLst/>
                <a:latin typeface="+mn-lt"/>
              </a:rPr>
              <a:t>, diverse visualizations were employed to enhance the understanding of the top 500 companies' dataset. A histogram illuminated the distribution of Market Capitalization, providing insights into the dataset's central tendencies. A correlation matrix heatmap depicted relationships between key attributes, offering a comprehensive view of interdependencies. The pair plot allowed for a simultaneous exploration of selected attributes' relationships. Finally, a boxplot by sector showcased the distribution of Market Capitalization, aiding in the identification of sector-specific trends. These visualizations collectively served to illuminate patterns, correlations, and sector-specific dynamics, facilitating informed decision-making for stakeholders.</a:t>
            </a:r>
            <a:br>
              <a:rPr kumimoji="0" lang="en-US" altLang="en-US" sz="1800" b="0" i="0" u="none" strike="noStrike" cap="none" spc="0" normalizeH="0" baseline="0" dirty="0">
                <a:ln>
                  <a:noFill/>
                </a:ln>
                <a:solidFill>
                  <a:schemeClr val="accent2">
                    <a:lumMod val="20000"/>
                    <a:lumOff val="80000"/>
                  </a:schemeClr>
                </a:solidFill>
                <a:effectLst/>
                <a:latin typeface="+mn-lt"/>
              </a:rPr>
            </a:br>
            <a:br>
              <a:rPr kumimoji="0" lang="en-US" altLang="en-US" sz="1800" b="0" i="0" u="none" strike="noStrike" cap="none" spc="0" normalizeH="0" baseline="0" dirty="0">
                <a:ln>
                  <a:noFill/>
                </a:ln>
                <a:solidFill>
                  <a:schemeClr val="accent2">
                    <a:lumMod val="20000"/>
                    <a:lumOff val="80000"/>
                  </a:schemeClr>
                </a:solidFill>
                <a:effectLst/>
                <a:latin typeface="+mn-lt"/>
              </a:rPr>
            </a:br>
            <a:br>
              <a:rPr kumimoji="0" lang="en-US" altLang="en-US" sz="1800" b="0" i="0" u="none" strike="noStrike" cap="none" spc="0" normalizeH="0" baseline="0" dirty="0">
                <a:ln>
                  <a:noFill/>
                </a:ln>
                <a:solidFill>
                  <a:schemeClr val="accent2">
                    <a:lumMod val="20000"/>
                    <a:lumOff val="80000"/>
                  </a:schemeClr>
                </a:solidFill>
                <a:effectLst/>
                <a:latin typeface="+mn-lt"/>
              </a:rPr>
            </a:br>
            <a:endParaRPr lang="en-US" sz="1800" spc="0" dirty="0">
              <a:solidFill>
                <a:schemeClr val="accent2">
                  <a:lumMod val="20000"/>
                  <a:lumOff val="80000"/>
                </a:schemeClr>
              </a:solidFill>
              <a:latin typeface="+mn-lt"/>
            </a:endParaRPr>
          </a:p>
        </p:txBody>
      </p:sp>
    </p:spTree>
    <p:extLst>
      <p:ext uri="{BB962C8B-B14F-4D97-AF65-F5344CB8AC3E}">
        <p14:creationId xmlns:p14="http://schemas.microsoft.com/office/powerpoint/2010/main" val="1397690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7A05DE1-C935-E046-ECB8-9F501E639CA6}"/>
              </a:ext>
            </a:extLst>
          </p:cNvPr>
          <p:cNvSpPr/>
          <p:nvPr/>
        </p:nvSpPr>
        <p:spPr>
          <a:xfrm>
            <a:off x="4298071" y="0"/>
            <a:ext cx="3595856" cy="923330"/>
          </a:xfrm>
          <a:prstGeom prst="rect">
            <a:avLst/>
          </a:prstGeom>
          <a:noFill/>
        </p:spPr>
        <p:txBody>
          <a:bodyPr wrap="none" lIns="91440" tIns="45720" rIns="91440" bIns="45720">
            <a:spAutoFit/>
          </a:bodyPr>
          <a:lstStyle/>
          <a:p>
            <a:pPr algn="ctr"/>
            <a:r>
              <a:rPr lang="en-US" sz="5400" b="1" u="sng" cap="none" spc="0" dirty="0">
                <a:ln w="0"/>
                <a:solidFill>
                  <a:schemeClr val="accent2">
                    <a:lumMod val="60000"/>
                    <a:lumOff val="40000"/>
                  </a:schemeClr>
                </a:solidFill>
                <a:latin typeface="Arial Rounded MT Bold" panose="020F0704030504030204" pitchFamily="34" charset="0"/>
              </a:rPr>
              <a:t>Summary:</a:t>
            </a:r>
          </a:p>
        </p:txBody>
      </p:sp>
      <p:sp>
        <p:nvSpPr>
          <p:cNvPr id="33" name="TextBox 32">
            <a:extLst>
              <a:ext uri="{FF2B5EF4-FFF2-40B4-BE49-F238E27FC236}">
                <a16:creationId xmlns:a16="http://schemas.microsoft.com/office/drawing/2014/main" id="{BF0B0690-E9A1-7314-C99B-4356E945E786}"/>
              </a:ext>
            </a:extLst>
          </p:cNvPr>
          <p:cNvSpPr txBox="1"/>
          <p:nvPr/>
        </p:nvSpPr>
        <p:spPr>
          <a:xfrm>
            <a:off x="1296365" y="1400537"/>
            <a:ext cx="9907929" cy="4247317"/>
          </a:xfrm>
          <a:prstGeom prst="rect">
            <a:avLst/>
          </a:prstGeom>
          <a:noFill/>
        </p:spPr>
        <p:txBody>
          <a:bodyPr wrap="square" rtlCol="0">
            <a:spAutoFit/>
          </a:bodyPr>
          <a:lstStyle/>
          <a:p>
            <a:pPr algn="l"/>
            <a:r>
              <a:rPr lang="en-US" b="1" i="0" dirty="0">
                <a:solidFill>
                  <a:srgbClr val="D1D5DB"/>
                </a:solidFill>
                <a:effectLst/>
                <a:latin typeface="Söhne"/>
              </a:rPr>
              <a:t>The comprehensive analysis of the top 500 companies in India revealed significant insights into their financial dynamics. Key aspects, including market capitalization, sales performance, sector-wise trends, correlations, outliers, and competitor benchmarking, were thoroughly explored.</a:t>
            </a:r>
          </a:p>
          <a:p>
            <a:pPr algn="l"/>
            <a:r>
              <a:rPr lang="en-US" b="1" i="0" dirty="0">
                <a:solidFill>
                  <a:srgbClr val="D1D5DB"/>
                </a:solidFill>
                <a:effectLst/>
                <a:latin typeface="Söhne"/>
              </a:rPr>
              <a:t>Visualizations, such as histograms, correlation matrices, pair plots, and boxplots, provided a clear and nuanced view of the dataset. These visual insights facilitated the identification of patterns, correlations, and sector-specific behaviors, essential for strategic decision-making.</a:t>
            </a:r>
          </a:p>
          <a:p>
            <a:pPr algn="l"/>
            <a:r>
              <a:rPr lang="en-US" b="1" i="0" dirty="0">
                <a:solidFill>
                  <a:srgbClr val="D1D5DB"/>
                </a:solidFill>
                <a:effectLst/>
                <a:latin typeface="Söhne"/>
              </a:rPr>
              <a:t>The risk analysis quantified financial uncertainties, while competitor benchmarking offered a comparative perspective on top-performing companies. Outlier identification pinpointed exceptional performances, guiding further investigation.</a:t>
            </a:r>
          </a:p>
          <a:p>
            <a:pPr algn="l"/>
            <a:r>
              <a:rPr lang="en-US" b="1" i="0" dirty="0">
                <a:solidFill>
                  <a:srgbClr val="D1D5DB"/>
                </a:solidFill>
                <a:effectLst/>
                <a:latin typeface="Söhne"/>
              </a:rPr>
              <a:t>In summary, this analysis equips stakeholders with actionable information for investment decisions, risk management, and strategic planning. The combination of robust data analysis and effective visualization techniques enhances the understanding of the Indian business landscape, empowering stakeholders to navigate and thrive in a dynamic market environment.</a:t>
            </a:r>
          </a:p>
          <a:p>
            <a:endParaRPr lang="en-US" b="1" dirty="0"/>
          </a:p>
          <a:p>
            <a:endParaRPr lang="en-US" sz="2000" b="1" strike="sngStrike" dirty="0"/>
          </a:p>
        </p:txBody>
      </p:sp>
    </p:spTree>
    <p:extLst>
      <p:ext uri="{BB962C8B-B14F-4D97-AF65-F5344CB8AC3E}">
        <p14:creationId xmlns:p14="http://schemas.microsoft.com/office/powerpoint/2010/main" val="1877080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b="0" i="0" dirty="0">
                <a:solidFill>
                  <a:srgbClr val="D1D5DB"/>
                </a:solidFill>
                <a:effectLst/>
                <a:latin typeface="Söhne"/>
              </a:rPr>
              <a:t>In a dynamic business landscape, staying informed about market trends and competitor performances is crucial. This project dives into the financial metrics of the top 500 companies in India, aiming to provide valuable insights for investors and business leaders. The analysis encompasses market capitalization, sales performance, sector-wise trends, correlations, risks, and competitor benchmarking.</a:t>
            </a:r>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title" idx="4294967295"/>
          </p:nvPr>
        </p:nvSpPr>
        <p:spPr>
          <a:xfrm>
            <a:off x="1311275" y="831850"/>
            <a:ext cx="10880725" cy="1069975"/>
          </a:xfrm>
        </p:spPr>
        <p:txBody>
          <a:bodyPr/>
          <a:lstStyle/>
          <a:p>
            <a:r>
              <a:rPr lang="en-US" dirty="0"/>
              <a:t>Data exploration</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4294967295"/>
          </p:nvPr>
        </p:nvSpPr>
        <p:spPr>
          <a:xfrm>
            <a:off x="1682750" y="2079625"/>
            <a:ext cx="10509250" cy="2698750"/>
          </a:xfrm>
        </p:spPr>
        <p:txBody>
          <a:bodyPr/>
          <a:lstStyle/>
          <a:p>
            <a:r>
              <a:rPr lang="en-US" dirty="0"/>
              <a:t>The dataset contains information on the market capitalization and sales performance of the top 500 Indian companies. Preliminary data exploration involves understanding the dataset structure, identifying key variables, and addressing any initial challenges. The focus is on preparing the data for in-depth analyses, ensuring a solid foundation for deriving meaningful insights.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56356" y="0"/>
            <a:ext cx="10881360" cy="1069848"/>
          </a:xfrm>
        </p:spPr>
        <p:txBody>
          <a:bodyPr/>
          <a:lstStyle/>
          <a:p>
            <a:r>
              <a:rPr lang="en-US" sz="4000" b="1" spc="600" dirty="0">
                <a:ln w="28575">
                  <a:noFill/>
                  <a:prstDash val="solid"/>
                </a:ln>
                <a:solidFill>
                  <a:schemeClr val="bg1"/>
                </a:solidFill>
                <a:latin typeface="Tw Cen MT" panose="020B0602020104020603" pitchFamily="34" charset="77"/>
              </a:rPr>
              <a:t>Market capitalization analysis</a:t>
            </a:r>
          </a:p>
        </p:txBody>
      </p:sp>
      <p:pic>
        <p:nvPicPr>
          <p:cNvPr id="9" name="Content Placeholder 8">
            <a:extLst>
              <a:ext uri="{FF2B5EF4-FFF2-40B4-BE49-F238E27FC236}">
                <a16:creationId xmlns:a16="http://schemas.microsoft.com/office/drawing/2014/main" id="{E400FFD3-BA5E-CE63-F5A6-ECCC18DFEAC0}"/>
              </a:ext>
            </a:extLst>
          </p:cNvPr>
          <p:cNvPicPr>
            <a:picLocks noGrp="1" noChangeAspect="1"/>
          </p:cNvPicPr>
          <p:nvPr>
            <p:ph idx="1"/>
          </p:nvPr>
        </p:nvPicPr>
        <p:blipFill>
          <a:blip r:embed="rId2"/>
          <a:stretch>
            <a:fillRect/>
          </a:stretch>
        </p:blipFill>
        <p:spPr>
          <a:xfrm>
            <a:off x="2423359" y="1174044"/>
            <a:ext cx="7916048" cy="3702756"/>
          </a:xfrm>
        </p:spPr>
      </p:pic>
      <p:sp>
        <p:nvSpPr>
          <p:cNvPr id="10" name="TextBox 9">
            <a:extLst>
              <a:ext uri="{FF2B5EF4-FFF2-40B4-BE49-F238E27FC236}">
                <a16:creationId xmlns:a16="http://schemas.microsoft.com/office/drawing/2014/main" id="{DB9FC420-09D5-26F8-23F5-3415172360A9}"/>
              </a:ext>
            </a:extLst>
          </p:cNvPr>
          <p:cNvSpPr txBox="1"/>
          <p:nvPr/>
        </p:nvSpPr>
        <p:spPr>
          <a:xfrm>
            <a:off x="756356" y="5080000"/>
            <a:ext cx="10975396" cy="1200329"/>
          </a:xfrm>
          <a:prstGeom prst="rect">
            <a:avLst/>
          </a:prstGeom>
          <a:noFill/>
        </p:spPr>
        <p:txBody>
          <a:bodyPr wrap="square" rtlCol="0">
            <a:spAutoFit/>
          </a:bodyPr>
          <a:lstStyle/>
          <a:p>
            <a:r>
              <a:rPr lang="en-US" dirty="0">
                <a:solidFill>
                  <a:schemeClr val="bg1"/>
                </a:solidFill>
              </a:rPr>
              <a:t>Top and Bottom Companies based on Market Capitalization:</a:t>
            </a:r>
          </a:p>
          <a:p>
            <a:r>
              <a:rPr lang="en-US" dirty="0">
                <a:solidFill>
                  <a:schemeClr val="bg1"/>
                </a:solidFill>
              </a:rPr>
              <a:t>Identified the top companies with the highest market capitalization and the bottom companies with the lowest market capitalization.</a:t>
            </a:r>
          </a:p>
          <a:p>
            <a:endParaRPr lang="en-US" dirty="0"/>
          </a:p>
        </p:txBody>
      </p:sp>
    </p:spTree>
    <p:extLst>
      <p:ext uri="{BB962C8B-B14F-4D97-AF65-F5344CB8AC3E}">
        <p14:creationId xmlns:p14="http://schemas.microsoft.com/office/powerpoint/2010/main" val="137265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187452"/>
            <a:ext cx="9994392" cy="1069848"/>
          </a:xfrm>
        </p:spPr>
        <p:txBody>
          <a:bodyPr/>
          <a:lstStyle/>
          <a:p>
            <a:r>
              <a:rPr lang="en-US" sz="4000" b="1" spc="600" dirty="0">
                <a:ln w="28575">
                  <a:noFill/>
                  <a:prstDash val="solid"/>
                </a:ln>
                <a:solidFill>
                  <a:schemeClr val="bg1"/>
                </a:solidFill>
                <a:latin typeface="Tw Cen MT" panose="020B0602020104020603" pitchFamily="34" charset="77"/>
              </a:rPr>
              <a:t>Distribution analysis</a:t>
            </a:r>
          </a:p>
        </p:txBody>
      </p:sp>
      <p:pic>
        <p:nvPicPr>
          <p:cNvPr id="9" name="Content Placeholder 8">
            <a:extLst>
              <a:ext uri="{FF2B5EF4-FFF2-40B4-BE49-F238E27FC236}">
                <a16:creationId xmlns:a16="http://schemas.microsoft.com/office/drawing/2014/main" id="{3AF54DDF-8562-169C-0330-551BDB880A69}"/>
              </a:ext>
            </a:extLst>
          </p:cNvPr>
          <p:cNvPicPr>
            <a:picLocks noGrp="1" noChangeAspect="1"/>
          </p:cNvPicPr>
          <p:nvPr>
            <p:ph idx="1"/>
          </p:nvPr>
        </p:nvPicPr>
        <p:blipFill>
          <a:blip r:embed="rId2"/>
          <a:stretch>
            <a:fillRect/>
          </a:stretch>
        </p:blipFill>
        <p:spPr>
          <a:xfrm>
            <a:off x="3402464" y="1335151"/>
            <a:ext cx="5611798" cy="3548063"/>
          </a:xfrm>
        </p:spPr>
      </p:pic>
      <p:sp>
        <p:nvSpPr>
          <p:cNvPr id="10" name="TextBox 9">
            <a:extLst>
              <a:ext uri="{FF2B5EF4-FFF2-40B4-BE49-F238E27FC236}">
                <a16:creationId xmlns:a16="http://schemas.microsoft.com/office/drawing/2014/main" id="{3D8C3106-4489-5B1D-2167-CEEF30DB5B57}"/>
              </a:ext>
            </a:extLst>
          </p:cNvPr>
          <p:cNvSpPr txBox="1"/>
          <p:nvPr/>
        </p:nvSpPr>
        <p:spPr>
          <a:xfrm>
            <a:off x="992473" y="5225776"/>
            <a:ext cx="10431780" cy="923330"/>
          </a:xfrm>
          <a:prstGeom prst="rect">
            <a:avLst/>
          </a:prstGeom>
          <a:noFill/>
        </p:spPr>
        <p:txBody>
          <a:bodyPr wrap="square" rtlCol="0">
            <a:spAutoFit/>
          </a:bodyPr>
          <a:lstStyle/>
          <a:p>
            <a:r>
              <a:rPr lang="en-US" dirty="0">
                <a:solidFill>
                  <a:schemeClr val="bg1"/>
                </a:solidFill>
              </a:rPr>
              <a:t>Distribution Analysis of Market Capitalization:</a:t>
            </a:r>
          </a:p>
          <a:p>
            <a:r>
              <a:rPr lang="en-US" dirty="0">
                <a:solidFill>
                  <a:schemeClr val="bg1"/>
                </a:solidFill>
              </a:rPr>
              <a:t>Visualized the distribution of market capitalization across all companies using a histogram, providing insights into the spread of values.</a:t>
            </a:r>
          </a:p>
        </p:txBody>
      </p:sp>
    </p:spTree>
    <p:extLst>
      <p:ext uri="{BB962C8B-B14F-4D97-AF65-F5344CB8AC3E}">
        <p14:creationId xmlns:p14="http://schemas.microsoft.com/office/powerpoint/2010/main" val="120872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395728" y="603504"/>
            <a:ext cx="7763256" cy="1600200"/>
          </a:xfrm>
        </p:spPr>
        <p:txBody>
          <a:bodyPr/>
          <a:lstStyle/>
          <a:p>
            <a:r>
              <a:rPr lang="en-US" dirty="0"/>
              <a:t>Trend analysis</a:t>
            </a:r>
          </a:p>
        </p:txBody>
      </p:sp>
      <p:pic>
        <p:nvPicPr>
          <p:cNvPr id="2052" name="Picture 4">
            <a:extLst>
              <a:ext uri="{FF2B5EF4-FFF2-40B4-BE49-F238E27FC236}">
                <a16:creationId xmlns:a16="http://schemas.microsoft.com/office/drawing/2014/main" id="{47F7B086-48F9-86C9-8D94-B77EBEFA7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758" y="1303854"/>
            <a:ext cx="8229196" cy="380397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CBC6729-DE8C-D6E4-280E-3BB67DD515D4}"/>
              </a:ext>
            </a:extLst>
          </p:cNvPr>
          <p:cNvSpPr txBox="1"/>
          <p:nvPr/>
        </p:nvSpPr>
        <p:spPr>
          <a:xfrm>
            <a:off x="1225296" y="5298980"/>
            <a:ext cx="10168128" cy="923330"/>
          </a:xfrm>
          <a:prstGeom prst="rect">
            <a:avLst/>
          </a:prstGeom>
          <a:noFill/>
        </p:spPr>
        <p:txBody>
          <a:bodyPr wrap="square" rtlCol="0">
            <a:spAutoFit/>
          </a:bodyPr>
          <a:lstStyle/>
          <a:p>
            <a:r>
              <a:rPr lang="en-US" b="1" dirty="0">
                <a:solidFill>
                  <a:schemeClr val="accent2">
                    <a:lumMod val="20000"/>
                    <a:lumOff val="80000"/>
                  </a:schemeClr>
                </a:solidFill>
              </a:rPr>
              <a:t>Trend Analysis of Market Capitalization:</a:t>
            </a:r>
          </a:p>
          <a:p>
            <a:r>
              <a:rPr lang="en-US" b="1" dirty="0">
                <a:solidFill>
                  <a:schemeClr val="accent2">
                    <a:lumMod val="20000"/>
                    <a:lumOff val="80000"/>
                  </a:schemeClr>
                </a:solidFill>
              </a:rPr>
              <a:t>Plotted the trend of market capitalization over the serial number, offering insights into overall market capitalization growth or decline.</a:t>
            </a:r>
          </a:p>
        </p:txBody>
      </p:sp>
    </p:spTree>
    <p:extLst>
      <p:ext uri="{BB962C8B-B14F-4D97-AF65-F5344CB8AC3E}">
        <p14:creationId xmlns:p14="http://schemas.microsoft.com/office/powerpoint/2010/main" val="121321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521208" y="283464"/>
            <a:ext cx="10799064" cy="1069848"/>
          </a:xfrm>
        </p:spPr>
        <p:txBody>
          <a:bodyPr/>
          <a:lstStyle/>
          <a:p>
            <a:r>
              <a:rPr lang="en-US" dirty="0"/>
              <a:t>Sales performance analysis</a:t>
            </a:r>
          </a:p>
        </p:txBody>
      </p:sp>
      <p:pic>
        <p:nvPicPr>
          <p:cNvPr id="3074" name="Picture 2">
            <a:extLst>
              <a:ext uri="{FF2B5EF4-FFF2-40B4-BE49-F238E27FC236}">
                <a16:creationId xmlns:a16="http://schemas.microsoft.com/office/drawing/2014/main" id="{82DD8F4A-E361-970E-72D2-4C420EABC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453896"/>
            <a:ext cx="9829800" cy="457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13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F32A472-51FC-18F8-263D-06BD9D4F4775}"/>
              </a:ext>
            </a:extLst>
          </p:cNvPr>
          <p:cNvSpPr/>
          <p:nvPr/>
        </p:nvSpPr>
        <p:spPr>
          <a:xfrm>
            <a:off x="1310078" y="1312271"/>
            <a:ext cx="8986627" cy="923330"/>
          </a:xfrm>
          <a:prstGeom prst="rect">
            <a:avLst/>
          </a:prstGeom>
          <a:noFill/>
        </p:spPr>
        <p:txBody>
          <a:bodyPr wrap="none" lIns="91440" tIns="45720" rIns="91440" bIns="45720">
            <a:spAutoFit/>
          </a:bodyPr>
          <a:lstStyle/>
          <a:p>
            <a:pPr algn="ctr"/>
            <a:r>
              <a:rPr lang="en-US" sz="5400" b="1" u="sng" cap="none" spc="300" dirty="0">
                <a:ln w="13462">
                  <a:solidFill>
                    <a:schemeClr val="bg1"/>
                  </a:solidFill>
                  <a:prstDash val="solid"/>
                </a:ln>
                <a:solidFill>
                  <a:schemeClr val="accent2">
                    <a:lumMod val="60000"/>
                    <a:lumOff val="40000"/>
                  </a:schemeClr>
                </a:solidFill>
                <a:effectLst>
                  <a:outerShdw dist="38100" dir="2700000" algn="bl" rotWithShape="0">
                    <a:schemeClr val="accent5"/>
                  </a:outerShdw>
                </a:effectLst>
              </a:rPr>
              <a:t>Sales Performance Analysis</a:t>
            </a:r>
          </a:p>
        </p:txBody>
      </p:sp>
      <p:sp>
        <p:nvSpPr>
          <p:cNvPr id="16" name="TextBox 15">
            <a:extLst>
              <a:ext uri="{FF2B5EF4-FFF2-40B4-BE49-F238E27FC236}">
                <a16:creationId xmlns:a16="http://schemas.microsoft.com/office/drawing/2014/main" id="{348EF1FF-AB43-D103-97F5-6F2CCB69A391}"/>
              </a:ext>
            </a:extLst>
          </p:cNvPr>
          <p:cNvSpPr txBox="1"/>
          <p:nvPr/>
        </p:nvSpPr>
        <p:spPr>
          <a:xfrm>
            <a:off x="1401518" y="2895698"/>
            <a:ext cx="9500615" cy="2031325"/>
          </a:xfrm>
          <a:prstGeom prst="rect">
            <a:avLst/>
          </a:prstGeom>
          <a:noFill/>
        </p:spPr>
        <p:txBody>
          <a:bodyPr wrap="square" rtlCol="0">
            <a:spAutoFit/>
          </a:bodyPr>
          <a:lstStyle/>
          <a:p>
            <a:r>
              <a:rPr lang="en-US" b="0" i="0" dirty="0">
                <a:solidFill>
                  <a:srgbClr val="D1D5DB"/>
                </a:solidFill>
                <a:effectLst/>
                <a:latin typeface="Söhne"/>
              </a:rPr>
              <a:t>The sales performance analysis focused on understanding the correlation between market capitalization and quarterly sales of the top 500 companies in India. After data cleaning to address specific challenges in sales data, visualizations were employed to showcase trends in sales performance. The analysis revealed notable correlations between market capitalization and sales, offering insights into the financial dynamics of these companies. This understanding sets the stage for strategic decision-making, providing stakeholders with valuable information for investment and growth strategies.</a:t>
            </a:r>
            <a:endParaRPr lang="en-US" dirty="0"/>
          </a:p>
        </p:txBody>
      </p:sp>
    </p:spTree>
    <p:extLst>
      <p:ext uri="{BB962C8B-B14F-4D97-AF65-F5344CB8AC3E}">
        <p14:creationId xmlns:p14="http://schemas.microsoft.com/office/powerpoint/2010/main" val="298237209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1130</TotalTime>
  <Words>1133</Words>
  <Application>Microsoft Office PowerPoint</Application>
  <PresentationFormat>Widescreen</PresentationFormat>
  <Paragraphs>56</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Rounded MT Bold</vt:lpstr>
      <vt:lpstr>Bahnschrift</vt:lpstr>
      <vt:lpstr>Calibri</vt:lpstr>
      <vt:lpstr>Courier New</vt:lpstr>
      <vt:lpstr>Segoe UI Light</vt:lpstr>
      <vt:lpstr>Söhne</vt:lpstr>
      <vt:lpstr>Tw Cen MT</vt:lpstr>
      <vt:lpstr>Office Theme</vt:lpstr>
      <vt:lpstr>Financial analytics</vt:lpstr>
      <vt:lpstr>CONTENTS</vt:lpstr>
      <vt:lpstr>INTRODUCTION</vt:lpstr>
      <vt:lpstr>Data exploration</vt:lpstr>
      <vt:lpstr>Market capitalization analysis</vt:lpstr>
      <vt:lpstr>Distribution analysis</vt:lpstr>
      <vt:lpstr>Trend analysis</vt:lpstr>
      <vt:lpstr>Sales performance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Utilizing Python libraries such as matplotlib and seaborn, diverse visualizations were employed to enhance the understanding of the top 500 companies' dataset. A histogram illuminated the distribution of Market Capitalization, providing insights into the dataset's central tendencies. A correlation matrix heatmap depicted relationships between key attributes, offering a comprehensive view of interdependencies. The pair plot allowed for a simultaneous exploration of selected attributes' relationships. Finally, a boxplot by sector showcased the distribution of Market Capitalization, aiding in the identification of sector-specific trends. These visualizations collectively served to illuminate patterns, correlations, and sector-specific dynamics, facilitating informed decision-making for stakeholders.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analytics</dc:title>
  <dc:creator>Prashant Kunal</dc:creator>
  <cp:lastModifiedBy>Prashant Kunal</cp:lastModifiedBy>
  <cp:revision>1</cp:revision>
  <dcterms:created xsi:type="dcterms:W3CDTF">2024-01-25T17:07:06Z</dcterms:created>
  <dcterms:modified xsi:type="dcterms:W3CDTF">2024-01-26T11:57:56Z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