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3AA4F7-D216-4830-88BF-B3043AC0D2D9}" type="datetimeFigureOut">
              <a:rPr lang="en-US" smtClean="0"/>
              <a:pPr/>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27DFE-CABC-4BCB-B49E-9F0B17BEFA0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3AA4F7-D216-4830-88BF-B3043AC0D2D9}" type="datetimeFigureOut">
              <a:rPr lang="en-US" smtClean="0"/>
              <a:pPr/>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27DFE-CABC-4BCB-B49E-9F0B17BEFA0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3AA4F7-D216-4830-88BF-B3043AC0D2D9}" type="datetimeFigureOut">
              <a:rPr lang="en-US" smtClean="0"/>
              <a:pPr/>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27DFE-CABC-4BCB-B49E-9F0B17BEFA0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3AA4F7-D216-4830-88BF-B3043AC0D2D9}" type="datetimeFigureOut">
              <a:rPr lang="en-US" smtClean="0"/>
              <a:pPr/>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27DFE-CABC-4BCB-B49E-9F0B17BEFA0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3AA4F7-D216-4830-88BF-B3043AC0D2D9}" type="datetimeFigureOut">
              <a:rPr lang="en-US" smtClean="0"/>
              <a:pPr/>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27DFE-CABC-4BCB-B49E-9F0B17BEFA0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3AA4F7-D216-4830-88BF-B3043AC0D2D9}" type="datetimeFigureOut">
              <a:rPr lang="en-US" smtClean="0"/>
              <a:pPr/>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27DFE-CABC-4BCB-B49E-9F0B17BEFA0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3AA4F7-D216-4830-88BF-B3043AC0D2D9}" type="datetimeFigureOut">
              <a:rPr lang="en-US" smtClean="0"/>
              <a:pPr/>
              <a:t>8/12/2020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527DFE-CABC-4BCB-B49E-9F0B17BEFA0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3AA4F7-D216-4830-88BF-B3043AC0D2D9}" type="datetimeFigureOut">
              <a:rPr lang="en-US" smtClean="0"/>
              <a:pPr/>
              <a:t>8/12/2020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527DFE-CABC-4BCB-B49E-9F0B17BEFA0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3AA4F7-D216-4830-88BF-B3043AC0D2D9}" type="datetimeFigureOut">
              <a:rPr lang="en-US" smtClean="0"/>
              <a:pPr/>
              <a:t>8/12/2020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527DFE-CABC-4BCB-B49E-9F0B17BEFA0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3AA4F7-D216-4830-88BF-B3043AC0D2D9}" type="datetimeFigureOut">
              <a:rPr lang="en-US" smtClean="0"/>
              <a:pPr/>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27DFE-CABC-4BCB-B49E-9F0B17BEFA0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3AA4F7-D216-4830-88BF-B3043AC0D2D9}" type="datetimeFigureOut">
              <a:rPr lang="en-US" smtClean="0"/>
              <a:pPr/>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27DFE-CABC-4BCB-B49E-9F0B17BEFA0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3AA4F7-D216-4830-88BF-B3043AC0D2D9}" type="datetimeFigureOut">
              <a:rPr lang="en-US" smtClean="0"/>
              <a:pPr/>
              <a:t>8/12/2020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27DFE-CABC-4BCB-B49E-9F0B17BEFA0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Permissions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Absolute(Numeric) Mode</a:t>
            </a:r>
            <a:br>
              <a:rPr lang="en-US" b="1" dirty="0" smtClean="0"/>
            </a:br>
            <a:endParaRPr lang="en-US" dirty="0"/>
          </a:p>
        </p:txBody>
      </p:sp>
      <p:sp>
        <p:nvSpPr>
          <p:cNvPr id="3" name="Content Placeholder 2"/>
          <p:cNvSpPr>
            <a:spLocks noGrp="1"/>
          </p:cNvSpPr>
          <p:nvPr>
            <p:ph idx="1"/>
          </p:nvPr>
        </p:nvSpPr>
        <p:spPr/>
        <p:txBody>
          <a:bodyPr/>
          <a:lstStyle/>
          <a:p>
            <a:r>
              <a:rPr lang="en-US" dirty="0" smtClean="0"/>
              <a:t>In this mode, file </a:t>
            </a:r>
            <a:r>
              <a:rPr lang="en-US" b="1" dirty="0" smtClean="0"/>
              <a:t>permissions are not represented as characters but a three-digit octal number</a:t>
            </a:r>
            <a:r>
              <a:rPr lang="en-US" dirty="0" smtClean="0"/>
              <a:t>.</a:t>
            </a:r>
          </a:p>
          <a:p>
            <a:endParaRPr lang="en-US" dirty="0" smtClean="0"/>
          </a:p>
        </p:txBody>
      </p:sp>
      <p:pic>
        <p:nvPicPr>
          <p:cNvPr id="4" name="Picture 3" descr="absolute.jpg"/>
          <p:cNvPicPr>
            <a:picLocks noChangeAspect="1"/>
          </p:cNvPicPr>
          <p:nvPr/>
        </p:nvPicPr>
        <p:blipFill>
          <a:blip r:embed="rId2"/>
          <a:stretch>
            <a:fillRect/>
          </a:stretch>
        </p:blipFill>
        <p:spPr>
          <a:xfrm>
            <a:off x="914400" y="3048000"/>
            <a:ext cx="7315200" cy="3505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t>the </a:t>
            </a:r>
            <a:r>
              <a:rPr lang="en-US" sz="2400" dirty="0" err="1" smtClean="0"/>
              <a:t>chmod</a:t>
            </a:r>
            <a:r>
              <a:rPr lang="en-US" sz="2400" dirty="0" smtClean="0"/>
              <a:t> command in action</a:t>
            </a:r>
            <a:r>
              <a:rPr lang="en-US" sz="2400" dirty="0" smtClean="0"/>
              <a:t>.</a:t>
            </a:r>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In the above-given terminal window, we have changed the permissions of the file 'sample to '764'.</a:t>
            </a:r>
            <a:endParaRPr lang="en-US" sz="2400" dirty="0"/>
          </a:p>
        </p:txBody>
      </p:sp>
      <p:pic>
        <p:nvPicPr>
          <p:cNvPr id="4" name="Picture 3" descr="chmod_new(1).png"/>
          <p:cNvPicPr>
            <a:picLocks noChangeAspect="1"/>
          </p:cNvPicPr>
          <p:nvPr/>
        </p:nvPicPr>
        <p:blipFill>
          <a:blip r:embed="rId2"/>
          <a:stretch>
            <a:fillRect/>
          </a:stretch>
        </p:blipFill>
        <p:spPr>
          <a:xfrm>
            <a:off x="533400" y="2057400"/>
            <a:ext cx="6057901" cy="2271713"/>
          </a:xfrm>
          <a:prstGeom prst="rect">
            <a:avLst/>
          </a:prstGeom>
        </p:spPr>
      </p:pic>
      <p:pic>
        <p:nvPicPr>
          <p:cNvPr id="15" name="Picture 14" descr="FilePermissions(1).png"/>
          <p:cNvPicPr>
            <a:picLocks noChangeAspect="1"/>
          </p:cNvPicPr>
          <p:nvPr/>
        </p:nvPicPr>
        <p:blipFill>
          <a:blip r:embed="rId3"/>
          <a:stretch>
            <a:fillRect/>
          </a:stretch>
        </p:blipFill>
        <p:spPr>
          <a:xfrm>
            <a:off x="3733800" y="5029200"/>
            <a:ext cx="2133600" cy="111436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764' absolute code says the following:</a:t>
            </a:r>
          </a:p>
          <a:p>
            <a:r>
              <a:rPr lang="en-US" dirty="0" smtClean="0"/>
              <a:t>Owner can read, write and execute</a:t>
            </a:r>
          </a:p>
          <a:p>
            <a:r>
              <a:rPr lang="en-US" dirty="0" err="1" smtClean="0"/>
              <a:t>Usergroup</a:t>
            </a:r>
            <a:r>
              <a:rPr lang="en-US" dirty="0" smtClean="0"/>
              <a:t> can read and write</a:t>
            </a:r>
          </a:p>
          <a:p>
            <a:r>
              <a:rPr lang="en-US" dirty="0" smtClean="0"/>
              <a:t>World can only read</a:t>
            </a:r>
          </a:p>
          <a:p>
            <a:r>
              <a:rPr lang="en-US" b="1" dirty="0" smtClean="0"/>
              <a:t>This is shown as '-</a:t>
            </a:r>
            <a:r>
              <a:rPr lang="en-US" b="1" dirty="0" err="1" smtClean="0"/>
              <a:t>rwxrw</a:t>
            </a:r>
            <a:r>
              <a:rPr lang="en-US" b="1" dirty="0" smtClean="0"/>
              <a:t>-r-</a:t>
            </a:r>
            <a:r>
              <a:rPr lang="en-US" dirty="0" smtClean="0"/>
              <a:t>This is how you can change the permissions on file by assigning an absolute number.</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Symbolic Mode</a:t>
            </a:r>
            <a:br>
              <a:rPr lang="en-US" b="1" dirty="0" smtClean="0"/>
            </a:br>
            <a:endParaRPr lang="en-US" dirty="0"/>
          </a:p>
        </p:txBody>
      </p:sp>
      <p:pic>
        <p:nvPicPr>
          <p:cNvPr id="24578" name="Picture 2"/>
          <p:cNvPicPr>
            <a:picLocks noGrp="1" noChangeAspect="1" noChangeArrowheads="1"/>
          </p:cNvPicPr>
          <p:nvPr>
            <p:ph idx="1"/>
          </p:nvPr>
        </p:nvPicPr>
        <p:blipFill>
          <a:blip r:embed="rId2"/>
          <a:srcRect/>
          <a:stretch>
            <a:fillRect/>
          </a:stretch>
        </p:blipFill>
        <p:spPr bwMode="auto">
          <a:xfrm>
            <a:off x="914400" y="1371600"/>
            <a:ext cx="7210425" cy="1647825"/>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a:srcRect/>
          <a:stretch>
            <a:fillRect/>
          </a:stretch>
        </p:blipFill>
        <p:spPr bwMode="auto">
          <a:xfrm>
            <a:off x="990600" y="3124200"/>
            <a:ext cx="7381875" cy="25527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Symbolic Mode</a:t>
            </a:r>
            <a:br>
              <a:rPr lang="en-US" b="1" dirty="0" smtClean="0"/>
            </a:br>
            <a:endParaRPr lang="en-US" dirty="0"/>
          </a:p>
        </p:txBody>
      </p:sp>
      <p:sp>
        <p:nvSpPr>
          <p:cNvPr id="3" name="Content Placeholder 2"/>
          <p:cNvSpPr>
            <a:spLocks noGrp="1"/>
          </p:cNvSpPr>
          <p:nvPr>
            <p:ph idx="1"/>
          </p:nvPr>
        </p:nvSpPr>
        <p:spPr/>
        <p:txBody>
          <a:bodyPr>
            <a:normAutofit/>
          </a:bodyPr>
          <a:lstStyle/>
          <a:p>
            <a:r>
              <a:rPr lang="en-US" sz="2000" dirty="0" smtClean="0"/>
              <a:t>In the Absolute mode, you change permissions for all 3 owners. In the symbolic mode, you can modify permissions of a specific owner. It makes use of mathematical symbols to modify the file permissions</a:t>
            </a:r>
            <a:r>
              <a:rPr lang="en-US" sz="2000" dirty="0" smtClean="0"/>
              <a:t>.</a:t>
            </a:r>
          </a:p>
          <a:p>
            <a:r>
              <a:rPr lang="en-US" sz="2000" dirty="0" smtClean="0"/>
              <a:t>We will not be using permissions in numbers like 755 but characters like </a:t>
            </a:r>
            <a:r>
              <a:rPr lang="en-US" sz="2000" dirty="0" err="1" smtClean="0"/>
              <a:t>rwx</a:t>
            </a:r>
            <a:r>
              <a:rPr lang="en-US" sz="2000" dirty="0" smtClean="0"/>
              <a:t>. Let's look into an example</a:t>
            </a:r>
          </a:p>
          <a:p>
            <a:r>
              <a:rPr lang="en-US" dirty="0" smtClean="0"/>
              <a:t/>
            </a:r>
            <a:br>
              <a:rPr lang="en-US" dirty="0" smtClean="0"/>
            </a:br>
            <a:endParaRPr lang="en-US" dirty="0"/>
          </a:p>
        </p:txBody>
      </p:sp>
      <p:pic>
        <p:nvPicPr>
          <p:cNvPr id="4" name="Picture 3" descr="Symbolic_Mode(1).png"/>
          <p:cNvPicPr>
            <a:picLocks noChangeAspect="1"/>
          </p:cNvPicPr>
          <p:nvPr/>
        </p:nvPicPr>
        <p:blipFill>
          <a:blip r:embed="rId2"/>
          <a:stretch>
            <a:fillRect/>
          </a:stretch>
        </p:blipFill>
        <p:spPr>
          <a:xfrm>
            <a:off x="838200" y="3276600"/>
            <a:ext cx="4743450" cy="30670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Changing Ownership and Group</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changing the ownership of a file/directory, you can use the following command:</a:t>
            </a:r>
          </a:p>
          <a:p>
            <a:r>
              <a:rPr lang="en-US" dirty="0" err="1" smtClean="0"/>
              <a:t>chown</a:t>
            </a:r>
            <a:r>
              <a:rPr lang="en-US" dirty="0" smtClean="0"/>
              <a:t> </a:t>
            </a:r>
            <a:r>
              <a:rPr lang="en-US" dirty="0" smtClean="0"/>
              <a:t>user</a:t>
            </a:r>
          </a:p>
          <a:p>
            <a:r>
              <a:rPr lang="en-US" dirty="0" smtClean="0"/>
              <a:t>In </a:t>
            </a:r>
            <a:r>
              <a:rPr lang="en-US" dirty="0" smtClean="0"/>
              <a:t>case you want to change the user as well as group for a file or directory use the command</a:t>
            </a:r>
          </a:p>
          <a:p>
            <a:r>
              <a:rPr lang="en-US" dirty="0" err="1" smtClean="0"/>
              <a:t>chown</a:t>
            </a:r>
            <a:r>
              <a:rPr lang="en-US" dirty="0" smtClean="0"/>
              <a:t> </a:t>
            </a:r>
            <a:r>
              <a:rPr lang="en-US" dirty="0" err="1" smtClean="0"/>
              <a:t>user:group</a:t>
            </a:r>
            <a:r>
              <a:rPr lang="en-US" dirty="0" smtClean="0"/>
              <a:t> </a:t>
            </a:r>
            <a:r>
              <a:rPr lang="en-US" dirty="0" smtClean="0"/>
              <a:t>filename</a:t>
            </a:r>
          </a:p>
          <a:p>
            <a:r>
              <a:rPr lang="en-US" dirty="0" smtClean="0"/>
              <a:t>In </a:t>
            </a:r>
            <a:r>
              <a:rPr lang="en-US" dirty="0" smtClean="0"/>
              <a:t>case you want to change group-owner only, use the command</a:t>
            </a:r>
          </a:p>
          <a:p>
            <a:r>
              <a:rPr lang="en-US" dirty="0" err="1" smtClean="0"/>
              <a:t>chgrp</a:t>
            </a:r>
            <a:r>
              <a:rPr lang="en-US" dirty="0" smtClean="0"/>
              <a:t> </a:t>
            </a:r>
            <a:r>
              <a:rPr lang="en-US" dirty="0" err="1" smtClean="0"/>
              <a:t>group_name</a:t>
            </a:r>
            <a:r>
              <a:rPr lang="en-US" dirty="0" smtClean="0"/>
              <a:t> filename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hown_comm(1).png"/>
          <p:cNvPicPr>
            <a:picLocks noGrp="1" noChangeAspect="1"/>
          </p:cNvPicPr>
          <p:nvPr>
            <p:ph idx="1"/>
          </p:nvPr>
        </p:nvPicPr>
        <p:blipFill>
          <a:blip r:embed="rId2"/>
          <a:stretch>
            <a:fillRect/>
          </a:stretch>
        </p:blipFill>
        <p:spPr>
          <a:xfrm>
            <a:off x="304800" y="1523999"/>
            <a:ext cx="7467600" cy="4267201"/>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hgrp.png"/>
          <p:cNvPicPr>
            <a:picLocks noGrp="1" noChangeAspect="1"/>
          </p:cNvPicPr>
          <p:nvPr>
            <p:ph idx="1"/>
          </p:nvPr>
        </p:nvPicPr>
        <p:blipFill>
          <a:blip r:embed="rId2"/>
          <a:stretch>
            <a:fillRect/>
          </a:stretch>
        </p:blipFill>
        <p:spPr>
          <a:xfrm>
            <a:off x="838200" y="1828800"/>
            <a:ext cx="7467600" cy="305429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The file /etc/group contains all the groups defined in the system</a:t>
            </a:r>
          </a:p>
          <a:p>
            <a:r>
              <a:rPr lang="en-US" dirty="0" smtClean="0"/>
              <a:t>You can use the command "groups" to find all the groups you are a member of</a:t>
            </a:r>
          </a:p>
          <a:p>
            <a:r>
              <a:rPr lang="en-US" dirty="0" smtClean="0"/>
              <a:t>You can use the command </a:t>
            </a:r>
            <a:r>
              <a:rPr lang="en-US" dirty="0" err="1" smtClean="0"/>
              <a:t>newgrp</a:t>
            </a:r>
            <a:r>
              <a:rPr lang="en-US" dirty="0" smtClean="0"/>
              <a:t> to work as a member a group other than your default group</a:t>
            </a:r>
          </a:p>
          <a:p>
            <a:r>
              <a:rPr lang="en-US" dirty="0" smtClean="0"/>
              <a:t>You cannot have 2 groups owning the same file.</a:t>
            </a:r>
          </a:p>
          <a:p>
            <a:r>
              <a:rPr lang="en-US" dirty="0" smtClean="0"/>
              <a:t>You do not have nested groups in Linux. One group cannot be sub-group of other</a:t>
            </a:r>
          </a:p>
          <a:p>
            <a:r>
              <a:rPr lang="en-US" dirty="0" smtClean="0"/>
              <a:t>x- </a:t>
            </a:r>
            <a:r>
              <a:rPr lang="en-US" dirty="0" err="1" smtClean="0"/>
              <a:t>eXecuting</a:t>
            </a:r>
            <a:r>
              <a:rPr lang="en-US" dirty="0" smtClean="0"/>
              <a:t> a directory means Being allowed to "enter" a dir and gain possible access to sub-</a:t>
            </a:r>
            <a:r>
              <a:rPr lang="en-US" dirty="0" err="1" smtClean="0"/>
              <a:t>dirs</a:t>
            </a: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Permissions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a:t>Linux is a  </a:t>
            </a:r>
            <a:r>
              <a:rPr lang="en-US" b="1" dirty="0"/>
              <a:t>multi-user operating system </a:t>
            </a:r>
            <a:r>
              <a:rPr lang="en-US" dirty="0"/>
              <a:t>which can be accessed by many users simultaneously</a:t>
            </a:r>
            <a:r>
              <a:rPr lang="en-US" dirty="0" smtClean="0"/>
              <a:t>.</a:t>
            </a:r>
          </a:p>
          <a:p>
            <a:r>
              <a:rPr lang="en-US" dirty="0" smtClean="0"/>
              <a:t> </a:t>
            </a:r>
            <a:r>
              <a:rPr lang="en-US" dirty="0"/>
              <a:t>Linux can also be used in mainframes and servers without any modifications</a:t>
            </a:r>
            <a:r>
              <a:rPr lang="en-US" dirty="0" smtClean="0"/>
              <a:t>.</a:t>
            </a:r>
          </a:p>
          <a:p>
            <a:r>
              <a:rPr lang="en-US" dirty="0" smtClean="0"/>
              <a:t> </a:t>
            </a:r>
            <a:r>
              <a:rPr lang="en-US" dirty="0"/>
              <a:t>But this raises security concerns as an unsolicited or </a:t>
            </a:r>
            <a:r>
              <a:rPr lang="en-US" b="1" dirty="0"/>
              <a:t>malign user</a:t>
            </a:r>
            <a:r>
              <a:rPr lang="en-US" dirty="0"/>
              <a:t> can </a:t>
            </a:r>
            <a:r>
              <a:rPr lang="en-US" b="1" dirty="0"/>
              <a:t>corrupt, change or remove crucial data</a:t>
            </a:r>
            <a:r>
              <a:rPr lang="en-US" dirty="0"/>
              <a:t>. </a:t>
            </a:r>
            <a:endParaRPr lang="en-US" dirty="0" smtClean="0"/>
          </a:p>
          <a:p>
            <a:r>
              <a:rPr lang="en-US" dirty="0" smtClean="0"/>
              <a:t>For </a:t>
            </a:r>
            <a:r>
              <a:rPr lang="en-US" dirty="0"/>
              <a:t>effective security, Linux divides authorization into 2 levels</a:t>
            </a:r>
            <a:r>
              <a:rPr lang="en-US" dirty="0" smtClean="0"/>
              <a:t>.</a:t>
            </a:r>
          </a:p>
          <a:p>
            <a:r>
              <a:rPr lang="en-US" dirty="0"/>
              <a:t>Ownership</a:t>
            </a:r>
          </a:p>
          <a:p>
            <a:r>
              <a:rPr lang="en-US" dirty="0" smtClean="0"/>
              <a:t>Permission</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Permissions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Ownership of Linux files</a:t>
            </a:r>
          </a:p>
          <a:p>
            <a:r>
              <a:rPr lang="en-US" dirty="0"/>
              <a:t>Every file and directory on your Unix/Linux system is assigned 3 types of owner, given below</a:t>
            </a:r>
            <a:r>
              <a:rPr lang="en-US" dirty="0" smtClean="0"/>
              <a:t>.</a:t>
            </a:r>
          </a:p>
          <a:p>
            <a:r>
              <a:rPr lang="en-US" b="1" dirty="0" smtClean="0"/>
              <a:t>User-</a:t>
            </a:r>
            <a:r>
              <a:rPr lang="en-US" dirty="0" smtClean="0"/>
              <a:t>A </a:t>
            </a:r>
            <a:r>
              <a:rPr lang="en-US" dirty="0"/>
              <a:t>user is the owner of the file. By default, the person who created a file becomes its owner. Hence, a user is also sometimes called an owner</a:t>
            </a:r>
            <a:r>
              <a:rPr lang="en-US" dirty="0" smtClean="0"/>
              <a:t>.</a:t>
            </a:r>
          </a:p>
          <a:p>
            <a:r>
              <a:rPr lang="en-US" b="1" dirty="0"/>
              <a:t>Group</a:t>
            </a:r>
          </a:p>
          <a:p>
            <a:r>
              <a:rPr lang="en-US" dirty="0"/>
              <a:t>A user- group can contain multiple users. All users belonging to a group will have the same access permissions to the file. Suppose you have a project where a number of people require access to a file. Instead of manually assigning permissions to each user, you could add all users to a group, and assign group permission to file such that only this group members and no one else can read or modify the files.</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Other</a:t>
            </a:r>
          </a:p>
          <a:p>
            <a:r>
              <a:rPr lang="en-US" dirty="0"/>
              <a:t>Any other user who has access to a file. This person has neither created the file, nor he belongs to a </a:t>
            </a:r>
            <a:r>
              <a:rPr lang="en-US" dirty="0" err="1"/>
              <a:t>usergroup</a:t>
            </a:r>
            <a:r>
              <a:rPr lang="en-US" dirty="0"/>
              <a:t> who could own the file. Practically, it means everybody else. Hence, when you set the permission for others, it is also referred as set permissions for the world</a:t>
            </a:r>
            <a:r>
              <a:rPr lang="en-US" dirty="0" smtClean="0"/>
              <a:t>.</a:t>
            </a:r>
          </a:p>
          <a:p>
            <a:r>
              <a:rPr lang="en-US" b="1" dirty="0"/>
              <a:t>Linux distinguish </a:t>
            </a:r>
            <a:r>
              <a:rPr lang="en-US" dirty="0"/>
              <a:t>between these three user types so that a user 'A' cannot affect a file which contains some other user 'B's' vital information/data. It is like you do not want your colleague, who works on your Linux computer, to view your images. This is where </a:t>
            </a:r>
            <a:r>
              <a:rPr lang="en-US" b="1" dirty="0"/>
              <a:t>Permissions</a:t>
            </a:r>
            <a:r>
              <a:rPr lang="en-US" dirty="0"/>
              <a:t> set in, and they define </a:t>
            </a:r>
            <a:r>
              <a:rPr lang="en-US" b="1" dirty="0"/>
              <a:t>user behavior</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Permissions</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Every file and directory in your UNIX/Linux system has following 3 permissions defined for all the 3 owners discussed above.</a:t>
            </a:r>
          </a:p>
          <a:p>
            <a:r>
              <a:rPr lang="en-US" b="1" dirty="0"/>
              <a:t>Read:</a:t>
            </a:r>
            <a:r>
              <a:rPr lang="en-US" dirty="0"/>
              <a:t> This permission give you the authority to open and read a file. Read permission on a directory gives you the ability to lists its content.</a:t>
            </a:r>
          </a:p>
          <a:p>
            <a:r>
              <a:rPr lang="en-US" b="1" dirty="0"/>
              <a:t>Write: </a:t>
            </a:r>
            <a:r>
              <a:rPr lang="en-US" dirty="0"/>
              <a:t>The write permission gives you the authority to modify the contents of a file. The write permission on a directory gives you the authority to add, remove and rename files stored in the directory. Consider a scenario where you have to write permission on file but do not have write permission on the directory where the file is stored. You will be able to modify the file contents. But you will not be able to rename, move or remove the file from the directory.</a:t>
            </a:r>
          </a:p>
          <a:p>
            <a:r>
              <a:rPr lang="en-US" b="1" dirty="0"/>
              <a:t>Execute: </a:t>
            </a:r>
            <a:r>
              <a:rPr lang="en-US" dirty="0"/>
              <a:t>In Windows, an executable program usually has an extension ".exe" and which you can easily run. In Unix/Linux, you cannot run a program unless the execute permission is set. If the execute permission is not set, you might still be able to see/modify the program code(provided read &amp; write permissions are set), but not run it.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ermissionsConcept.png"/>
          <p:cNvPicPr>
            <a:picLocks noGrp="1" noChangeAspect="1"/>
          </p:cNvPicPr>
          <p:nvPr>
            <p:ph idx="1"/>
          </p:nvPr>
        </p:nvPicPr>
        <p:blipFill>
          <a:blip r:embed="rId2"/>
          <a:stretch>
            <a:fillRect/>
          </a:stretch>
        </p:blipFill>
        <p:spPr>
          <a:xfrm>
            <a:off x="1143000" y="1574984"/>
            <a:ext cx="5905500" cy="3940786"/>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b="1" dirty="0" err="1"/>
              <a:t>ls</a:t>
            </a:r>
            <a:r>
              <a:rPr lang="en-US" sz="2400" b="1" dirty="0"/>
              <a:t> - l</a:t>
            </a:r>
            <a:r>
              <a:rPr lang="en-US" sz="2400" dirty="0"/>
              <a:t> on terminal </a:t>
            </a:r>
            <a:r>
              <a:rPr lang="en-US" sz="2400" dirty="0" smtClean="0"/>
              <a:t>gives</a:t>
            </a:r>
          </a:p>
          <a:p>
            <a:endParaRPr lang="en-US" sz="2400" dirty="0" smtClean="0"/>
          </a:p>
          <a:p>
            <a:pPr>
              <a:buNone/>
            </a:pPr>
            <a:endParaRPr lang="en-US" sz="2400" dirty="0" smtClean="0"/>
          </a:p>
          <a:p>
            <a:pPr>
              <a:buNone/>
            </a:pPr>
            <a:endParaRPr lang="en-US" sz="2400" dirty="0" smtClean="0"/>
          </a:p>
          <a:p>
            <a:pPr>
              <a:buNone/>
            </a:pPr>
            <a:endParaRPr lang="en-US" sz="2400" dirty="0" smtClean="0"/>
          </a:p>
          <a:p>
            <a:r>
              <a:rPr lang="en-US" sz="2400" dirty="0"/>
              <a:t>the first '</a:t>
            </a:r>
            <a:r>
              <a:rPr lang="en-US" sz="2400" b="1" dirty="0"/>
              <a:t>-</a:t>
            </a:r>
            <a:r>
              <a:rPr lang="en-US" sz="2400" dirty="0"/>
              <a:t>' implies that we have selected a </a:t>
            </a:r>
            <a:r>
              <a:rPr lang="en-US" sz="2400" dirty="0" err="1"/>
              <a:t>file.p</a:t>
            </a:r>
            <a:r>
              <a:rPr lang="en-US" sz="2400" dirty="0" smtClean="0"/>
              <a:t>&gt;</a:t>
            </a:r>
          </a:p>
          <a:p>
            <a:r>
              <a:rPr lang="en-US" sz="2400" dirty="0"/>
              <a:t>Else, if it were a directory, </a:t>
            </a:r>
            <a:r>
              <a:rPr lang="en-US" sz="2400" b="1" dirty="0"/>
              <a:t>d </a:t>
            </a:r>
            <a:r>
              <a:rPr lang="en-US" sz="2400" dirty="0"/>
              <a:t>would have been shown</a:t>
            </a:r>
            <a:r>
              <a:rPr lang="en-US" sz="2400" dirty="0" smtClean="0"/>
              <a:t>.</a:t>
            </a:r>
          </a:p>
          <a:p>
            <a:endParaRPr lang="en-US" dirty="0"/>
          </a:p>
        </p:txBody>
      </p:sp>
      <p:pic>
        <p:nvPicPr>
          <p:cNvPr id="4" name="Picture 3" descr="Permis_system.png"/>
          <p:cNvPicPr>
            <a:picLocks noChangeAspect="1"/>
          </p:cNvPicPr>
          <p:nvPr/>
        </p:nvPicPr>
        <p:blipFill>
          <a:blip r:embed="rId2"/>
          <a:stretch>
            <a:fillRect/>
          </a:stretch>
        </p:blipFill>
        <p:spPr>
          <a:xfrm>
            <a:off x="381000" y="2057400"/>
            <a:ext cx="6971641" cy="1533525"/>
          </a:xfrm>
          <a:prstGeom prst="rect">
            <a:avLst/>
          </a:prstGeom>
        </p:spPr>
      </p:pic>
      <p:pic>
        <p:nvPicPr>
          <p:cNvPr id="5" name="Picture 4" descr="Directory.png"/>
          <p:cNvPicPr>
            <a:picLocks noChangeAspect="1"/>
          </p:cNvPicPr>
          <p:nvPr/>
        </p:nvPicPr>
        <p:blipFill>
          <a:blip r:embed="rId3"/>
          <a:stretch>
            <a:fillRect/>
          </a:stretch>
        </p:blipFill>
        <p:spPr>
          <a:xfrm>
            <a:off x="685800" y="4800600"/>
            <a:ext cx="6553200" cy="1066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sz="8000" dirty="0"/>
              <a:t>The characters are pretty easy to remember.</a:t>
            </a:r>
          </a:p>
          <a:p>
            <a:r>
              <a:rPr lang="en-US" sz="8000" b="1" dirty="0"/>
              <a:t>r</a:t>
            </a:r>
            <a:r>
              <a:rPr lang="en-US" sz="8000" dirty="0"/>
              <a:t> = read permission</a:t>
            </a:r>
            <a:br>
              <a:rPr lang="en-US" sz="8000" dirty="0"/>
            </a:br>
            <a:r>
              <a:rPr lang="en-US" sz="8000" b="1" dirty="0"/>
              <a:t>w</a:t>
            </a:r>
            <a:r>
              <a:rPr lang="en-US" sz="8000" dirty="0"/>
              <a:t> = write permission</a:t>
            </a:r>
            <a:br>
              <a:rPr lang="en-US" sz="8000" dirty="0"/>
            </a:br>
            <a:r>
              <a:rPr lang="en-US" sz="8000" b="1" dirty="0"/>
              <a:t>x</a:t>
            </a:r>
            <a:r>
              <a:rPr lang="en-US" sz="8000" dirty="0"/>
              <a:t> = execute permission</a:t>
            </a:r>
            <a:br>
              <a:rPr lang="en-US" sz="8000" dirty="0"/>
            </a:br>
            <a:r>
              <a:rPr lang="en-US" sz="8000" b="1" dirty="0"/>
              <a:t>-</a:t>
            </a:r>
            <a:r>
              <a:rPr lang="en-US" sz="8000" dirty="0"/>
              <a:t> = no permission</a:t>
            </a:r>
          </a:p>
          <a:p>
            <a:pPr>
              <a:buNone/>
            </a:pPr>
            <a:r>
              <a:rPr lang="en-US" sz="8000" dirty="0"/>
              <a:t>The first part of the code is </a:t>
            </a:r>
            <a:r>
              <a:rPr lang="en-US" sz="8000" b="1" dirty="0"/>
              <a:t>'</a:t>
            </a:r>
            <a:r>
              <a:rPr lang="en-US" sz="8000" b="1" dirty="0" err="1"/>
              <a:t>rw</a:t>
            </a:r>
            <a:r>
              <a:rPr lang="en-US" sz="8000" b="1" dirty="0"/>
              <a:t>-'</a:t>
            </a:r>
            <a:r>
              <a:rPr lang="en-US" sz="8000" dirty="0"/>
              <a:t>. This suggests that the owner 'Home' </a:t>
            </a:r>
            <a:r>
              <a:rPr lang="en-US" sz="8000" dirty="0" smtClean="0"/>
              <a:t>can</a:t>
            </a:r>
          </a:p>
          <a:p>
            <a:r>
              <a:rPr lang="en-US" sz="8000" b="1" dirty="0"/>
              <a:t>Read the file</a:t>
            </a:r>
          </a:p>
          <a:p>
            <a:r>
              <a:rPr lang="en-US" sz="8000" b="1" dirty="0"/>
              <a:t>Write or edit the file</a:t>
            </a:r>
          </a:p>
          <a:p>
            <a:r>
              <a:rPr lang="en-US" sz="8000" b="1" dirty="0"/>
              <a:t>He cannot execute the file since the execute bit is set to '-'.</a:t>
            </a:r>
          </a:p>
          <a:p>
            <a:pPr>
              <a:buNone/>
            </a:pPr>
            <a:r>
              <a:rPr lang="en-US" sz="8000" dirty="0"/>
              <a:t>The second part is </a:t>
            </a:r>
            <a:r>
              <a:rPr lang="en-US" sz="8000" b="1" dirty="0"/>
              <a:t>'</a:t>
            </a:r>
            <a:r>
              <a:rPr lang="en-US" sz="8000" b="1" dirty="0" err="1"/>
              <a:t>rw</a:t>
            </a:r>
            <a:r>
              <a:rPr lang="en-US" sz="8000" b="1" dirty="0"/>
              <a:t>-'.</a:t>
            </a:r>
            <a:r>
              <a:rPr lang="en-US" sz="8000" dirty="0"/>
              <a:t> It for the user group 'Home' and group-members can:</a:t>
            </a:r>
          </a:p>
          <a:p>
            <a:r>
              <a:rPr lang="en-US" sz="8000" b="1" dirty="0"/>
              <a:t>Read the file</a:t>
            </a:r>
          </a:p>
          <a:p>
            <a:r>
              <a:rPr lang="en-US" sz="8000" b="1" dirty="0"/>
              <a:t>Write or edit the </a:t>
            </a:r>
            <a:r>
              <a:rPr lang="en-US" sz="8000" b="1" dirty="0" smtClean="0"/>
              <a:t>file</a:t>
            </a:r>
          </a:p>
          <a:p>
            <a:pPr>
              <a:buNone/>
            </a:pPr>
            <a:r>
              <a:rPr lang="en-US" sz="8000" dirty="0"/>
              <a:t>The third part is for the world which means any user. It says </a:t>
            </a:r>
            <a:r>
              <a:rPr lang="en-US" sz="8000" b="1" dirty="0"/>
              <a:t>'r--'.</a:t>
            </a:r>
            <a:r>
              <a:rPr lang="en-US" sz="8000" dirty="0"/>
              <a:t> This means the user can only:</a:t>
            </a:r>
          </a:p>
          <a:p>
            <a:r>
              <a:rPr lang="en-US" sz="8000" b="1" dirty="0"/>
              <a:t>Read the file</a:t>
            </a:r>
          </a:p>
          <a:p>
            <a:endParaRPr lang="en-US" dirty="0"/>
          </a:p>
          <a:p>
            <a:endParaRPr lang="en-US" dirty="0"/>
          </a:p>
        </p:txBody>
      </p:sp>
      <p:pic>
        <p:nvPicPr>
          <p:cNvPr id="4" name="Picture 3" descr="permission(1).png"/>
          <p:cNvPicPr>
            <a:picLocks noChangeAspect="1"/>
          </p:cNvPicPr>
          <p:nvPr/>
        </p:nvPicPr>
        <p:blipFill>
          <a:blip r:embed="rId2"/>
          <a:stretch>
            <a:fillRect/>
          </a:stretch>
        </p:blipFill>
        <p:spPr>
          <a:xfrm>
            <a:off x="5181600" y="1295400"/>
            <a:ext cx="3048000" cy="14763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Changing file/directory permissions </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Say you do not want your colleague to see your personal images. This can be achieved by changing file permissions</a:t>
            </a:r>
            <a:r>
              <a:rPr lang="en-US" dirty="0" smtClean="0"/>
              <a:t>.</a:t>
            </a:r>
          </a:p>
          <a:p>
            <a:r>
              <a:rPr lang="en-US" dirty="0"/>
              <a:t>'</a:t>
            </a:r>
            <a:r>
              <a:rPr lang="en-US" b="1" dirty="0" err="1"/>
              <a:t>chmod</a:t>
            </a:r>
            <a:r>
              <a:rPr lang="en-US" b="1" dirty="0"/>
              <a:t>'</a:t>
            </a:r>
            <a:r>
              <a:rPr lang="en-US" dirty="0"/>
              <a:t> command which stands for 'change mode'. Using the command, we can set permissions (read, write, execute) on a file/directory for the owner, group and the world</a:t>
            </a:r>
            <a:r>
              <a:rPr lang="en-US" dirty="0" smtClean="0"/>
              <a:t>.</a:t>
            </a:r>
          </a:p>
          <a:p>
            <a:r>
              <a:rPr lang="en-US" b="1" dirty="0"/>
              <a:t>Syntax</a:t>
            </a:r>
            <a:r>
              <a:rPr lang="en-US" b="1" dirty="0" smtClean="0"/>
              <a:t>:</a:t>
            </a:r>
          </a:p>
          <a:p>
            <a:r>
              <a:rPr lang="en-US" dirty="0" err="1" smtClean="0"/>
              <a:t>chmod</a:t>
            </a:r>
            <a:r>
              <a:rPr lang="en-US" dirty="0" smtClean="0"/>
              <a:t> permissions filename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562</Words>
  <Application>Microsoft Office PowerPoint</Application>
  <PresentationFormat>On-screen Show (4:3)</PresentationFormat>
  <Paragraphs>77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File Permissions</vt:lpstr>
      <vt:lpstr>File Permissions</vt:lpstr>
      <vt:lpstr>File Permissions</vt:lpstr>
      <vt:lpstr>Slide 4</vt:lpstr>
      <vt:lpstr>Permissions </vt:lpstr>
      <vt:lpstr>Slide 6</vt:lpstr>
      <vt:lpstr>Slide 7</vt:lpstr>
      <vt:lpstr>Slide 8</vt:lpstr>
      <vt:lpstr>Changing file/directory permissions  </vt:lpstr>
      <vt:lpstr>Absolute(Numeric) Mode </vt:lpstr>
      <vt:lpstr>Slide 11</vt:lpstr>
      <vt:lpstr>Slide 12</vt:lpstr>
      <vt:lpstr>Symbolic Mode </vt:lpstr>
      <vt:lpstr>Symbolic Mode </vt:lpstr>
      <vt:lpstr>Changing Ownership and Group </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Permissions</dc:title>
  <dc:creator>HP</dc:creator>
  <cp:lastModifiedBy>HP</cp:lastModifiedBy>
  <cp:revision>34</cp:revision>
  <dcterms:created xsi:type="dcterms:W3CDTF">2020-08-11T04:46:16Z</dcterms:created>
  <dcterms:modified xsi:type="dcterms:W3CDTF">2020-08-12T07:54:00Z</dcterms:modified>
</cp:coreProperties>
</file>