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59" r:id="rId5"/>
    <p:sldId id="269" r:id="rId6"/>
    <p:sldId id="261" r:id="rId7"/>
    <p:sldId id="262" r:id="rId8"/>
    <p:sldId id="263" r:id="rId9"/>
    <p:sldId id="282" r:id="rId10"/>
    <p:sldId id="277" r:id="rId11"/>
    <p:sldId id="278" r:id="rId12"/>
    <p:sldId id="283" r:id="rId13"/>
    <p:sldId id="284" r:id="rId14"/>
    <p:sldId id="286" r:id="rId15"/>
    <p:sldId id="287" r:id="rId16"/>
    <p:sldId id="285" r:id="rId17"/>
    <p:sldId id="264" r:id="rId18"/>
    <p:sldId id="265" r:id="rId19"/>
    <p:sldId id="281"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182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8/8/2021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8/8/2021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33;p1">
            <a:extLst>
              <a:ext uri="{FF2B5EF4-FFF2-40B4-BE49-F238E27FC236}">
                <a16:creationId xmlns:a16="http://schemas.microsoft.com/office/drawing/2014/main" id="{B31F9FAA-ACF8-7E47-ABD8-3EC8124195C7}"/>
              </a:ext>
            </a:extLst>
          </p:cNvPr>
          <p:cNvSpPr txBox="1">
            <a:spLocks noGrp="1"/>
          </p:cNvSpPr>
          <p:nvPr>
            <p:ph type="ctrTitle"/>
          </p:nvPr>
        </p:nvSpPr>
        <p:spPr>
          <a:xfrm>
            <a:off x="6744154" y="181427"/>
            <a:ext cx="5237238" cy="64830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Quicksand Light"/>
              <a:buChar char="●"/>
              <a:defRPr sz="1400" b="0" i="0" u="none" strike="noStrike" cap="none">
                <a:solidFill>
                  <a:schemeClr val="dk2"/>
                </a:solidFill>
                <a:latin typeface="Quicksand Light"/>
                <a:ea typeface="Quicksand Light"/>
                <a:cs typeface="Quicksand Light"/>
                <a:sym typeface="Quicksand Light"/>
              </a:defRPr>
            </a:lvl1pPr>
            <a:lvl2pPr marL="914400" marR="0" lvl="1" indent="-317500" algn="l" rtl="0">
              <a:lnSpc>
                <a:spcPct val="115000"/>
              </a:lnSpc>
              <a:spcBef>
                <a:spcPts val="1600"/>
              </a:spcBef>
              <a:spcAft>
                <a:spcPts val="0"/>
              </a:spcAft>
              <a:buClr>
                <a:schemeClr val="dk2"/>
              </a:buClr>
              <a:buSzPts val="1400"/>
              <a:buFont typeface="Quicksand Light"/>
              <a:buChar char="○"/>
              <a:defRPr sz="1400" b="0" i="0" u="none" strike="noStrike" cap="none">
                <a:solidFill>
                  <a:schemeClr val="dk2"/>
                </a:solidFill>
                <a:latin typeface="Quicksand Light"/>
                <a:ea typeface="Quicksand Light"/>
                <a:cs typeface="Quicksand Light"/>
                <a:sym typeface="Quicksand Light"/>
              </a:defRPr>
            </a:lvl2pPr>
            <a:lvl3pPr marL="1371600" marR="0" lvl="2" indent="-317500" algn="l" rtl="0">
              <a:lnSpc>
                <a:spcPct val="115000"/>
              </a:lnSpc>
              <a:spcBef>
                <a:spcPts val="1600"/>
              </a:spcBef>
              <a:spcAft>
                <a:spcPts val="0"/>
              </a:spcAft>
              <a:buClr>
                <a:schemeClr val="dk2"/>
              </a:buClr>
              <a:buSzPts val="1400"/>
              <a:buFont typeface="Quicksand Light"/>
              <a:buChar char="■"/>
              <a:defRPr sz="1400" b="0" i="0" u="none" strike="noStrike" cap="none">
                <a:solidFill>
                  <a:schemeClr val="dk2"/>
                </a:solidFill>
                <a:latin typeface="Quicksand Light"/>
                <a:ea typeface="Quicksand Light"/>
                <a:cs typeface="Quicksand Light"/>
                <a:sym typeface="Quicksand Light"/>
              </a:defRPr>
            </a:lvl3pPr>
            <a:lvl4pPr marL="1828800" marR="0" lvl="3" indent="-317500" algn="l" rtl="0">
              <a:lnSpc>
                <a:spcPct val="115000"/>
              </a:lnSpc>
              <a:spcBef>
                <a:spcPts val="1600"/>
              </a:spcBef>
              <a:spcAft>
                <a:spcPts val="0"/>
              </a:spcAft>
              <a:buClr>
                <a:schemeClr val="dk2"/>
              </a:buClr>
              <a:buSzPts val="1400"/>
              <a:buFont typeface="Quicksand Light"/>
              <a:buChar char="●"/>
              <a:defRPr sz="1400" b="0" i="0" u="none" strike="noStrike" cap="none">
                <a:solidFill>
                  <a:schemeClr val="dk2"/>
                </a:solidFill>
                <a:latin typeface="Quicksand Light"/>
                <a:ea typeface="Quicksand Light"/>
                <a:cs typeface="Quicksand Light"/>
                <a:sym typeface="Quicksand Light"/>
              </a:defRPr>
            </a:lvl4pPr>
            <a:lvl5pPr marL="2286000" marR="0" lvl="4" indent="-317500" algn="l" rtl="0">
              <a:lnSpc>
                <a:spcPct val="115000"/>
              </a:lnSpc>
              <a:spcBef>
                <a:spcPts val="1600"/>
              </a:spcBef>
              <a:spcAft>
                <a:spcPts val="0"/>
              </a:spcAft>
              <a:buClr>
                <a:schemeClr val="dk2"/>
              </a:buClr>
              <a:buSzPts val="1400"/>
              <a:buFont typeface="Quicksand Light"/>
              <a:buChar char="○"/>
              <a:defRPr sz="1400" b="0" i="0" u="none" strike="noStrike" cap="none">
                <a:solidFill>
                  <a:schemeClr val="dk2"/>
                </a:solidFill>
                <a:latin typeface="Quicksand Light"/>
                <a:ea typeface="Quicksand Light"/>
                <a:cs typeface="Quicksand Light"/>
                <a:sym typeface="Quicksand Light"/>
              </a:defRPr>
            </a:lvl5pPr>
            <a:lvl6pPr marL="2743200" marR="0" lvl="5" indent="-317500" algn="l" rtl="0">
              <a:lnSpc>
                <a:spcPct val="115000"/>
              </a:lnSpc>
              <a:spcBef>
                <a:spcPts val="1600"/>
              </a:spcBef>
              <a:spcAft>
                <a:spcPts val="0"/>
              </a:spcAft>
              <a:buClr>
                <a:schemeClr val="dk2"/>
              </a:buClr>
              <a:buSzPts val="1400"/>
              <a:buFont typeface="Quicksand Light"/>
              <a:buChar char="■"/>
              <a:defRPr sz="1400" b="0" i="0" u="none" strike="noStrike" cap="none">
                <a:solidFill>
                  <a:schemeClr val="dk2"/>
                </a:solidFill>
                <a:latin typeface="Quicksand Light"/>
                <a:ea typeface="Quicksand Light"/>
                <a:cs typeface="Quicksand Light"/>
                <a:sym typeface="Quicksand Light"/>
              </a:defRPr>
            </a:lvl6pPr>
            <a:lvl7pPr marL="3200400" marR="0" lvl="6" indent="-317500" algn="l" rtl="0">
              <a:lnSpc>
                <a:spcPct val="115000"/>
              </a:lnSpc>
              <a:spcBef>
                <a:spcPts val="1600"/>
              </a:spcBef>
              <a:spcAft>
                <a:spcPts val="0"/>
              </a:spcAft>
              <a:buClr>
                <a:schemeClr val="dk2"/>
              </a:buClr>
              <a:buSzPts val="1400"/>
              <a:buFont typeface="Quicksand Light"/>
              <a:buChar char="●"/>
              <a:defRPr sz="1400" b="0" i="0" u="none" strike="noStrike" cap="none">
                <a:solidFill>
                  <a:schemeClr val="dk2"/>
                </a:solidFill>
                <a:latin typeface="Quicksand Light"/>
                <a:ea typeface="Quicksand Light"/>
                <a:cs typeface="Quicksand Light"/>
                <a:sym typeface="Quicksand Light"/>
              </a:defRPr>
            </a:lvl7pPr>
            <a:lvl8pPr marL="3657600" marR="0" lvl="7" indent="-317500" algn="l" rtl="0">
              <a:lnSpc>
                <a:spcPct val="115000"/>
              </a:lnSpc>
              <a:spcBef>
                <a:spcPts val="1600"/>
              </a:spcBef>
              <a:spcAft>
                <a:spcPts val="0"/>
              </a:spcAft>
              <a:buClr>
                <a:schemeClr val="dk2"/>
              </a:buClr>
              <a:buSzPts val="1400"/>
              <a:buFont typeface="Quicksand Light"/>
              <a:buChar char="○"/>
              <a:defRPr sz="1400" b="0" i="0" u="none" strike="noStrike" cap="none">
                <a:solidFill>
                  <a:schemeClr val="dk2"/>
                </a:solidFill>
                <a:latin typeface="Quicksand Light"/>
                <a:ea typeface="Quicksand Light"/>
                <a:cs typeface="Quicksand Light"/>
                <a:sym typeface="Quicksand Light"/>
              </a:defRPr>
            </a:lvl8pPr>
            <a:lvl9pPr marL="4114800" marR="0" lvl="8" indent="-317500" algn="l" rtl="0">
              <a:lnSpc>
                <a:spcPct val="115000"/>
              </a:lnSpc>
              <a:spcBef>
                <a:spcPts val="1600"/>
              </a:spcBef>
              <a:spcAft>
                <a:spcPts val="1600"/>
              </a:spcAft>
              <a:buClr>
                <a:schemeClr val="dk2"/>
              </a:buClr>
              <a:buSzPts val="1400"/>
              <a:buFont typeface="Quicksand Light"/>
              <a:buChar char="■"/>
              <a:defRPr sz="1400" b="0" i="0" u="none" strike="noStrike" cap="none">
                <a:solidFill>
                  <a:schemeClr val="dk2"/>
                </a:solidFill>
                <a:latin typeface="Quicksand Light"/>
                <a:ea typeface="Quicksand Light"/>
                <a:cs typeface="Quicksand Light"/>
                <a:sym typeface="Quicksand Light"/>
              </a:defRPr>
            </a:lvl9pPr>
          </a:lstStyle>
          <a:p>
            <a:pPr marL="0" marR="0" lvl="0" indent="0" algn="ctr" rtl="0">
              <a:lnSpc>
                <a:spcPct val="115000"/>
              </a:lnSpc>
              <a:spcBef>
                <a:spcPts val="0"/>
              </a:spcBef>
              <a:spcAft>
                <a:spcPts val="0"/>
              </a:spcAft>
              <a:buClr>
                <a:schemeClr val="dk2"/>
              </a:buClr>
              <a:buSzPts val="1400"/>
              <a:buFont typeface="Quicksand Light"/>
              <a:buNone/>
            </a:pPr>
            <a:r>
              <a:rPr lang="en-IN" sz="1600" b="1" i="0" u="none" strike="noStrike" cap="none" dirty="0">
                <a:solidFill>
                  <a:schemeClr val="dk2"/>
                </a:solidFill>
                <a:latin typeface="Times New Roman"/>
                <a:ea typeface="Times New Roman"/>
                <a:cs typeface="Times New Roman"/>
                <a:sym typeface="Times New Roman"/>
              </a:rPr>
              <a:t>    </a:t>
            </a:r>
            <a:r>
              <a:rPr lang="en-US" sz="1600" b="1" i="0" u="none" strike="noStrike" cap="none" dirty="0">
                <a:solidFill>
                  <a:schemeClr val="dk2"/>
                </a:solidFill>
                <a:latin typeface="Times New Roman"/>
                <a:ea typeface="Times New Roman"/>
                <a:cs typeface="Times New Roman"/>
                <a:sym typeface="Times New Roman"/>
              </a:rPr>
              <a:t> </a:t>
            </a:r>
            <a:r>
              <a:rPr lang="en-US" sz="1600" b="1" i="0" u="none" strike="noStrike" cap="none" dirty="0">
                <a:solidFill>
                  <a:schemeClr val="tx1"/>
                </a:solidFill>
                <a:latin typeface="Times New Roman"/>
                <a:ea typeface="Times New Roman"/>
                <a:cs typeface="Times New Roman"/>
                <a:sym typeface="Times New Roman"/>
              </a:rPr>
              <a:t>PROJECT  REPORT  PRESENTATION</a:t>
            </a:r>
            <a:endParaRPr dirty="0">
              <a:solidFill>
                <a:schemeClr val="tx1"/>
              </a:solidFill>
            </a:endParaRPr>
          </a:p>
          <a:p>
            <a:pPr marL="0" marR="0" lvl="0" indent="0" algn="ctr" rtl="0">
              <a:lnSpc>
                <a:spcPct val="115000"/>
              </a:lnSpc>
              <a:spcBef>
                <a:spcPts val="0"/>
              </a:spcBef>
              <a:spcAft>
                <a:spcPts val="0"/>
              </a:spcAft>
              <a:buClr>
                <a:schemeClr val="dk2"/>
              </a:buClr>
              <a:buSzPts val="1400"/>
              <a:buFont typeface="Quicksand Light"/>
              <a:buNone/>
            </a:pPr>
            <a:r>
              <a:rPr lang="en-US" sz="1600" b="1" i="0" u="none" strike="noStrike" cap="none" dirty="0">
                <a:solidFill>
                  <a:schemeClr val="tx1"/>
                </a:solidFill>
                <a:latin typeface="Times New Roman"/>
                <a:ea typeface="Times New Roman"/>
                <a:cs typeface="Times New Roman"/>
                <a:sym typeface="Times New Roman"/>
              </a:rPr>
              <a:t>         </a:t>
            </a:r>
            <a:r>
              <a:rPr lang="en-IN" sz="1600" b="1" i="0" u="none" strike="noStrike" cap="none" dirty="0">
                <a:solidFill>
                  <a:schemeClr val="tx1"/>
                </a:solidFill>
                <a:latin typeface="Times New Roman"/>
                <a:ea typeface="Times New Roman"/>
                <a:cs typeface="Times New Roman"/>
                <a:sym typeface="Times New Roman"/>
              </a:rPr>
              <a:t> </a:t>
            </a:r>
            <a:r>
              <a:rPr lang="en-US" sz="1600" b="1" i="0" u="none" strike="noStrike" cap="none" dirty="0">
                <a:solidFill>
                  <a:schemeClr val="tx1"/>
                </a:solidFill>
                <a:latin typeface="Times New Roman"/>
                <a:ea typeface="Times New Roman"/>
                <a:cs typeface="Times New Roman"/>
                <a:sym typeface="Times New Roman"/>
              </a:rPr>
              <a:t> on</a:t>
            </a:r>
            <a:endParaRPr dirty="0">
              <a:solidFill>
                <a:schemeClr val="tx1"/>
              </a:solidFill>
            </a:endParaRPr>
          </a:p>
          <a:p>
            <a:pPr marL="0" marR="0" lvl="0" indent="0" algn="ctr" rtl="0">
              <a:lnSpc>
                <a:spcPct val="115000"/>
              </a:lnSpc>
              <a:spcBef>
                <a:spcPts val="0"/>
              </a:spcBef>
              <a:spcAft>
                <a:spcPts val="0"/>
              </a:spcAft>
              <a:buClr>
                <a:schemeClr val="dk2"/>
              </a:buClr>
              <a:buSzPts val="1400"/>
              <a:buFont typeface="Quicksand Light"/>
              <a:buNone/>
            </a:pPr>
            <a:r>
              <a:rPr lang="en-IN" sz="1600" b="1" i="0" u="none" strike="noStrike" cap="none" dirty="0">
                <a:solidFill>
                  <a:schemeClr val="tx1"/>
                </a:solidFill>
                <a:latin typeface="Times New Roman"/>
                <a:ea typeface="Times New Roman"/>
                <a:cs typeface="Times New Roman"/>
                <a:sym typeface="Times New Roman"/>
              </a:rPr>
              <a:t>       CHATBOT  USING PYTHON</a:t>
            </a:r>
            <a:r>
              <a:rPr lang="en-US" sz="1600" b="1" i="0" u="none" strike="noStrike" cap="none" dirty="0">
                <a:solidFill>
                  <a:schemeClr val="tx1"/>
                </a:solidFill>
                <a:latin typeface="Times New Roman"/>
                <a:ea typeface="Times New Roman"/>
                <a:cs typeface="Times New Roman"/>
                <a:sym typeface="Times New Roman"/>
              </a:rPr>
              <a:t>  </a:t>
            </a:r>
            <a:r>
              <a:rPr lang="en-US" sz="1200" b="1" i="0" u="none" strike="noStrike" cap="none" dirty="0">
                <a:solidFill>
                  <a:schemeClr val="tx1"/>
                </a:solidFill>
                <a:latin typeface="Times New Roman"/>
                <a:ea typeface="Times New Roman"/>
                <a:cs typeface="Times New Roman"/>
                <a:sym typeface="Times New Roman"/>
              </a:rPr>
              <a:t> </a:t>
            </a:r>
            <a:br>
              <a:rPr lang="en-IN" sz="1600" b="1" dirty="0">
                <a:solidFill>
                  <a:schemeClr val="tx1"/>
                </a:solidFill>
                <a:latin typeface="Times New Roman"/>
                <a:ea typeface="Times New Roman"/>
                <a:cs typeface="Times New Roman"/>
                <a:sym typeface="Times New Roman"/>
              </a:rPr>
            </a:br>
            <a:r>
              <a:rPr lang="en-IN" sz="1600" b="1" dirty="0">
                <a:solidFill>
                  <a:schemeClr val="tx1"/>
                </a:solidFill>
                <a:latin typeface="Times New Roman"/>
                <a:ea typeface="Times New Roman"/>
                <a:cs typeface="Times New Roman"/>
                <a:sym typeface="Times New Roman"/>
              </a:rPr>
              <a:t>   </a:t>
            </a:r>
            <a:br>
              <a:rPr lang="en-US" sz="2000" b="1" i="0" u="none" strike="noStrike" cap="none" dirty="0">
                <a:solidFill>
                  <a:schemeClr val="tx1"/>
                </a:solidFill>
                <a:latin typeface="Times New Roman"/>
                <a:ea typeface="Times New Roman"/>
                <a:cs typeface="Times New Roman"/>
                <a:sym typeface="Times New Roman"/>
              </a:rPr>
            </a:br>
            <a:r>
              <a:rPr lang="en-US" sz="2000" b="1" i="0" u="none" strike="noStrike" cap="none" dirty="0">
                <a:solidFill>
                  <a:schemeClr val="tx1"/>
                </a:solidFill>
                <a:latin typeface="Times New Roman"/>
                <a:ea typeface="Times New Roman"/>
                <a:cs typeface="Times New Roman"/>
                <a:sym typeface="Times New Roman"/>
              </a:rPr>
              <a:t>     </a:t>
            </a:r>
            <a:r>
              <a:rPr lang="en-US" sz="1600" b="1" i="0" u="none" strike="noStrike" cap="none" dirty="0">
                <a:solidFill>
                  <a:schemeClr val="tx1"/>
                </a:solidFill>
                <a:latin typeface="Times New Roman"/>
                <a:ea typeface="Times New Roman"/>
                <a:cs typeface="Times New Roman"/>
                <a:sym typeface="Times New Roman"/>
              </a:rPr>
              <a:t>Under the guidance </a:t>
            </a:r>
            <a:br>
              <a:rPr lang="en-US" sz="1600" b="1" i="0" u="none" strike="noStrike" cap="none" dirty="0">
                <a:solidFill>
                  <a:schemeClr val="tx1"/>
                </a:solidFill>
                <a:latin typeface="Times New Roman"/>
                <a:ea typeface="Times New Roman"/>
                <a:cs typeface="Times New Roman"/>
                <a:sym typeface="Times New Roman"/>
              </a:rPr>
            </a:br>
            <a:r>
              <a:rPr lang="en-US" sz="1600" b="1" i="0" u="none" strike="noStrike" cap="none" dirty="0">
                <a:solidFill>
                  <a:schemeClr val="tx1"/>
                </a:solidFill>
                <a:latin typeface="Times New Roman"/>
                <a:ea typeface="Times New Roman"/>
                <a:cs typeface="Times New Roman"/>
                <a:sym typeface="Times New Roman"/>
              </a:rPr>
              <a:t>     of</a:t>
            </a:r>
            <a:br>
              <a:rPr lang="en-US" sz="1600" b="1" i="0" u="none" strike="noStrike" cap="none" dirty="0">
                <a:solidFill>
                  <a:schemeClr val="tx1"/>
                </a:solidFill>
                <a:latin typeface="Times New Roman"/>
                <a:ea typeface="Times New Roman"/>
                <a:cs typeface="Times New Roman"/>
                <a:sym typeface="Times New Roman"/>
              </a:rPr>
            </a:br>
            <a:r>
              <a:rPr lang="en-US" sz="1600" b="1" i="0" u="none" strike="noStrike" cap="none" dirty="0">
                <a:solidFill>
                  <a:schemeClr val="tx1"/>
                </a:solidFill>
                <a:latin typeface="Times New Roman"/>
                <a:ea typeface="Times New Roman"/>
                <a:cs typeface="Times New Roman"/>
                <a:sym typeface="Times New Roman"/>
              </a:rPr>
              <a:t>            (</a:t>
            </a:r>
            <a:r>
              <a:rPr lang="en-IN" sz="1600" b="1" i="0" u="none" strike="noStrike" cap="none" dirty="0">
                <a:solidFill>
                  <a:schemeClr val="tx1"/>
                </a:solidFill>
                <a:latin typeface="Times New Roman"/>
                <a:ea typeface="Times New Roman"/>
                <a:cs typeface="Times New Roman"/>
                <a:sym typeface="Times New Roman"/>
              </a:rPr>
              <a:t>Mrs</a:t>
            </a:r>
            <a:r>
              <a:rPr lang="en-US" sz="1600" b="1" i="0" u="none" strike="noStrike" cap="none" dirty="0">
                <a:solidFill>
                  <a:schemeClr val="tx1"/>
                </a:solidFill>
                <a:latin typeface="Times New Roman"/>
                <a:ea typeface="Times New Roman"/>
                <a:cs typeface="Times New Roman"/>
                <a:sym typeface="Times New Roman"/>
              </a:rPr>
              <a:t>. </a:t>
            </a:r>
            <a:r>
              <a:rPr lang="en-IN" sz="1600" b="1" i="0" u="none" strike="noStrike" cap="none" dirty="0">
                <a:solidFill>
                  <a:schemeClr val="tx1"/>
                </a:solidFill>
                <a:latin typeface="Times New Roman"/>
                <a:ea typeface="Times New Roman"/>
                <a:cs typeface="Times New Roman"/>
                <a:sym typeface="Times New Roman"/>
              </a:rPr>
              <a:t>SHILPI KHANNA</a:t>
            </a:r>
            <a:r>
              <a:rPr lang="en-US" sz="1600" b="1" i="0" u="none" strike="noStrike" cap="none" dirty="0">
                <a:solidFill>
                  <a:schemeClr val="tx1"/>
                </a:solidFill>
                <a:latin typeface="Times New Roman"/>
                <a:ea typeface="Times New Roman"/>
                <a:cs typeface="Times New Roman"/>
                <a:sym typeface="Times New Roman"/>
              </a:rPr>
              <a:t>)</a:t>
            </a:r>
            <a:br>
              <a:rPr lang="en-US" sz="1600" b="1" i="0" u="none" strike="noStrike" cap="none" dirty="0">
                <a:solidFill>
                  <a:schemeClr val="tx1"/>
                </a:solidFill>
                <a:latin typeface="Times New Roman"/>
                <a:ea typeface="Times New Roman"/>
                <a:cs typeface="Times New Roman"/>
                <a:sym typeface="Times New Roman"/>
              </a:rPr>
            </a:br>
            <a:br>
              <a:rPr lang="en-US" sz="1600" b="1" i="0" u="none" strike="noStrike" cap="none" dirty="0">
                <a:solidFill>
                  <a:schemeClr val="tx1"/>
                </a:solidFill>
                <a:latin typeface="Times New Roman"/>
                <a:ea typeface="Times New Roman"/>
                <a:cs typeface="Times New Roman"/>
                <a:sym typeface="Times New Roman"/>
              </a:rPr>
            </a:br>
            <a:r>
              <a:rPr lang="en-US" sz="1600" b="1" i="0" u="none" strike="noStrike" cap="none" dirty="0">
                <a:solidFill>
                  <a:schemeClr val="tx1"/>
                </a:solidFill>
                <a:latin typeface="Times New Roman"/>
                <a:ea typeface="Times New Roman"/>
                <a:cs typeface="Times New Roman"/>
                <a:sym typeface="Times New Roman"/>
              </a:rPr>
              <a:t>   Presented By:- </a:t>
            </a:r>
            <a:r>
              <a:rPr lang="en-IN" sz="1600" b="1" i="0" u="none" strike="noStrike" cap="none" dirty="0">
                <a:solidFill>
                  <a:schemeClr val="tx1"/>
                </a:solidFill>
                <a:latin typeface="Times New Roman"/>
                <a:ea typeface="Times New Roman"/>
                <a:cs typeface="Times New Roman"/>
                <a:sym typeface="Times New Roman"/>
              </a:rPr>
              <a:t>SHIVAM PANDEY</a:t>
            </a:r>
            <a:r>
              <a:rPr lang="en-US" sz="1600" b="1" i="0" u="none" strike="noStrike" cap="none" dirty="0">
                <a:solidFill>
                  <a:schemeClr val="tx1"/>
                </a:solidFill>
                <a:latin typeface="Times New Roman"/>
                <a:ea typeface="Times New Roman"/>
                <a:cs typeface="Times New Roman"/>
                <a:sym typeface="Times New Roman"/>
              </a:rPr>
              <a:t>(17122130</a:t>
            </a:r>
            <a:r>
              <a:rPr lang="en-IN" sz="1600" b="1" dirty="0">
                <a:solidFill>
                  <a:schemeClr val="tx1"/>
                </a:solidFill>
                <a:latin typeface="Times New Roman"/>
                <a:ea typeface="Times New Roman"/>
                <a:cs typeface="Times New Roman"/>
                <a:sym typeface="Times New Roman"/>
              </a:rPr>
              <a:t>69</a:t>
            </a:r>
            <a:r>
              <a:rPr lang="en-US" sz="1600" b="1" i="0" u="none" strike="noStrike" cap="none" dirty="0">
                <a:solidFill>
                  <a:schemeClr val="tx1"/>
                </a:solidFill>
                <a:latin typeface="Times New Roman"/>
                <a:ea typeface="Times New Roman"/>
                <a:cs typeface="Times New Roman"/>
                <a:sym typeface="Times New Roman"/>
              </a:rPr>
              <a:t>)</a:t>
            </a:r>
            <a:endParaRPr dirty="0">
              <a:solidFill>
                <a:schemeClr val="tx1"/>
              </a:solidFill>
            </a:endParaRPr>
          </a:p>
          <a:p>
            <a:pPr marL="0" marR="0" lvl="0" indent="0" algn="ctr" rtl="0">
              <a:lnSpc>
                <a:spcPct val="115000"/>
              </a:lnSpc>
              <a:spcBef>
                <a:spcPts val="0"/>
              </a:spcBef>
              <a:spcAft>
                <a:spcPts val="0"/>
              </a:spcAft>
              <a:buClr>
                <a:schemeClr val="dk2"/>
              </a:buClr>
              <a:buSzPts val="1400"/>
              <a:buFont typeface="Quicksand Light"/>
              <a:buNone/>
            </a:pPr>
            <a:r>
              <a:rPr lang="en-US" sz="1600" b="1" i="0" u="none" strike="noStrike" cap="none" dirty="0">
                <a:solidFill>
                  <a:schemeClr val="tx1"/>
                </a:solidFill>
                <a:latin typeface="Times New Roman"/>
                <a:ea typeface="Times New Roman"/>
                <a:cs typeface="Times New Roman"/>
                <a:sym typeface="Times New Roman"/>
              </a:rPr>
              <a:t>                               </a:t>
            </a:r>
            <a:r>
              <a:rPr lang="en-IN" sz="1600" b="1" i="0" u="none" strike="noStrike" cap="none" dirty="0">
                <a:solidFill>
                  <a:schemeClr val="tx1"/>
                </a:solidFill>
                <a:latin typeface="Times New Roman"/>
                <a:ea typeface="Times New Roman"/>
                <a:cs typeface="Times New Roman"/>
                <a:sym typeface="Times New Roman"/>
              </a:rPr>
              <a:t>PRASHANT UPADHYAY</a:t>
            </a:r>
            <a:r>
              <a:rPr lang="en-US" sz="1600" b="1" i="0" u="none" strike="noStrike" cap="none" dirty="0">
                <a:solidFill>
                  <a:schemeClr val="tx1"/>
                </a:solidFill>
                <a:latin typeface="Times New Roman"/>
                <a:ea typeface="Times New Roman"/>
                <a:cs typeface="Times New Roman"/>
                <a:sym typeface="Times New Roman"/>
              </a:rPr>
              <a:t>(171221309</a:t>
            </a:r>
            <a:r>
              <a:rPr lang="en-IN" sz="1600" b="1" i="0" u="none" strike="noStrike" cap="none" dirty="0">
                <a:solidFill>
                  <a:schemeClr val="tx1"/>
                </a:solidFill>
                <a:latin typeface="Times New Roman"/>
                <a:ea typeface="Times New Roman"/>
                <a:cs typeface="Times New Roman"/>
                <a:sym typeface="Times New Roman"/>
              </a:rPr>
              <a:t>4</a:t>
            </a:r>
            <a:r>
              <a:rPr lang="en-US" sz="1600" b="1" i="0" u="none" strike="noStrike" cap="none" dirty="0">
                <a:solidFill>
                  <a:schemeClr val="tx1"/>
                </a:solidFill>
                <a:latin typeface="Times New Roman"/>
                <a:ea typeface="Times New Roman"/>
                <a:cs typeface="Times New Roman"/>
                <a:sym typeface="Times New Roman"/>
              </a:rPr>
              <a:t>)</a:t>
            </a:r>
            <a:br>
              <a:rPr lang="en-US" sz="1800" b="1" i="0" u="none" strike="noStrike" cap="none" dirty="0">
                <a:solidFill>
                  <a:schemeClr val="tx1"/>
                </a:solidFill>
                <a:latin typeface="Times New Roman"/>
                <a:ea typeface="Times New Roman"/>
                <a:cs typeface="Times New Roman"/>
                <a:sym typeface="Times New Roman"/>
              </a:rPr>
            </a:br>
            <a:br>
              <a:rPr lang="en-US" sz="1600" b="1" i="0" u="none" strike="noStrike" cap="none" dirty="0">
                <a:solidFill>
                  <a:schemeClr val="tx1"/>
                </a:solidFill>
                <a:latin typeface="Times New Roman"/>
                <a:ea typeface="Times New Roman"/>
                <a:cs typeface="Times New Roman"/>
                <a:sym typeface="Times New Roman"/>
              </a:rPr>
            </a:br>
            <a:r>
              <a:rPr lang="en-US" sz="1600" b="1" i="0" u="none" strike="noStrike" cap="none" dirty="0">
                <a:solidFill>
                  <a:schemeClr val="tx1"/>
                </a:solidFill>
                <a:latin typeface="Times New Roman"/>
                <a:ea typeface="Times New Roman"/>
                <a:cs typeface="Times New Roman"/>
                <a:sym typeface="Times New Roman"/>
              </a:rPr>
              <a:t>            </a:t>
            </a:r>
            <a:r>
              <a:rPr lang="en-IN" sz="1600" b="1" i="0" u="none" strike="noStrike" cap="none" dirty="0">
                <a:solidFill>
                  <a:schemeClr val="tx1"/>
                </a:solidFill>
                <a:latin typeface="Times New Roman"/>
                <a:ea typeface="Times New Roman"/>
                <a:cs typeface="Times New Roman"/>
                <a:sym typeface="Times New Roman"/>
              </a:rPr>
              <a:t>  </a:t>
            </a:r>
            <a:r>
              <a:rPr lang="en-US" sz="1600" b="1" i="0" u="none" strike="noStrike" cap="none" dirty="0">
                <a:solidFill>
                  <a:schemeClr val="tx1"/>
                </a:solidFill>
                <a:latin typeface="Times New Roman"/>
                <a:ea typeface="Times New Roman"/>
                <a:cs typeface="Times New Roman"/>
                <a:sym typeface="Times New Roman"/>
              </a:rPr>
              <a:t>  Department Of </a:t>
            </a:r>
            <a:br>
              <a:rPr lang="en-US" sz="1600" b="1" i="0" u="none" strike="noStrike" cap="none" dirty="0">
                <a:solidFill>
                  <a:schemeClr val="tx1"/>
                </a:solidFill>
                <a:latin typeface="Times New Roman"/>
                <a:ea typeface="Times New Roman"/>
                <a:cs typeface="Times New Roman"/>
                <a:sym typeface="Times New Roman"/>
              </a:rPr>
            </a:br>
            <a:r>
              <a:rPr lang="en-US" sz="1600" b="1" i="0" u="none" strike="noStrike" cap="none" dirty="0">
                <a:solidFill>
                  <a:schemeClr val="tx1"/>
                </a:solidFill>
                <a:latin typeface="Times New Roman"/>
                <a:ea typeface="Times New Roman"/>
                <a:cs typeface="Times New Roman"/>
                <a:sym typeface="Times New Roman"/>
              </a:rPr>
              <a:t>                  Information Technology </a:t>
            </a:r>
            <a:br>
              <a:rPr lang="en-US" sz="1600" b="1" i="0" u="none" strike="noStrike" cap="none" dirty="0">
                <a:solidFill>
                  <a:schemeClr val="tx1"/>
                </a:solidFill>
                <a:latin typeface="Times New Roman"/>
                <a:ea typeface="Times New Roman"/>
                <a:cs typeface="Times New Roman"/>
                <a:sym typeface="Times New Roman"/>
              </a:rPr>
            </a:br>
            <a:r>
              <a:rPr lang="en-US" sz="1600" b="1" i="0" u="none" strike="noStrike" cap="none" dirty="0">
                <a:solidFill>
                  <a:schemeClr val="tx1"/>
                </a:solidFill>
                <a:latin typeface="Times New Roman"/>
                <a:ea typeface="Times New Roman"/>
                <a:cs typeface="Times New Roman"/>
                <a:sym typeface="Times New Roman"/>
              </a:rPr>
              <a:t>      </a:t>
            </a:r>
            <a:r>
              <a:rPr lang="en-IN" sz="1600" b="1" i="0" u="none" strike="noStrike" cap="none" dirty="0">
                <a:solidFill>
                  <a:schemeClr val="tx1"/>
                </a:solidFill>
                <a:latin typeface="Times New Roman"/>
                <a:ea typeface="Times New Roman"/>
                <a:cs typeface="Times New Roman"/>
                <a:sym typeface="Times New Roman"/>
              </a:rPr>
              <a:t>  </a:t>
            </a:r>
            <a:r>
              <a:rPr lang="en-US" sz="1600" b="1" i="0" u="none" strike="noStrike" cap="none" dirty="0">
                <a:solidFill>
                  <a:schemeClr val="tx1"/>
                </a:solidFill>
                <a:latin typeface="Times New Roman"/>
                <a:ea typeface="Times New Roman"/>
                <a:cs typeface="Times New Roman"/>
                <a:sym typeface="Times New Roman"/>
              </a:rPr>
              <a:t>   </a:t>
            </a:r>
            <a:r>
              <a:rPr lang="en-IN" sz="1600" b="1" i="0" u="none" strike="noStrike" cap="none" dirty="0">
                <a:solidFill>
                  <a:schemeClr val="tx1"/>
                </a:solidFill>
                <a:latin typeface="Times New Roman"/>
                <a:ea typeface="Times New Roman"/>
                <a:cs typeface="Times New Roman"/>
                <a:sym typeface="Times New Roman"/>
              </a:rPr>
              <a:t>        </a:t>
            </a:r>
            <a:r>
              <a:rPr lang="en-US" sz="1600" b="1" i="0" u="none" strike="noStrike" cap="none" dirty="0">
                <a:solidFill>
                  <a:schemeClr val="tx1"/>
                </a:solidFill>
                <a:latin typeface="Times New Roman"/>
                <a:ea typeface="Times New Roman"/>
                <a:cs typeface="Times New Roman"/>
                <a:sym typeface="Times New Roman"/>
              </a:rPr>
              <a:t>Shri </a:t>
            </a:r>
            <a:r>
              <a:rPr lang="en-US" sz="1600" b="1" i="0" u="none" strike="noStrike" cap="none" dirty="0" err="1">
                <a:solidFill>
                  <a:schemeClr val="tx1"/>
                </a:solidFill>
                <a:latin typeface="Times New Roman"/>
                <a:ea typeface="Times New Roman"/>
                <a:cs typeface="Times New Roman"/>
                <a:sym typeface="Times New Roman"/>
              </a:rPr>
              <a:t>Ramswaroop</a:t>
            </a:r>
            <a:r>
              <a:rPr lang="en-US" sz="1600" b="1" i="0" u="none" strike="noStrike" cap="none" dirty="0">
                <a:solidFill>
                  <a:schemeClr val="tx1"/>
                </a:solidFill>
                <a:latin typeface="Times New Roman"/>
                <a:ea typeface="Times New Roman"/>
                <a:cs typeface="Times New Roman"/>
                <a:sym typeface="Times New Roman"/>
              </a:rPr>
              <a:t> Memorial Group Of </a:t>
            </a:r>
            <a:endParaRPr dirty="0">
              <a:solidFill>
                <a:schemeClr val="tx1"/>
              </a:solidFill>
            </a:endParaRPr>
          </a:p>
          <a:p>
            <a:pPr marL="0" marR="0" lvl="0" indent="0" algn="ctr" rtl="0">
              <a:lnSpc>
                <a:spcPct val="115000"/>
              </a:lnSpc>
              <a:spcBef>
                <a:spcPts val="0"/>
              </a:spcBef>
              <a:spcAft>
                <a:spcPts val="0"/>
              </a:spcAft>
              <a:buClr>
                <a:schemeClr val="dk2"/>
              </a:buClr>
              <a:buSzPts val="1400"/>
              <a:buFont typeface="Quicksand Light"/>
              <a:buNone/>
            </a:pPr>
            <a:r>
              <a:rPr lang="en-US" sz="1600" b="1" i="0" u="none" strike="noStrike" cap="none" dirty="0">
                <a:solidFill>
                  <a:schemeClr val="tx1"/>
                </a:solidFill>
                <a:latin typeface="Times New Roman"/>
                <a:ea typeface="Times New Roman"/>
                <a:cs typeface="Times New Roman"/>
                <a:sym typeface="Times New Roman"/>
              </a:rPr>
              <a:t>            </a:t>
            </a:r>
            <a:r>
              <a:rPr lang="en-IN" sz="1600" b="1" i="0" u="none" strike="noStrike" cap="none" dirty="0">
                <a:solidFill>
                  <a:schemeClr val="tx1"/>
                </a:solidFill>
                <a:latin typeface="Times New Roman"/>
                <a:ea typeface="Times New Roman"/>
                <a:cs typeface="Times New Roman"/>
                <a:sym typeface="Times New Roman"/>
              </a:rPr>
              <a:t>       </a:t>
            </a:r>
            <a:r>
              <a:rPr lang="en-US" sz="1600" b="1" i="0" u="none" strike="noStrike" cap="none" dirty="0">
                <a:solidFill>
                  <a:schemeClr val="tx1"/>
                </a:solidFill>
                <a:latin typeface="Times New Roman"/>
                <a:ea typeface="Times New Roman"/>
                <a:cs typeface="Times New Roman"/>
                <a:sym typeface="Times New Roman"/>
              </a:rPr>
              <a:t> Professional Colleges, </a:t>
            </a:r>
            <a:r>
              <a:rPr lang="en-US" sz="1600" b="1" i="0" u="none" strike="noStrike" cap="none" dirty="0" err="1">
                <a:solidFill>
                  <a:schemeClr val="tx1"/>
                </a:solidFill>
                <a:latin typeface="Times New Roman"/>
                <a:ea typeface="Times New Roman"/>
                <a:cs typeface="Times New Roman"/>
                <a:sym typeface="Times New Roman"/>
              </a:rPr>
              <a:t>Lucknow</a:t>
            </a:r>
            <a:r>
              <a:rPr lang="en-US" sz="1600" b="1" i="0" u="none" strike="noStrike" cap="none" dirty="0">
                <a:solidFill>
                  <a:schemeClr val="tx1"/>
                </a:solidFill>
                <a:latin typeface="Times New Roman"/>
                <a:ea typeface="Times New Roman"/>
                <a:cs typeface="Times New Roman"/>
                <a:sym typeface="Times New Roman"/>
              </a:rPr>
              <a:t>                 </a:t>
            </a:r>
            <a:endParaRPr sz="1600" b="1" i="0" u="none" strike="noStrike" cap="none" dirty="0">
              <a:solidFill>
                <a:schemeClr val="tx1"/>
              </a:solidFill>
              <a:latin typeface="Arial"/>
              <a:ea typeface="Arial"/>
              <a:cs typeface="Arial"/>
              <a:sym typeface="Arial"/>
            </a:endParaRPr>
          </a:p>
          <a:p>
            <a:pPr marL="0" marR="0" lvl="0" indent="0" algn="l" rtl="0">
              <a:lnSpc>
                <a:spcPct val="115000"/>
              </a:lnSpc>
              <a:spcBef>
                <a:spcPts val="0"/>
              </a:spcBef>
              <a:spcAft>
                <a:spcPts val="0"/>
              </a:spcAft>
              <a:buClr>
                <a:schemeClr val="dk2"/>
              </a:buClr>
              <a:buSzPts val="1400"/>
              <a:buFont typeface="Quicksand Light"/>
              <a:buNone/>
            </a:pPr>
            <a:endParaRPr sz="1600" b="1" i="0" u="none" strike="noStrike" cap="none" dirty="0">
              <a:solidFill>
                <a:schemeClr val="tx1"/>
              </a:solidFill>
              <a:latin typeface="Arial"/>
              <a:ea typeface="Arial"/>
              <a:cs typeface="Arial"/>
              <a:sym typeface="Arial"/>
            </a:endParaRPr>
          </a:p>
          <a:p>
            <a:pPr marL="0" marR="0" lvl="0" indent="0" algn="l" rtl="0">
              <a:lnSpc>
                <a:spcPct val="115000"/>
              </a:lnSpc>
              <a:spcBef>
                <a:spcPts val="0"/>
              </a:spcBef>
              <a:spcAft>
                <a:spcPts val="0"/>
              </a:spcAft>
              <a:buClr>
                <a:schemeClr val="dk2"/>
              </a:buClr>
              <a:buSzPts val="1400"/>
              <a:buFont typeface="Quicksand Light"/>
              <a:buNone/>
            </a:pPr>
            <a:endParaRPr sz="1600" b="1" i="0" u="none" strike="noStrike" cap="none" dirty="0">
              <a:solidFill>
                <a:schemeClr val="dk2"/>
              </a:solidFill>
              <a:latin typeface="Arial"/>
              <a:ea typeface="Arial"/>
              <a:cs typeface="Arial"/>
              <a:sym typeface="Arial"/>
            </a:endParaRPr>
          </a:p>
          <a:p>
            <a:pPr marL="0" marR="0" lvl="0" indent="0" algn="l" rtl="0">
              <a:lnSpc>
                <a:spcPct val="115000"/>
              </a:lnSpc>
              <a:spcBef>
                <a:spcPts val="0"/>
              </a:spcBef>
              <a:spcAft>
                <a:spcPts val="0"/>
              </a:spcAft>
              <a:buClr>
                <a:schemeClr val="dk2"/>
              </a:buClr>
              <a:buSzPts val="1400"/>
              <a:buFont typeface="Quicksand Light"/>
              <a:buNone/>
            </a:pPr>
            <a:endParaRPr sz="1600" b="1" i="0" u="none" strike="noStrike" cap="none" dirty="0">
              <a:solidFill>
                <a:schemeClr val="dk2"/>
              </a:solidFill>
              <a:latin typeface="Arial"/>
              <a:ea typeface="Arial"/>
              <a:cs typeface="Arial"/>
              <a:sym typeface="Arial"/>
            </a:endParaRPr>
          </a:p>
          <a:p>
            <a:pPr marL="0" marR="0" lvl="0" indent="0" algn="l" rtl="0">
              <a:lnSpc>
                <a:spcPct val="115000"/>
              </a:lnSpc>
              <a:spcBef>
                <a:spcPts val="0"/>
              </a:spcBef>
              <a:spcAft>
                <a:spcPts val="0"/>
              </a:spcAft>
              <a:buClr>
                <a:schemeClr val="dk2"/>
              </a:buClr>
              <a:buSzPts val="1400"/>
              <a:buFont typeface="Quicksand Light"/>
              <a:buNone/>
            </a:pPr>
            <a:r>
              <a:rPr lang="en-US" sz="1600" b="1" i="1" u="none" strike="noStrike" cap="none" dirty="0">
                <a:solidFill>
                  <a:schemeClr val="dk2"/>
                </a:solidFill>
                <a:latin typeface="Arial"/>
                <a:ea typeface="Arial"/>
                <a:cs typeface="Arial"/>
                <a:sym typeface="Arial"/>
              </a:rPr>
              <a:t>                     </a:t>
            </a:r>
            <a:endParaRPr sz="2000" b="1" i="1" u="none" strike="noStrike" cap="none" dirty="0">
              <a:solidFill>
                <a:schemeClr val="dk2"/>
              </a:solidFill>
              <a:latin typeface="Quicksand Light"/>
              <a:ea typeface="Quicksand Light"/>
              <a:cs typeface="Quicksand Light"/>
              <a:sym typeface="Quicksand Light"/>
            </a:endParaRPr>
          </a:p>
        </p:txBody>
      </p:sp>
      <p:pic>
        <p:nvPicPr>
          <p:cNvPr id="9" name="Picture 9">
            <a:extLst>
              <a:ext uri="{FF2B5EF4-FFF2-40B4-BE49-F238E27FC236}">
                <a16:creationId xmlns:a16="http://schemas.microsoft.com/office/drawing/2014/main" id="{F8602946-51A9-484F-880D-795D0B008C2A}"/>
              </a:ext>
            </a:extLst>
          </p:cNvPr>
          <p:cNvPicPr>
            <a:picLocks noChangeAspect="1"/>
          </p:cNvPicPr>
          <p:nvPr/>
        </p:nvPicPr>
        <p:blipFill>
          <a:blip r:embed="rId2"/>
          <a:stretch>
            <a:fillRect/>
          </a:stretch>
        </p:blipFill>
        <p:spPr>
          <a:xfrm>
            <a:off x="7542433" y="5024367"/>
            <a:ext cx="3940930" cy="1053208"/>
          </a:xfrm>
          <a:prstGeom prst="rect">
            <a:avLst/>
          </a:prstGeom>
        </p:spPr>
      </p:pic>
      <p:sp>
        <p:nvSpPr>
          <p:cNvPr id="2" name="TextBox 1">
            <a:extLst>
              <a:ext uri="{FF2B5EF4-FFF2-40B4-BE49-F238E27FC236}">
                <a16:creationId xmlns:a16="http://schemas.microsoft.com/office/drawing/2014/main" id="{964CF319-4256-9A43-AF91-293654D6D325}"/>
              </a:ext>
            </a:extLst>
          </p:cNvPr>
          <p:cNvSpPr txBox="1"/>
          <p:nvPr/>
        </p:nvSpPr>
        <p:spPr>
          <a:xfrm>
            <a:off x="1137496" y="672713"/>
            <a:ext cx="5606658" cy="4231974"/>
          </a:xfrm>
          <a:prstGeom prst="rect">
            <a:avLst/>
          </a:prstGeom>
          <a:noFill/>
        </p:spPr>
        <p:txBody>
          <a:bodyPr wrap="square" rtlCol="0">
            <a:spAutoFit/>
          </a:bodyPr>
          <a:lstStyle/>
          <a:p>
            <a:pPr algn="l"/>
            <a:endParaRPr lang="en-US"/>
          </a:p>
        </p:txBody>
      </p:sp>
      <p:pic>
        <p:nvPicPr>
          <p:cNvPr id="3" name="Picture 3">
            <a:extLst>
              <a:ext uri="{FF2B5EF4-FFF2-40B4-BE49-F238E27FC236}">
                <a16:creationId xmlns:a16="http://schemas.microsoft.com/office/drawing/2014/main" id="{DCF1D455-6BD1-CD4C-BD21-AF2422CA1657}"/>
              </a:ext>
            </a:extLst>
          </p:cNvPr>
          <p:cNvPicPr>
            <a:picLocks noChangeAspect="1"/>
          </p:cNvPicPr>
          <p:nvPr/>
        </p:nvPicPr>
        <p:blipFill>
          <a:blip r:embed="rId3"/>
          <a:stretch>
            <a:fillRect/>
          </a:stretch>
        </p:blipFill>
        <p:spPr>
          <a:xfrm>
            <a:off x="639467" y="270589"/>
            <a:ext cx="6292970" cy="6223518"/>
          </a:xfrm>
          <a:prstGeom prst="rect">
            <a:avLst/>
          </a:prstGeom>
        </p:spPr>
      </p:pic>
    </p:spTree>
    <p:extLst>
      <p:ext uri="{BB962C8B-B14F-4D97-AF65-F5344CB8AC3E}">
        <p14:creationId xmlns:p14="http://schemas.microsoft.com/office/powerpoint/2010/main" val="3021506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75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1000" fill="hold"/>
                                        <p:tgtEl>
                                          <p:spTgt spid="9"/>
                                        </p:tgtEl>
                                        <p:attrNameLst>
                                          <p:attrName>ppt_x</p:attrName>
                                        </p:attrNameLst>
                                      </p:cBhvr>
                                      <p:tavLst>
                                        <p:tav tm="0">
                                          <p:val>
                                            <p:strVal val="#ppt_x"/>
                                          </p:val>
                                        </p:tav>
                                        <p:tav tm="100000">
                                          <p:val>
                                            <p:strVal val="#ppt_x"/>
                                          </p:val>
                                        </p:tav>
                                      </p:tavLst>
                                    </p:anim>
                                    <p:anim calcmode="lin" valueType="num">
                                      <p:cBhvr additive="base">
                                        <p:cTn id="13"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458" y="209085"/>
            <a:ext cx="9905998" cy="950975"/>
          </a:xfrm>
        </p:spPr>
        <p:txBody>
          <a:bodyPr/>
          <a:lstStyle/>
          <a:p>
            <a:r>
              <a:rPr lang="en-IN" dirty="0"/>
              <a:t>LOGIN page</a:t>
            </a:r>
          </a:p>
        </p:txBody>
      </p:sp>
      <p:pic>
        <p:nvPicPr>
          <p:cNvPr id="6" name="Picture 6">
            <a:extLst>
              <a:ext uri="{FF2B5EF4-FFF2-40B4-BE49-F238E27FC236}">
                <a16:creationId xmlns:a16="http://schemas.microsoft.com/office/drawing/2014/main" id="{1175376C-47C7-994C-A6DB-BB8386547711}"/>
              </a:ext>
            </a:extLst>
          </p:cNvPr>
          <p:cNvPicPr>
            <a:picLocks noGrp="1" noChangeAspect="1"/>
          </p:cNvPicPr>
          <p:nvPr>
            <p:ph idx="1"/>
          </p:nvPr>
        </p:nvPicPr>
        <p:blipFill>
          <a:blip r:embed="rId2"/>
          <a:stretch>
            <a:fillRect/>
          </a:stretch>
        </p:blipFill>
        <p:spPr>
          <a:xfrm>
            <a:off x="868458" y="1160060"/>
            <a:ext cx="10139613" cy="5007678"/>
          </a:xfrm>
        </p:spPr>
      </p:pic>
    </p:spTree>
    <p:extLst>
      <p:ext uri="{BB962C8B-B14F-4D97-AF65-F5344CB8AC3E}">
        <p14:creationId xmlns:p14="http://schemas.microsoft.com/office/powerpoint/2010/main" val="174447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a:extLst>
              <a:ext uri="{FF2B5EF4-FFF2-40B4-BE49-F238E27FC236}">
                <a16:creationId xmlns:a16="http://schemas.microsoft.com/office/drawing/2014/main" id="{DE6CD5D9-48C7-CB41-910F-C9D10F44C97B}"/>
              </a:ext>
            </a:extLst>
          </p:cNvPr>
          <p:cNvPicPr>
            <a:picLocks noGrp="1" noChangeAspect="1"/>
          </p:cNvPicPr>
          <p:nvPr>
            <p:ph idx="1"/>
          </p:nvPr>
        </p:nvPicPr>
        <p:blipFill>
          <a:blip r:embed="rId2"/>
          <a:stretch>
            <a:fillRect/>
          </a:stretch>
        </p:blipFill>
        <p:spPr>
          <a:xfrm>
            <a:off x="1247575" y="1268964"/>
            <a:ext cx="10257070" cy="5290698"/>
          </a:xfrm>
        </p:spPr>
      </p:pic>
      <p:sp>
        <p:nvSpPr>
          <p:cNvPr id="7" name="Title 6">
            <a:extLst>
              <a:ext uri="{FF2B5EF4-FFF2-40B4-BE49-F238E27FC236}">
                <a16:creationId xmlns:a16="http://schemas.microsoft.com/office/drawing/2014/main" id="{0C54CAA0-2958-BC41-B49D-90CFE7B56F3F}"/>
              </a:ext>
            </a:extLst>
          </p:cNvPr>
          <p:cNvSpPr>
            <a:spLocks noGrp="1"/>
          </p:cNvSpPr>
          <p:nvPr>
            <p:ph type="title"/>
          </p:nvPr>
        </p:nvSpPr>
        <p:spPr>
          <a:xfrm>
            <a:off x="1143001" y="121297"/>
            <a:ext cx="9905998" cy="1621227"/>
          </a:xfrm>
        </p:spPr>
        <p:txBody>
          <a:bodyPr/>
          <a:lstStyle/>
          <a:p>
            <a:r>
              <a:rPr lang="en-IN" dirty="0"/>
              <a:t>CREATING PROFILE</a:t>
            </a:r>
            <a:endParaRPr lang="en-US" dirty="0"/>
          </a:p>
        </p:txBody>
      </p:sp>
    </p:spTree>
    <p:extLst>
      <p:ext uri="{BB962C8B-B14F-4D97-AF65-F5344CB8AC3E}">
        <p14:creationId xmlns:p14="http://schemas.microsoft.com/office/powerpoint/2010/main" val="3326809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81B79-D809-5D44-AA0E-C46E34056781}"/>
              </a:ext>
            </a:extLst>
          </p:cNvPr>
          <p:cNvSpPr>
            <a:spLocks noGrp="1"/>
          </p:cNvSpPr>
          <p:nvPr>
            <p:ph type="title"/>
          </p:nvPr>
        </p:nvSpPr>
        <p:spPr>
          <a:xfrm>
            <a:off x="1143001" y="0"/>
            <a:ext cx="9905998" cy="1478570"/>
          </a:xfrm>
        </p:spPr>
        <p:txBody>
          <a:bodyPr/>
          <a:lstStyle/>
          <a:p>
            <a:r>
              <a:rPr lang="en-IN" dirty="0"/>
              <a:t>PATIENT DETAILS</a:t>
            </a:r>
            <a:endParaRPr lang="en-US" dirty="0"/>
          </a:p>
        </p:txBody>
      </p:sp>
      <p:pic>
        <p:nvPicPr>
          <p:cNvPr id="4" name="Picture 4">
            <a:extLst>
              <a:ext uri="{FF2B5EF4-FFF2-40B4-BE49-F238E27FC236}">
                <a16:creationId xmlns:a16="http://schemas.microsoft.com/office/drawing/2014/main" id="{C021ED86-005E-F04D-8702-80CC2C34E3C8}"/>
              </a:ext>
            </a:extLst>
          </p:cNvPr>
          <p:cNvPicPr>
            <a:picLocks noGrp="1" noChangeAspect="1"/>
          </p:cNvPicPr>
          <p:nvPr>
            <p:ph idx="1"/>
          </p:nvPr>
        </p:nvPicPr>
        <p:blipFill>
          <a:blip r:embed="rId2"/>
          <a:stretch>
            <a:fillRect/>
          </a:stretch>
        </p:blipFill>
        <p:spPr>
          <a:xfrm>
            <a:off x="1210848" y="1054359"/>
            <a:ext cx="10191160" cy="5439747"/>
          </a:xfrm>
        </p:spPr>
      </p:pic>
    </p:spTree>
    <p:extLst>
      <p:ext uri="{BB962C8B-B14F-4D97-AF65-F5344CB8AC3E}">
        <p14:creationId xmlns:p14="http://schemas.microsoft.com/office/powerpoint/2010/main" val="2725790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AD533-F17C-A642-B470-6464B85A9EB4}"/>
              </a:ext>
            </a:extLst>
          </p:cNvPr>
          <p:cNvSpPr>
            <a:spLocks noGrp="1"/>
          </p:cNvSpPr>
          <p:nvPr>
            <p:ph type="title"/>
          </p:nvPr>
        </p:nvSpPr>
        <p:spPr>
          <a:xfrm>
            <a:off x="1328518" y="92860"/>
            <a:ext cx="9905998" cy="1478570"/>
          </a:xfrm>
        </p:spPr>
        <p:txBody>
          <a:bodyPr/>
          <a:lstStyle/>
          <a:p>
            <a:r>
              <a:rPr lang="en-GB"/>
              <a:t>GRAPHICAL ANALYSIS</a:t>
            </a:r>
            <a:endParaRPr lang="en-US"/>
          </a:p>
        </p:txBody>
      </p:sp>
      <p:pic>
        <p:nvPicPr>
          <p:cNvPr id="4" name="Picture 4">
            <a:extLst>
              <a:ext uri="{FF2B5EF4-FFF2-40B4-BE49-F238E27FC236}">
                <a16:creationId xmlns:a16="http://schemas.microsoft.com/office/drawing/2014/main" id="{D4D967B2-FFBF-804E-B3D8-D0EF91A10119}"/>
              </a:ext>
            </a:extLst>
          </p:cNvPr>
          <p:cNvPicPr>
            <a:picLocks noGrp="1" noChangeAspect="1"/>
          </p:cNvPicPr>
          <p:nvPr>
            <p:ph idx="1"/>
          </p:nvPr>
        </p:nvPicPr>
        <p:blipFill>
          <a:blip r:embed="rId2"/>
          <a:stretch>
            <a:fillRect/>
          </a:stretch>
        </p:blipFill>
        <p:spPr>
          <a:xfrm>
            <a:off x="1328517" y="1091683"/>
            <a:ext cx="10148135" cy="5474992"/>
          </a:xfrm>
        </p:spPr>
      </p:pic>
    </p:spTree>
    <p:extLst>
      <p:ext uri="{BB962C8B-B14F-4D97-AF65-F5344CB8AC3E}">
        <p14:creationId xmlns:p14="http://schemas.microsoft.com/office/powerpoint/2010/main" val="3152625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3362C-A1E7-451E-9D78-F5564306D49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CHAT WINDOW</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75D1C25A-E56A-4D7A-B6F2-1945D578C7F6}"/>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t="14288" r="707"/>
          <a:stretch/>
        </p:blipFill>
        <p:spPr bwMode="auto">
          <a:xfrm>
            <a:off x="1141412" y="1884784"/>
            <a:ext cx="9990007" cy="422676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06884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E34C6-EEAE-4652-9136-937D5A63C67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TESTINNG CHATBOT</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F9D146A-3610-4B7A-8E98-C468DB8FA639}"/>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41413" y="1940767"/>
            <a:ext cx="9905998" cy="4298715"/>
          </a:xfrm>
          <a:prstGeom prst="rect">
            <a:avLst/>
          </a:prstGeom>
          <a:noFill/>
          <a:ln>
            <a:noFill/>
          </a:ln>
        </p:spPr>
      </p:pic>
    </p:spTree>
    <p:extLst>
      <p:ext uri="{BB962C8B-B14F-4D97-AF65-F5344CB8AC3E}">
        <p14:creationId xmlns:p14="http://schemas.microsoft.com/office/powerpoint/2010/main" val="3057946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829D5-B690-A947-A274-105E9B9F7E5D}"/>
              </a:ext>
            </a:extLst>
          </p:cNvPr>
          <p:cNvSpPr>
            <a:spLocks noGrp="1"/>
          </p:cNvSpPr>
          <p:nvPr>
            <p:ph type="title"/>
          </p:nvPr>
        </p:nvSpPr>
        <p:spPr/>
        <p:txBody>
          <a:bodyPr/>
          <a:lstStyle/>
          <a:p>
            <a:r>
              <a:rPr lang="en-GB" dirty="0"/>
              <a:t>SOFTWARE REQUIREMENTS</a:t>
            </a:r>
            <a:endParaRPr lang="en-US" dirty="0"/>
          </a:p>
        </p:txBody>
      </p:sp>
      <p:sp>
        <p:nvSpPr>
          <p:cNvPr id="3" name="Content Placeholder 2">
            <a:extLst>
              <a:ext uri="{FF2B5EF4-FFF2-40B4-BE49-F238E27FC236}">
                <a16:creationId xmlns:a16="http://schemas.microsoft.com/office/drawing/2014/main" id="{4C8FB4B4-2D79-8A4D-8878-3F02FF14D3D8}"/>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Python</a:t>
            </a:r>
          </a:p>
          <a:p>
            <a:r>
              <a:rPr lang="en-GB" dirty="0">
                <a:latin typeface="Times New Roman" panose="02020603050405020304" pitchFamily="18" charset="0"/>
                <a:cs typeface="Times New Roman" panose="02020603050405020304" pitchFamily="18" charset="0"/>
              </a:rPr>
              <a:t>Django</a:t>
            </a:r>
          </a:p>
          <a:p>
            <a:r>
              <a:rPr lang="en-GB" dirty="0">
                <a:latin typeface="Times New Roman" panose="02020603050405020304" pitchFamily="18" charset="0"/>
                <a:cs typeface="Times New Roman" panose="02020603050405020304" pitchFamily="18" charset="0"/>
              </a:rPr>
              <a:t>Mysql</a:t>
            </a:r>
          </a:p>
          <a:p>
            <a:r>
              <a:rPr lang="en-GB" dirty="0">
                <a:latin typeface="Times New Roman" panose="02020603050405020304" pitchFamily="18" charset="0"/>
                <a:cs typeface="Times New Roman" panose="02020603050405020304" pitchFamily="18" charset="0"/>
              </a:rPr>
              <a:t>Wampserver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049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1A029-14F0-F24F-90A1-B7DD5E8C9688}"/>
              </a:ext>
            </a:extLst>
          </p:cNvPr>
          <p:cNvSpPr>
            <a:spLocks noGrp="1"/>
          </p:cNvSpPr>
          <p:nvPr>
            <p:ph type="title"/>
          </p:nvPr>
        </p:nvSpPr>
        <p:spPr>
          <a:xfrm>
            <a:off x="1141413" y="169334"/>
            <a:ext cx="9905998" cy="897466"/>
          </a:xfrm>
        </p:spPr>
        <p:txBody>
          <a:bodyPr/>
          <a:lstStyle/>
          <a:p>
            <a:r>
              <a:rPr lang="en-IN" dirty="0"/>
              <a:t>Functional Requirements</a:t>
            </a:r>
            <a:endParaRPr lang="en-US" dirty="0"/>
          </a:p>
        </p:txBody>
      </p:sp>
      <p:sp>
        <p:nvSpPr>
          <p:cNvPr id="5" name="Content Placeholder 4">
            <a:extLst>
              <a:ext uri="{FF2B5EF4-FFF2-40B4-BE49-F238E27FC236}">
                <a16:creationId xmlns:a16="http://schemas.microsoft.com/office/drawing/2014/main" id="{64DE7E71-7485-7444-9634-79D37F56F02A}"/>
              </a:ext>
            </a:extLst>
          </p:cNvPr>
          <p:cNvSpPr>
            <a:spLocks noGrp="1"/>
          </p:cNvSpPr>
          <p:nvPr>
            <p:ph idx="1"/>
          </p:nvPr>
        </p:nvSpPr>
        <p:spPr>
          <a:xfrm>
            <a:off x="1141412" y="1334125"/>
            <a:ext cx="9905999" cy="4457076"/>
          </a:xfrm>
        </p:spPr>
        <p:txBody>
          <a:bodyPr/>
          <a:lstStyle/>
          <a:p>
            <a:r>
              <a:rPr lang="en-IN" dirty="0">
                <a:latin typeface="Times New Roman" panose="02020603050405020304" pitchFamily="18" charset="0"/>
                <a:cs typeface="Times New Roman" panose="02020603050405020304" pitchFamily="18" charset="0"/>
              </a:rPr>
              <a:t>Allow unregistered users to register and save the details on the database.</a:t>
            </a:r>
          </a:p>
          <a:p>
            <a:r>
              <a:rPr lang="en-IN" dirty="0">
                <a:latin typeface="Times New Roman" panose="02020603050405020304" pitchFamily="18" charset="0"/>
                <a:cs typeface="Times New Roman" panose="02020603050405020304" pitchFamily="18" charset="0"/>
              </a:rPr>
              <a:t>Provide confirmation notification through the SMS.</a:t>
            </a:r>
          </a:p>
          <a:p>
            <a:r>
              <a:rPr lang="en-IN" dirty="0">
                <a:latin typeface="Times New Roman" panose="02020603050405020304" pitchFamily="18" charset="0"/>
                <a:cs typeface="Times New Roman" panose="02020603050405020304" pitchFamily="18" charset="0"/>
              </a:rPr>
              <a:t>Users will be able to converse with the chatbot through  text command.</a:t>
            </a:r>
          </a:p>
          <a:p>
            <a:r>
              <a:rPr lang="en-IN" dirty="0">
                <a:latin typeface="Times New Roman" panose="02020603050405020304" pitchFamily="18" charset="0"/>
                <a:cs typeface="Times New Roman" panose="02020603050405020304" pitchFamily="18" charset="0"/>
              </a:rPr>
              <a:t>It will understand what the user is saying through natural language understanding.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874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C93F-7644-7542-82BF-977C5D5C90EB}"/>
              </a:ext>
            </a:extLst>
          </p:cNvPr>
          <p:cNvSpPr>
            <a:spLocks noGrp="1"/>
          </p:cNvSpPr>
          <p:nvPr>
            <p:ph type="title"/>
          </p:nvPr>
        </p:nvSpPr>
        <p:spPr>
          <a:xfrm>
            <a:off x="1141413" y="618518"/>
            <a:ext cx="9905998" cy="711958"/>
          </a:xfrm>
        </p:spPr>
        <p:txBody>
          <a:bodyPr/>
          <a:lstStyle/>
          <a:p>
            <a:r>
              <a:rPr lang="en-IN" dirty="0"/>
              <a:t>Non functional Requirements</a:t>
            </a:r>
            <a:endParaRPr lang="en-US" dirty="0"/>
          </a:p>
        </p:txBody>
      </p:sp>
      <p:sp>
        <p:nvSpPr>
          <p:cNvPr id="5" name="Content Placeholder 4">
            <a:extLst>
              <a:ext uri="{FF2B5EF4-FFF2-40B4-BE49-F238E27FC236}">
                <a16:creationId xmlns:a16="http://schemas.microsoft.com/office/drawing/2014/main" id="{E0DD4F1B-ED97-5C4A-8F37-4A49C79F6D40}"/>
              </a:ext>
            </a:extLst>
          </p:cNvPr>
          <p:cNvSpPr>
            <a:spLocks noGrp="1"/>
          </p:cNvSpPr>
          <p:nvPr>
            <p:ph idx="1"/>
          </p:nvPr>
        </p:nvSpPr>
        <p:spPr/>
        <p:txBody>
          <a:bodyPr/>
          <a:lstStyle/>
          <a:p>
            <a:r>
              <a:rPr lang="en-IN"/>
              <a:t>The chatbot must be reliable with next to no faults or bug.</a:t>
            </a:r>
          </a:p>
          <a:p>
            <a:r>
              <a:rPr lang="en-IN"/>
              <a:t>The database must be scalable to adopt to growing number of users.</a:t>
            </a:r>
          </a:p>
          <a:p>
            <a:r>
              <a:rPr lang="en-IN"/>
              <a:t>The use of natural language used to interact with tha chatbot pramotes human computer interaction.</a:t>
            </a:r>
          </a:p>
          <a:p>
            <a:r>
              <a:rPr lang="en-IN"/>
              <a:t>Provide accurate responses to input.</a:t>
            </a:r>
            <a:endParaRPr lang="en-US"/>
          </a:p>
        </p:txBody>
      </p:sp>
    </p:spTree>
    <p:extLst>
      <p:ext uri="{BB962C8B-B14F-4D97-AF65-F5344CB8AC3E}">
        <p14:creationId xmlns:p14="http://schemas.microsoft.com/office/powerpoint/2010/main" val="383597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6380"/>
            <a:ext cx="9905998" cy="1101101"/>
          </a:xfrm>
        </p:spPr>
        <p:txBody>
          <a:bodyPr/>
          <a:lstStyle/>
          <a:p>
            <a:r>
              <a:rPr lang="en-IN" dirty="0">
                <a:latin typeface="Times New Roman" panose="02020603050405020304" pitchFamily="18" charset="0"/>
                <a:cs typeface="Times New Roman" panose="02020603050405020304" pitchFamily="18" charset="0"/>
              </a:rPr>
              <a:t>difficulties</a:t>
            </a:r>
          </a:p>
        </p:txBody>
      </p:sp>
      <p:sp>
        <p:nvSpPr>
          <p:cNvPr id="3" name="Content Placeholder 2"/>
          <p:cNvSpPr>
            <a:spLocks noGrp="1"/>
          </p:cNvSpPr>
          <p:nvPr>
            <p:ph idx="1"/>
          </p:nvPr>
        </p:nvSpPr>
        <p:spPr>
          <a:xfrm>
            <a:off x="1632732" y="1501254"/>
            <a:ext cx="9905999" cy="3541714"/>
          </a:xfrm>
        </p:spPr>
        <p:txBody>
          <a:bodyPr/>
          <a:lstStyle/>
          <a:p>
            <a:r>
              <a:rPr lang="en-IN" dirty="0">
                <a:latin typeface="Times New Roman" panose="02020603050405020304" pitchFamily="18" charset="0"/>
                <a:cs typeface="Times New Roman" panose="02020603050405020304" pitchFamily="18" charset="0"/>
              </a:rPr>
              <a:t>Front End Design</a:t>
            </a:r>
          </a:p>
          <a:p>
            <a:r>
              <a:rPr lang="en-IN" dirty="0">
                <a:latin typeface="Times New Roman" panose="02020603050405020304" pitchFamily="18" charset="0"/>
                <a:cs typeface="Times New Roman" panose="02020603050405020304" pitchFamily="18" charset="0"/>
              </a:rPr>
              <a:t>Database design</a:t>
            </a:r>
          </a:p>
          <a:p>
            <a:r>
              <a:rPr lang="en-IN" dirty="0">
                <a:latin typeface="Times New Roman" panose="02020603050405020304" pitchFamily="18" charset="0"/>
                <a:cs typeface="Times New Roman" panose="02020603050405020304" pitchFamily="18" charset="0"/>
              </a:rPr>
              <a:t>Customization of layout</a:t>
            </a:r>
          </a:p>
        </p:txBody>
      </p:sp>
    </p:spTree>
    <p:extLst>
      <p:ext uri="{BB962C8B-B14F-4D97-AF65-F5344CB8AC3E}">
        <p14:creationId xmlns:p14="http://schemas.microsoft.com/office/powerpoint/2010/main" val="223484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F69A-B995-B443-B9E0-6E8481124931}"/>
              </a:ext>
            </a:extLst>
          </p:cNvPr>
          <p:cNvSpPr>
            <a:spLocks noGrp="1"/>
          </p:cNvSpPr>
          <p:nvPr>
            <p:ph type="title"/>
          </p:nvPr>
        </p:nvSpPr>
        <p:spPr>
          <a:xfrm>
            <a:off x="838008" y="468392"/>
            <a:ext cx="9905998" cy="917577"/>
          </a:xfrm>
        </p:spPr>
        <p:txBody>
          <a:bodyPr>
            <a:normAutofit/>
          </a:bodyPr>
          <a:lstStyle/>
          <a:p>
            <a:r>
              <a:rPr lang="en-IN" sz="3200" dirty="0">
                <a:latin typeface="Times New Roman" panose="02020603050405020304" pitchFamily="18" charset="0"/>
                <a:cs typeface="Times New Roman" panose="02020603050405020304" pitchFamily="18" charset="0"/>
              </a:rPr>
              <a:t>Problem Definition</a:t>
            </a:r>
            <a:endParaRPr lang="en-US" sz="32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96AFA21-AD3E-4844-9F65-3678041EAC71}"/>
              </a:ext>
            </a:extLst>
          </p:cNvPr>
          <p:cNvSpPr>
            <a:spLocks noGrp="1"/>
          </p:cNvSpPr>
          <p:nvPr>
            <p:ph idx="1"/>
          </p:nvPr>
        </p:nvSpPr>
        <p:spPr>
          <a:xfrm>
            <a:off x="1002954" y="1385969"/>
            <a:ext cx="10044458" cy="4405232"/>
          </a:xfrm>
        </p:spPr>
        <p:txBody>
          <a:bodyPr>
            <a:normAutofit/>
          </a:bodyPr>
          <a:lstStyle/>
          <a:p>
            <a:r>
              <a:rPr lang="en-IN" dirty="0">
                <a:latin typeface="Times New Roman" panose="02020603050405020304" pitchFamily="18" charset="0"/>
                <a:cs typeface="Times New Roman" panose="02020603050405020304" pitchFamily="18" charset="0"/>
              </a:rPr>
              <a:t>Artificial intelligence chatbot is a technology that makes interactions between man and machines using natural language possible. From literature, we found out that in general, chatbot are functions like a typical search engine.</a:t>
            </a:r>
          </a:p>
          <a:p>
            <a:r>
              <a:rPr lang="en-IN" dirty="0">
                <a:latin typeface="Times New Roman" panose="02020603050405020304" pitchFamily="18" charset="0"/>
                <a:cs typeface="Times New Roman" panose="02020603050405020304" pitchFamily="18" charset="0"/>
              </a:rPr>
              <a:t>Chatbot just produced only one output instead of multiple outputs/results, the basic process flow is the same where each time an input is entered, the new search will be done.</a:t>
            </a:r>
          </a:p>
          <a:p>
            <a:r>
              <a:rPr lang="en-IN" dirty="0">
                <a:latin typeface="Times New Roman" panose="02020603050405020304" pitchFamily="18" charset="0"/>
                <a:cs typeface="Times New Roman" panose="02020603050405020304" pitchFamily="18" charset="0"/>
              </a:rPr>
              <a:t>This research is focused on enabling chatbot to become a search engine that can process the next search with the relation to the previous search output.</a:t>
            </a:r>
            <a:endParaRPr lang="en-IN" dirty="0">
              <a:effectLst/>
              <a:latin typeface="Times New Roman" panose="02020603050405020304" pitchFamily="18" charset="0"/>
              <a:cs typeface="Times New Roman" panose="02020603050405020304" pitchFamily="18" charset="0"/>
            </a:endParaRPr>
          </a:p>
          <a:p>
            <a:endParaRPr lang="en-US" dirty="0"/>
          </a:p>
        </p:txBody>
      </p:sp>
      <p:sp>
        <p:nvSpPr>
          <p:cNvPr id="11" name="TextBox 10">
            <a:extLst>
              <a:ext uri="{FF2B5EF4-FFF2-40B4-BE49-F238E27FC236}">
                <a16:creationId xmlns:a16="http://schemas.microsoft.com/office/drawing/2014/main" id="{9A216F90-A221-EA4C-AEA7-2B4864ACC031}"/>
              </a:ext>
            </a:extLst>
          </p:cNvPr>
          <p:cNvSpPr txBox="1"/>
          <p:nvPr/>
        </p:nvSpPr>
        <p:spPr>
          <a:xfrm>
            <a:off x="3039438" y="3227338"/>
            <a:ext cx="6103338" cy="400879"/>
          </a:xfrm>
          <a:prstGeom prst="rect">
            <a:avLst/>
          </a:prstGeom>
          <a:noFill/>
        </p:spPr>
        <p:txBody>
          <a:bodyPr wrap="square">
            <a:spAutoFit/>
          </a:bodyPr>
          <a:lstStyle/>
          <a:p>
            <a:pPr marL="228600" indent="-228600" algn="l" rtl="0" eaLnBrk="1" latinLnBrk="0" hangingPunct="1">
              <a:lnSpc>
                <a:spcPct val="120000"/>
              </a:lnSpc>
              <a:spcBef>
                <a:spcPts val="1000"/>
              </a:spcBef>
              <a:spcAft>
                <a:spcPts val="0"/>
              </a:spcAft>
            </a:pPr>
            <a:endParaRPr lang="en-IN">
              <a:effectLst/>
            </a:endParaRPr>
          </a:p>
        </p:txBody>
      </p:sp>
    </p:spTree>
    <p:extLst>
      <p:ext uri="{BB962C8B-B14F-4D97-AF65-F5344CB8AC3E}">
        <p14:creationId xmlns:p14="http://schemas.microsoft.com/office/powerpoint/2010/main" val="1389246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25C2-E7A3-2C44-BFFD-7B259AA09D0C}"/>
              </a:ext>
            </a:extLst>
          </p:cNvPr>
          <p:cNvSpPr>
            <a:spLocks noGrp="1"/>
          </p:cNvSpPr>
          <p:nvPr>
            <p:ph type="title"/>
          </p:nvPr>
        </p:nvSpPr>
        <p:spPr>
          <a:xfrm>
            <a:off x="1141413" y="618518"/>
            <a:ext cx="9905998" cy="5380720"/>
          </a:xfrm>
        </p:spPr>
        <p:txBody>
          <a:bodyPr>
            <a:normAutofit/>
          </a:bodyPr>
          <a:lstStyle/>
          <a:p>
            <a:pPr algn="ctr"/>
            <a:r>
              <a:rPr lang="en-IN" sz="4000" i="1" dirty="0">
                <a:latin typeface="Times New Roman" panose="02020603050405020304" pitchFamily="18" charset="0"/>
                <a:cs typeface="Times New Roman" panose="02020603050405020304" pitchFamily="18" charset="0"/>
              </a:rPr>
              <a:t>THANK YOU</a:t>
            </a:r>
            <a:endParaRPr lang="en-US" sz="4000" i="1" dirty="0">
              <a:latin typeface="Times New Roman" panose="02020603050405020304" pitchFamily="18" charset="0"/>
              <a:cs typeface="Times New Roman" panose="02020603050405020304" pitchFamily="18" charset="0"/>
            </a:endParaRPr>
          </a:p>
        </p:txBody>
      </p:sp>
      <p:sp>
        <p:nvSpPr>
          <p:cNvPr id="3" name="Right Brace 2">
            <a:extLst>
              <a:ext uri="{FF2B5EF4-FFF2-40B4-BE49-F238E27FC236}">
                <a16:creationId xmlns:a16="http://schemas.microsoft.com/office/drawing/2014/main" id="{2DB4D869-9421-4D1B-BD15-98A7604ED6B6}"/>
              </a:ext>
            </a:extLst>
          </p:cNvPr>
          <p:cNvSpPr/>
          <p:nvPr/>
        </p:nvSpPr>
        <p:spPr>
          <a:xfrm>
            <a:off x="5906125" y="618518"/>
            <a:ext cx="524655" cy="6856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413497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376C1-1D05-0B4D-9B26-E30A08385908}"/>
              </a:ext>
            </a:extLst>
          </p:cNvPr>
          <p:cNvSpPr>
            <a:spLocks noGrp="1"/>
          </p:cNvSpPr>
          <p:nvPr>
            <p:ph type="title"/>
          </p:nvPr>
        </p:nvSpPr>
        <p:spPr>
          <a:xfrm>
            <a:off x="1141413" y="254000"/>
            <a:ext cx="9905998" cy="1052286"/>
          </a:xfrm>
        </p:spPr>
        <p:txBody>
          <a:bodyPr/>
          <a:lstStyle/>
          <a:p>
            <a:r>
              <a:rPr lang="en-IN"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27A54E5C-56CB-0645-BD33-26C8358B12DE}"/>
              </a:ext>
            </a:extLst>
          </p:cNvPr>
          <p:cNvSpPr>
            <a:spLocks noGrp="1"/>
          </p:cNvSpPr>
          <p:nvPr>
            <p:ph idx="1"/>
          </p:nvPr>
        </p:nvSpPr>
        <p:spPr>
          <a:xfrm>
            <a:off x="946302" y="1108174"/>
            <a:ext cx="5148110" cy="48978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a:latin typeface="Times New Roman" pitchFamily="18" charset="0"/>
                <a:cs typeface="Times New Roman" pitchFamily="18" charset="0"/>
              </a:rPr>
              <a:t> </a:t>
            </a:r>
            <a:r>
              <a:rPr lang="en-IN" sz="2400" dirty="0">
                <a:latin typeface="Times New Roman" pitchFamily="18" charset="0"/>
                <a:cs typeface="Times New Roman" pitchFamily="18" charset="0"/>
              </a:rPr>
              <a:t>A chatbot is an intelligent piece of software that is capable of communicating and performing actions similar to a human. Chatbots are used a lot in customer interaction, marketing on social network sites and instantly messaging the client.</a:t>
            </a:r>
          </a:p>
          <a:p>
            <a:pPr algn="just"/>
            <a:endParaRPr lang="en-IN"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pic>
        <p:nvPicPr>
          <p:cNvPr id="4" name="Picture 4">
            <a:extLst>
              <a:ext uri="{FF2B5EF4-FFF2-40B4-BE49-F238E27FC236}">
                <a16:creationId xmlns:a16="http://schemas.microsoft.com/office/drawing/2014/main" id="{782B7720-0D3A-B34C-A765-5CE03B042D1F}"/>
              </a:ext>
            </a:extLst>
          </p:cNvPr>
          <p:cNvPicPr>
            <a:picLocks noChangeAspect="1"/>
          </p:cNvPicPr>
          <p:nvPr/>
        </p:nvPicPr>
        <p:blipFill>
          <a:blip r:embed="rId2"/>
          <a:stretch>
            <a:fillRect/>
          </a:stretch>
        </p:blipFill>
        <p:spPr>
          <a:xfrm>
            <a:off x="6998649" y="415105"/>
            <a:ext cx="5768967" cy="6283952"/>
          </a:xfrm>
          <a:prstGeom prst="rect">
            <a:avLst/>
          </a:prstGeom>
        </p:spPr>
      </p:pic>
    </p:spTree>
    <p:extLst>
      <p:ext uri="{BB962C8B-B14F-4D97-AF65-F5344CB8AC3E}">
        <p14:creationId xmlns:p14="http://schemas.microsoft.com/office/powerpoint/2010/main" val="207065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75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AF1A-4E25-FD4E-B52C-539FA045A00F}"/>
              </a:ext>
            </a:extLst>
          </p:cNvPr>
          <p:cNvSpPr>
            <a:spLocks noGrp="1"/>
          </p:cNvSpPr>
          <p:nvPr>
            <p:ph type="title"/>
          </p:nvPr>
        </p:nvSpPr>
        <p:spPr>
          <a:xfrm>
            <a:off x="1262364" y="473375"/>
            <a:ext cx="9905998" cy="687768"/>
          </a:xfrm>
        </p:spPr>
        <p:txBody>
          <a:bodyPr/>
          <a:lstStyle/>
          <a:p>
            <a:r>
              <a:rPr lang="en-IN" dirty="0">
                <a:latin typeface="Times New Roman" panose="02020603050405020304" pitchFamily="18" charset="0"/>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5554FA-5E4E-4A4F-85C0-38E0251FE23A}"/>
              </a:ext>
            </a:extLst>
          </p:cNvPr>
          <p:cNvSpPr>
            <a:spLocks noGrp="1"/>
          </p:cNvSpPr>
          <p:nvPr>
            <p:ph idx="1"/>
          </p:nvPr>
        </p:nvSpPr>
        <p:spPr>
          <a:xfrm>
            <a:off x="1141412" y="1354667"/>
            <a:ext cx="9905999" cy="4826000"/>
          </a:xfrm>
        </p:spPr>
        <p:txBody>
          <a:bodyPr>
            <a:normAutofit lnSpcReduction="10000"/>
          </a:bodyPr>
          <a:lstStyle/>
          <a:p>
            <a:pPr marL="0" indent="0">
              <a:buNone/>
            </a:pPr>
            <a:endParaRPr lang="en-IN" dirty="0">
              <a:solidFill>
                <a:srgbClr val="BF0000"/>
              </a:solidFill>
              <a:latin typeface="Constantia" pitchFamily="18" charset="0"/>
              <a:sym typeface="Arial" charset="0"/>
            </a:endParaRPr>
          </a:p>
          <a:p>
            <a:r>
              <a:rPr lang="en-IN" dirty="0">
                <a:latin typeface="Times New Roman" panose="02020603050405020304" pitchFamily="18" charset="0"/>
                <a:cs typeface="Times New Roman" panose="02020603050405020304" pitchFamily="18" charset="0"/>
                <a:sym typeface="Arial" charset="0"/>
              </a:rPr>
              <a:t>Chatbot applications streamline interactions between people and services, enhancing customer experience. At the same time, they offer companies new opportunities to improve the customers engagement process and operational efficiency by reducing the typical cost of customer service.</a:t>
            </a:r>
          </a:p>
          <a:p>
            <a:r>
              <a:rPr lang="en-IN" dirty="0">
                <a:latin typeface="Times New Roman" panose="02020603050405020304" pitchFamily="18" charset="0"/>
                <a:cs typeface="Times New Roman" panose="02020603050405020304" pitchFamily="18" charset="0"/>
                <a:sym typeface="Arial" charset="0"/>
              </a:rPr>
              <a:t>Increase operational efficiency.</a:t>
            </a:r>
          </a:p>
          <a:p>
            <a:r>
              <a:rPr lang="en-IN" dirty="0">
                <a:latin typeface="Times New Roman" panose="02020603050405020304" pitchFamily="18" charset="0"/>
                <a:cs typeface="Times New Roman" panose="02020603050405020304" pitchFamily="18" charset="0"/>
                <a:sym typeface="Arial" charset="0"/>
              </a:rPr>
              <a:t>Automating customer request fulfillment.</a:t>
            </a:r>
          </a:p>
          <a:p>
            <a:r>
              <a:rPr lang="en-IN" dirty="0">
                <a:latin typeface="Times New Roman" panose="02020603050405020304" pitchFamily="18" charset="0"/>
                <a:cs typeface="Times New Roman" panose="02020603050405020304" pitchFamily="18" charset="0"/>
                <a:sym typeface="Arial" charset="0"/>
              </a:rPr>
              <a:t>Handling basic queries,which is turn free employees to work for complex &amp; higher value inquiries.</a:t>
            </a:r>
          </a:p>
          <a:p>
            <a:r>
              <a:rPr lang="en-IN" dirty="0">
                <a:latin typeface="Times New Roman" panose="02020603050405020304" pitchFamily="18" charset="0"/>
                <a:cs typeface="Times New Roman" panose="02020603050405020304" pitchFamily="18" charset="0"/>
                <a:sym typeface="Arial" charset="0"/>
              </a:rPr>
              <a:t>Improve the response rate as well as customer engagement.</a:t>
            </a:r>
          </a:p>
          <a:p>
            <a:endParaRPr lang="en-IN" dirty="0">
              <a:solidFill>
                <a:srgbClr val="BF0000"/>
              </a:solidFill>
              <a:latin typeface="Constantia" pitchFamily="18" charset="0"/>
              <a:sym typeface="Arial" charset="0"/>
            </a:endParaRPr>
          </a:p>
          <a:p>
            <a:endParaRPr lang="en-IN" dirty="0">
              <a:solidFill>
                <a:srgbClr val="BF0000"/>
              </a:solidFill>
              <a:latin typeface="Constantia" pitchFamily="18" charset="0"/>
              <a:sym typeface="Arial" charset="0"/>
            </a:endParaRPr>
          </a:p>
          <a:p>
            <a:endParaRPr lang="en-IN" dirty="0">
              <a:solidFill>
                <a:srgbClr val="BF0000"/>
              </a:solidFill>
              <a:latin typeface="Constantia" pitchFamily="18" charset="0"/>
              <a:sym typeface="Arial" charset="0"/>
            </a:endParaRPr>
          </a:p>
          <a:p>
            <a:endParaRPr lang="en-IN" dirty="0">
              <a:solidFill>
                <a:srgbClr val="BF0000"/>
              </a:solidFill>
              <a:latin typeface="Constantia" pitchFamily="18" charset="0"/>
              <a:sym typeface="Arial" charset="0"/>
            </a:endParaRPr>
          </a:p>
          <a:p>
            <a:endParaRPr lang="en-US" dirty="0">
              <a:latin typeface="Constantia" pitchFamily="18" charset="0"/>
              <a:sym typeface="Arial" charset="0"/>
            </a:endParaRPr>
          </a:p>
        </p:txBody>
      </p:sp>
    </p:spTree>
    <p:extLst>
      <p:ext uri="{BB962C8B-B14F-4D97-AF65-F5344CB8AC3E}">
        <p14:creationId xmlns:p14="http://schemas.microsoft.com/office/powerpoint/2010/main" val="247028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56296-CA07-3D42-8D5E-F0281D74A7E5}"/>
              </a:ext>
            </a:extLst>
          </p:cNvPr>
          <p:cNvSpPr>
            <a:spLocks noGrp="1"/>
          </p:cNvSpPr>
          <p:nvPr>
            <p:ph type="title"/>
          </p:nvPr>
        </p:nvSpPr>
        <p:spPr>
          <a:xfrm>
            <a:off x="1141413" y="217714"/>
            <a:ext cx="9905998" cy="849085"/>
          </a:xfrm>
        </p:spPr>
        <p:txBody>
          <a:bodyPr/>
          <a:lstStyle/>
          <a:p>
            <a:r>
              <a:rPr lang="en-IN" dirty="0">
                <a:latin typeface="Times New Roman" panose="02020603050405020304" pitchFamily="18" charset="0"/>
                <a:cs typeface="Times New Roman" panose="02020603050405020304" pitchFamily="18" charset="0"/>
              </a:rPr>
              <a:t>System architecture</a:t>
            </a:r>
            <a:endParaRPr lang="en-US" dirty="0">
              <a:latin typeface="Times New Roman" panose="02020603050405020304" pitchFamily="18" charset="0"/>
              <a:cs typeface="Times New Roman" panose="02020603050405020304" pitchFamily="18" charset="0"/>
            </a:endParaRPr>
          </a:p>
        </p:txBody>
      </p:sp>
      <p:pic>
        <p:nvPicPr>
          <p:cNvPr id="6" name="Picture 6">
            <a:extLst>
              <a:ext uri="{FF2B5EF4-FFF2-40B4-BE49-F238E27FC236}">
                <a16:creationId xmlns:a16="http://schemas.microsoft.com/office/drawing/2014/main" id="{D59C5FC5-5478-CE4A-A0BA-EF567BA324E2}"/>
              </a:ext>
            </a:extLst>
          </p:cNvPr>
          <p:cNvPicPr>
            <a:picLocks noGrp="1" noChangeAspect="1"/>
          </p:cNvPicPr>
          <p:nvPr>
            <p:ph idx="1"/>
          </p:nvPr>
        </p:nvPicPr>
        <p:blipFill>
          <a:blip r:embed="rId2"/>
          <a:stretch>
            <a:fillRect/>
          </a:stretch>
        </p:blipFill>
        <p:spPr>
          <a:xfrm>
            <a:off x="1394351" y="912996"/>
            <a:ext cx="10139130" cy="5727289"/>
          </a:xfrm>
        </p:spPr>
      </p:pic>
    </p:spTree>
    <p:extLst>
      <p:ext uri="{BB962C8B-B14F-4D97-AF65-F5344CB8AC3E}">
        <p14:creationId xmlns:p14="http://schemas.microsoft.com/office/powerpoint/2010/main" val="69483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A064-5117-FA4F-B4C8-4674B61B9783}"/>
              </a:ext>
            </a:extLst>
          </p:cNvPr>
          <p:cNvSpPr>
            <a:spLocks noGrp="1"/>
          </p:cNvSpPr>
          <p:nvPr>
            <p:ph type="title"/>
          </p:nvPr>
        </p:nvSpPr>
        <p:spPr>
          <a:xfrm>
            <a:off x="1141413" y="350763"/>
            <a:ext cx="9905998" cy="822475"/>
          </a:xfrm>
        </p:spPr>
        <p:txBody>
          <a:bodyPr/>
          <a:lstStyle/>
          <a:p>
            <a:r>
              <a:rPr lang="en-IN" dirty="0">
                <a:latin typeface="Times New Roman" panose="02020603050405020304" pitchFamily="18" charset="0"/>
                <a:cs typeface="Times New Roman" panose="02020603050405020304" pitchFamily="18" charset="0"/>
              </a:rPr>
              <a:t>DFD( DATA FLOW DIAGRAM)</a:t>
            </a:r>
            <a:endParaRPr lang="en-US" dirty="0">
              <a:latin typeface="Times New Roman" panose="02020603050405020304" pitchFamily="18" charset="0"/>
              <a:cs typeface="Times New Roman" panose="02020603050405020304" pitchFamily="18" charset="0"/>
            </a:endParaRPr>
          </a:p>
        </p:txBody>
      </p:sp>
      <p:pic>
        <p:nvPicPr>
          <p:cNvPr id="5" name="Picture 5">
            <a:extLst>
              <a:ext uri="{FF2B5EF4-FFF2-40B4-BE49-F238E27FC236}">
                <a16:creationId xmlns:a16="http://schemas.microsoft.com/office/drawing/2014/main" id="{A98266E3-0CC9-A14D-A45E-722A70F77C68}"/>
              </a:ext>
            </a:extLst>
          </p:cNvPr>
          <p:cNvPicPr>
            <a:picLocks noGrp="1" noChangeAspect="1"/>
          </p:cNvPicPr>
          <p:nvPr>
            <p:ph idx="1"/>
          </p:nvPr>
        </p:nvPicPr>
        <p:blipFill>
          <a:blip r:embed="rId2"/>
          <a:stretch>
            <a:fillRect/>
          </a:stretch>
        </p:blipFill>
        <p:spPr>
          <a:xfrm>
            <a:off x="811763" y="1173238"/>
            <a:ext cx="10894749" cy="5333999"/>
          </a:xfrm>
        </p:spPr>
      </p:pic>
    </p:spTree>
    <p:extLst>
      <p:ext uri="{BB962C8B-B14F-4D97-AF65-F5344CB8AC3E}">
        <p14:creationId xmlns:p14="http://schemas.microsoft.com/office/powerpoint/2010/main" val="37601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7BCAC-1C0A-494D-83C1-9D39E2074D81}"/>
              </a:ext>
            </a:extLst>
          </p:cNvPr>
          <p:cNvSpPr>
            <a:spLocks noGrp="1"/>
          </p:cNvSpPr>
          <p:nvPr>
            <p:ph type="title"/>
          </p:nvPr>
        </p:nvSpPr>
        <p:spPr>
          <a:xfrm>
            <a:off x="1141413" y="220480"/>
            <a:ext cx="9905998" cy="836989"/>
          </a:xfrm>
        </p:spPr>
        <p:txBody>
          <a:bodyPr/>
          <a:lstStyle/>
          <a:p>
            <a:r>
              <a:rPr lang="en-IN" dirty="0">
                <a:latin typeface="Times New Roman" panose="02020603050405020304" pitchFamily="18" charset="0"/>
                <a:cs typeface="Times New Roman" panose="02020603050405020304" pitchFamily="18" charset="0"/>
              </a:rPr>
              <a:t>ER DIAGRAM</a:t>
            </a:r>
            <a:endParaRPr lang="en-US" dirty="0">
              <a:latin typeface="Times New Roman" panose="02020603050405020304" pitchFamily="18" charset="0"/>
              <a:cs typeface="Times New Roman" panose="02020603050405020304" pitchFamily="18" charset="0"/>
            </a:endParaRPr>
          </a:p>
        </p:txBody>
      </p:sp>
      <p:pic>
        <p:nvPicPr>
          <p:cNvPr id="6" name="Picture 6">
            <a:extLst>
              <a:ext uri="{FF2B5EF4-FFF2-40B4-BE49-F238E27FC236}">
                <a16:creationId xmlns:a16="http://schemas.microsoft.com/office/drawing/2014/main" id="{53A1FFD5-DB9F-864D-911D-33F6AF431121}"/>
              </a:ext>
            </a:extLst>
          </p:cNvPr>
          <p:cNvPicPr>
            <a:picLocks noGrp="1" noChangeAspect="1"/>
          </p:cNvPicPr>
          <p:nvPr>
            <p:ph idx="1"/>
          </p:nvPr>
        </p:nvPicPr>
        <p:blipFill>
          <a:blip r:embed="rId2"/>
          <a:stretch>
            <a:fillRect/>
          </a:stretch>
        </p:blipFill>
        <p:spPr>
          <a:xfrm>
            <a:off x="1262205" y="1066799"/>
            <a:ext cx="10014906" cy="5375335"/>
          </a:xfrm>
        </p:spPr>
      </p:pic>
    </p:spTree>
    <p:extLst>
      <p:ext uri="{BB962C8B-B14F-4D97-AF65-F5344CB8AC3E}">
        <p14:creationId xmlns:p14="http://schemas.microsoft.com/office/powerpoint/2010/main" val="299658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F7E34-50F3-104A-AF4D-1F293D3DAC66}"/>
              </a:ext>
            </a:extLst>
          </p:cNvPr>
          <p:cNvSpPr>
            <a:spLocks noGrp="1"/>
          </p:cNvSpPr>
          <p:nvPr>
            <p:ph type="title"/>
          </p:nvPr>
        </p:nvSpPr>
        <p:spPr>
          <a:xfrm>
            <a:off x="1126490" y="338667"/>
            <a:ext cx="10187016" cy="616857"/>
          </a:xfrm>
        </p:spPr>
        <p:txBody>
          <a:bodyPr/>
          <a:lstStyle/>
          <a:p>
            <a:r>
              <a:rPr lang="en-IN" dirty="0">
                <a:latin typeface="Times New Roman" panose="02020603050405020304" pitchFamily="18" charset="0"/>
                <a:cs typeface="Times New Roman" panose="02020603050405020304" pitchFamily="18" charset="0"/>
              </a:rPr>
              <a:t>Use case diagram</a:t>
            </a:r>
            <a:endParaRPr lang="en-US" dirty="0">
              <a:latin typeface="Times New Roman" panose="02020603050405020304" pitchFamily="18" charset="0"/>
              <a:cs typeface="Times New Roman" panose="02020603050405020304" pitchFamily="18" charset="0"/>
            </a:endParaRPr>
          </a:p>
        </p:txBody>
      </p:sp>
      <p:pic>
        <p:nvPicPr>
          <p:cNvPr id="6" name="Picture 6">
            <a:extLst>
              <a:ext uri="{FF2B5EF4-FFF2-40B4-BE49-F238E27FC236}">
                <a16:creationId xmlns:a16="http://schemas.microsoft.com/office/drawing/2014/main" id="{5274B152-FAEF-4C4C-A76F-EA119A4493B6}"/>
              </a:ext>
            </a:extLst>
          </p:cNvPr>
          <p:cNvPicPr>
            <a:picLocks noGrp="1" noChangeAspect="1"/>
          </p:cNvPicPr>
          <p:nvPr>
            <p:ph idx="1"/>
          </p:nvPr>
        </p:nvPicPr>
        <p:blipFill>
          <a:blip r:embed="rId2"/>
          <a:stretch>
            <a:fillRect/>
          </a:stretch>
        </p:blipFill>
        <p:spPr>
          <a:xfrm>
            <a:off x="1126490" y="955524"/>
            <a:ext cx="10359493" cy="5563809"/>
          </a:xfrm>
        </p:spPr>
      </p:pic>
    </p:spTree>
    <p:extLst>
      <p:ext uri="{BB962C8B-B14F-4D97-AF65-F5344CB8AC3E}">
        <p14:creationId xmlns:p14="http://schemas.microsoft.com/office/powerpoint/2010/main" val="158740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95437"/>
            <a:ext cx="9905998" cy="1019214"/>
          </a:xfrm>
        </p:spPr>
        <p:txBody>
          <a:bodyPr/>
          <a:lstStyle/>
          <a:p>
            <a:r>
              <a:rPr lang="en-IN" dirty="0">
                <a:latin typeface="Times New Roman" panose="02020603050405020304" pitchFamily="18" charset="0"/>
                <a:cs typeface="Times New Roman" panose="02020603050405020304" pitchFamily="18" charset="0"/>
              </a:rPr>
              <a:t>module</a:t>
            </a:r>
          </a:p>
        </p:txBody>
      </p:sp>
      <p:sp>
        <p:nvSpPr>
          <p:cNvPr id="3" name="Content Placeholder 2"/>
          <p:cNvSpPr>
            <a:spLocks noGrp="1"/>
          </p:cNvSpPr>
          <p:nvPr>
            <p:ph idx="1"/>
          </p:nvPr>
        </p:nvSpPr>
        <p:spPr>
          <a:xfrm>
            <a:off x="1264242" y="1376029"/>
            <a:ext cx="9905999" cy="4436941"/>
          </a:xfrm>
        </p:spPr>
        <p:txBody>
          <a:bodyPr>
            <a:normAutofit lnSpcReduction="10000"/>
          </a:bodyPr>
          <a:lstStyle/>
          <a:p>
            <a:r>
              <a:rPr lang="en-IN" dirty="0">
                <a:latin typeface="Times New Roman" panose="02020603050405020304" pitchFamily="18" charset="0"/>
                <a:cs typeface="Times New Roman" panose="02020603050405020304" pitchFamily="18" charset="0"/>
              </a:rPr>
              <a:t>Login page</a:t>
            </a:r>
          </a:p>
          <a:p>
            <a:r>
              <a:rPr lang="en-IN" dirty="0">
                <a:latin typeface="Times New Roman" panose="02020603050405020304" pitchFamily="18" charset="0"/>
                <a:cs typeface="Times New Roman" panose="02020603050405020304" pitchFamily="18" charset="0"/>
              </a:rPr>
              <a:t>Upload Patient Details </a:t>
            </a:r>
          </a:p>
          <a:p>
            <a:r>
              <a:rPr lang="en-IN" dirty="0">
                <a:latin typeface="Times New Roman" panose="02020603050405020304" pitchFamily="18" charset="0"/>
                <a:cs typeface="Times New Roman" panose="02020603050405020304" pitchFamily="18" charset="0"/>
              </a:rPr>
              <a:t>View Patient Detail</a:t>
            </a:r>
          </a:p>
          <a:p>
            <a:r>
              <a:rPr lang="en-IN" dirty="0">
                <a:latin typeface="Times New Roman" panose="02020603050405020304" pitchFamily="18" charset="0"/>
                <a:cs typeface="Times New Roman" panose="02020603050405020304" pitchFamily="18" charset="0"/>
              </a:rPr>
              <a:t>Classification Admission Details</a:t>
            </a:r>
          </a:p>
          <a:p>
            <a:r>
              <a:rPr lang="en-IN" dirty="0">
                <a:latin typeface="Times New Roman" panose="02020603050405020304" pitchFamily="18" charset="0"/>
                <a:cs typeface="Times New Roman" panose="02020603050405020304" pitchFamily="18" charset="0"/>
              </a:rPr>
              <a:t>Predict Hospital Admissions
Analysis</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Chatbot</a:t>
            </a:r>
          </a:p>
          <a:p>
            <a:r>
              <a:rPr lang="en-GB" dirty="0">
                <a:latin typeface="Times New Roman" panose="02020603050405020304" pitchFamily="18" charset="0"/>
                <a:cs typeface="Times New Roman" panose="02020603050405020304" pitchFamily="18" charset="0"/>
              </a:rPr>
              <a:t>Logout</a:t>
            </a:r>
          </a:p>
          <a:p>
            <a:endParaRPr lang="en-IN" dirty="0">
              <a:latin typeface="Times New Roman" panose="02020603050405020304" pitchFamily="18" charset="0"/>
              <a:cs typeface="Times New Roman" panose="02020603050405020304" pitchFamily="18" charset="0"/>
            </a:endParaRPr>
          </a:p>
          <a:p>
            <a:pPr marL="0" indent="0">
              <a:buNone/>
            </a:pPr>
            <a:endParaRPr lang="en-IN" dirty="0"/>
          </a:p>
          <a:p>
            <a:endParaRPr lang="en-IN" dirty="0"/>
          </a:p>
        </p:txBody>
      </p:sp>
    </p:spTree>
    <p:extLst>
      <p:ext uri="{BB962C8B-B14F-4D97-AF65-F5344CB8AC3E}">
        <p14:creationId xmlns:p14="http://schemas.microsoft.com/office/powerpoint/2010/main" val="2942331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0"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1" dur="1000"/>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 calcmode="lin" valueType="num">
                                      <p:cBhvr>
                                        <p:cTn id="36"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7"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8"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9" dur="1000"/>
                                        <p:tgtEl>
                                          <p:spTgt spid="3">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 calcmode="lin" valueType="num">
                                      <p:cBhvr>
                                        <p:cTn id="44"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3"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4"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5" dur="1000"/>
                                        <p:tgtEl>
                                          <p:spTgt spid="3">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1" presetClass="entr" presetSubtype="0" fill="hold" grpId="0" nodeType="clickEffect">
                                  <p:stCondLst>
                                    <p:cond delay="0"/>
                                  </p:stCondLst>
                                  <p:childTnLst>
                                    <p:set>
                                      <p:cBhvr>
                                        <p:cTn id="59" dur="1" fill="hold">
                                          <p:stCondLst>
                                            <p:cond delay="0"/>
                                          </p:stCondLst>
                                        </p:cTn>
                                        <p:tgtEl>
                                          <p:spTgt spid="3">
                                            <p:txEl>
                                              <p:pRg st="6" end="6"/>
                                            </p:txEl>
                                          </p:spTgt>
                                        </p:tgtEl>
                                        <p:attrNameLst>
                                          <p:attrName>style.visibility</p:attrName>
                                        </p:attrNameLst>
                                      </p:cBhvr>
                                      <p:to>
                                        <p:strVal val="visible"/>
                                      </p:to>
                                    </p:set>
                                    <p:anim calcmode="lin" valueType="num">
                                      <p:cBhvr>
                                        <p:cTn id="60"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61"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62"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63"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948</TotalTime>
  <Words>452</Words>
  <Application>Microsoft Office PowerPoint</Application>
  <PresentationFormat>Widescreen</PresentationFormat>
  <Paragraphs>64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Constantia</vt:lpstr>
      <vt:lpstr>Quicksand Light</vt:lpstr>
      <vt:lpstr>Times New Roman</vt:lpstr>
      <vt:lpstr>Tw Cen MT</vt:lpstr>
      <vt:lpstr>Circuit</vt:lpstr>
      <vt:lpstr>     PROJECT  REPORT  PRESENTATION            on        CHATBOT  USING PYTHON             Under the guidance       of             (Mrs. SHILPI KHANNA)     Presented By:- SHIVAM PANDEY(1712213069)                                PRASHANT UPADHYAY(1712213094)                  Department Of                    Information Technology                     Shri Ramswaroop Memorial Group Of                      Professional Colleges, Lucknow                                          </vt:lpstr>
      <vt:lpstr>Problem Definition</vt:lpstr>
      <vt:lpstr>Introduction</vt:lpstr>
      <vt:lpstr>Objectives</vt:lpstr>
      <vt:lpstr>System architecture</vt:lpstr>
      <vt:lpstr>DFD( DATA FLOW DIAGRAM)</vt:lpstr>
      <vt:lpstr>ER DIAGRAM</vt:lpstr>
      <vt:lpstr>Use case diagram</vt:lpstr>
      <vt:lpstr>module</vt:lpstr>
      <vt:lpstr>LOGIN page</vt:lpstr>
      <vt:lpstr>CREATING PROFILE</vt:lpstr>
      <vt:lpstr>PATIENT DETAILS</vt:lpstr>
      <vt:lpstr>GRAPHICAL ANALYSIS</vt:lpstr>
      <vt:lpstr>CHAT WINDOW</vt:lpstr>
      <vt:lpstr>TESTINNG CHATBOT</vt:lpstr>
      <vt:lpstr>SOFTWARE REQUIREMENTS</vt:lpstr>
      <vt:lpstr>Functional Requirements</vt:lpstr>
      <vt:lpstr>Non functional Requirements</vt:lpstr>
      <vt:lpstr>difficulties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PROGRESS REPORT ON</dc:title>
  <dc:creator>Unknown User</dc:creator>
  <cp:lastModifiedBy>Prashant Upadhyay</cp:lastModifiedBy>
  <cp:revision>34</cp:revision>
  <dcterms:created xsi:type="dcterms:W3CDTF">2021-01-04T05:08:54Z</dcterms:created>
  <dcterms:modified xsi:type="dcterms:W3CDTF">2021-08-07T19:49:42Z</dcterms:modified>
</cp:coreProperties>
</file>