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8288000" cy="27432000"/>
  <p:notesSz cx="6715125" cy="9239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138" y="-106"/>
      </p:cViewPr>
      <p:guideLst>
        <p:guide orient="horz" pos="2910"/>
        <p:guide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672" name="Google Shape;4;n"/>
          <p:cNvSpPr txBox="1">
            <a:spLocks noGrp="1"/>
          </p:cNvSpPr>
          <p:nvPr>
            <p:ph type="dt" idx="10"/>
          </p:nvPr>
        </p:nvSpPr>
        <p:spPr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673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84400" y="685800"/>
            <a:ext cx="23368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74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487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63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67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0000" y="8763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4400" y="685800"/>
            <a:ext cx="23368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15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487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2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582" name="Google Shape;17;p2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583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73;p11"/>
          <p:cNvSpPr txBox="1">
            <a:spLocks noGrp="1"/>
          </p:cNvSpPr>
          <p:nvPr>
            <p:ph type="title"/>
          </p:nvPr>
        </p:nvSpPr>
        <p:spPr>
          <a:xfrm>
            <a:off x="1371600" y="2436813"/>
            <a:ext cx="155448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1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915988" y="8383587"/>
            <a:ext cx="16456025" cy="15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9pPr>
          </a:lstStyle>
          <a:p>
            <a:endParaRPr/>
          </a:p>
        </p:txBody>
      </p:sp>
      <p:sp>
        <p:nvSpPr>
          <p:cNvPr id="1048642" name="Google Shape;75;p11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43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44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99706" y="11467307"/>
            <a:ext cx="21947187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5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3848894" y="7657307"/>
            <a:ext cx="21947187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9pPr>
          </a:lstStyle>
          <a:p>
            <a:endParaRPr/>
          </a:p>
        </p:txBody>
      </p:sp>
      <p:sp>
        <p:nvSpPr>
          <p:cNvPr id="1048626" name="Google Shape;81;p12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27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28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0;p3"/>
          <p:cNvSpPr txBox="1">
            <a:spLocks noGrp="1"/>
          </p:cNvSpPr>
          <p:nvPr>
            <p:ph type="ctrTitle"/>
          </p:nvPr>
        </p:nvSpPr>
        <p:spPr>
          <a:xfrm>
            <a:off x="1371600" y="8521700"/>
            <a:ext cx="15544800" cy="5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0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743200" y="15544800"/>
            <a:ext cx="12801600" cy="7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spcBef>
                <a:spcPts val="128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</a:lvl1pPr>
            <a:lvl2pPr lvl="1" algn="ctr"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Calibri"/>
              <a:buNone/>
            </a:lvl2pPr>
            <a:lvl3pPr lvl="2" algn="ctr"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lvl3pPr>
            <a:lvl4pPr lvl="3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4pPr>
            <a:lvl5pPr lvl="4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5pPr>
            <a:lvl6pPr lvl="5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6pPr>
            <a:lvl7pPr lvl="6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7pPr>
            <a:lvl8pPr lvl="7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8pPr>
            <a:lvl9pPr lvl="8" algn="ctr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lvl9pPr>
          </a:lstStyle>
          <a:p>
            <a:endParaRPr/>
          </a:p>
        </p:txBody>
      </p:sp>
      <p:sp>
        <p:nvSpPr>
          <p:cNvPr id="1048631" name="Google Shape;22;p3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32" name="Google Shape;23;p3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33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26;p4"/>
          <p:cNvSpPr txBox="1">
            <a:spLocks noGrp="1"/>
          </p:cNvSpPr>
          <p:nvPr>
            <p:ph type="title"/>
          </p:nvPr>
        </p:nvSpPr>
        <p:spPr>
          <a:xfrm>
            <a:off x="1371600" y="2436813"/>
            <a:ext cx="155448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27;p4"/>
          <p:cNvSpPr txBox="1">
            <a:spLocks noGrp="1"/>
          </p:cNvSpPr>
          <p:nvPr>
            <p:ph type="body" idx="1"/>
          </p:nvPr>
        </p:nvSpPr>
        <p:spPr>
          <a:xfrm>
            <a:off x="1371600" y="7927975"/>
            <a:ext cx="15544800" cy="164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9pPr>
          </a:lstStyle>
          <a:p>
            <a:endParaRPr/>
          </a:p>
        </p:txBody>
      </p:sp>
      <p:sp>
        <p:nvSpPr>
          <p:cNvPr id="1048647" name="Google Shape;28;p4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48" name="Google Shape;29;p4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49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32;p5"/>
          <p:cNvSpPr txBox="1">
            <a:spLocks noGrp="1"/>
          </p:cNvSpPr>
          <p:nvPr>
            <p:ph type="title"/>
          </p:nvPr>
        </p:nvSpPr>
        <p:spPr>
          <a:xfrm>
            <a:off x="1444625" y="17627600"/>
            <a:ext cx="155448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33;p5"/>
          <p:cNvSpPr txBox="1">
            <a:spLocks noGrp="1"/>
          </p:cNvSpPr>
          <p:nvPr>
            <p:ph type="body" idx="1"/>
          </p:nvPr>
        </p:nvSpPr>
        <p:spPr>
          <a:xfrm>
            <a:off x="1444625" y="11626850"/>
            <a:ext cx="15544800" cy="60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1048652" name="Google Shape;34;p5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53" name="Google Shape;35;p5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54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38;p6"/>
          <p:cNvSpPr txBox="1">
            <a:spLocks noGrp="1"/>
          </p:cNvSpPr>
          <p:nvPr>
            <p:ph type="title"/>
          </p:nvPr>
        </p:nvSpPr>
        <p:spPr>
          <a:xfrm>
            <a:off x="1371600" y="2436813"/>
            <a:ext cx="155448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39;p6"/>
          <p:cNvSpPr txBox="1">
            <a:spLocks noGrp="1"/>
          </p:cNvSpPr>
          <p:nvPr>
            <p:ph type="body" idx="1"/>
          </p:nvPr>
        </p:nvSpPr>
        <p:spPr>
          <a:xfrm>
            <a:off x="1371600" y="7927975"/>
            <a:ext cx="7696200" cy="164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1048657" name="Google Shape;40;p6"/>
          <p:cNvSpPr txBox="1">
            <a:spLocks noGrp="1"/>
          </p:cNvSpPr>
          <p:nvPr>
            <p:ph type="body" idx="2"/>
          </p:nvPr>
        </p:nvSpPr>
        <p:spPr>
          <a:xfrm>
            <a:off x="9220200" y="7927975"/>
            <a:ext cx="7696200" cy="164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1048658" name="Google Shape;41;p6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59" name="Google Shape;42;p6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60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45;p7"/>
          <p:cNvSpPr txBox="1">
            <a:spLocks noGrp="1"/>
          </p:cNvSpPr>
          <p:nvPr>
            <p:ph type="title"/>
          </p:nvPr>
        </p:nvSpPr>
        <p:spPr>
          <a:xfrm>
            <a:off x="914400" y="1098550"/>
            <a:ext cx="16459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17" name="Google Shape;46;p7"/>
          <p:cNvSpPr txBox="1">
            <a:spLocks noGrp="1"/>
          </p:cNvSpPr>
          <p:nvPr>
            <p:ph type="body" idx="1"/>
          </p:nvPr>
        </p:nvSpPr>
        <p:spPr>
          <a:xfrm>
            <a:off x="914400" y="6140450"/>
            <a:ext cx="8080375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048618" name="Google Shape;47;p7"/>
          <p:cNvSpPr txBox="1">
            <a:spLocks noGrp="1"/>
          </p:cNvSpPr>
          <p:nvPr>
            <p:ph type="body" idx="2"/>
          </p:nvPr>
        </p:nvSpPr>
        <p:spPr>
          <a:xfrm>
            <a:off x="914400" y="8699500"/>
            <a:ext cx="8080375" cy="158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1048619" name="Google Shape;48;p7"/>
          <p:cNvSpPr txBox="1">
            <a:spLocks noGrp="1"/>
          </p:cNvSpPr>
          <p:nvPr>
            <p:ph type="body" idx="3"/>
          </p:nvPr>
        </p:nvSpPr>
        <p:spPr>
          <a:xfrm>
            <a:off x="9290050" y="6140450"/>
            <a:ext cx="8083550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048620" name="Google Shape;49;p7"/>
          <p:cNvSpPr txBox="1">
            <a:spLocks noGrp="1"/>
          </p:cNvSpPr>
          <p:nvPr>
            <p:ph type="body" idx="4"/>
          </p:nvPr>
        </p:nvSpPr>
        <p:spPr>
          <a:xfrm>
            <a:off x="9290050" y="8699500"/>
            <a:ext cx="8083550" cy="158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1048621" name="Google Shape;50;p7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22" name="Google Shape;51;p7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23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54;p8"/>
          <p:cNvSpPr txBox="1">
            <a:spLocks noGrp="1"/>
          </p:cNvSpPr>
          <p:nvPr>
            <p:ph type="title"/>
          </p:nvPr>
        </p:nvSpPr>
        <p:spPr>
          <a:xfrm>
            <a:off x="1371600" y="2436813"/>
            <a:ext cx="155448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2" name="Google Shape;55;p8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63" name="Google Shape;56;p8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64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1092200"/>
            <a:ext cx="60166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60;p9"/>
          <p:cNvSpPr txBox="1">
            <a:spLocks noGrp="1"/>
          </p:cNvSpPr>
          <p:nvPr>
            <p:ph type="body" idx="1"/>
          </p:nvPr>
        </p:nvSpPr>
        <p:spPr>
          <a:xfrm>
            <a:off x="7150100" y="1092200"/>
            <a:ext cx="10223500" cy="2341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1048667" name="Google Shape;61;p9"/>
          <p:cNvSpPr txBox="1">
            <a:spLocks noGrp="1"/>
          </p:cNvSpPr>
          <p:nvPr>
            <p:ph type="body" idx="2"/>
          </p:nvPr>
        </p:nvSpPr>
        <p:spPr>
          <a:xfrm>
            <a:off x="914400" y="5740400"/>
            <a:ext cx="6016625" cy="187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048668" name="Google Shape;62;p9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69" name="Google Shape;63;p9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70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66;p10"/>
          <p:cNvSpPr txBox="1">
            <a:spLocks noGrp="1"/>
          </p:cNvSpPr>
          <p:nvPr>
            <p:ph type="title"/>
          </p:nvPr>
        </p:nvSpPr>
        <p:spPr>
          <a:xfrm>
            <a:off x="3584575" y="19202400"/>
            <a:ext cx="1097280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67;p10"/>
          <p:cNvSpPr>
            <a:spLocks noGrp="1"/>
          </p:cNvSpPr>
          <p:nvPr>
            <p:ph type="pic" idx="2"/>
          </p:nvPr>
        </p:nvSpPr>
        <p:spPr>
          <a:xfrm>
            <a:off x="3584575" y="2451100"/>
            <a:ext cx="109728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6" name="Google Shape;68;p10"/>
          <p:cNvSpPr txBox="1">
            <a:spLocks noGrp="1"/>
          </p:cNvSpPr>
          <p:nvPr>
            <p:ph type="body" idx="1"/>
          </p:nvPr>
        </p:nvSpPr>
        <p:spPr>
          <a:xfrm>
            <a:off x="3584575" y="21469350"/>
            <a:ext cx="10972800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048637" name="Google Shape;69;p10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38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lvl9pPr>
          </a:lstStyle>
          <a:p>
            <a:endParaRPr/>
          </a:p>
        </p:txBody>
      </p:sp>
      <p:sp>
        <p:nvSpPr>
          <p:cNvPr id="1048639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2436813"/>
            <a:ext cx="155448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577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7927975"/>
            <a:ext cx="15544800" cy="164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457200" marR="0" lvl="0" indent="-635000" algn="l" rtl="0">
              <a:spcBef>
                <a:spcPts val="128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Char char="•"/>
              <a:defRPr sz="6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90550" algn="l" rtl="0"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Calibri"/>
              <a:buChar char="–"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 rtl="0"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•"/>
              <a:defRPr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–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»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»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»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»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625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»"/>
              <a:defRPr sz="3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12;p1"/>
          <p:cNvSpPr txBox="1">
            <a:spLocks noGrp="1"/>
          </p:cNvSpPr>
          <p:nvPr>
            <p:ph type="dt" idx="10"/>
          </p:nvPr>
        </p:nvSpPr>
        <p:spPr>
          <a:xfrm>
            <a:off x="13716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579" name="Google Shape;13;p1"/>
          <p:cNvSpPr txBox="1">
            <a:spLocks noGrp="1"/>
          </p:cNvSpPr>
          <p:nvPr>
            <p:ph type="ftr" idx="11"/>
          </p:nvPr>
        </p:nvSpPr>
        <p:spPr>
          <a:xfrm>
            <a:off x="6248400" y="24996775"/>
            <a:ext cx="57912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58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106400" y="24996775"/>
            <a:ext cx="3810000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3075" tIns="91525" rIns="183075" bIns="915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88;p13"/>
          <p:cNvSpPr/>
          <p:nvPr/>
        </p:nvSpPr>
        <p:spPr>
          <a:xfrm>
            <a:off x="285749" y="4786326"/>
            <a:ext cx="9094801" cy="3132136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chatbot is an intelligent piece of software that is capable of communicating and performing actions similar to a human. Chatbots are used a lot in customer interaction, marketing on social network sites and instantly messaging the client.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chatbot is a software application used to conduct an on-line chat conversation via 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of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direct contact with a live human agent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5" name="Google Shape;89;p13"/>
          <p:cNvSpPr/>
          <p:nvPr/>
        </p:nvSpPr>
        <p:spPr>
          <a:xfrm>
            <a:off x="200516" y="8601393"/>
            <a:ext cx="9238557" cy="2612514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chatbot is a software application used to conduct an on-line chat conversation via text or text-to-speech, in lieu of providing direct contact with a live human agent.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Increase operational efficiency.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Automatic customer request fulfillment.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Handling basic queries, which is turn free employees to work for complex and higher value enquiries.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Improve the response rate as well as customer engagement. 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8586" name="Google Shape;90;p13"/>
          <p:cNvSpPr/>
          <p:nvPr/>
        </p:nvSpPr>
        <p:spPr>
          <a:xfrm>
            <a:off x="9741693" y="11923714"/>
            <a:ext cx="8245430" cy="3234367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These chatbots are programmed in a way that they only know what they are taught. They cannot understand humans’ context.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Another limitation of chatbots is that they lack decision-making. They don’t have the right know-how to differentiate between the good and the bad.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chatbots have no emotions, and they cannot relate to any low situation.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7" name="Google Shape;91;p13"/>
          <p:cNvSpPr/>
          <p:nvPr/>
        </p:nvSpPr>
        <p:spPr>
          <a:xfrm>
            <a:off x="262833" y="4241757"/>
            <a:ext cx="9105006" cy="462031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92;p13"/>
          <p:cNvSpPr/>
          <p:nvPr/>
        </p:nvSpPr>
        <p:spPr>
          <a:xfrm>
            <a:off x="228600" y="8001000"/>
            <a:ext cx="9151951" cy="571500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9" name="Google Shape;93;p13"/>
          <p:cNvSpPr/>
          <p:nvPr/>
        </p:nvSpPr>
        <p:spPr>
          <a:xfrm>
            <a:off x="9741693" y="11524617"/>
            <a:ext cx="8255000" cy="611188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0" name="Google Shape;94;p13"/>
          <p:cNvSpPr/>
          <p:nvPr/>
        </p:nvSpPr>
        <p:spPr>
          <a:xfrm>
            <a:off x="262833" y="11336780"/>
            <a:ext cx="9105006" cy="736214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1" name="Google Shape;95;p13"/>
          <p:cNvSpPr/>
          <p:nvPr/>
        </p:nvSpPr>
        <p:spPr>
          <a:xfrm>
            <a:off x="262833" y="12072994"/>
            <a:ext cx="9117230" cy="1714500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iterative waterfall model. In this classical model used in system development life cycle to create a system with a linear and sequential approach. It is termed as waterfall because the model develops systematically from one phase to another in 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downward fashion.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Google Shape;96;p13"/>
          <p:cNvSpPr/>
          <p:nvPr/>
        </p:nvSpPr>
        <p:spPr>
          <a:xfrm>
            <a:off x="285750" y="21502688"/>
            <a:ext cx="9215438" cy="611187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97;p13"/>
          <p:cNvSpPr/>
          <p:nvPr/>
        </p:nvSpPr>
        <p:spPr>
          <a:xfrm>
            <a:off x="9715500" y="8786813"/>
            <a:ext cx="8289925" cy="611187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4" name="Google Shape;98;p13"/>
          <p:cNvSpPr/>
          <p:nvPr/>
        </p:nvSpPr>
        <p:spPr>
          <a:xfrm>
            <a:off x="9715500" y="9429750"/>
            <a:ext cx="8293100" cy="2017413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Customer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IN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24/7.</a:t>
            </a:r>
            <a:endParaRPr lang="en-IN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Money.</a:t>
            </a:r>
            <a:endParaRPr lang="en-IN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Customer Satisfactions.</a:t>
            </a:r>
            <a:endParaRPr lang="en-IN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a deeper understanding of customers</a:t>
            </a:r>
            <a:endParaRPr lang="en-IN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99;p13"/>
          <p:cNvSpPr/>
          <p:nvPr/>
        </p:nvSpPr>
        <p:spPr>
          <a:xfrm>
            <a:off x="9699248" y="18647628"/>
            <a:ext cx="8322427" cy="2587931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chatbots is that businesses will automate simple payments and allow users to pay directly over live chat or Facebook Messenger apps.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instant process makes the customer happy and improves customer satisfaction. MasterCard has also launched a chatbot, especially for customer payments.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Google Shape;100;p13"/>
          <p:cNvSpPr/>
          <p:nvPr/>
        </p:nvSpPr>
        <p:spPr>
          <a:xfrm>
            <a:off x="9754404" y="17917898"/>
            <a:ext cx="8358188" cy="611187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7" name="Google Shape;101;p13"/>
          <p:cNvSpPr/>
          <p:nvPr/>
        </p:nvSpPr>
        <p:spPr>
          <a:xfrm>
            <a:off x="9754404" y="15077438"/>
            <a:ext cx="8179899" cy="2706226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my perspective, chatbots or smart assistants with artificial intelligence are dramatically changing businesses.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 can reach out to a large audience on messaging apps and be more effective than humans. They may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capable information-gathering tool in the near future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Google Shape;102;p13"/>
          <p:cNvSpPr/>
          <p:nvPr/>
        </p:nvSpPr>
        <p:spPr>
          <a:xfrm>
            <a:off x="152400" y="18029667"/>
            <a:ext cx="9309100" cy="611188"/>
          </a:xfrm>
          <a:prstGeom prst="rect">
            <a:avLst/>
          </a:prstGeom>
          <a:solidFill>
            <a:srgbClr val="05BFA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LEVEL </a:t>
            </a:r>
            <a:r>
              <a:rPr lang="en-US" sz="29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Google Shape;103;p13" descr="C:\Users\Aman\Desktop\flex\logo.jpg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52400" y="1"/>
            <a:ext cx="3276600" cy="35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9" name="Google Shape;104;p13"/>
          <p:cNvSpPr/>
          <p:nvPr/>
        </p:nvSpPr>
        <p:spPr>
          <a:xfrm>
            <a:off x="3429000" y="0"/>
            <a:ext cx="14859000" cy="3536950"/>
          </a:xfrm>
          <a:prstGeom prst="rect">
            <a:avLst/>
          </a:prstGeom>
          <a:solidFill>
            <a:srgbClr val="05B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0" name="Google Shape;105;p13"/>
          <p:cNvSpPr/>
          <p:nvPr/>
        </p:nvSpPr>
        <p:spPr>
          <a:xfrm>
            <a:off x="3429000" y="42863"/>
            <a:ext cx="14859000" cy="1031875"/>
          </a:xfrm>
          <a:prstGeom prst="rect">
            <a:avLst/>
          </a:prstGeom>
          <a:solidFill>
            <a:srgbClr val="05B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SHRI RAMSWAROOP MEMORIAL GROUP OF PROFESSIONAL COLLEGES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1" name="Google Shape;106;p13"/>
          <p:cNvSpPr/>
          <p:nvPr/>
        </p:nvSpPr>
        <p:spPr>
          <a:xfrm>
            <a:off x="5240338" y="863600"/>
            <a:ext cx="11171237" cy="692150"/>
          </a:xfrm>
          <a:prstGeom prst="rect">
            <a:avLst/>
          </a:prstGeom>
          <a:solidFill>
            <a:srgbClr val="05B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2" name="Google Shape;107;p13"/>
          <p:cNvSpPr/>
          <p:nvPr/>
        </p:nvSpPr>
        <p:spPr>
          <a:xfrm>
            <a:off x="6019800" y="1641475"/>
            <a:ext cx="929640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CHATBOT SOFTWARE DEVELOPMENT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108;p13"/>
          <p:cNvSpPr/>
          <p:nvPr/>
        </p:nvSpPr>
        <p:spPr>
          <a:xfrm>
            <a:off x="3733800" y="2209800"/>
            <a:ext cx="64548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MEMBERS: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SHIVAM PANDEY (1712213069)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PRASHANT UPADHYAY(1812213801)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Google Shape;109;p13"/>
          <p:cNvSpPr/>
          <p:nvPr/>
        </p:nvSpPr>
        <p:spPr>
          <a:xfrm>
            <a:off x="12649200" y="2352675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THE  GUIDANCE OF: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Mrs.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SHILPI KHANNA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10;p13"/>
          <p:cNvSpPr/>
          <p:nvPr/>
        </p:nvSpPr>
        <p:spPr>
          <a:xfrm>
            <a:off x="285750" y="14104950"/>
            <a:ext cx="9082089" cy="506399"/>
          </a:xfrm>
          <a:prstGeom prst="rect">
            <a:avLst/>
          </a:prstGeom>
          <a:solidFill>
            <a:srgbClr val="05BFA9"/>
          </a:solidFill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6" name="Google Shape;111;p13"/>
          <p:cNvSpPr/>
          <p:nvPr/>
        </p:nvSpPr>
        <p:spPr>
          <a:xfrm>
            <a:off x="0" y="0"/>
            <a:ext cx="182880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7" name="Google Shape;112;p13"/>
          <p:cNvSpPr/>
          <p:nvPr/>
        </p:nvSpPr>
        <p:spPr>
          <a:xfrm>
            <a:off x="0" y="457200"/>
            <a:ext cx="2133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8" name="Google Shape;113;p13"/>
          <p:cNvSpPr/>
          <p:nvPr/>
        </p:nvSpPr>
        <p:spPr>
          <a:xfrm>
            <a:off x="285750" y="14611350"/>
            <a:ext cx="9094800" cy="3172314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PATENT DETAIL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ADMISSIONS DETAILS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HOSPITAL ADMISSIONS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Google Shape;115;p13"/>
          <p:cNvSpPr/>
          <p:nvPr/>
        </p:nvSpPr>
        <p:spPr>
          <a:xfrm>
            <a:off x="9679824" y="14378938"/>
            <a:ext cx="8307299" cy="666750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116;p13"/>
          <p:cNvSpPr/>
          <p:nvPr/>
        </p:nvSpPr>
        <p:spPr>
          <a:xfrm>
            <a:off x="285750" y="22145625"/>
            <a:ext cx="9215438" cy="4049713"/>
          </a:xfrm>
          <a:prstGeom prst="rect">
            <a:avLst/>
          </a:prstGeom>
          <a:noFill/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17700" tIns="217700" rIns="217700" bIns="217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2" name="Google Shape;117;p13"/>
          <p:cNvSpPr/>
          <p:nvPr/>
        </p:nvSpPr>
        <p:spPr>
          <a:xfrm>
            <a:off x="9689304" y="21386463"/>
            <a:ext cx="8307389" cy="548005"/>
          </a:xfrm>
          <a:prstGeom prst="rect">
            <a:avLst/>
          </a:prstGeom>
          <a:solidFill>
            <a:srgbClr val="05BFA9"/>
          </a:solidFill>
          <a:ln w="25400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8850" tIns="81625" rIns="108850" bIns="816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None/>
            </a:pPr>
            <a:r>
              <a:rPr lang="en-US" sz="29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3" name="Google Shape;120;p13"/>
          <p:cNvPicPr preferRelativeResize="0">
            <a:picLocks/>
          </p:cNvPicPr>
          <p:nvPr/>
        </p:nvPicPr>
        <p:blipFill>
          <a:blip r:embed="rId4">
            <a:alphaModFix/>
          </a:blip>
          <a:srcRect t="10769" b="10769"/>
          <a:stretch>
            <a:fillRect/>
          </a:stretch>
        </p:blipFill>
        <p:spPr>
          <a:xfrm>
            <a:off x="285749" y="22102363"/>
            <a:ext cx="9122606" cy="409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121;p13"/>
          <p:cNvPicPr preferRelativeResize="0">
            <a:picLocks/>
          </p:cNvPicPr>
          <p:nvPr/>
        </p:nvPicPr>
        <p:blipFill>
          <a:blip r:embed="rId5">
            <a:alphaModFix/>
          </a:blip>
          <a:srcRect t="4146" b="4146"/>
          <a:stretch>
            <a:fillRect/>
          </a:stretch>
        </p:blipFill>
        <p:spPr>
          <a:xfrm>
            <a:off x="9741693" y="4334524"/>
            <a:ext cx="3370410" cy="42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Picture 209715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82425" y="18740130"/>
            <a:ext cx="8749548" cy="2647186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3112103" y="4327097"/>
            <a:ext cx="5235055" cy="42308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893D5F1-1F9A-084D-A580-1BCAC8DA5F9F}"/>
              </a:ext>
            </a:extLst>
          </p:cNvPr>
          <p:cNvSpPr txBox="1"/>
          <p:nvPr/>
        </p:nvSpPr>
        <p:spPr>
          <a:xfrm>
            <a:off x="9754404" y="22236275"/>
            <a:ext cx="829226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>
              <a:latin typeface="ff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rgbClr val="000000"/>
                </a:solidFill>
                <a:effectLst/>
                <a:latin typeface="ff5"/>
              </a:rPr>
              <a:t>B.  A.  Shawar  and  E.  Atwell,  “Chatbots: are  they really useful?”,  LDV  Forum,  vol.  22,  no.  1, (2007).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>
                <a:effectLst/>
              </a:rPr>
              <a:t>“Pandorabots Chatbot Hosting Platform. SARANG Bot”, (2015) April 19, Internet: http:// pandorabots.com/pandora/talk?botid=9f0f09a71e34dcf8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rgbClr val="000000"/>
                </a:solidFill>
                <a:latin typeface="ff5"/>
              </a:rPr>
              <a:t>A. M. Turing, “Computing Machinery and Intelligence”, Mind, (1950), pp. 433-460</a:t>
            </a:r>
            <a:endParaRPr lang="en-IN" sz="2400" b="0" i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IN">
              <a:latin typeface="ff5"/>
            </a:endParaRPr>
          </a:p>
          <a:p>
            <a:pPr algn="l"/>
            <a:endParaRPr lang="en-IN" b="0" i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IN">
              <a:latin typeface="ff5"/>
            </a:endParaRPr>
          </a:p>
          <a:p>
            <a:pPr algn="l"/>
            <a:endParaRPr lang="en-IN" b="0" i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IN">
              <a:latin typeface="ff5"/>
            </a:endParaRPr>
          </a:p>
          <a:p>
            <a:pPr algn="l"/>
            <a:endParaRPr lang="en-IN" b="0" i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IN">
              <a:latin typeface="ff5"/>
            </a:endParaRPr>
          </a:p>
          <a:p>
            <a:pPr algn="l"/>
            <a:endParaRPr lang="en-GB" b="0" i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GB" b="0" i="0">
              <a:solidFill>
                <a:srgbClr val="000000"/>
              </a:solidFill>
              <a:effectLst/>
              <a:latin typeface="ff5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509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ff5</vt:lpstr>
      <vt:lpstr>Noto Sans Symbols</vt:lpstr>
      <vt:lpstr>Times New Roman</vt:lpstr>
      <vt:lpstr>默认设计模板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Redmi Note 8 Pro</dc:creator>
  <cp:lastModifiedBy>Prashant Upadhyay</cp:lastModifiedBy>
  <cp:revision>8</cp:revision>
  <dcterms:created xsi:type="dcterms:W3CDTF">2021-07-18T19:10:56Z</dcterms:created>
  <dcterms:modified xsi:type="dcterms:W3CDTF">2021-08-07T04:20:27Z</dcterms:modified>
</cp:coreProperties>
</file>