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984C-76FB-184E-82B5-D9DF15534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3991" y="929070"/>
            <a:ext cx="9193371" cy="244491"/>
          </a:xfrm>
        </p:spPr>
        <p:txBody>
          <a:bodyPr>
            <a:noAutofit/>
          </a:bodyPr>
          <a:lstStyle/>
          <a:p>
            <a:r>
              <a:rPr lang="en-IN" sz="6600" b="1" i="1" u="sng">
                <a:solidFill>
                  <a:schemeClr val="accent6"/>
                </a:solidFill>
              </a:rPr>
              <a:t>INVISIBLE TECHNOLOGY</a:t>
            </a:r>
            <a:endParaRPr lang="en-US" sz="6600" b="1" i="1" u="sng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182BB-AF40-E146-AB14-BE1928DC1A97}"/>
              </a:ext>
            </a:extLst>
          </p:cNvPr>
          <p:cNvSpPr txBox="1"/>
          <p:nvPr/>
        </p:nvSpPr>
        <p:spPr>
          <a:xfrm flipH="1">
            <a:off x="1515851" y="2410839"/>
            <a:ext cx="573333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/>
              <a:t>Submitted by:</a:t>
            </a:r>
            <a:endParaRPr lang="en-GB" sz="2400" b="1"/>
          </a:p>
          <a:p>
            <a:r>
              <a:rPr lang="en-GB" sz="2400" b="1"/>
              <a:t>           </a:t>
            </a:r>
          </a:p>
          <a:p>
            <a:r>
              <a:rPr lang="en-GB" sz="2400" b="1"/>
              <a:t>         </a:t>
            </a:r>
            <a:r>
              <a:rPr lang="en-GB" sz="2400" b="1" i="1"/>
              <a:t>PRASHANT UPADHYAY</a:t>
            </a:r>
          </a:p>
          <a:p>
            <a:r>
              <a:rPr lang="en-GB" sz="2400" b="1" i="1"/>
              <a:t>       </a:t>
            </a:r>
          </a:p>
          <a:p>
            <a:r>
              <a:rPr lang="en-GB" sz="2400" b="1" i="1"/>
              <a:t>        IT</a:t>
            </a:r>
          </a:p>
          <a:p>
            <a:endParaRPr lang="en-GB" sz="2400" b="1" i="1"/>
          </a:p>
          <a:p>
            <a:r>
              <a:rPr lang="en-GB" sz="2400" b="1" i="1"/>
              <a:t>       ROLL NO-1812213801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28596C6-92D1-9C4B-A66E-268A9608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87" y="1282399"/>
            <a:ext cx="4485512" cy="50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3A03-7EDF-2F49-B18D-94B443DC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42385-1A5D-9C49-B3CF-1FD82A835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375" y="682949"/>
            <a:ext cx="10378685" cy="5796090"/>
          </a:xfrm>
        </p:spPr>
      </p:pic>
    </p:spTree>
    <p:extLst>
      <p:ext uri="{BB962C8B-B14F-4D97-AF65-F5344CB8AC3E}">
        <p14:creationId xmlns:p14="http://schemas.microsoft.com/office/powerpoint/2010/main" val="412770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F77-062E-2A46-95FB-FC3ED9C7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SSRS(SPLIT RING RESONATORS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F467-21B6-764E-A17B-40E59F87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4155"/>
            <a:ext cx="10131425" cy="4037045"/>
          </a:xfrm>
        </p:spPr>
        <p:txBody>
          <a:bodyPr/>
          <a:lstStyle/>
          <a:p>
            <a:r>
              <a:rPr lang="en-GB" b="1" dirty="0"/>
              <a:t>SSRs are pair of concentric annular rings with split in them at opposite ends.</a:t>
            </a:r>
          </a:p>
          <a:p>
            <a:endParaRPr lang="en-GB" b="1" dirty="0"/>
          </a:p>
          <a:p>
            <a:r>
              <a:rPr lang="en-GB" b="1" dirty="0"/>
              <a:t>Made of non-magnetic metal like copper and have small gapes between them.</a:t>
            </a:r>
          </a:p>
          <a:p>
            <a:endParaRPr lang="en-GB" b="1" dirty="0"/>
          </a:p>
          <a:p>
            <a:r>
              <a:rPr lang="en-GB" b="1" dirty="0"/>
              <a:t>These tiny ring like structures are assembled giant crystalline structure.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686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92AF-C5C3-F242-ACF4-EE02F40C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F401E6-FAE3-F349-9459-D9F8F178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73" y="572926"/>
            <a:ext cx="10131425" cy="5181600"/>
          </a:xfrm>
        </p:spPr>
      </p:pic>
    </p:spTree>
    <p:extLst>
      <p:ext uri="{BB962C8B-B14F-4D97-AF65-F5344CB8AC3E}">
        <p14:creationId xmlns:p14="http://schemas.microsoft.com/office/powerpoint/2010/main" val="41347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5427-0967-DE42-95C1-AA19A99F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 OF METAMATERIAL AS INVISIBILITY CLOAK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039B0D-FE43-124A-A4A8-05245847D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16" y="1784791"/>
            <a:ext cx="8801711" cy="4608673"/>
          </a:xfrm>
        </p:spPr>
      </p:pic>
    </p:spTree>
    <p:extLst>
      <p:ext uri="{BB962C8B-B14F-4D97-AF65-F5344CB8AC3E}">
        <p14:creationId xmlns:p14="http://schemas.microsoft.com/office/powerpoint/2010/main" val="350161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0E9-8731-C449-8F5A-FF89A8AE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THE INVISIBILITY CLOAK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8644D3-D2D4-E646-97D3-18FF3591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68" y="1924050"/>
            <a:ext cx="4762500" cy="30099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EC4F90E-67B5-CF44-9B81-2F16A9C9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63" y="780229"/>
            <a:ext cx="4315130" cy="4153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AA856-8701-1D47-8F7B-EA576E326425}"/>
              </a:ext>
            </a:extLst>
          </p:cNvPr>
          <p:cNvSpPr txBox="1"/>
          <p:nvPr/>
        </p:nvSpPr>
        <p:spPr>
          <a:xfrm>
            <a:off x="685801" y="5585344"/>
            <a:ext cx="7741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Metamaterials contain tiny implants which can control tha refractive index at every point in a material.</a:t>
            </a:r>
          </a:p>
          <a:p>
            <a:endParaRPr lang="en-GB" b="1"/>
          </a:p>
          <a:p>
            <a:r>
              <a:rPr lang="en-GB" b="1"/>
              <a:t>This would enable light to bend in a path around an object.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9910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1C10-015C-144A-B481-1AC040EF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Applications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F46F-EDB2-1449-A1E2-95DBB867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3668"/>
            <a:ext cx="10131425" cy="5342150"/>
          </a:xfrm>
        </p:spPr>
        <p:txBody>
          <a:bodyPr>
            <a:normAutofit/>
          </a:bodyPr>
          <a:lstStyle/>
          <a:p>
            <a:r>
              <a:rPr lang="en-GB" b="1" dirty="0"/>
              <a:t>Cloaking Military Devices</a:t>
            </a:r>
          </a:p>
          <a:p>
            <a:endParaRPr lang="en-GB" b="1" dirty="0"/>
          </a:p>
          <a:p>
            <a:r>
              <a:rPr lang="en-GB" b="1" dirty="0"/>
              <a:t>Diagnosing Disease</a:t>
            </a:r>
          </a:p>
          <a:p>
            <a:endParaRPr lang="en-GB" b="1" dirty="0"/>
          </a:p>
          <a:p>
            <a:r>
              <a:rPr lang="en-GB" b="1" dirty="0"/>
              <a:t>Computing faster</a:t>
            </a:r>
          </a:p>
          <a:p>
            <a:endParaRPr lang="en-GB" b="1" dirty="0"/>
          </a:p>
          <a:p>
            <a:r>
              <a:rPr lang="en-GB" b="1" dirty="0"/>
              <a:t>Harvesting Energy</a:t>
            </a:r>
          </a:p>
          <a:p>
            <a:endParaRPr lang="en-GB" b="1" dirty="0"/>
          </a:p>
          <a:p>
            <a:r>
              <a:rPr lang="en-GB" b="1" dirty="0"/>
              <a:t>Magic ,art, fashion show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22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D818-85D3-0B40-8D4C-44490F53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LIMITATIONS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D8A3-2B19-BF42-B909-D3F9FC594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468006" cy="3649133"/>
          </a:xfrm>
        </p:spPr>
        <p:txBody>
          <a:bodyPr/>
          <a:lstStyle/>
          <a:p>
            <a:r>
              <a:rPr lang="en-GB" b="1"/>
              <a:t>The Invisibility Effect works only for a specific range of wavelengths. It  operated only over a narrow range of frequency.</a:t>
            </a:r>
          </a:p>
          <a:p>
            <a:endParaRPr lang="en-GB" b="1"/>
          </a:p>
          <a:p>
            <a:r>
              <a:rPr lang="en-GB" b="1"/>
              <a:t>The cloak could be used to cover the volume of any shape,but moving the material would spoil the effect.</a:t>
            </a:r>
          </a:p>
          <a:p>
            <a:endParaRPr lang="en-GB" b="1"/>
          </a:p>
          <a:p>
            <a:r>
              <a:rPr lang="en-GB" b="1"/>
              <a:t>It is not very easy  to get negative refractive index.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6847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57EA-720A-394D-83E3-799B4C8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EBCB-0E47-0D4B-88C6-E46B7952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21" y="1613647"/>
            <a:ext cx="8289805" cy="5757786"/>
          </a:xfrm>
        </p:spPr>
        <p:txBody>
          <a:bodyPr>
            <a:normAutofit/>
          </a:bodyPr>
          <a:lstStyle/>
          <a:p>
            <a:r>
              <a:rPr lang="en-GB" sz="2000" b="1" dirty="0"/>
              <a:t>Is invisibility possible? </a:t>
            </a:r>
            <a:r>
              <a:rPr lang="en-GB" b="1" dirty="0"/>
              <a:t>  ------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sz="2400" b="1" dirty="0">
                <a:sym typeface="Wingdings" pitchFamily="2" charset="2"/>
              </a:rPr>
              <a:t>YES</a:t>
            </a:r>
          </a:p>
          <a:p>
            <a:endParaRPr lang="en-GB" sz="2400" b="1" dirty="0">
              <a:sym typeface="Wingdings" pitchFamily="2" charset="2"/>
            </a:endParaRPr>
          </a:p>
          <a:p>
            <a:r>
              <a:rPr lang="en-GB" sz="2000" b="1" dirty="0">
                <a:sym typeface="Wingdings" pitchFamily="2" charset="2"/>
              </a:rPr>
              <a:t>Is invisibility simple to  accomplish?----</a:t>
            </a:r>
            <a:r>
              <a:rPr lang="en-GB" sz="2400" b="1" dirty="0">
                <a:sym typeface="Wingdings" pitchFamily="2" charset="2"/>
              </a:rPr>
              <a:t>NO</a:t>
            </a:r>
          </a:p>
          <a:p>
            <a:endParaRPr lang="en-GB" sz="2400" b="1" dirty="0">
              <a:sym typeface="Wingdings" pitchFamily="2" charset="2"/>
            </a:endParaRPr>
          </a:p>
          <a:p>
            <a:r>
              <a:rPr lang="en-GB" sz="2000" b="1" dirty="0">
                <a:sym typeface="Wingdings" pitchFamily="2" charset="2"/>
              </a:rPr>
              <a:t>However, we have already realised the 2D </a:t>
            </a:r>
            <a:r>
              <a:rPr lang="en-GB" sz="2000" b="1" dirty="0" err="1">
                <a:sym typeface="Wingdings" pitchFamily="2" charset="2"/>
              </a:rPr>
              <a:t>invisibility,we</a:t>
            </a:r>
            <a:r>
              <a:rPr lang="en-GB" sz="2000" b="1" dirty="0">
                <a:sym typeface="Wingdings" pitchFamily="2" charset="2"/>
              </a:rPr>
              <a:t> created the special material----</a:t>
            </a:r>
            <a:r>
              <a:rPr lang="en-GB" sz="2400" b="1" dirty="0">
                <a:sym typeface="Wingdings" pitchFamily="2" charset="2"/>
              </a:rPr>
              <a:t>METAMATERIAL  </a:t>
            </a:r>
            <a:r>
              <a:rPr lang="en-GB" sz="2000" b="1" dirty="0">
                <a:sym typeface="Wingdings" pitchFamily="2" charset="2"/>
              </a:rPr>
              <a:t>which has a lot of applications.</a:t>
            </a:r>
          </a:p>
          <a:p>
            <a:endParaRPr lang="en-GB" sz="2000" b="1" dirty="0">
              <a:sym typeface="Wingdings" pitchFamily="2" charset="2"/>
            </a:endParaRPr>
          </a:p>
          <a:p>
            <a:r>
              <a:rPr lang="en-GB" sz="2000" b="1" dirty="0">
                <a:sym typeface="Wingdings" pitchFamily="2" charset="2"/>
              </a:rPr>
              <a:t>Further research in the field is going on.</a:t>
            </a:r>
          </a:p>
          <a:p>
            <a:endParaRPr lang="en-GB" sz="2400" b="1" dirty="0">
              <a:sym typeface="Wingdings" pitchFamily="2" charset="2"/>
            </a:endParaRPr>
          </a:p>
          <a:p>
            <a:pPr marL="0" indent="0">
              <a:buNone/>
            </a:pPr>
            <a:endParaRPr lang="en-GB" sz="2400" b="1" dirty="0">
              <a:sym typeface="Wingdings" pitchFamily="2" charset="2"/>
            </a:endParaRPr>
          </a:p>
          <a:p>
            <a:endParaRPr lang="en-GB" sz="2400" b="1" dirty="0">
              <a:sym typeface="Wingdings" pitchFamily="2" charset="2"/>
            </a:endParaRP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5A6F7-E893-E74F-B7B4-D41C27D96A05}"/>
              </a:ext>
            </a:extLst>
          </p:cNvPr>
          <p:cNvSpPr txBox="1"/>
          <p:nvPr/>
        </p:nvSpPr>
        <p:spPr>
          <a:xfrm>
            <a:off x="3048509" y="3244334"/>
            <a:ext cx="609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1000"/>
              </a:spcAft>
            </a:pPr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07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9C64-8385-C343-BEFD-F2EF4E1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EA999DE-4BCF-CC4F-B0F4-4B6DFF870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56" y="609601"/>
            <a:ext cx="10248199" cy="5404262"/>
          </a:xfrm>
        </p:spPr>
      </p:pic>
    </p:spTree>
    <p:extLst>
      <p:ext uri="{BB962C8B-B14F-4D97-AF65-F5344CB8AC3E}">
        <p14:creationId xmlns:p14="http://schemas.microsoft.com/office/powerpoint/2010/main" val="68284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5424-4BCC-7B44-9DE1-0C530415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OVERVIEW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DED-6B23-824A-B939-6A8214AE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75" y="1406581"/>
            <a:ext cx="10131425" cy="632961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What is invisibility?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It is possible in reality?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How does it work in science fiction?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Interaction of light with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Can we bend light.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Metamaterials.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Transformation optics.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SSRs(Split Ring Resonator).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Limitations.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Conclusion.</a:t>
            </a:r>
          </a:p>
          <a:p>
            <a:pPr marL="342900" indent="-342900">
              <a:buFont typeface="+mj-lt"/>
              <a:buAutoNum type="arabicPeriod"/>
            </a:pPr>
            <a:endParaRPr lang="en-IN" sz="2000"/>
          </a:p>
          <a:p>
            <a:pPr marL="342900" indent="-34290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752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5F89-B436-C148-8ABD-EBA8D5C2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INVISIBILITY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7DE9-8626-CA46-AA94-D169E4CB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04" y="751604"/>
            <a:ext cx="10131425" cy="3649133"/>
          </a:xfrm>
        </p:spPr>
        <p:txBody>
          <a:bodyPr>
            <a:normAutofit/>
          </a:bodyPr>
          <a:lstStyle/>
          <a:p>
            <a:r>
              <a:rPr lang="en-IN" sz="2000" b="1"/>
              <a:t>The inability to be seen is called invisibility.</a:t>
            </a:r>
          </a:p>
          <a:p>
            <a:endParaRPr lang="en-IN" sz="2000" b="1"/>
          </a:p>
          <a:p>
            <a:r>
              <a:rPr lang="en-IN" sz="2000" b="1"/>
              <a:t>Invisibility is the state of an object that can not be seen an object in the state is to be invisible.</a:t>
            </a:r>
            <a:endParaRPr lang="en-US" sz="20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64EA0A-F360-6B48-9851-2447A029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94" y="3343275"/>
            <a:ext cx="4171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8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118D-33A9-6543-B138-9DB8CB30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POSSIBLE?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7BA2-7E5B-7B46-918D-5E98C6F9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0378" y="-2274992"/>
            <a:ext cx="8201939" cy="11595120"/>
          </a:xfrm>
        </p:spPr>
        <p:txBody>
          <a:bodyPr>
            <a:normAutofit/>
          </a:bodyPr>
          <a:lstStyle/>
          <a:p>
            <a:r>
              <a:rPr lang="en-IN" sz="1400"/>
              <a:t>Yes, it is possible?</a:t>
            </a:r>
          </a:p>
          <a:p>
            <a:r>
              <a:rPr lang="en-IN" sz="2000"/>
              <a:t>Scientists in Germany have announced that they have been able to create a cloaking device that can render a 3D object invisible recently.</a:t>
            </a:r>
          </a:p>
          <a:p>
            <a:r>
              <a:rPr lang="en-IN" sz="2000"/>
              <a:t>Earlier in Tokyo Prof. Tachi proposed to build something to make objects invisible back in 1977. He came up with a retro reflective material which causes the coat to act as screen and give an invisible effect.</a:t>
            </a:r>
          </a:p>
          <a:p>
            <a:r>
              <a:rPr lang="en-IN" sz="2000"/>
              <a:t>Also in Duke University micro wave been deflection is being to used to created such an effect.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8B9-3DF1-9246-855B-72A144EC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INVISIBILITY IN SCIENCE FICTION MOVIES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53F874-FCEF-914E-9839-17111BBD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256" y="1712361"/>
            <a:ext cx="7791235" cy="4721220"/>
          </a:xfrm>
        </p:spPr>
      </p:pic>
    </p:spTree>
    <p:extLst>
      <p:ext uri="{BB962C8B-B14F-4D97-AF65-F5344CB8AC3E}">
        <p14:creationId xmlns:p14="http://schemas.microsoft.com/office/powerpoint/2010/main" val="182755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30A2-4566-9449-8EFA-C761B79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INTERACTION OF LIGHT WITH OBJECTS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2F5C-8551-6445-8F9D-E0014F98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ABSORPTION</a:t>
            </a:r>
          </a:p>
          <a:p>
            <a:endParaRPr lang="en-IN" b="1"/>
          </a:p>
          <a:p>
            <a:endParaRPr lang="en-IN" b="1"/>
          </a:p>
          <a:p>
            <a:r>
              <a:rPr lang="en-IN" b="1"/>
              <a:t>REFLECTION</a:t>
            </a:r>
          </a:p>
          <a:p>
            <a:endParaRPr lang="en-IN" b="1"/>
          </a:p>
          <a:p>
            <a:endParaRPr lang="en-IN" b="1"/>
          </a:p>
          <a:p>
            <a:r>
              <a:rPr lang="en-IN" b="1"/>
              <a:t>TRANSMISSION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74F4D2-BDFF-8446-A086-CD6F5E5E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60" y="2065867"/>
            <a:ext cx="5663017" cy="46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8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393-DAD2-EE46-82D3-9BD89B4E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91" y="-280121"/>
            <a:ext cx="12267834" cy="2383877"/>
          </a:xfrm>
        </p:spPr>
        <p:txBody>
          <a:bodyPr/>
          <a:lstStyle/>
          <a:p>
            <a:r>
              <a:rPr lang="en-IN" b="1"/>
              <a:t>CAN WE BEND LIGHT?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52A8-6917-2149-B70A-847C899B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915" y="765044"/>
            <a:ext cx="10131425" cy="149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/>
              <a:t>                              yes -  Refraction!!!</a:t>
            </a:r>
            <a:endParaRPr lang="en-US" sz="20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DDA7BB-D628-4A42-A2BC-257F7FFA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4" y="1248262"/>
            <a:ext cx="8720802" cy="3801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2DAEB-3DC6-934B-8A62-7A4A857CDAAE}"/>
              </a:ext>
            </a:extLst>
          </p:cNvPr>
          <p:cNvSpPr txBox="1"/>
          <p:nvPr/>
        </p:nvSpPr>
        <p:spPr>
          <a:xfrm>
            <a:off x="1926404" y="5688129"/>
            <a:ext cx="6623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Refraction Law:</a:t>
            </a:r>
            <a:r>
              <a:rPr lang="en-GB"/>
              <a:t>n1sinθ</a:t>
            </a:r>
            <a:r>
              <a:rPr lang="en-IN"/>
              <a:t>= n2 sin</a:t>
            </a:r>
            <a:r>
              <a:rPr lang="en-GB"/>
              <a:t>θ</a:t>
            </a:r>
            <a:r>
              <a:rPr lang="en-IN"/>
              <a:t>2</a:t>
            </a:r>
          </a:p>
          <a:p>
            <a:r>
              <a:rPr lang="en-IN"/>
              <a:t>N1&gt;N2,then </a:t>
            </a:r>
            <a:r>
              <a:rPr lang="en-GB"/>
              <a:t>θ</a:t>
            </a:r>
            <a:r>
              <a:rPr lang="en-IN"/>
              <a:t>1&lt;</a:t>
            </a:r>
            <a:r>
              <a:rPr lang="en-GB"/>
              <a:t>θ</a:t>
            </a:r>
            <a:r>
              <a:rPr lang="en-IN"/>
              <a:t>2;if n1&lt;n2,then </a:t>
            </a:r>
            <a:r>
              <a:rPr lang="en-GB"/>
              <a:t>θ</a:t>
            </a:r>
            <a:r>
              <a:rPr lang="en-IN"/>
              <a:t>1&gt;</a:t>
            </a:r>
            <a:r>
              <a:rPr lang="en-GB"/>
              <a:t>θ</a:t>
            </a:r>
            <a:r>
              <a:rPr lang="en-IN"/>
              <a:t>2; But that will change the direction of ray.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4F5-ABC1-FB4B-9616-6B09308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METAMATERIAL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B0F9-9C58-DF45-AFDD-90DF091C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35" y="944056"/>
            <a:ext cx="10131425" cy="3649133"/>
          </a:xfrm>
        </p:spPr>
        <p:txBody>
          <a:bodyPr/>
          <a:lstStyle/>
          <a:p>
            <a:r>
              <a:rPr lang="en-GB" sz="2000" b="1"/>
              <a:t>Meta is a Greek Word meaning “beyond”.</a:t>
            </a:r>
          </a:p>
          <a:p>
            <a:r>
              <a:rPr lang="en-GB" sz="2000" b="1"/>
              <a:t>Metamaterials (MMTs)  are artificially engineered composit materials having extraordinary electromagnetics properties.</a:t>
            </a:r>
          </a:p>
          <a:p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6DDFBE-1E44-7646-A0AD-BE136C11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46" y="3429001"/>
            <a:ext cx="7139166" cy="32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DD7-F0EA-6042-965C-5C4C3836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TRANSFORMATION OPTICS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A36B-7370-6A48-8BF8-89DC842E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19" y="1586204"/>
            <a:ext cx="10131425" cy="4963886"/>
          </a:xfrm>
        </p:spPr>
        <p:txBody>
          <a:bodyPr/>
          <a:lstStyle/>
          <a:p>
            <a:r>
              <a:rPr lang="en-GB" b="1" dirty="0"/>
              <a:t>Transformation optics offers great versatility for controlling electromagnetic waves to create materials with specially designed properties.</a:t>
            </a:r>
          </a:p>
          <a:p>
            <a:r>
              <a:rPr lang="en-GB" b="1" dirty="0"/>
              <a:t>Transformation optics prescribes the metamaterials.</a:t>
            </a:r>
          </a:p>
          <a:p>
            <a:r>
              <a:rPr lang="en-GB" b="1" dirty="0"/>
              <a:t>Maxwell’s equation are of the same from  in any coordinate system but the precise values of permittivity and permeability will change.</a:t>
            </a:r>
          </a:p>
          <a:p>
            <a:r>
              <a:rPr lang="en-GB" b="1" dirty="0"/>
              <a:t>The idea is quite straightforward: start with a field pattern that obeys Maxwell’s equations for a system that is topologically similar to the desired configuration but confined either to free space or a simple configuration of permittivity and permeability , then distort the system until the fields are in the desired configuration.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184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INVISIBLE TECHNOLOGY</vt:lpstr>
      <vt:lpstr>OVERVIEW</vt:lpstr>
      <vt:lpstr>INVISIBILITY</vt:lpstr>
      <vt:lpstr>POSSIBLE?</vt:lpstr>
      <vt:lpstr>INVISIBILITY IN SCIENCE FICTION MOVIES</vt:lpstr>
      <vt:lpstr>INTERACTION OF LIGHT WITH OBJECTS</vt:lpstr>
      <vt:lpstr>CAN WE BEND LIGHT?</vt:lpstr>
      <vt:lpstr>METAMATERIAL</vt:lpstr>
      <vt:lpstr>TRANSFORMATION OPTICS</vt:lpstr>
      <vt:lpstr>PowerPoint Presentation</vt:lpstr>
      <vt:lpstr>SSRS(SPLIT RING RESONATORS</vt:lpstr>
      <vt:lpstr>PowerPoint Presentation</vt:lpstr>
      <vt:lpstr>USE OF METAMATERIAL AS INVISIBILITY CLOAK</vt:lpstr>
      <vt:lpstr>THE INVISIBILITY CLOAK</vt:lpstr>
      <vt:lpstr>Applications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INVISIBLE TECHNOLOGY</dc:title>
  <dc:creator>919044968911</dc:creator>
  <cp:lastModifiedBy>Prashant Upadhyay</cp:lastModifiedBy>
  <cp:revision>9</cp:revision>
  <dcterms:created xsi:type="dcterms:W3CDTF">2021-06-27T14:38:19Z</dcterms:created>
  <dcterms:modified xsi:type="dcterms:W3CDTF">2021-07-16T08:09:42Z</dcterms:modified>
</cp:coreProperties>
</file>