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93" r:id="rId3"/>
    <p:sldId id="257" r:id="rId4"/>
    <p:sldId id="258" r:id="rId5"/>
    <p:sldId id="260" r:id="rId6"/>
    <p:sldId id="259" r:id="rId7"/>
    <p:sldId id="261" r:id="rId8"/>
    <p:sldId id="263" r:id="rId9"/>
    <p:sldId id="264" r:id="rId10"/>
    <p:sldId id="262" r:id="rId11"/>
    <p:sldId id="273" r:id="rId12"/>
    <p:sldId id="265" r:id="rId13"/>
    <p:sldId id="271" r:id="rId14"/>
    <p:sldId id="267" r:id="rId15"/>
    <p:sldId id="268" r:id="rId16"/>
    <p:sldId id="266" r:id="rId17"/>
  </p:sldIdLst>
  <p:sldSz cx="9144000" cy="5143500" type="screen16x9"/>
  <p:notesSz cx="6858000" cy="9144000"/>
  <p:embeddedFontLst>
    <p:embeddedFont>
      <p:font typeface="Amatic SC" charset="-79"/>
      <p:regular r:id="rId19"/>
      <p:bold r:id="rId20"/>
    </p:embeddedFont>
    <p:embeddedFont>
      <p:font typeface="Merriweather" charset="0"/>
      <p:regular r:id="rId21"/>
      <p:bold r:id="rId22"/>
      <p:italic r:id="rId23"/>
      <p:boldItalic r:id="rId24"/>
    </p:embeddedFont>
    <p:embeddedFont>
      <p:font typeface="Calibri"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5" autoAdjust="0"/>
    <p:restoredTop sz="94660"/>
  </p:normalViewPr>
  <p:slideViewPr>
    <p:cSldViewPr>
      <p:cViewPr varScale="1">
        <p:scale>
          <a:sx n="87" d="100"/>
          <a:sy n="87" d="100"/>
        </p:scale>
        <p:origin x="-680" y="-6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1" name="Google Shape;20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6"/>
        <p:cNvGrpSpPr/>
        <p:nvPr/>
      </p:nvGrpSpPr>
      <p:grpSpPr>
        <a:xfrm>
          <a:off x="0" y="0"/>
          <a:ext cx="0" cy="0"/>
          <a:chOff x="0" y="0"/>
          <a:chExt cx="0" cy="0"/>
        </a:xfrm>
      </p:grpSpPr>
      <p:sp>
        <p:nvSpPr>
          <p:cNvPr id="1957" name="Google Shape;195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8" name="Google Shape;195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2" name="Google Shape;197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cd3764d21_2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cd3764d21_2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84fe7df697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84fe7df697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7"/>
        <p:cNvGrpSpPr/>
        <p:nvPr/>
      </p:nvGrpSpPr>
      <p:grpSpPr>
        <a:xfrm>
          <a:off x="0" y="0"/>
          <a:ext cx="0" cy="0"/>
          <a:chOff x="0" y="0"/>
          <a:chExt cx="0" cy="0"/>
        </a:xfrm>
      </p:grpSpPr>
      <p:sp>
        <p:nvSpPr>
          <p:cNvPr id="1948" name="Google Shape;194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9" name="Google Shape;194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4" name="Google Shape;1064;p7"/>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5" name="Google Shape;1065;p7"/>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8" name="Google Shape;1068;p7"/>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9" name="Google Shape;1069;p7"/>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2" name="Google Shape;1072;p7"/>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3" name="Google Shape;1073;p7"/>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6" name="Google Shape;1076;p7"/>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7" name="Google Shape;1077;p7"/>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0" name="Google Shape;1080;p7"/>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1" name="Google Shape;1081;p7"/>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2" name="Google Shape;1082;p7"/>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3" name="Google Shape;1083;p7"/>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4" name="Google Shape;1084;p7"/>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5" name="Google Shape;1085;p7"/>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6" name="Google Shape;1086;p7"/>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9" name="Google Shape;1089;p7"/>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0" name="Google Shape;1090;p7"/>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1" name="Google Shape;1091;p7"/>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2" name="Google Shape;1092;p7"/>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3" name="Google Shape;1093;p7"/>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4" name="Google Shape;1094;p7"/>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5" name="Google Shape;1095;p7"/>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8" name="Google Shape;1098;p7"/>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9" name="Google Shape;1099;p7"/>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0" name="Google Shape;1100;p7"/>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1" name="Google Shape;1101;p7"/>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2" name="Google Shape;1102;p7"/>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3" name="Google Shape;1103;p7"/>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4" name="Google Shape;1104;p7"/>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5" name="Google Shape;1105;p7"/>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6" name="Google Shape;1106;p7"/>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9" name="Google Shape;1109;p7"/>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2" name="Google Shape;1112;p7"/>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3" name="Google Shape;1113;p7"/>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4" name="Google Shape;1114;p7"/>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7" name="Google Shape;1117;p7"/>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8" name="Google Shape;1118;p7"/>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9" name="Google Shape;1119;p7"/>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0" name="Google Shape;1120;p7"/>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1" name="Google Shape;1121;p7"/>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2" name="Google Shape;1122;p7"/>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3" name="Google Shape;1123;p7"/>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4" name="Google Shape;1124;p7"/>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5" name="Google Shape;1125;p7"/>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6" name="Google Shape;1126;p7"/>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7" name="Google Shape;1127;p7"/>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8" name="Google Shape;1128;p7"/>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9" name="Google Shape;1129;p7"/>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0" name="Google Shape;1130;p7"/>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1" name="Google Shape;1131;p7"/>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2" name="Google Shape;1132;p7"/>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3" name="Google Shape;1133;p7"/>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4" name="Google Shape;1134;p7"/>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5" name="Google Shape;1135;p7"/>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6" name="Google Shape;1136;p7"/>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7" name="Google Shape;1137;p7"/>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8" name="Google Shape;1138;p7"/>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9" name="Google Shape;1139;p7"/>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0" name="Google Shape;1140;p7"/>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1" name="Google Shape;1141;p7"/>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2" name="Google Shape;1142;p7"/>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3" name="Google Shape;1143;p7"/>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4" name="Google Shape;1144;p7"/>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5" name="Google Shape;1145;p7"/>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6" name="Google Shape;1146;p7"/>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7" name="Google Shape;1147;p7"/>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8" name="Google Shape;1148;p7"/>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9" name="Google Shape;1149;p7"/>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0" name="Google Shape;1150;p7"/>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1" name="Google Shape;1151;p7"/>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2" name="Google Shape;1152;p7"/>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3" name="Google Shape;1153;p7"/>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4" name="Google Shape;1154;p7"/>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5" name="Google Shape;1155;p7"/>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6" name="Google Shape;1156;p7"/>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7" name="Google Shape;1157;p7"/>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8" name="Google Shape;1158;p7"/>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9" name="Google Shape;1159;p7"/>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0" name="Google Shape;1160;p7"/>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1" name="Google Shape;1161;p7"/>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2" name="Google Shape;1162;p7"/>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3" name="Google Shape;1163;p7"/>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4" name="Google Shape;1164;p7"/>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5" name="Google Shape;1165;p7"/>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6" name="Google Shape;1166;p7"/>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7" name="Google Shape;1167;p7"/>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8" name="Google Shape;1168;p7"/>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9" name="Google Shape;1169;p7"/>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0" name="Google Shape;1170;p7"/>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1" name="Google Shape;1171;p7"/>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2" name="Google Shape;1172;p7"/>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3" name="Google Shape;1173;p7"/>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4" name="Google Shape;1174;p7"/>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5" name="Google Shape;1175;p7"/>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6" name="Google Shape;1176;p7"/>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7" name="Google Shape;1177;p7"/>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8" name="Google Shape;1178;p7"/>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9" name="Google Shape;1179;p7"/>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0" name="Google Shape;1180;p7"/>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1" name="Google Shape;1181;p7"/>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2" name="Google Shape;1182;p7"/>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3" name="Google Shape;1183;p7"/>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4" name="Google Shape;1184;p7"/>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5" name="Google Shape;1185;p7"/>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6" name="Google Shape;1186;p7"/>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7" name="Google Shape;1187;p7"/>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8" name="Google Shape;1188;p7"/>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9" name="Google Shape;1189;p7"/>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0" name="Google Shape;1190;p7"/>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1" name="Google Shape;1191;p7"/>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2" name="Google Shape;1192;p7"/>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3" name="Google Shape;1193;p7"/>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4" name="Google Shape;1194;p7"/>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5" name="Google Shape;1195;p7"/>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6" name="Google Shape;1196;p7"/>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7" name="Google Shape;1197;p7"/>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8" name="Google Shape;1198;p7"/>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9" name="Google Shape;1199;p7"/>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0" name="Google Shape;1200;p7"/>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1" name="Google Shape;1201;p7"/>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2" name="Google Shape;1202;p7"/>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3" name="Google Shape;1203;p7"/>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4" name="Google Shape;1204;p7"/>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5" name="Google Shape;1205;p7"/>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6" name="Google Shape;1206;p7"/>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7" name="Google Shape;1207;p7"/>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8" name="Google Shape;1208;p7"/>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9" name="Google Shape;1209;p7"/>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0" name="Google Shape;1210;p7"/>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1" name="Google Shape;1211;p7"/>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2" name="Google Shape;1212;p7"/>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3" name="Google Shape;1213;p7"/>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4" name="Google Shape;1214;p7"/>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5" name="Google Shape;1215;p7"/>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6" name="Google Shape;1216;p7"/>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7" name="Google Shape;1217;p7"/>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8" name="Google Shape;1218;p7"/>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9" name="Google Shape;1219;p7"/>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0" name="Google Shape;1220;p7"/>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1" name="Google Shape;1221;p7"/>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2" name="Google Shape;1222;p7"/>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3" name="Google Shape;1223;p7"/>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4" name="Google Shape;1224;p7"/>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5" name="Google Shape;1225;p7"/>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6" name="Google Shape;1226;p7"/>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7" name="Google Shape;1227;p7"/>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8" name="Google Shape;1228;p7"/>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9" name="Google Shape;1229;p7"/>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0" name="Google Shape;1230;p7"/>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1" name="Google Shape;1231;p7"/>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2" name="Google Shape;1232;p7"/>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3" name="Google Shape;1233;p7"/>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4" name="Google Shape;1234;p7"/>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5" name="Google Shape;1235;p7"/>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6" name="Google Shape;1236;p7"/>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7" name="Google Shape;1237;p7"/>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8" name="Google Shape;1238;p7"/>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9" name="Google Shape;1239;p7"/>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0" name="Google Shape;1240;p7"/>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1" name="Google Shape;1241;p7"/>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2" name="Google Shape;1242;p7"/>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3" name="Google Shape;1243;p7"/>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4" name="Google Shape;1244;p7"/>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5" name="Google Shape;1245;p7"/>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246" name="Google Shape;1246;p7"/>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247" name="Google Shape;1247;p7"/>
          <p:cNvSpPr txBox="1">
            <a:spLocks noGrp="1"/>
          </p:cNvSpPr>
          <p:nvPr>
            <p:ph type="body" idx="1"/>
          </p:nvPr>
        </p:nvSpPr>
        <p:spPr>
          <a:xfrm>
            <a:off x="977300"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48" name="Google Shape;1248;p7"/>
          <p:cNvSpPr txBox="1">
            <a:spLocks noGrp="1"/>
          </p:cNvSpPr>
          <p:nvPr>
            <p:ph type="body" idx="2"/>
          </p:nvPr>
        </p:nvSpPr>
        <p:spPr>
          <a:xfrm>
            <a:off x="3391603"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49" name="Google Shape;1249;p7"/>
          <p:cNvSpPr txBox="1">
            <a:spLocks noGrp="1"/>
          </p:cNvSpPr>
          <p:nvPr>
            <p:ph type="body" idx="3"/>
          </p:nvPr>
        </p:nvSpPr>
        <p:spPr>
          <a:xfrm>
            <a:off x="5805905"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50" name="Google Shape;1250;p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36" name="Google Shape;1436;p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437" name="Google Shape;1437;p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668" name="Google Shape;1668;p11"/>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74" name="Google Shape;1774;p11"/>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pandas.pydata.org/" TargetMode="External"/><Relationship Id="rId3" Type="http://schemas.openxmlformats.org/officeDocument/2006/relationships/hyperlink" Target="https://www.analyticsvidhya.com/blog/2017/09/understaing-support-vector-machine-example-code/" TargetMode="External"/><Relationship Id="rId7" Type="http://schemas.openxmlformats.org/officeDocument/2006/relationships/hyperlink" Target="https://www.python.org/"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www.wikipedia.org/" TargetMode="External"/><Relationship Id="rId5" Type="http://schemas.openxmlformats.org/officeDocument/2006/relationships/hyperlink" Target="https://data-flair.training/blogs/" TargetMode="External"/><Relationship Id="rId10" Type="http://schemas.openxmlformats.org/officeDocument/2006/relationships/hyperlink" Target="https://www.anaconda.com/" TargetMode="External"/><Relationship Id="rId4" Type="http://schemas.openxmlformats.org/officeDocument/2006/relationships/hyperlink" Target="https://medium.com/data-science-simplified/svm-support-vector-machine-beginners-ml-series-part-1-the-theory-part-7c618ef8ff9b" TargetMode="External"/><Relationship Id="rId9" Type="http://schemas.openxmlformats.org/officeDocument/2006/relationships/hyperlink" Target="https://www.geeksforgeeks.or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714480" y="1500180"/>
            <a:ext cx="5429288" cy="1357322"/>
          </a:xfrm>
          <a:prstGeom prst="rect">
            <a:avLst/>
          </a:prstGeom>
        </p:spPr>
        <p:txBody>
          <a:bodyPr spcFirstLastPara="1" wrap="square" lIns="91425" tIns="91425" rIns="91425" bIns="91425" anchor="ctr" anchorCtr="0">
            <a:noAutofit/>
          </a:bodyPr>
          <a:lstStyle/>
          <a:p>
            <a:r>
              <a:rPr lang="en-IN" sz="7200" b="1" dirty="0" smtClean="0"/>
              <a:t/>
            </a:r>
            <a:br>
              <a:rPr lang="en-IN" sz="7200" b="1" dirty="0" smtClean="0"/>
            </a:br>
            <a:r>
              <a:rPr lang="en-IN" sz="7200" b="1" dirty="0" smtClean="0"/>
              <a:t> BRAINY CHATBOT </a:t>
            </a:r>
            <a:endParaRPr sz="72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8" name="Google Shape;1938;p1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1934" name="Google Shape;1934;p19"/>
          <p:cNvSpPr txBox="1">
            <a:spLocks noGrp="1"/>
          </p:cNvSpPr>
          <p:nvPr>
            <p:ph type="ctrTitle" idx="4294967295"/>
          </p:nvPr>
        </p:nvSpPr>
        <p:spPr>
          <a:xfrm>
            <a:off x="642910" y="357172"/>
            <a:ext cx="6394450" cy="927100"/>
          </a:xfrm>
          <a:prstGeom prst="rect">
            <a:avLst/>
          </a:prstGeom>
        </p:spPr>
        <p:txBody>
          <a:bodyPr spcFirstLastPara="1" wrap="square" lIns="91425" tIns="91425" rIns="91425" bIns="91425" anchor="b" anchorCtr="0">
            <a:noAutofit/>
          </a:bodyPr>
          <a:lstStyle/>
          <a:p>
            <a:pPr lvl="0"/>
            <a:r>
              <a:rPr lang="en-IN" sz="7200" dirty="0" smtClean="0">
                <a:solidFill>
                  <a:schemeClr val="bg1"/>
                </a:solidFill>
                <a:latin typeface="Times New Roman" pitchFamily="18" charset="0"/>
                <a:cs typeface="Times New Roman" pitchFamily="18" charset="0"/>
              </a:rPr>
              <a:t>Dataset</a:t>
            </a:r>
            <a:endParaRPr sz="7200">
              <a:solidFill>
                <a:schemeClr val="bg1"/>
              </a:solidFill>
            </a:endParaRPr>
          </a:p>
        </p:txBody>
      </p:sp>
      <p:sp>
        <p:nvSpPr>
          <p:cNvPr id="1935" name="Google Shape;1935;p19"/>
          <p:cNvSpPr txBox="1">
            <a:spLocks noGrp="1"/>
          </p:cNvSpPr>
          <p:nvPr>
            <p:ph type="subTitle" idx="4294967295"/>
          </p:nvPr>
        </p:nvSpPr>
        <p:spPr>
          <a:xfrm>
            <a:off x="785786" y="928676"/>
            <a:ext cx="4000528" cy="1071570"/>
          </a:xfrm>
          <a:prstGeom prst="rect">
            <a:avLst/>
          </a:prstGeom>
        </p:spPr>
        <p:txBody>
          <a:bodyPr spcFirstLastPara="1" wrap="square" lIns="91425" tIns="91425" rIns="91425" bIns="91425" anchor="t" anchorCtr="0">
            <a:noAutofit/>
          </a:bodyPr>
          <a:lstStyle/>
          <a:p>
            <a:pPr marL="0" indent="0">
              <a:buNone/>
            </a:pPr>
            <a:r>
              <a:rPr lang="en-IN" sz="1400" dirty="0" smtClean="0">
                <a:solidFill>
                  <a:schemeClr val="bg1">
                    <a:lumMod val="75000"/>
                  </a:schemeClr>
                </a:solidFill>
                <a:latin typeface="Times New Roman" panose="02020603050405020304" pitchFamily="18" charset="0"/>
                <a:cs typeface="Times New Roman" panose="02020603050405020304" pitchFamily="18" charset="0"/>
              </a:rPr>
              <a:t>The doctor’s dataset contains two attributes:</a:t>
            </a:r>
          </a:p>
          <a:p>
            <a:pPr algn="just"/>
            <a:r>
              <a:rPr lang="en-IN" sz="1200" dirty="0" smtClean="0">
                <a:solidFill>
                  <a:schemeClr val="bg1">
                    <a:lumMod val="75000"/>
                  </a:schemeClr>
                </a:solidFill>
                <a:latin typeface="Times New Roman" panose="02020603050405020304" pitchFamily="18" charset="0"/>
                <a:cs typeface="Times New Roman" panose="02020603050405020304" pitchFamily="18" charset="0"/>
              </a:rPr>
              <a:t>Doctor’s </a:t>
            </a:r>
            <a:r>
              <a:rPr lang="en-IN" sz="1200" dirty="0" smtClean="0">
                <a:solidFill>
                  <a:schemeClr val="bg1">
                    <a:lumMod val="75000"/>
                  </a:schemeClr>
                </a:solidFill>
                <a:latin typeface="Times New Roman" panose="02020603050405020304" pitchFamily="18" charset="0"/>
                <a:cs typeface="Times New Roman" panose="02020603050405020304" pitchFamily="18" charset="0"/>
              </a:rPr>
              <a:t>name , Doctor’s </a:t>
            </a:r>
            <a:r>
              <a:rPr lang="en-IN" sz="1200" dirty="0" smtClean="0">
                <a:solidFill>
                  <a:schemeClr val="bg1">
                    <a:lumMod val="75000"/>
                  </a:schemeClr>
                </a:solidFill>
                <a:latin typeface="Times New Roman" panose="02020603050405020304" pitchFamily="18" charset="0"/>
                <a:cs typeface="Times New Roman" panose="02020603050405020304" pitchFamily="18" charset="0"/>
              </a:rPr>
              <a:t>contact information</a:t>
            </a:r>
            <a:endParaRPr lang="en-IN" sz="12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1936" name="Google Shape;1936;p19"/>
          <p:cNvSpPr/>
          <p:nvPr/>
        </p:nvSpPr>
        <p:spPr>
          <a:xfrm>
            <a:off x="5786446" y="0"/>
            <a:ext cx="1571636" cy="1571618"/>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6072198" y="214296"/>
            <a:ext cx="867483" cy="1003003"/>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p:cNvPicPr>
            <a:picLocks noChangeAspect="1"/>
          </p:cNvPicPr>
          <p:nvPr/>
        </p:nvPicPr>
        <p:blipFill rotWithShape="1">
          <a:blip r:embed="rId3"/>
          <a:srcRect t="4348" r="1114" b="10403"/>
          <a:stretch/>
        </p:blipFill>
        <p:spPr>
          <a:xfrm>
            <a:off x="1285852" y="1785932"/>
            <a:ext cx="6572296" cy="3185562"/>
          </a:xfrm>
          <a:prstGeom prst="rect">
            <a:avLst/>
          </a:prstGeom>
          <a:solidFill>
            <a:srgbClr val="FFFFFF">
              <a:shade val="85000"/>
            </a:srgbClr>
          </a:solidFill>
          <a:ln w="88900" cap="sq">
            <a:solidFill>
              <a:schemeClr val="tx1">
                <a:lumMod val="95000"/>
                <a:lumOff val="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2053" name="Google Shape;2053;p3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process is easy</a:t>
            </a:r>
            <a:endParaRPr/>
          </a:p>
        </p:txBody>
      </p:sp>
      <p:sp>
        <p:nvSpPr>
          <p:cNvPr id="2059" name="Google Shape;2059;p3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2054" name="Google Shape;2054;p30"/>
          <p:cNvSpPr/>
          <p:nvPr/>
        </p:nvSpPr>
        <p:spPr>
          <a:xfrm>
            <a:off x="428596" y="1571618"/>
            <a:ext cx="1285884" cy="1236515"/>
          </a:xfrm>
          <a:prstGeom prst="ellipse">
            <a:avLst/>
          </a:prstGeom>
          <a:solidFill>
            <a:schemeClr val="accent1"/>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lt1"/>
                </a:solidFill>
                <a:latin typeface="Merriweather"/>
                <a:ea typeface="Merriweather"/>
                <a:cs typeface="Merriweather"/>
                <a:sym typeface="Merriweather"/>
              </a:rPr>
              <a:t>User</a:t>
            </a:r>
            <a:endParaRPr>
              <a:solidFill>
                <a:schemeClr val="lt1"/>
              </a:solidFill>
              <a:latin typeface="Merriweather"/>
              <a:ea typeface="Merriweather"/>
              <a:cs typeface="Merriweather"/>
              <a:sym typeface="Merriweather"/>
            </a:endParaRPr>
          </a:p>
        </p:txBody>
      </p:sp>
      <p:sp>
        <p:nvSpPr>
          <p:cNvPr id="2055" name="Google Shape;2055;p30"/>
          <p:cNvSpPr/>
          <p:nvPr/>
        </p:nvSpPr>
        <p:spPr>
          <a:xfrm>
            <a:off x="4572000" y="1571618"/>
            <a:ext cx="1571636" cy="1357322"/>
          </a:xfrm>
          <a:prstGeom prst="ellipse">
            <a:avLst/>
          </a:prstGeom>
          <a:solidFill>
            <a:schemeClr val="accent1"/>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lt1"/>
                </a:solidFill>
                <a:latin typeface="Merriweather"/>
                <a:ea typeface="Merriweather"/>
                <a:cs typeface="Merriweather"/>
                <a:sym typeface="Merriweather"/>
              </a:rPr>
              <a:t>Disease</a:t>
            </a:r>
          </a:p>
          <a:p>
            <a:pPr marL="0" lvl="0" indent="0" algn="ctr" rtl="0">
              <a:spcBef>
                <a:spcPts val="0"/>
              </a:spcBef>
              <a:spcAft>
                <a:spcPts val="0"/>
              </a:spcAft>
              <a:buNone/>
            </a:pPr>
            <a:r>
              <a:rPr lang="en" dirty="0" smtClean="0">
                <a:solidFill>
                  <a:schemeClr val="lt1"/>
                </a:solidFill>
                <a:latin typeface="Merriweather"/>
                <a:ea typeface="Merriweather"/>
                <a:cs typeface="Merriweather"/>
                <a:sym typeface="Merriweather"/>
              </a:rPr>
              <a:t>Prediction</a:t>
            </a:r>
            <a:endParaRPr>
              <a:solidFill>
                <a:schemeClr val="lt1"/>
              </a:solidFill>
              <a:latin typeface="Merriweather"/>
              <a:ea typeface="Merriweather"/>
              <a:cs typeface="Merriweather"/>
              <a:sym typeface="Merriweather"/>
            </a:endParaRPr>
          </a:p>
        </p:txBody>
      </p:sp>
      <p:sp>
        <p:nvSpPr>
          <p:cNvPr id="2056" name="Google Shape;2056;p30"/>
          <p:cNvSpPr/>
          <p:nvPr/>
        </p:nvSpPr>
        <p:spPr>
          <a:xfrm>
            <a:off x="2500298" y="1571618"/>
            <a:ext cx="1357322" cy="1285884"/>
          </a:xfrm>
          <a:prstGeom prst="ellipse">
            <a:avLst/>
          </a:prstGeom>
          <a:solidFill>
            <a:schemeClr val="accent1"/>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lt1"/>
                </a:solidFill>
                <a:latin typeface="Merriweather"/>
                <a:ea typeface="Merriweather"/>
                <a:cs typeface="Merriweather"/>
                <a:sym typeface="Merriweather"/>
              </a:rPr>
              <a:t>Symptom</a:t>
            </a:r>
          </a:p>
          <a:p>
            <a:pPr marL="0" lvl="0" indent="0" algn="ctr" rtl="0">
              <a:spcBef>
                <a:spcPts val="0"/>
              </a:spcBef>
              <a:spcAft>
                <a:spcPts val="0"/>
              </a:spcAft>
              <a:buNone/>
            </a:pPr>
            <a:r>
              <a:rPr lang="en" sz="1200" dirty="0" smtClean="0">
                <a:solidFill>
                  <a:schemeClr val="lt1"/>
                </a:solidFill>
                <a:latin typeface="Merriweather"/>
                <a:ea typeface="Merriweather"/>
                <a:cs typeface="Merriweather"/>
                <a:sym typeface="Merriweather"/>
              </a:rPr>
              <a:t>Check</a:t>
            </a:r>
            <a:endParaRPr sz="1200">
              <a:solidFill>
                <a:schemeClr val="lt1"/>
              </a:solidFill>
              <a:latin typeface="Merriweather"/>
              <a:ea typeface="Merriweather"/>
              <a:cs typeface="Merriweather"/>
              <a:sym typeface="Merriweather"/>
            </a:endParaRPr>
          </a:p>
        </p:txBody>
      </p:sp>
      <p:cxnSp>
        <p:nvCxnSpPr>
          <p:cNvPr id="2057" name="Google Shape;2057;p30"/>
          <p:cNvCxnSpPr/>
          <p:nvPr/>
        </p:nvCxnSpPr>
        <p:spPr>
          <a:xfrm>
            <a:off x="1714480" y="2214560"/>
            <a:ext cx="785818" cy="1588"/>
          </a:xfrm>
          <a:prstGeom prst="straightConnector1">
            <a:avLst/>
          </a:prstGeom>
          <a:noFill/>
          <a:ln w="9525" cap="flat" cmpd="sng">
            <a:solidFill>
              <a:schemeClr val="dk1"/>
            </a:solidFill>
            <a:prstDash val="dash"/>
            <a:round/>
            <a:headEnd type="none" w="lg" len="lg"/>
            <a:tailEnd type="triangle" w="lg" len="lg"/>
          </a:ln>
        </p:spPr>
      </p:cxnSp>
      <p:cxnSp>
        <p:nvCxnSpPr>
          <p:cNvPr id="2058" name="Google Shape;2058;p30"/>
          <p:cNvCxnSpPr/>
          <p:nvPr/>
        </p:nvCxnSpPr>
        <p:spPr>
          <a:xfrm>
            <a:off x="3857620" y="2214560"/>
            <a:ext cx="714380" cy="1588"/>
          </a:xfrm>
          <a:prstGeom prst="straightConnector1">
            <a:avLst/>
          </a:prstGeom>
          <a:noFill/>
          <a:ln w="9525" cap="flat" cmpd="sng">
            <a:solidFill>
              <a:schemeClr val="dk1"/>
            </a:solidFill>
            <a:prstDash val="dash"/>
            <a:round/>
            <a:headEnd type="none" w="lg" len="lg"/>
            <a:tailEnd type="triangle" w="lg" len="lg"/>
          </a:ln>
        </p:spPr>
      </p:cxnSp>
      <p:sp>
        <p:nvSpPr>
          <p:cNvPr id="11" name="Google Shape;2054;p30"/>
          <p:cNvSpPr/>
          <p:nvPr/>
        </p:nvSpPr>
        <p:spPr>
          <a:xfrm>
            <a:off x="6929454" y="1571618"/>
            <a:ext cx="1357322" cy="1285884"/>
          </a:xfrm>
          <a:prstGeom prst="ellipse">
            <a:avLst/>
          </a:prstGeom>
          <a:solidFill>
            <a:schemeClr val="accent1"/>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lvl="0"/>
            <a:r>
              <a:rPr lang="en-US" dirty="0" smtClean="0">
                <a:solidFill>
                  <a:schemeClr val="bg1"/>
                </a:solidFill>
              </a:rPr>
              <a:t>Disease Detection</a:t>
            </a:r>
            <a:endParaRPr lang="en-IN" dirty="0">
              <a:solidFill>
                <a:schemeClr val="bg1"/>
              </a:solidFill>
            </a:endParaRPr>
          </a:p>
        </p:txBody>
      </p:sp>
      <p:cxnSp>
        <p:nvCxnSpPr>
          <p:cNvPr id="12" name="Google Shape;2057;p30"/>
          <p:cNvCxnSpPr/>
          <p:nvPr/>
        </p:nvCxnSpPr>
        <p:spPr>
          <a:xfrm>
            <a:off x="6143636" y="2214560"/>
            <a:ext cx="785818" cy="1588"/>
          </a:xfrm>
          <a:prstGeom prst="straightConnector1">
            <a:avLst/>
          </a:prstGeom>
          <a:noFill/>
          <a:ln w="9525" cap="flat" cmpd="sng">
            <a:solidFill>
              <a:schemeClr val="dk1"/>
            </a:solidFill>
            <a:prstDash val="dash"/>
            <a:round/>
            <a:headEnd type="none" w="lg" len="lg"/>
            <a:tailEnd type="triangle" w="lg" len="lg"/>
          </a:ln>
        </p:spPr>
      </p:cxnSp>
      <p:cxnSp>
        <p:nvCxnSpPr>
          <p:cNvPr id="13" name="Google Shape;2057;p30"/>
          <p:cNvCxnSpPr/>
          <p:nvPr/>
        </p:nvCxnSpPr>
        <p:spPr>
          <a:xfrm rot="5400000">
            <a:off x="7322363" y="3250411"/>
            <a:ext cx="785818" cy="1588"/>
          </a:xfrm>
          <a:prstGeom prst="straightConnector1">
            <a:avLst/>
          </a:prstGeom>
          <a:noFill/>
          <a:ln w="9525" cap="flat" cmpd="sng">
            <a:solidFill>
              <a:schemeClr val="dk1"/>
            </a:solidFill>
            <a:prstDash val="dash"/>
            <a:round/>
            <a:headEnd type="none" w="lg" len="lg"/>
            <a:tailEnd type="triangle" w="lg" len="lg"/>
          </a:ln>
        </p:spPr>
      </p:cxnSp>
      <p:sp>
        <p:nvSpPr>
          <p:cNvPr id="16" name="Google Shape;2054;p30"/>
          <p:cNvSpPr/>
          <p:nvPr/>
        </p:nvSpPr>
        <p:spPr>
          <a:xfrm>
            <a:off x="7000892" y="3643320"/>
            <a:ext cx="1428760" cy="1285884"/>
          </a:xfrm>
          <a:prstGeom prst="ellipse">
            <a:avLst/>
          </a:prstGeom>
          <a:solidFill>
            <a:schemeClr val="accent1"/>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lt1"/>
                </a:solidFill>
                <a:latin typeface="Merriweather"/>
                <a:ea typeface="Merriweather"/>
                <a:cs typeface="Merriweather"/>
                <a:sym typeface="Merriweather"/>
              </a:rPr>
              <a:t>Doctor</a:t>
            </a:r>
          </a:p>
          <a:p>
            <a:pPr marL="0" lvl="0" indent="0" algn="ctr" rtl="0">
              <a:spcBef>
                <a:spcPts val="0"/>
              </a:spcBef>
              <a:spcAft>
                <a:spcPts val="0"/>
              </a:spcAft>
              <a:buNone/>
            </a:pPr>
            <a:r>
              <a:rPr lang="en" sz="1200" dirty="0" smtClean="0">
                <a:solidFill>
                  <a:schemeClr val="lt1"/>
                </a:solidFill>
                <a:latin typeface="Merriweather"/>
                <a:ea typeface="Merriweather"/>
                <a:cs typeface="Merriweather"/>
                <a:sym typeface="Merriweather"/>
              </a:rPr>
              <a:t>Prediction</a:t>
            </a:r>
            <a:endParaRPr sz="1200">
              <a:solidFill>
                <a:schemeClr val="lt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9"/>
        <p:cNvGrpSpPr/>
        <p:nvPr/>
      </p:nvGrpSpPr>
      <p:grpSpPr>
        <a:xfrm>
          <a:off x="0" y="0"/>
          <a:ext cx="0" cy="0"/>
          <a:chOff x="0" y="0"/>
          <a:chExt cx="0" cy="0"/>
        </a:xfrm>
      </p:grpSpPr>
      <p:sp>
        <p:nvSpPr>
          <p:cNvPr id="1961" name="Google Shape;1961;p22"/>
          <p:cNvSpPr txBox="1">
            <a:spLocks noGrp="1"/>
          </p:cNvSpPr>
          <p:nvPr>
            <p:ph type="title"/>
          </p:nvPr>
        </p:nvSpPr>
        <p:spPr>
          <a:xfrm>
            <a:off x="1142976" y="285734"/>
            <a:ext cx="7041300" cy="582900"/>
          </a:xfrm>
          <a:prstGeom prst="rect">
            <a:avLst/>
          </a:prstGeom>
        </p:spPr>
        <p:txBody>
          <a:bodyPr spcFirstLastPara="1" wrap="square" lIns="91425" tIns="91425" rIns="91425" bIns="91425" anchor="b" anchorCtr="0">
            <a:noAutofit/>
          </a:bodyPr>
          <a:lstStyle/>
          <a:p>
            <a:pPr lvl="0"/>
            <a:r>
              <a:rPr lang="en-IN" dirty="0" smtClean="0">
                <a:latin typeface="Times New Roman" pitchFamily="18" charset="0"/>
                <a:cs typeface="Times New Roman" pitchFamily="18" charset="0"/>
              </a:rPr>
              <a:t>Project Contribution</a:t>
            </a:r>
            <a:endParaRPr/>
          </a:p>
        </p:txBody>
      </p:sp>
      <p:sp>
        <p:nvSpPr>
          <p:cNvPr id="1962" name="Google Shape;1962;p22"/>
          <p:cNvSpPr txBox="1">
            <a:spLocks noGrp="1"/>
          </p:cNvSpPr>
          <p:nvPr>
            <p:ph type="body" idx="1"/>
          </p:nvPr>
        </p:nvSpPr>
        <p:spPr>
          <a:xfrm>
            <a:off x="1142976" y="1428742"/>
            <a:ext cx="7041300" cy="3000396"/>
          </a:xfrm>
          <a:prstGeom prst="rect">
            <a:avLst/>
          </a:prstGeom>
        </p:spPr>
        <p:txBody>
          <a:bodyPr spcFirstLastPara="1" wrap="square" lIns="91425" tIns="91425" rIns="91425" bIns="91425" anchor="t" anchorCtr="0">
            <a:noAutofit/>
          </a:bodyPr>
          <a:lstStyle/>
          <a:p>
            <a:pPr marL="0" indent="0">
              <a:buNone/>
            </a:pPr>
            <a:r>
              <a:rPr lang="en-IN" sz="1500" dirty="0" smtClean="0">
                <a:latin typeface="Times New Roman" panose="02020603050405020304" pitchFamily="18" charset="0"/>
                <a:cs typeface="Times New Roman" panose="02020603050405020304" pitchFamily="18" charset="0"/>
              </a:rPr>
              <a:t>In existing system, it is very difficult to understand the disease properly with only symptoms, for a common person who doesn’t have medical knowledge.</a:t>
            </a:r>
          </a:p>
          <a:p>
            <a:pPr marL="0" indent="0">
              <a:buNone/>
            </a:pPr>
            <a:endParaRPr lang="en-IN" sz="1500" dirty="0" smtClean="0">
              <a:latin typeface="Times New Roman" panose="02020603050405020304" pitchFamily="18" charset="0"/>
              <a:cs typeface="Times New Roman" panose="02020603050405020304" pitchFamily="18" charset="0"/>
            </a:endParaRPr>
          </a:p>
          <a:p>
            <a:pPr marL="0" indent="0">
              <a:buNone/>
            </a:pPr>
            <a:r>
              <a:rPr lang="en-IN" sz="1500" dirty="0" smtClean="0">
                <a:latin typeface="Times New Roman" panose="02020603050405020304" pitchFamily="18" charset="0"/>
                <a:cs typeface="Times New Roman" panose="02020603050405020304" pitchFamily="18" charset="0"/>
              </a:rPr>
              <a:t>On contrary:</a:t>
            </a:r>
          </a:p>
          <a:p>
            <a:pPr>
              <a:buFont typeface="Wingdings" pitchFamily="2" charset="2"/>
              <a:buChar char="Ø"/>
            </a:pPr>
            <a:r>
              <a:rPr lang="en-IN" sz="1500" dirty="0" smtClean="0">
                <a:latin typeface="Times New Roman" panose="02020603050405020304" pitchFamily="18" charset="0"/>
                <a:cs typeface="Times New Roman" panose="02020603050405020304" pitchFamily="18" charset="0"/>
              </a:rPr>
              <a:t>Our project </a:t>
            </a:r>
            <a:r>
              <a:rPr lang="en-US" sz="1500" dirty="0" smtClean="0">
                <a:latin typeface="Times New Roman" panose="02020603050405020304" pitchFamily="18" charset="0"/>
                <a:cs typeface="Times New Roman" panose="02020603050405020304" pitchFamily="18" charset="0"/>
              </a:rPr>
              <a:t>will help in detecting expected disease and also consult best doctor regarding that. So, this will saves our time as well as helps in knowing correct doctor in less time so that treatment will start as early as possible.</a:t>
            </a:r>
          </a:p>
          <a:p>
            <a:pPr>
              <a:buFont typeface="Wingdings" pitchFamily="2" charset="2"/>
              <a:buChar char="Ø"/>
            </a:pPr>
            <a:endParaRPr lang="en-US" sz="1500" dirty="0" smtClean="0">
              <a:latin typeface="Times New Roman" panose="02020603050405020304" pitchFamily="18" charset="0"/>
              <a:cs typeface="Times New Roman" panose="02020603050405020304" pitchFamily="18" charset="0"/>
            </a:endParaRPr>
          </a:p>
          <a:p>
            <a:pPr>
              <a:buFont typeface="Wingdings" pitchFamily="2" charset="2"/>
              <a:buChar char="Ø"/>
            </a:pPr>
            <a:r>
              <a:rPr lang="en-US" sz="1500" dirty="0" smtClean="0">
                <a:latin typeface="Times New Roman" panose="02020603050405020304" pitchFamily="18" charset="0"/>
                <a:cs typeface="Times New Roman" panose="02020603050405020304" pitchFamily="18" charset="0"/>
              </a:rPr>
              <a:t>Our model if easy to use and gives helpful information in no time.</a:t>
            </a:r>
            <a:endParaRPr lang="en-IN" sz="1500" dirty="0">
              <a:latin typeface="Times New Roman" panose="02020603050405020304" pitchFamily="18" charset="0"/>
              <a:cs typeface="Times New Roman" panose="02020603050405020304" pitchFamily="18" charset="0"/>
            </a:endParaRPr>
          </a:p>
        </p:txBody>
      </p:sp>
      <p:sp>
        <p:nvSpPr>
          <p:cNvPr id="1963" name="Google Shape;1963;p2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2037" name="Google Shape;2037;p2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
        <p:nvSpPr>
          <p:cNvPr id="2035" name="Google Shape;2035;p28"/>
          <p:cNvSpPr txBox="1">
            <a:spLocks noGrp="1"/>
          </p:cNvSpPr>
          <p:nvPr>
            <p:ph type="ctrTitle" idx="4294967295"/>
          </p:nvPr>
        </p:nvSpPr>
        <p:spPr>
          <a:xfrm>
            <a:off x="1357290" y="-142894"/>
            <a:ext cx="5822950" cy="11604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200" b="0" dirty="0" smtClean="0">
                <a:solidFill>
                  <a:schemeClr val="lt1"/>
                </a:solidFill>
                <a:latin typeface="Times New Roman" pitchFamily="18" charset="0"/>
                <a:cs typeface="Times New Roman" pitchFamily="18" charset="0"/>
              </a:rPr>
              <a:t>Results</a:t>
            </a:r>
            <a:endParaRPr sz="5200" b="0">
              <a:solidFill>
                <a:schemeClr val="lt1"/>
              </a:solidFill>
              <a:latin typeface="Times New Roman" pitchFamily="18" charset="0"/>
              <a:cs typeface="Times New Roman" pitchFamily="18" charset="0"/>
            </a:endParaRPr>
          </a:p>
        </p:txBody>
      </p:sp>
      <p:sp>
        <p:nvSpPr>
          <p:cNvPr id="2036" name="Google Shape;2036;p28"/>
          <p:cNvSpPr txBox="1">
            <a:spLocks noGrp="1"/>
          </p:cNvSpPr>
          <p:nvPr>
            <p:ph type="subTitle" idx="4294967295"/>
          </p:nvPr>
        </p:nvSpPr>
        <p:spPr>
          <a:xfrm>
            <a:off x="857224" y="928676"/>
            <a:ext cx="7072362" cy="1928826"/>
          </a:xfrm>
          <a:prstGeom prst="rect">
            <a:avLst/>
          </a:prstGeom>
        </p:spPr>
        <p:txBody>
          <a:bodyPr spcFirstLastPara="1" wrap="square" lIns="91425" tIns="91425" rIns="91425" bIns="91425" anchor="t" anchorCtr="0">
            <a:noAutofit/>
          </a:bodyPr>
          <a:lstStyle/>
          <a:p>
            <a:pPr marL="0" indent="0">
              <a:buNone/>
            </a:pPr>
            <a:r>
              <a:rPr lang="en-IN" sz="1600" dirty="0" smtClean="0">
                <a:latin typeface="Times New Roman" panose="02020603050405020304" pitchFamily="18" charset="0"/>
                <a:cs typeface="Times New Roman" panose="02020603050405020304" pitchFamily="18" charset="0"/>
              </a:rPr>
              <a:t>The precise information of the doctor for the particular disease, which was predicted by the symptoms, was predicted and shown. </a:t>
            </a:r>
            <a:endParaRPr lang="en-IN"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xmlns="" val="0"/>
              </a:ext>
            </a:extLst>
          </a:blip>
          <a:srcRect r="446" b="8947"/>
          <a:stretch/>
        </p:blipFill>
        <p:spPr>
          <a:xfrm>
            <a:off x="1500166" y="1643056"/>
            <a:ext cx="6263029" cy="321469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Google Shape;1974;p24"/>
          <p:cNvSpPr txBox="1">
            <a:spLocks noGrp="1"/>
          </p:cNvSpPr>
          <p:nvPr>
            <p:ph type="title"/>
          </p:nvPr>
        </p:nvSpPr>
        <p:spPr>
          <a:xfrm>
            <a:off x="1142976" y="357172"/>
            <a:ext cx="6880500" cy="582900"/>
          </a:xfrm>
          <a:prstGeom prst="rect">
            <a:avLst/>
          </a:prstGeom>
        </p:spPr>
        <p:txBody>
          <a:bodyPr spcFirstLastPara="1" wrap="square" lIns="91425" tIns="91425" rIns="91425" bIns="91425" anchor="b" anchorCtr="0">
            <a:noAutofit/>
          </a:bodyPr>
          <a:lstStyle/>
          <a:p>
            <a:pPr lvl="0"/>
            <a:r>
              <a:rPr lang="en-IN" dirty="0" smtClean="0">
                <a:latin typeface="Times New Roman" pitchFamily="18" charset="0"/>
                <a:cs typeface="Times New Roman" pitchFamily="18" charset="0"/>
              </a:rPr>
              <a:t>Scope For Future Works</a:t>
            </a:r>
            <a:endParaRPr/>
          </a:p>
        </p:txBody>
      </p:sp>
      <p:sp>
        <p:nvSpPr>
          <p:cNvPr id="1978" name="Google Shape;1978;p2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
        <p:nvSpPr>
          <p:cNvPr id="1976" name="Google Shape;1976;p24"/>
          <p:cNvSpPr/>
          <p:nvPr/>
        </p:nvSpPr>
        <p:spPr>
          <a:xfrm>
            <a:off x="5143504" y="1857370"/>
            <a:ext cx="2857520" cy="2714644"/>
          </a:xfrm>
          <a:prstGeom prst="ellipse">
            <a:avLst/>
          </a:prstGeom>
          <a:noFill/>
          <a:ln w="9525" cap="rnd" cmpd="sng">
            <a:solidFill>
              <a:schemeClr val="accent1"/>
            </a:solidFill>
            <a:prstDash val="lgDash"/>
            <a:round/>
            <a:headEnd type="none" w="sm" len="sm"/>
            <a:tailEnd type="none" w="sm" len="sm"/>
          </a:ln>
        </p:spPr>
        <p:txBody>
          <a:bodyPr spcFirstLastPara="1" wrap="square" lIns="91425" tIns="91425" rIns="91425" bIns="91425" anchor="ctr" anchorCtr="0">
            <a:noAutofit/>
          </a:bodyPr>
          <a:lstStyle/>
          <a:p>
            <a:pPr algn="ctr"/>
            <a:r>
              <a:rPr lang="en-US" sz="1600" dirty="0" smtClean="0">
                <a:latin typeface="Times New Roman" pitchFamily="18" charset="0"/>
                <a:cs typeface="Times New Roman" pitchFamily="18" charset="0"/>
              </a:rPr>
              <a:t>GUI can be developed for more effective use.</a:t>
            </a:r>
            <a:endParaRPr lang="en-US" sz="1600" dirty="0">
              <a:latin typeface="Times New Roman" pitchFamily="18" charset="0"/>
              <a:cs typeface="Times New Roman" pitchFamily="18" charset="0"/>
            </a:endParaRPr>
          </a:p>
        </p:txBody>
      </p:sp>
      <p:sp>
        <p:nvSpPr>
          <p:cNvPr id="1977" name="Google Shape;1977;p24"/>
          <p:cNvSpPr/>
          <p:nvPr/>
        </p:nvSpPr>
        <p:spPr>
          <a:xfrm>
            <a:off x="1000100" y="1857370"/>
            <a:ext cx="2857520" cy="2714644"/>
          </a:xfrm>
          <a:prstGeom prst="ellipse">
            <a:avLst/>
          </a:prstGeom>
          <a:noFill/>
          <a:ln w="9525" cap="rnd" cmpd="sng">
            <a:solidFill>
              <a:schemeClr val="accent1"/>
            </a:solidFill>
            <a:prstDash val="lgDash"/>
            <a:round/>
            <a:headEnd type="none" w="sm" len="sm"/>
            <a:tailEnd type="none" w="sm" len="sm"/>
          </a:ln>
        </p:spPr>
        <p:txBody>
          <a:bodyPr spcFirstLastPara="1" wrap="square" lIns="91425" tIns="91425" rIns="91425" bIns="91425" anchor="ctr" anchorCtr="0">
            <a:noAutofit/>
          </a:bodyPr>
          <a:lstStyle/>
          <a:p>
            <a:pPr algn="ctr"/>
            <a:r>
              <a:rPr lang="en-US" sz="1600" dirty="0" smtClean="0">
                <a:latin typeface="Times New Roman" pitchFamily="18" charset="0"/>
                <a:cs typeface="Times New Roman" pitchFamily="18" charset="0"/>
              </a:rPr>
              <a:t>The design of an intelligent system can be prepared that can show the information of doctors, based on the location.</a:t>
            </a:r>
            <a:endParaRPr lang="en-IN" sz="1600" dirty="0">
              <a:latin typeface="Times New Roman" pitchFamily="18" charset="0"/>
              <a:cs typeface="Times New Roman" pitchFamily="18" charset="0"/>
            </a:endParaRPr>
          </a:p>
        </p:txBody>
      </p:sp>
      <p:sp>
        <p:nvSpPr>
          <p:cNvPr id="7" name="TextBox 6"/>
          <p:cNvSpPr txBox="1"/>
          <p:nvPr/>
        </p:nvSpPr>
        <p:spPr>
          <a:xfrm>
            <a:off x="928662" y="1214428"/>
            <a:ext cx="7215238" cy="553998"/>
          </a:xfrm>
          <a:prstGeom prst="rect">
            <a:avLst/>
          </a:prstGeom>
          <a:noFill/>
        </p:spPr>
        <p:txBody>
          <a:bodyPr wrap="square" rtlCol="0">
            <a:spAutoFit/>
          </a:bodyPr>
          <a:lstStyle/>
          <a:p>
            <a:r>
              <a:rPr lang="en-US" sz="1500" dirty="0" smtClean="0">
                <a:latin typeface="Times New Roman" pitchFamily="18" charset="0"/>
                <a:cs typeface="Times New Roman" pitchFamily="18" charset="0"/>
              </a:rPr>
              <a:t>There are some of the tasks that can be done in future work related to this project </a:t>
            </a:r>
            <a:r>
              <a:rPr lang="en-US" sz="1500" dirty="0" smtClean="0">
                <a:latin typeface="Times New Roman" pitchFamily="18" charset="0"/>
                <a:cs typeface="Times New Roman" pitchFamily="18" charset="0"/>
              </a:rPr>
              <a:t>study :-</a:t>
            </a:r>
            <a:endParaRPr lang="en-US" sz="1500" dirty="0" smtClean="0">
              <a:latin typeface="Times New Roman" pitchFamily="18" charset="0"/>
              <a:cs typeface="Times New Roman" pitchFamily="18" charset="0"/>
            </a:endParaRPr>
          </a:p>
          <a:p>
            <a:endParaRPr lang="en-IN" sz="15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983" name="Google Shape;1983;p25"/>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IN" dirty="0" smtClean="0">
                <a:latin typeface="Times New Roman" pitchFamily="18" charset="0"/>
                <a:cs typeface="Times New Roman" pitchFamily="18" charset="0"/>
              </a:rPr>
              <a:t>References</a:t>
            </a:r>
            <a:endParaRPr/>
          </a:p>
        </p:txBody>
      </p:sp>
      <p:sp>
        <p:nvSpPr>
          <p:cNvPr id="1984" name="Google Shape;1984;p2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grpSp>
        <p:nvGrpSpPr>
          <p:cNvPr id="1985" name="Google Shape;1985;p25"/>
          <p:cNvGrpSpPr/>
          <p:nvPr/>
        </p:nvGrpSpPr>
        <p:grpSpPr>
          <a:xfrm>
            <a:off x="3929058" y="428610"/>
            <a:ext cx="5715040" cy="5357832"/>
            <a:chOff x="2256567" y="677103"/>
            <a:chExt cx="4036590" cy="3713071"/>
          </a:xfrm>
        </p:grpSpPr>
        <p:sp>
          <p:nvSpPr>
            <p:cNvPr id="1986" name="Google Shape;1986;p25"/>
            <p:cNvSpPr/>
            <p:nvPr/>
          </p:nvSpPr>
          <p:spPr>
            <a:xfrm rot="-6596588">
              <a:off x="3726388" y="3510395"/>
              <a:ext cx="771357" cy="771357"/>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987" name="Google Shape;1987;p25"/>
            <p:cNvSpPr/>
            <p:nvPr/>
          </p:nvSpPr>
          <p:spPr>
            <a:xfrm rot="-6599386">
              <a:off x="2318596" y="1407533"/>
              <a:ext cx="440541" cy="440541"/>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988" name="Google Shape;1988;p25"/>
            <p:cNvSpPr/>
            <p:nvPr/>
          </p:nvSpPr>
          <p:spPr>
            <a:xfrm rot="-6598839">
              <a:off x="2887641" y="2346984"/>
              <a:ext cx="1199287" cy="1199287"/>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989" name="Google Shape;1989;p25"/>
            <p:cNvSpPr/>
            <p:nvPr/>
          </p:nvSpPr>
          <p:spPr>
            <a:xfrm rot="-6598620">
              <a:off x="4374916" y="913763"/>
              <a:ext cx="1681581" cy="1681581"/>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990" name="Google Shape;1990;p25"/>
            <p:cNvSpPr/>
            <p:nvPr/>
          </p:nvSpPr>
          <p:spPr>
            <a:xfrm rot="-6597866">
              <a:off x="2661829" y="2208216"/>
              <a:ext cx="629106" cy="629106"/>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991" name="Google Shape;1991;p25"/>
            <p:cNvSpPr/>
            <p:nvPr/>
          </p:nvSpPr>
          <p:spPr>
            <a:xfrm rot="-6597701">
              <a:off x="3267625" y="1113818"/>
              <a:ext cx="274172" cy="274172"/>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rriweather"/>
                <a:ea typeface="Merriweather"/>
                <a:cs typeface="Merriweather"/>
                <a:sym typeface="Merriweather"/>
              </a:endParaRPr>
            </a:p>
          </p:txBody>
        </p:sp>
      </p:grpSp>
      <p:sp>
        <p:nvSpPr>
          <p:cNvPr id="17" name="TextBox 16"/>
          <p:cNvSpPr txBox="1"/>
          <p:nvPr/>
        </p:nvSpPr>
        <p:spPr>
          <a:xfrm>
            <a:off x="1071538" y="1357304"/>
            <a:ext cx="5357850" cy="3262432"/>
          </a:xfrm>
          <a:prstGeom prst="rect">
            <a:avLst/>
          </a:prstGeom>
          <a:noFill/>
        </p:spPr>
        <p:txBody>
          <a:bodyPr wrap="square" rtlCol="0">
            <a:spAutoFit/>
          </a:bodyPr>
          <a:lstStyle/>
          <a:p>
            <a:pPr marL="514350" lvl="0" indent="-514350">
              <a:lnSpc>
                <a:spcPct val="150000"/>
              </a:lnSpc>
              <a:buFont typeface="Wingdings" pitchFamily="2" charset="2"/>
              <a:buChar char="§"/>
            </a:pPr>
            <a:r>
              <a:rPr lang="en-US" sz="1600" u="sng" dirty="0" smtClean="0">
                <a:latin typeface="Times New Roman" pitchFamily="18" charset="0"/>
                <a:cs typeface="Times New Roman" pitchFamily="18" charset="0"/>
                <a:hlinkClick r:id="rId3"/>
              </a:rPr>
              <a:t>https://www.analyticsvidhya.com/blog/</a:t>
            </a:r>
            <a:endParaRPr lang="en-IN" sz="1600" dirty="0" smtClean="0">
              <a:latin typeface="Times New Roman" pitchFamily="18" charset="0"/>
              <a:cs typeface="Times New Roman" pitchFamily="18" charset="0"/>
            </a:endParaRPr>
          </a:p>
          <a:p>
            <a:pPr marL="514350" lvl="0" indent="-514350">
              <a:lnSpc>
                <a:spcPct val="150000"/>
              </a:lnSpc>
              <a:buFont typeface="Wingdings" pitchFamily="2" charset="2"/>
              <a:buChar char="§"/>
            </a:pPr>
            <a:r>
              <a:rPr lang="en-US" sz="1600" u="sng" dirty="0" smtClean="0">
                <a:latin typeface="Times New Roman" pitchFamily="18" charset="0"/>
                <a:cs typeface="Times New Roman" pitchFamily="18" charset="0"/>
                <a:hlinkClick r:id="rId4"/>
              </a:rPr>
              <a:t>https://medium.com/data-science-simplified/</a:t>
            </a:r>
            <a:r>
              <a:rPr lang="en-US" sz="1600" u="sng"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marL="514350" lvl="0" indent="-514350">
              <a:lnSpc>
                <a:spcPct val="150000"/>
              </a:lnSpc>
              <a:buFont typeface="Wingdings" pitchFamily="2" charset="2"/>
              <a:buChar char="§"/>
            </a:pPr>
            <a:r>
              <a:rPr lang="en-US" sz="1600" u="sng" dirty="0" smtClean="0">
                <a:latin typeface="Times New Roman" pitchFamily="18" charset="0"/>
                <a:cs typeface="Times New Roman" pitchFamily="18" charset="0"/>
                <a:hlinkClick r:id="rId5"/>
              </a:rPr>
              <a:t>https://data-flair.training/blogs/</a:t>
            </a:r>
            <a:endParaRPr lang="en-IN" sz="1600" dirty="0" smtClean="0">
              <a:latin typeface="Times New Roman" pitchFamily="18" charset="0"/>
              <a:cs typeface="Times New Roman" pitchFamily="18" charset="0"/>
            </a:endParaRPr>
          </a:p>
          <a:p>
            <a:pPr marL="514350" lvl="0" indent="-514350">
              <a:lnSpc>
                <a:spcPct val="150000"/>
              </a:lnSpc>
              <a:buFont typeface="Wingdings" pitchFamily="2" charset="2"/>
              <a:buChar char="§"/>
            </a:pPr>
            <a:r>
              <a:rPr lang="en-US" sz="1600" u="sng" dirty="0" smtClean="0">
                <a:latin typeface="Times New Roman" pitchFamily="18" charset="0"/>
                <a:cs typeface="Times New Roman" pitchFamily="18" charset="0"/>
                <a:hlinkClick r:id="rId6"/>
              </a:rPr>
              <a:t>https://www.wikipedia.org/</a:t>
            </a:r>
            <a:endParaRPr lang="en-IN" sz="1600" dirty="0" smtClean="0">
              <a:latin typeface="Times New Roman" pitchFamily="18" charset="0"/>
              <a:cs typeface="Times New Roman" pitchFamily="18" charset="0"/>
            </a:endParaRPr>
          </a:p>
          <a:p>
            <a:pPr marL="514350" lvl="0" indent="-514350">
              <a:lnSpc>
                <a:spcPct val="150000"/>
              </a:lnSpc>
              <a:buFont typeface="Wingdings" pitchFamily="2" charset="2"/>
              <a:buChar char="§"/>
            </a:pPr>
            <a:r>
              <a:rPr lang="en-US" sz="1600" u="sng" dirty="0" smtClean="0">
                <a:latin typeface="Times New Roman" pitchFamily="18" charset="0"/>
                <a:cs typeface="Times New Roman" pitchFamily="18" charset="0"/>
                <a:hlinkClick r:id="rId7"/>
              </a:rPr>
              <a:t>https://www.python.org/</a:t>
            </a:r>
            <a:r>
              <a:rPr lang="en-US" sz="1600"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marL="514350" lvl="0" indent="-514350">
              <a:lnSpc>
                <a:spcPct val="150000"/>
              </a:lnSpc>
              <a:buFont typeface="Wingdings" pitchFamily="2" charset="2"/>
              <a:buChar char="§"/>
            </a:pPr>
            <a:r>
              <a:rPr lang="en-US" sz="1600" u="sng" dirty="0" smtClean="0">
                <a:latin typeface="Times New Roman" pitchFamily="18" charset="0"/>
                <a:cs typeface="Times New Roman" pitchFamily="18" charset="0"/>
                <a:hlinkClick r:id="rId8"/>
              </a:rPr>
              <a:t>https://pandas.pydata.org/</a:t>
            </a:r>
            <a:r>
              <a:rPr lang="en-US" sz="1600"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marL="514350" lvl="0" indent="-514350">
              <a:lnSpc>
                <a:spcPct val="150000"/>
              </a:lnSpc>
              <a:buFont typeface="Wingdings" pitchFamily="2" charset="2"/>
              <a:buChar char="§"/>
            </a:pPr>
            <a:r>
              <a:rPr lang="en-US" sz="1600" u="sng" dirty="0" smtClean="0">
                <a:latin typeface="Times New Roman" pitchFamily="18" charset="0"/>
                <a:cs typeface="Times New Roman" pitchFamily="18" charset="0"/>
                <a:hlinkClick r:id="rId9"/>
              </a:rPr>
              <a:t>https://www.geeksforgeeks.org/</a:t>
            </a:r>
            <a:r>
              <a:rPr lang="en-US" sz="1600"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marL="514350" lvl="0" indent="-514350">
              <a:lnSpc>
                <a:spcPct val="150000"/>
              </a:lnSpc>
              <a:buFont typeface="Wingdings" pitchFamily="2" charset="2"/>
              <a:buChar char="§"/>
            </a:pPr>
            <a:r>
              <a:rPr lang="en-US" sz="1600" u="sng" dirty="0" smtClean="0">
                <a:latin typeface="Times New Roman" pitchFamily="18" charset="0"/>
                <a:cs typeface="Times New Roman" pitchFamily="18" charset="0"/>
                <a:hlinkClick r:id="rId10"/>
              </a:rPr>
              <a:t>https://www.anaconda.com/</a:t>
            </a:r>
            <a:endParaRPr lang="en-US" sz="1600" u="sng"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67"/>
        <p:cNvGrpSpPr/>
        <p:nvPr/>
      </p:nvGrpSpPr>
      <p:grpSpPr>
        <a:xfrm>
          <a:off x="0" y="0"/>
          <a:ext cx="0" cy="0"/>
          <a:chOff x="0" y="0"/>
          <a:chExt cx="0" cy="0"/>
        </a:xfrm>
      </p:grpSpPr>
      <p:sp>
        <p:nvSpPr>
          <p:cNvPr id="1969" name="Google Shape;1969;p2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pPr marL="0" lvl="0" indent="0" algn="r" rtl="0">
                <a:spcBef>
                  <a:spcPts val="0"/>
                </a:spcBef>
                <a:spcAft>
                  <a:spcPts val="0"/>
                </a:spcAft>
                <a:buNone/>
              </a:pPr>
              <a:t>16</a:t>
            </a:fld>
            <a:endParaRPr>
              <a:solidFill>
                <a:srgbClr val="FFFFFF"/>
              </a:solidFill>
            </a:endParaRPr>
          </a:p>
        </p:txBody>
      </p:sp>
      <p:sp>
        <p:nvSpPr>
          <p:cNvPr id="1968" name="Google Shape;1968;p23"/>
          <p:cNvSpPr txBox="1">
            <a:spLocks noGrp="1"/>
          </p:cNvSpPr>
          <p:nvPr>
            <p:ph type="title" idx="4294967295"/>
          </p:nvPr>
        </p:nvSpPr>
        <p:spPr>
          <a:xfrm>
            <a:off x="2928926" y="428610"/>
            <a:ext cx="3298825" cy="19891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000" u="sng" dirty="0" smtClean="0">
                <a:solidFill>
                  <a:schemeClr val="lt1"/>
                </a:solidFill>
              </a:rPr>
              <a:t>THANK </a:t>
            </a:r>
            <a:r>
              <a:rPr lang="en-IN" sz="4000" u="sng" dirty="0" smtClean="0">
                <a:solidFill>
                  <a:schemeClr val="accent1">
                    <a:lumMod val="75000"/>
                  </a:schemeClr>
                </a:solidFill>
              </a:rPr>
              <a:t>YOU</a:t>
            </a:r>
            <a:endParaRPr sz="4000" u="sng">
              <a:solidFill>
                <a:schemeClr val="accent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966" name="Google Shape;2966;p50"/>
          <p:cNvSpPr txBox="1">
            <a:spLocks noGrp="1"/>
          </p:cNvSpPr>
          <p:nvPr>
            <p:ph type="title"/>
          </p:nvPr>
        </p:nvSpPr>
        <p:spPr>
          <a:xfrm>
            <a:off x="2571736" y="4321023"/>
            <a:ext cx="3500462" cy="822477"/>
          </a:xfrm>
          <a:prstGeom prst="rect">
            <a:avLst/>
          </a:prstGeom>
        </p:spPr>
        <p:txBody>
          <a:bodyPr spcFirstLastPara="1" wrap="square" lIns="91425" tIns="91425" rIns="91425" bIns="91425" anchor="b" anchorCtr="0">
            <a:noAutofit/>
          </a:bodyPr>
          <a:lstStyle/>
          <a:p>
            <a:r>
              <a:rPr lang="en-IN" sz="1000" dirty="0" smtClean="0">
                <a:solidFill>
                  <a:schemeClr val="accent6">
                    <a:lumMod val="75000"/>
                  </a:schemeClr>
                </a:solidFill>
                <a:latin typeface="Times New Roman" panose="02020603050405020304" pitchFamily="18" charset="0"/>
                <a:cs typeface="Times New Roman" panose="02020603050405020304" pitchFamily="18" charset="0"/>
              </a:rPr>
              <a:t>Department of Computer Engineering and Applications</a:t>
            </a:r>
            <a:br>
              <a:rPr lang="en-IN" sz="1000" dirty="0" smtClean="0">
                <a:solidFill>
                  <a:schemeClr val="accent6">
                    <a:lumMod val="75000"/>
                  </a:schemeClr>
                </a:solidFill>
                <a:latin typeface="Times New Roman" panose="02020603050405020304" pitchFamily="18" charset="0"/>
                <a:cs typeface="Times New Roman" panose="02020603050405020304" pitchFamily="18" charset="0"/>
              </a:rPr>
            </a:br>
            <a:r>
              <a:rPr lang="en-IN" sz="1000" dirty="0" smtClean="0">
                <a:solidFill>
                  <a:schemeClr val="accent6">
                    <a:lumMod val="75000"/>
                  </a:schemeClr>
                </a:solidFill>
                <a:latin typeface="Times New Roman" panose="02020603050405020304" pitchFamily="18" charset="0"/>
                <a:cs typeface="Times New Roman" panose="02020603050405020304" pitchFamily="18" charset="0"/>
              </a:rPr>
              <a:t>GLA University, Mathura</a:t>
            </a:r>
            <a:br>
              <a:rPr lang="en-IN" sz="1000" dirty="0" smtClean="0">
                <a:solidFill>
                  <a:schemeClr val="accent6">
                    <a:lumMod val="75000"/>
                  </a:schemeClr>
                </a:solidFill>
                <a:latin typeface="Times New Roman" panose="02020603050405020304" pitchFamily="18" charset="0"/>
                <a:cs typeface="Times New Roman" panose="02020603050405020304" pitchFamily="18" charset="0"/>
              </a:rPr>
            </a:br>
            <a:r>
              <a:rPr lang="en-IN" sz="1000" dirty="0" smtClean="0">
                <a:solidFill>
                  <a:schemeClr val="accent6">
                    <a:lumMod val="75000"/>
                  </a:schemeClr>
                </a:solidFill>
                <a:latin typeface="Times New Roman" panose="02020603050405020304" pitchFamily="18" charset="0"/>
                <a:cs typeface="Times New Roman" panose="02020603050405020304" pitchFamily="18" charset="0"/>
              </a:rPr>
              <a:t>Uttar Pradesh, India</a:t>
            </a:r>
            <a:endParaRPr lang="en-IN" sz="1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2967" name="Google Shape;2967;p5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pic>
        <p:nvPicPr>
          <p:cNvPr id="448" name="Picture 44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643306" y="3143254"/>
            <a:ext cx="1353663" cy="1355892"/>
          </a:xfrm>
          <a:prstGeom prst="rect">
            <a:avLst/>
          </a:prstGeom>
        </p:spPr>
      </p:pic>
      <p:sp>
        <p:nvSpPr>
          <p:cNvPr id="449" name="TextBox 448"/>
          <p:cNvSpPr txBox="1"/>
          <p:nvPr/>
        </p:nvSpPr>
        <p:spPr>
          <a:xfrm>
            <a:off x="6215074" y="2281178"/>
            <a:ext cx="2428892" cy="2862322"/>
          </a:xfrm>
          <a:prstGeom prst="rect">
            <a:avLst/>
          </a:prstGeom>
          <a:noFill/>
        </p:spPr>
        <p:txBody>
          <a:bodyPr wrap="square" rtlCol="0">
            <a:spAutoFit/>
          </a:bodyPr>
          <a:lstStyle/>
          <a:p>
            <a:pPr algn="ctr"/>
            <a:endParaRPr lang="en-IN" sz="1000" dirty="0" smtClean="0">
              <a:latin typeface="Times New Roman" pitchFamily="18" charset="0"/>
              <a:cs typeface="Times New Roman" pitchFamily="18" charset="0"/>
            </a:endParaRPr>
          </a:p>
          <a:p>
            <a:pPr algn="ctr"/>
            <a:r>
              <a:rPr lang="en-IN" sz="1000" dirty="0" smtClean="0">
                <a:latin typeface="Times New Roman" pitchFamily="18" charset="0"/>
                <a:cs typeface="Times New Roman" pitchFamily="18" charset="0"/>
              </a:rPr>
              <a:t>SUBMITTED BY:</a:t>
            </a:r>
          </a:p>
          <a:p>
            <a:pPr algn="ctr"/>
            <a:endParaRPr lang="en-IN" sz="1000" dirty="0" smtClean="0">
              <a:latin typeface="Times New Roman" pitchFamily="18" charset="0"/>
              <a:cs typeface="Times New Roman" pitchFamily="18" charset="0"/>
            </a:endParaRPr>
          </a:p>
          <a:p>
            <a:r>
              <a:rPr lang="en-IN" sz="1000" dirty="0" err="1" smtClean="0">
                <a:latin typeface="Times New Roman" pitchFamily="18" charset="0"/>
                <a:cs typeface="Times New Roman" pitchFamily="18" charset="0"/>
              </a:rPr>
              <a:t>Prashant</a:t>
            </a:r>
            <a:r>
              <a:rPr lang="en-IN" sz="1000" dirty="0" smtClean="0">
                <a:latin typeface="Times New Roman" pitchFamily="18" charset="0"/>
                <a:cs typeface="Times New Roman" pitchFamily="18" charset="0"/>
              </a:rPr>
              <a:t> </a:t>
            </a:r>
            <a:r>
              <a:rPr lang="en-IN" sz="1000" dirty="0" err="1" smtClean="0">
                <a:latin typeface="Times New Roman" pitchFamily="18" charset="0"/>
                <a:cs typeface="Times New Roman" pitchFamily="18" charset="0"/>
              </a:rPr>
              <a:t>Tomar</a:t>
            </a:r>
            <a:r>
              <a:rPr lang="en-IN" sz="1000" dirty="0" smtClean="0">
                <a:latin typeface="Times New Roman" pitchFamily="18" charset="0"/>
                <a:cs typeface="Times New Roman" pitchFamily="18" charset="0"/>
              </a:rPr>
              <a:t> 	(181500492</a:t>
            </a:r>
            <a:r>
              <a:rPr lang="en-IN" sz="1000" dirty="0" smtClean="0">
                <a:latin typeface="Times New Roman" pitchFamily="18" charset="0"/>
                <a:cs typeface="Times New Roman" pitchFamily="18" charset="0"/>
              </a:rPr>
              <a:t>)</a:t>
            </a:r>
          </a:p>
          <a:p>
            <a:endParaRPr lang="en-IN" sz="1000" dirty="0" smtClean="0">
              <a:latin typeface="Times New Roman" pitchFamily="18" charset="0"/>
              <a:cs typeface="Times New Roman" pitchFamily="18" charset="0"/>
            </a:endParaRPr>
          </a:p>
          <a:p>
            <a:r>
              <a:rPr lang="en-IN" sz="1000" dirty="0" err="1" smtClean="0">
                <a:latin typeface="Times New Roman" pitchFamily="18" charset="0"/>
                <a:cs typeface="Times New Roman" pitchFamily="18" charset="0"/>
              </a:rPr>
              <a:t>Mansi</a:t>
            </a:r>
            <a:r>
              <a:rPr lang="en-IN" sz="1000" dirty="0" smtClean="0">
                <a:latin typeface="Times New Roman" pitchFamily="18" charset="0"/>
                <a:cs typeface="Times New Roman" pitchFamily="18" charset="0"/>
              </a:rPr>
              <a:t> </a:t>
            </a:r>
            <a:r>
              <a:rPr lang="en-IN" sz="1000" dirty="0" err="1" smtClean="0">
                <a:latin typeface="Times New Roman" pitchFamily="18" charset="0"/>
                <a:cs typeface="Times New Roman" pitchFamily="18" charset="0"/>
              </a:rPr>
              <a:t>Goyal</a:t>
            </a:r>
            <a:r>
              <a:rPr lang="en-IN" sz="1000" dirty="0" smtClean="0">
                <a:latin typeface="Times New Roman" pitchFamily="18" charset="0"/>
                <a:cs typeface="Times New Roman" pitchFamily="18" charset="0"/>
              </a:rPr>
              <a:t> 	(181500370) 		</a:t>
            </a:r>
          </a:p>
          <a:p>
            <a:r>
              <a:rPr lang="en-IN" sz="1000" dirty="0" err="1" smtClean="0">
                <a:latin typeface="Times New Roman" pitchFamily="18" charset="0"/>
                <a:cs typeface="Times New Roman" pitchFamily="18" charset="0"/>
              </a:rPr>
              <a:t>Radhika</a:t>
            </a:r>
            <a:r>
              <a:rPr lang="en-IN" sz="1000" dirty="0" smtClean="0">
                <a:latin typeface="Times New Roman" pitchFamily="18" charset="0"/>
                <a:cs typeface="Times New Roman" pitchFamily="18" charset="0"/>
              </a:rPr>
              <a:t> Singh 	(181500529</a:t>
            </a:r>
            <a:r>
              <a:rPr lang="en-IN" sz="1000" dirty="0" smtClean="0">
                <a:latin typeface="Times New Roman" pitchFamily="18" charset="0"/>
                <a:cs typeface="Times New Roman" pitchFamily="18" charset="0"/>
              </a:rPr>
              <a:t>)</a:t>
            </a:r>
          </a:p>
          <a:p>
            <a:endParaRPr lang="en-IN" sz="1000" dirty="0" smtClean="0">
              <a:latin typeface="Times New Roman" pitchFamily="18" charset="0"/>
              <a:cs typeface="Times New Roman" pitchFamily="18" charset="0"/>
            </a:endParaRPr>
          </a:p>
          <a:p>
            <a:r>
              <a:rPr lang="en-IN" sz="1000" dirty="0" err="1" smtClean="0">
                <a:latin typeface="Times New Roman" pitchFamily="18" charset="0"/>
                <a:cs typeface="Times New Roman" pitchFamily="18" charset="0"/>
              </a:rPr>
              <a:t>Jaideep</a:t>
            </a:r>
            <a:r>
              <a:rPr lang="en-IN" sz="1000" dirty="0" smtClean="0">
                <a:latin typeface="Times New Roman" pitchFamily="18" charset="0"/>
                <a:cs typeface="Times New Roman" pitchFamily="18" charset="0"/>
              </a:rPr>
              <a:t> </a:t>
            </a:r>
            <a:r>
              <a:rPr lang="en-IN" sz="1000" dirty="0" err="1" smtClean="0">
                <a:latin typeface="Times New Roman" pitchFamily="18" charset="0"/>
                <a:cs typeface="Times New Roman" pitchFamily="18" charset="0"/>
              </a:rPr>
              <a:t>Lalchandani</a:t>
            </a:r>
            <a:r>
              <a:rPr lang="en-IN" sz="1000" dirty="0" smtClean="0">
                <a:latin typeface="Times New Roman" pitchFamily="18" charset="0"/>
                <a:cs typeface="Times New Roman" pitchFamily="18" charset="0"/>
              </a:rPr>
              <a:t>    </a:t>
            </a:r>
            <a:r>
              <a:rPr lang="en-IN" sz="1000" dirty="0" smtClean="0">
                <a:latin typeface="Times New Roman" pitchFamily="18" charset="0"/>
                <a:cs typeface="Times New Roman" pitchFamily="18" charset="0"/>
              </a:rPr>
              <a:t>(181500290)  </a:t>
            </a:r>
          </a:p>
          <a:p>
            <a:r>
              <a:rPr lang="en-IN" sz="1000" dirty="0" smtClean="0">
                <a:latin typeface="Times New Roman" pitchFamily="18" charset="0"/>
                <a:cs typeface="Times New Roman" pitchFamily="18" charset="0"/>
              </a:rPr>
              <a:t> </a:t>
            </a:r>
            <a:r>
              <a:rPr lang="en-IN" sz="1000" dirty="0" smtClean="0">
                <a:latin typeface="Times New Roman" pitchFamily="18" charset="0"/>
                <a:cs typeface="Times New Roman" pitchFamily="18" charset="0"/>
              </a:rPr>
              <a:t>	</a:t>
            </a:r>
          </a:p>
          <a:p>
            <a:r>
              <a:rPr lang="en-IN" sz="1000" dirty="0" err="1" smtClean="0">
                <a:latin typeface="Times New Roman" pitchFamily="18" charset="0"/>
                <a:cs typeface="Times New Roman" pitchFamily="18" charset="0"/>
              </a:rPr>
              <a:t>Siddhant</a:t>
            </a:r>
            <a:r>
              <a:rPr lang="en-IN" sz="1000" dirty="0" smtClean="0">
                <a:latin typeface="Times New Roman" pitchFamily="18" charset="0"/>
                <a:cs typeface="Times New Roman" pitchFamily="18" charset="0"/>
              </a:rPr>
              <a:t> Gupta 	(181500708) 	</a:t>
            </a:r>
          </a:p>
          <a:p>
            <a:pPr algn="ctr"/>
            <a:endParaRPr lang="en-IN" sz="1000" dirty="0" smtClean="0">
              <a:latin typeface="Times New Roman" pitchFamily="18" charset="0"/>
              <a:cs typeface="Times New Roman" pitchFamily="18" charset="0"/>
            </a:endParaRPr>
          </a:p>
          <a:p>
            <a:pPr algn="ctr"/>
            <a:endParaRPr lang="en-IN" sz="1000" dirty="0" smtClean="0">
              <a:latin typeface="Times New Roman" pitchFamily="18" charset="0"/>
              <a:cs typeface="Times New Roman" pitchFamily="18" charset="0"/>
            </a:endParaRPr>
          </a:p>
          <a:p>
            <a:pPr algn="ctr"/>
            <a:endParaRPr lang="en-IN" sz="1000" dirty="0" smtClean="0">
              <a:latin typeface="Times New Roman" pitchFamily="18" charset="0"/>
              <a:cs typeface="Times New Roman" pitchFamily="18" charset="0"/>
            </a:endParaRPr>
          </a:p>
          <a:p>
            <a:pPr algn="ctr"/>
            <a:endParaRPr lang="en-IN" sz="1000" dirty="0" smtClean="0">
              <a:latin typeface="Times New Roman" pitchFamily="18" charset="0"/>
              <a:cs typeface="Times New Roman" pitchFamily="18" charset="0"/>
            </a:endParaRPr>
          </a:p>
          <a:p>
            <a:pPr algn="ctr"/>
            <a:endParaRPr lang="en-IN" sz="1000" dirty="0" smtClean="0">
              <a:latin typeface="Times New Roman" pitchFamily="18" charset="0"/>
              <a:cs typeface="Times New Roman" pitchFamily="18" charset="0"/>
            </a:endParaRPr>
          </a:p>
          <a:p>
            <a:pPr algn="ctr"/>
            <a:endParaRPr lang="en-IN" sz="1000" dirty="0">
              <a:latin typeface="Times New Roman" pitchFamily="18" charset="0"/>
              <a:cs typeface="Times New Roman" pitchFamily="18" charset="0"/>
            </a:endParaRPr>
          </a:p>
        </p:txBody>
      </p:sp>
      <p:sp>
        <p:nvSpPr>
          <p:cNvPr id="451" name="Google Shape;1977;p24"/>
          <p:cNvSpPr/>
          <p:nvPr/>
        </p:nvSpPr>
        <p:spPr>
          <a:xfrm>
            <a:off x="6000760" y="2214560"/>
            <a:ext cx="2571768" cy="2428892"/>
          </a:xfrm>
          <a:prstGeom prst="ellipse">
            <a:avLst/>
          </a:prstGeom>
          <a:noFill/>
          <a:ln w="9525" cap="rnd" cmpd="sng">
            <a:solidFill>
              <a:schemeClr val="accent1"/>
            </a:solidFill>
            <a:prstDash val="lgDash"/>
            <a:round/>
            <a:headEnd type="none" w="sm" len="sm"/>
            <a:tailEnd type="none" w="sm" len="sm"/>
          </a:ln>
        </p:spPr>
        <p:txBody>
          <a:bodyPr spcFirstLastPara="1" wrap="square" lIns="91425" tIns="91425" rIns="91425" bIns="91425" anchor="ctr" anchorCtr="0">
            <a:noAutofit/>
          </a:bodyPr>
          <a:lstStyle/>
          <a:p>
            <a:pPr algn="ctr"/>
            <a:endParaRPr lang="en-IN" sz="1600" dirty="0">
              <a:latin typeface="Times New Roman" pitchFamily="18" charset="0"/>
              <a:cs typeface="Times New Roman" pitchFamily="18" charset="0"/>
            </a:endParaRPr>
          </a:p>
        </p:txBody>
      </p:sp>
      <p:sp>
        <p:nvSpPr>
          <p:cNvPr id="452" name="Google Shape;1977;p24"/>
          <p:cNvSpPr/>
          <p:nvPr/>
        </p:nvSpPr>
        <p:spPr>
          <a:xfrm>
            <a:off x="357158" y="2214560"/>
            <a:ext cx="2500330" cy="2357454"/>
          </a:xfrm>
          <a:prstGeom prst="ellipse">
            <a:avLst/>
          </a:prstGeom>
          <a:noFill/>
          <a:ln w="9525" cap="rnd" cmpd="sng">
            <a:solidFill>
              <a:schemeClr val="accent1"/>
            </a:solidFill>
            <a:prstDash val="lgDash"/>
            <a:round/>
            <a:headEnd type="none" w="sm" len="sm"/>
            <a:tailEnd type="none" w="sm" len="sm"/>
          </a:ln>
        </p:spPr>
        <p:txBody>
          <a:bodyPr spcFirstLastPara="1" wrap="square" lIns="91425" tIns="91425" rIns="91425" bIns="91425" anchor="ctr" anchorCtr="0">
            <a:noAutofit/>
          </a:bodyPr>
          <a:lstStyle/>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pPr algn="ctr"/>
            <a:endParaRPr lang="en-IN" sz="1600" dirty="0" smtClean="0">
              <a:latin typeface="Times New Roman" pitchFamily="18" charset="0"/>
              <a:cs typeface="Times New Roman" pitchFamily="18" charset="0"/>
            </a:endParaRPr>
          </a:p>
          <a:p>
            <a:pPr algn="ctr"/>
            <a:r>
              <a:rPr lang="en-IN" sz="1600" dirty="0" smtClean="0">
                <a:latin typeface="Times New Roman" pitchFamily="18" charset="0"/>
                <a:cs typeface="Times New Roman" pitchFamily="18" charset="0"/>
              </a:rPr>
              <a:t>Supervised </a:t>
            </a:r>
            <a:r>
              <a:rPr lang="en-IN" sz="1600" dirty="0" smtClean="0">
                <a:latin typeface="Times New Roman" pitchFamily="18" charset="0"/>
                <a:cs typeface="Times New Roman" pitchFamily="18" charset="0"/>
              </a:rPr>
              <a:t>by:</a:t>
            </a:r>
          </a:p>
          <a:p>
            <a:r>
              <a:rPr lang="en-IN" sz="1600" dirty="0" smtClean="0">
                <a:latin typeface="Times New Roman" pitchFamily="18" charset="0"/>
                <a:cs typeface="Times New Roman" pitchFamily="18" charset="0"/>
              </a:rPr>
              <a:t> Mr. </a:t>
            </a:r>
            <a:r>
              <a:rPr lang="en-IN" sz="1600" dirty="0" err="1" smtClean="0">
                <a:latin typeface="Times New Roman" pitchFamily="18" charset="0"/>
                <a:cs typeface="Times New Roman" pitchFamily="18" charset="0"/>
              </a:rPr>
              <a:t>Sharad</a:t>
            </a:r>
            <a:r>
              <a:rPr lang="en-IN" sz="1600" dirty="0" smtClean="0">
                <a:latin typeface="Times New Roman" pitchFamily="18" charset="0"/>
                <a:cs typeface="Times New Roman" pitchFamily="18" charset="0"/>
              </a:rPr>
              <a:t> Gupta</a:t>
            </a: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a:p>
        </p:txBody>
      </p:sp>
      <p:sp>
        <p:nvSpPr>
          <p:cNvPr id="461" name="Rectangle 460"/>
          <p:cNvSpPr/>
          <p:nvPr/>
        </p:nvSpPr>
        <p:spPr>
          <a:xfrm>
            <a:off x="1357290" y="571486"/>
            <a:ext cx="6070893" cy="923330"/>
          </a:xfrm>
          <a:prstGeom prst="rect">
            <a:avLst/>
          </a:prstGeom>
          <a:noFill/>
        </p:spPr>
        <p:txBody>
          <a:bodyPr wrap="none" lIns="91440" tIns="45720" rIns="91440" bIns="45720">
            <a:spAutoFit/>
          </a:bodyPr>
          <a:lstStyle/>
          <a:p>
            <a:pPr algn="ctr"/>
            <a:r>
              <a:rPr lang="en-US" sz="5400" b="1" cap="none"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MINI PROJECT II</a:t>
            </a:r>
            <a:endParaRPr lang="en-US" sz="5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prstGeom prst="rect">
            <a:avLst/>
          </a:prstGeom>
        </p:spPr>
        <p:txBody>
          <a:bodyPr spcFirstLastPara="1" wrap="square" lIns="91425" tIns="91425" rIns="91425" bIns="91425" anchor="b" anchorCtr="0">
            <a:noAutofit/>
          </a:bodyPr>
          <a:lstStyle/>
          <a:p>
            <a:r>
              <a:rPr lang="en-IN" dirty="0" smtClean="0">
                <a:latin typeface="Times New Roman" pitchFamily="18" charset="0"/>
                <a:cs typeface="Times New Roman" pitchFamily="18" charset="0"/>
              </a:rPr>
              <a:t>Overview Of Presentation:</a:t>
            </a:r>
            <a:endParaRPr lang="en-IN" dirty="0">
              <a:latin typeface="Times New Roman" pitchFamily="18" charset="0"/>
              <a:cs typeface="Times New Roman" pitchFamily="18" charset="0"/>
            </a:endParaRPr>
          </a:p>
        </p:txBody>
      </p:sp>
      <p:sp>
        <p:nvSpPr>
          <p:cNvPr id="1900" name="Google Shape;1900;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1897" name="Google Shape;1897;p14"/>
          <p:cNvSpPr txBox="1"/>
          <p:nvPr/>
        </p:nvSpPr>
        <p:spPr>
          <a:xfrm>
            <a:off x="1452750" y="1221712"/>
            <a:ext cx="3405002" cy="3493177"/>
          </a:xfrm>
          <a:prstGeom prst="rect">
            <a:avLst/>
          </a:prstGeom>
          <a:noFill/>
          <a:ln>
            <a:noFill/>
          </a:ln>
        </p:spPr>
        <p:txBody>
          <a:bodyPr spcFirstLastPara="1" wrap="square" lIns="91425" tIns="91425" rIns="91425" bIns="91425" anchor="t" anchorCtr="0">
            <a:noAutofit/>
          </a:bodyPr>
          <a:lstStyle/>
          <a:p>
            <a:pPr marL="800100" lvl="1" indent="-342900">
              <a:buFont typeface="+mj-lt"/>
              <a:buAutoNum type="arabicPeriod"/>
            </a:pPr>
            <a:r>
              <a:rPr lang="en-US" sz="1500" dirty="0" smtClean="0">
                <a:latin typeface="Times New Roman" pitchFamily="18" charset="0"/>
                <a:cs typeface="Times New Roman" pitchFamily="18" charset="0"/>
              </a:rPr>
              <a:t>Introduction</a:t>
            </a:r>
          </a:p>
          <a:p>
            <a:pPr marL="800100" lvl="1" indent="-342900">
              <a:buFont typeface="+mj-lt"/>
              <a:buAutoNum type="arabicPeriod"/>
            </a:pPr>
            <a:r>
              <a:rPr lang="en-US" sz="1500" dirty="0" smtClean="0">
                <a:latin typeface="Times New Roman" pitchFamily="18" charset="0"/>
                <a:cs typeface="Times New Roman" pitchFamily="18" charset="0"/>
              </a:rPr>
              <a:t>Motivation</a:t>
            </a:r>
          </a:p>
          <a:p>
            <a:pPr marL="800100" lvl="1" indent="-342900">
              <a:buFont typeface="+mj-lt"/>
              <a:buAutoNum type="arabicPeriod"/>
            </a:pPr>
            <a:r>
              <a:rPr lang="en-US" sz="1500" dirty="0" smtClean="0">
                <a:latin typeface="Times New Roman" pitchFamily="18" charset="0"/>
                <a:cs typeface="Times New Roman" pitchFamily="18" charset="0"/>
              </a:rPr>
              <a:t>Objective</a:t>
            </a:r>
          </a:p>
          <a:p>
            <a:pPr marL="800100" lvl="1" indent="-342900">
              <a:buFont typeface="+mj-lt"/>
              <a:buAutoNum type="arabicPeriod"/>
            </a:pPr>
            <a:r>
              <a:rPr lang="en-US" sz="1500" dirty="0" smtClean="0">
                <a:latin typeface="Times New Roman" pitchFamily="18" charset="0"/>
                <a:cs typeface="Times New Roman" pitchFamily="18" charset="0"/>
              </a:rPr>
              <a:t>Hardware And Software Requirement</a:t>
            </a:r>
          </a:p>
          <a:p>
            <a:pPr marL="800100" lvl="1" indent="-342900">
              <a:buFont typeface="+mj-lt"/>
              <a:buAutoNum type="arabicPeriod"/>
            </a:pPr>
            <a:r>
              <a:rPr lang="en-US" sz="1500" dirty="0" smtClean="0">
                <a:latin typeface="Times New Roman" pitchFamily="18" charset="0"/>
                <a:cs typeface="Times New Roman" pitchFamily="18" charset="0"/>
              </a:rPr>
              <a:t>Models</a:t>
            </a:r>
          </a:p>
          <a:p>
            <a:pPr marL="1257300" lvl="2" indent="-342900">
              <a:buFont typeface="Arial" pitchFamily="34" charset="0"/>
              <a:buChar char="•"/>
            </a:pPr>
            <a:r>
              <a:rPr lang="en-US" sz="1500" dirty="0" smtClean="0">
                <a:latin typeface="Times New Roman" pitchFamily="18" charset="0"/>
                <a:cs typeface="Times New Roman" pitchFamily="18" charset="0"/>
              </a:rPr>
              <a:t>Dataset</a:t>
            </a:r>
          </a:p>
          <a:p>
            <a:pPr marL="1257300" lvl="2" indent="-342900">
              <a:buFont typeface="Arial" pitchFamily="34" charset="0"/>
              <a:buChar char="•"/>
            </a:pPr>
            <a:r>
              <a:rPr lang="en-US" sz="1500" dirty="0" smtClean="0">
                <a:latin typeface="Times New Roman" pitchFamily="18" charset="0"/>
                <a:cs typeface="Times New Roman" pitchFamily="18" charset="0"/>
              </a:rPr>
              <a:t>Step by step process</a:t>
            </a:r>
          </a:p>
          <a:p>
            <a:pPr marL="800100" lvl="1" indent="-342900">
              <a:buFont typeface="+mj-lt"/>
              <a:buAutoNum type="arabicPeriod"/>
            </a:pPr>
            <a:r>
              <a:rPr lang="en-US" sz="1500" dirty="0" smtClean="0">
                <a:latin typeface="Times New Roman" pitchFamily="18" charset="0"/>
                <a:cs typeface="Times New Roman" pitchFamily="18" charset="0"/>
              </a:rPr>
              <a:t>Results</a:t>
            </a:r>
          </a:p>
          <a:p>
            <a:pPr marL="800100" lvl="1" indent="-342900">
              <a:buFont typeface="+mj-lt"/>
              <a:buAutoNum type="arabicPeriod"/>
            </a:pPr>
            <a:r>
              <a:rPr lang="en-US" sz="1500" dirty="0" smtClean="0">
                <a:latin typeface="Times New Roman" pitchFamily="18" charset="0"/>
                <a:cs typeface="Times New Roman" pitchFamily="18" charset="0"/>
              </a:rPr>
              <a:t>Scope for future works</a:t>
            </a:r>
          </a:p>
          <a:p>
            <a:pPr marL="800100" lvl="1" indent="-342900">
              <a:buFont typeface="+mj-lt"/>
              <a:buAutoNum type="arabicPeriod"/>
            </a:pPr>
            <a:r>
              <a:rPr lang="en-US" sz="1500" dirty="0" smtClean="0">
                <a:latin typeface="Times New Roman" pitchFamily="18" charset="0"/>
                <a:cs typeface="Times New Roman" pitchFamily="18" charset="0"/>
              </a:rPr>
              <a:t>References</a:t>
            </a:r>
          </a:p>
          <a:p>
            <a:pPr marL="0" lvl="0" indent="0" algn="l" rtl="0">
              <a:spcBef>
                <a:spcPts val="600"/>
              </a:spcBef>
              <a:spcAft>
                <a:spcPts val="0"/>
              </a:spcAft>
              <a:buClr>
                <a:schemeClr val="dk1"/>
              </a:buClr>
              <a:buSzPts val="1100"/>
              <a:buFont typeface="Arial"/>
              <a:buNone/>
            </a:pPr>
            <a:endParaRPr sz="1200" smtClean="0">
              <a:solidFill>
                <a:srgbClr val="2C3E50"/>
              </a:solidFill>
              <a:latin typeface="Merriweather"/>
              <a:ea typeface="Merriweather"/>
              <a:cs typeface="Merriweather"/>
              <a:sym typeface="Merriweather"/>
            </a:endParaRPr>
          </a:p>
          <a:p>
            <a:pPr marL="0" lvl="0" indent="0" algn="l" rtl="0">
              <a:spcBef>
                <a:spcPts val="600"/>
              </a:spcBef>
              <a:spcAft>
                <a:spcPts val="0"/>
              </a:spcAft>
              <a:buNone/>
            </a:pPr>
            <a:endParaRPr sz="1200">
              <a:solidFill>
                <a:srgbClr val="2C3E50"/>
              </a:solidFill>
              <a:latin typeface="Merriweather"/>
              <a:ea typeface="Merriweather"/>
              <a:cs typeface="Merriweather"/>
              <a:sym typeface="Merriweather"/>
            </a:endParaRPr>
          </a:p>
        </p:txBody>
      </p:sp>
      <p:sp>
        <p:nvSpPr>
          <p:cNvPr id="1898" name="Google Shape;1898;p14"/>
          <p:cNvSpPr txBox="1"/>
          <p:nvPr/>
        </p:nvSpPr>
        <p:spPr>
          <a:xfrm>
            <a:off x="4703125" y="1221713"/>
            <a:ext cx="2988000" cy="1655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a:solidFill>
                <a:srgbClr val="2C3E50"/>
              </a:solidFill>
              <a:latin typeface="Merriweather"/>
              <a:ea typeface="Merriweather"/>
              <a:cs typeface="Merriweather"/>
              <a:sym typeface="Merriweather"/>
            </a:endParaRPr>
          </a:p>
        </p:txBody>
      </p:sp>
      <p:sp>
        <p:nvSpPr>
          <p:cNvPr id="1899" name="Google Shape;1899;p14"/>
          <p:cNvSpPr txBox="1"/>
          <p:nvPr/>
        </p:nvSpPr>
        <p:spPr>
          <a:xfrm>
            <a:off x="1452750" y="3634294"/>
            <a:ext cx="6238500" cy="619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endParaRPr sz="1000">
              <a:solidFill>
                <a:srgbClr val="2C3E50"/>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1905" name="Google Shape;1905;p15"/>
          <p:cNvSpPr txBox="1">
            <a:spLocks noGrp="1"/>
          </p:cNvSpPr>
          <p:nvPr>
            <p:ph type="ctrTitle" idx="4294967295"/>
          </p:nvPr>
        </p:nvSpPr>
        <p:spPr>
          <a:xfrm>
            <a:off x="1714480" y="428610"/>
            <a:ext cx="5715000" cy="828675"/>
          </a:xfrm>
          <a:prstGeom prst="rect">
            <a:avLst/>
          </a:prstGeom>
        </p:spPr>
        <p:txBody>
          <a:bodyPr spcFirstLastPara="1" wrap="square" lIns="91425" tIns="91425" rIns="91425" bIns="91425" anchor="b" anchorCtr="0">
            <a:noAutofit/>
          </a:bodyPr>
          <a:lstStyle/>
          <a:p>
            <a:pPr lvl="0"/>
            <a:r>
              <a:rPr lang="en-US" sz="4800" dirty="0" smtClean="0">
                <a:latin typeface="Times New Roman" panose="02020603050405020304" pitchFamily="18" charset="0"/>
                <a:cs typeface="Times New Roman" panose="02020603050405020304" pitchFamily="18" charset="0"/>
              </a:rPr>
              <a:t>Introduction</a:t>
            </a:r>
            <a:endParaRPr sz="4800"/>
          </a:p>
        </p:txBody>
      </p:sp>
      <p:sp>
        <p:nvSpPr>
          <p:cNvPr id="1907" name="Google Shape;1907;p15"/>
          <p:cNvSpPr txBox="1">
            <a:spLocks noGrp="1"/>
          </p:cNvSpPr>
          <p:nvPr>
            <p:ph type="body" idx="4294967295"/>
          </p:nvPr>
        </p:nvSpPr>
        <p:spPr>
          <a:xfrm>
            <a:off x="928662" y="1428742"/>
            <a:ext cx="7286676" cy="3000396"/>
          </a:xfrm>
          <a:prstGeom prst="rect">
            <a:avLst/>
          </a:prstGeom>
        </p:spPr>
        <p:txBody>
          <a:bodyPr spcFirstLastPara="1" wrap="square" lIns="91425" tIns="91425" rIns="91425" bIns="91425" anchor="t" anchorCtr="0">
            <a:noAutofit/>
          </a:bodyPr>
          <a:lstStyle/>
          <a:p>
            <a:pPr marL="0" indent="0" algn="ctr">
              <a:buNone/>
            </a:pPr>
            <a:r>
              <a:rPr lang="en-IN" sz="1800" dirty="0" smtClean="0">
                <a:latin typeface="Times New Roman" panose="02020603050405020304" pitchFamily="18" charset="0"/>
                <a:ea typeface="Times New Roman" panose="02020603050405020304" pitchFamily="18" charset="0"/>
                <a:cs typeface="Times New Roman" panose="02020603050405020304" pitchFamily="18" charset="0"/>
              </a:rPr>
              <a:t>We have proposed a </a:t>
            </a:r>
            <a:r>
              <a:rPr lang="en-IN" sz="1800" dirty="0" err="1" smtClean="0">
                <a:latin typeface="Times New Roman" panose="02020603050405020304" pitchFamily="18" charset="0"/>
                <a:ea typeface="Times New Roman" panose="02020603050405020304" pitchFamily="18" charset="0"/>
                <a:cs typeface="Times New Roman" panose="02020603050405020304" pitchFamily="18" charset="0"/>
              </a:rPr>
              <a:t>BrainyChatBot</a:t>
            </a:r>
            <a:r>
              <a:rPr lang="en-IN" sz="1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ea typeface="Times New Roman" panose="02020603050405020304" pitchFamily="18" charset="0"/>
                <a:cs typeface="Times New Roman" panose="02020603050405020304" pitchFamily="18" charset="0"/>
              </a:rPr>
              <a:t>to address the</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 medical problems of people.</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 Here, we </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will </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have essential information regarding diseases like Fungal Infection, Allergy, Chronic Reaction, Diabetes, Migraine, AIDS, Chicken Pox, Malaria etc. and their symptoms like itching, muscle pain, increased appetite, </a:t>
            </a:r>
            <a:r>
              <a:rPr lang="en-IN" sz="1800" dirty="0" err="1" smtClean="0">
                <a:latin typeface="Times New Roman" panose="02020603050405020304" pitchFamily="18" charset="0"/>
                <a:ea typeface="Calibri" panose="020F0502020204030204" pitchFamily="34" charset="0"/>
                <a:cs typeface="Times New Roman" panose="02020603050405020304" pitchFamily="18" charset="0"/>
              </a:rPr>
              <a:t>polyuria</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 headache etc.</a:t>
            </a:r>
            <a:r>
              <a:rPr lang="en-IN" sz="1800" dirty="0" smtClean="0">
                <a:latin typeface="Times New Roman" panose="02020603050405020304" pitchFamily="18" charset="0"/>
                <a:ea typeface="Times New Roman" panose="02020603050405020304" pitchFamily="18" charset="0"/>
                <a:cs typeface="Times New Roman" panose="02020603050405020304" pitchFamily="18" charset="0"/>
              </a:rPr>
              <a:t> We’ll </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use</a:t>
            </a:r>
            <a:r>
              <a:rPr lang="en-IN" sz="1800" dirty="0" smtClean="0">
                <a:latin typeface="Times New Roman" panose="02020603050405020304" pitchFamily="18" charset="0"/>
                <a:ea typeface="Times New Roman" panose="02020603050405020304" pitchFamily="18" charset="0"/>
                <a:cs typeface="Times New Roman" panose="02020603050405020304" pitchFamily="18" charset="0"/>
              </a:rPr>
              <a:t> decision tree architecture which utilizes the attributes in order to improve disease prediction.</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 Our </a:t>
            </a:r>
            <a:r>
              <a:rPr lang="en-IN" sz="1800" dirty="0" err="1" smtClean="0">
                <a:latin typeface="Times New Roman" panose="02020603050405020304" pitchFamily="18" charset="0"/>
                <a:ea typeface="Times New Roman" panose="02020603050405020304" pitchFamily="18" charset="0"/>
                <a:cs typeface="Times New Roman" panose="02020603050405020304" pitchFamily="18" charset="0"/>
              </a:rPr>
              <a:t>BrainyChatBot</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will ask question regarding presence of </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the symptoms and</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 predict a disease accordingly</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 and</a:t>
            </a:r>
            <a:r>
              <a:rPr lang="en-IN" sz="1800" dirty="0" smtClean="0">
                <a:latin typeface="Times New Roman" panose="02020603050405020304" pitchFamily="18" charset="0"/>
                <a:ea typeface="Times New Roman" panose="02020603050405020304" pitchFamily="18" charset="0"/>
                <a:cs typeface="Times New Roman" panose="02020603050405020304" pitchFamily="18" charset="0"/>
              </a:rPr>
              <a:t> will also suggest the doctor for the predicted disease. </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It will al</a:t>
            </a:r>
            <a:r>
              <a:rPr lang="en-IN" sz="1800" dirty="0" smtClean="0">
                <a:latin typeface="Times New Roman" panose="02020603050405020304" pitchFamily="18" charset="0"/>
                <a:ea typeface="Times New Roman" panose="02020603050405020304" pitchFamily="18" charset="0"/>
                <a:cs typeface="Times New Roman" panose="02020603050405020304" pitchFamily="18" charset="0"/>
              </a:rPr>
              <a:t>so </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give the </a:t>
            </a:r>
            <a:r>
              <a:rPr lang="en-IN" sz="1800" dirty="0" smtClean="0">
                <a:latin typeface="Times New Roman" panose="02020603050405020304" pitchFamily="18" charset="0"/>
                <a:ea typeface="Times New Roman" panose="02020603050405020304" pitchFamily="18" charset="0"/>
                <a:cs typeface="Times New Roman" panose="02020603050405020304" pitchFamily="18" charset="0"/>
              </a:rPr>
              <a:t>details of doctor like contact number, email address etc.</a:t>
            </a:r>
            <a:endParaRPr lang="en-IN" sz="1800" dirty="0" smtClean="0">
              <a:latin typeface="Times New Roman" panose="02020603050405020304" pitchFamily="18" charset="0"/>
              <a:ea typeface="Calibri" panose="020F0502020204030204" pitchFamily="34" charset="0"/>
              <a:cs typeface="Times New Roman" panose="02020603050405020304" pitchFamily="18" charset="0"/>
            </a:endParaRPr>
          </a:p>
          <a:p>
            <a:pPr marL="0" lvl="0" indent="0" algn="ctr" rtl="0">
              <a:spcBef>
                <a:spcPts val="600"/>
              </a:spcBef>
              <a:spcAft>
                <a:spcPts val="0"/>
              </a:spcAft>
              <a:buNone/>
            </a:pPr>
            <a:endParaRPr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142976" y="1785932"/>
            <a:ext cx="7215238" cy="2928958"/>
          </a:xfrm>
          <a:prstGeom prst="rect">
            <a:avLst/>
          </a:prstGeom>
        </p:spPr>
        <p:txBody>
          <a:bodyPr spcFirstLastPara="1" wrap="square" lIns="91425" tIns="91425" rIns="91425" bIns="91425" anchor="ctr" anchorCtr="0">
            <a:noAutofit/>
          </a:bodyPr>
          <a:lstStyle/>
          <a:p>
            <a:pPr marL="0" indent="0" algn="just">
              <a:buNone/>
            </a:pPr>
            <a:r>
              <a:rPr lang="en-IN" sz="1400" dirty="0" smtClean="0">
                <a:latin typeface="Times New Roman" panose="02020603050405020304" pitchFamily="18" charset="0"/>
                <a:cs typeface="Times New Roman" panose="02020603050405020304" pitchFamily="18" charset="0"/>
              </a:rPr>
              <a:t>As we all know that “Medical Field” is growing day by day but there is not sufficient medical facilities and </a:t>
            </a:r>
            <a:r>
              <a:rPr lang="en-US" sz="1400" dirty="0" err="1" smtClean="0">
                <a:latin typeface="Times New Roman" panose="02020603050405020304" pitchFamily="18" charset="0"/>
                <a:cs typeface="Times New Roman" panose="02020603050405020304" pitchFamily="18" charset="0"/>
              </a:rPr>
              <a:t>eq</a:t>
            </a:r>
            <a:r>
              <a:rPr lang="en-IN" sz="1400" dirty="0" err="1" smtClean="0">
                <a:latin typeface="Times New Roman" panose="02020603050405020304" pitchFamily="18" charset="0"/>
                <a:cs typeface="Times New Roman" panose="02020603050405020304" pitchFamily="18" charset="0"/>
              </a:rPr>
              <a:t>uipment</a:t>
            </a:r>
            <a:r>
              <a:rPr lang="en-US" sz="1400" dirty="0" smtClean="0">
                <a:latin typeface="Times New Roman" panose="02020603050405020304" pitchFamily="18" charset="0"/>
                <a:cs typeface="Times New Roman" panose="02020603050405020304" pitchFamily="18" charset="0"/>
              </a:rPr>
              <a:t>s</a:t>
            </a:r>
            <a:r>
              <a:rPr lang="en-IN" sz="1400" dirty="0" smtClean="0">
                <a:latin typeface="Times New Roman" panose="02020603050405020304" pitchFamily="18" charset="0"/>
                <a:cs typeface="Times New Roman" panose="02020603050405020304" pitchFamily="18" charset="0"/>
              </a:rPr>
              <a:t> available for everyone and it is not possible that we know about each and every doctor and </a:t>
            </a:r>
            <a:r>
              <a:rPr lang="en-US" sz="1400" dirty="0" smtClean="0">
                <a:latin typeface="Times New Roman" panose="02020603050405020304" pitchFamily="18" charset="0"/>
                <a:cs typeface="Times New Roman" panose="02020603050405020304" pitchFamily="18" charset="0"/>
              </a:rPr>
              <a:t>diseases, </a:t>
            </a:r>
            <a:r>
              <a:rPr lang="en-IN" sz="1400" dirty="0" smtClean="0">
                <a:latin typeface="Times New Roman" panose="02020603050405020304" pitchFamily="18" charset="0"/>
                <a:cs typeface="Times New Roman" panose="02020603050405020304" pitchFamily="18" charset="0"/>
              </a:rPr>
              <a:t>that’s why to resolve this type of problem we have design a Machine Learning Model that can predict patient </a:t>
            </a:r>
            <a:r>
              <a:rPr lang="en-US" sz="1400" dirty="0" smtClean="0">
                <a:latin typeface="Times New Roman" panose="02020603050405020304" pitchFamily="18" charset="0"/>
                <a:cs typeface="Times New Roman" panose="02020603050405020304" pitchFamily="18" charset="0"/>
              </a:rPr>
              <a:t>diseases</a:t>
            </a:r>
            <a:r>
              <a:rPr lang="en-IN" sz="1400" dirty="0" smtClean="0">
                <a:latin typeface="Times New Roman" panose="02020603050405020304" pitchFamily="18" charset="0"/>
                <a:cs typeface="Times New Roman" panose="02020603050405020304" pitchFamily="18" charset="0"/>
              </a:rPr>
              <a:t> on the basis of symptoms and suggest the related doctor. </a:t>
            </a:r>
          </a:p>
          <a:p>
            <a:pPr marL="0" indent="0" algn="just">
              <a:buNone/>
            </a:pPr>
            <a:endParaRPr lang="en-US" sz="1400" dirty="0" smtClean="0">
              <a:latin typeface="Times New Roman" panose="02020603050405020304" pitchFamily="18" charset="0"/>
              <a:cs typeface="Times New Roman" panose="02020603050405020304" pitchFamily="18" charset="0"/>
            </a:endParaRPr>
          </a:p>
          <a:p>
            <a:pPr marL="0" indent="0" algn="just">
              <a:buNone/>
            </a:pPr>
            <a:r>
              <a:rPr lang="en-US" sz="1400" dirty="0" smtClean="0">
                <a:latin typeface="Times New Roman" panose="02020603050405020304" pitchFamily="18" charset="0"/>
                <a:cs typeface="Times New Roman" panose="02020603050405020304" pitchFamily="18" charset="0"/>
              </a:rPr>
              <a:t>In order to reduce the work of searching for the specialized doctor from the thousands of resources and helps in saving a lot of time and energy It also helps in the time of emergency as this system helps you to search the perfect doctor for you in no time. “Your help is just few questions away".</a:t>
            </a:r>
            <a:endParaRPr lang="en-IN" sz="1400" dirty="0" smtClean="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1922" name="Google Shape;1922;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4" name="TextBox 3"/>
          <p:cNvSpPr txBox="1"/>
          <p:nvPr/>
        </p:nvSpPr>
        <p:spPr>
          <a:xfrm>
            <a:off x="2285984" y="857238"/>
            <a:ext cx="4500594" cy="892552"/>
          </a:xfrm>
          <a:prstGeom prst="rect">
            <a:avLst/>
          </a:prstGeom>
          <a:noFill/>
        </p:spPr>
        <p:txBody>
          <a:bodyPr wrap="square" rtlCol="0">
            <a:spAutoFit/>
          </a:bodyPr>
          <a:lstStyle/>
          <a:p>
            <a:pPr algn="ctr"/>
            <a:r>
              <a:rPr lang="en-IN" sz="5200" b="1" dirty="0" smtClean="0">
                <a:solidFill>
                  <a:srgbClr val="C00000"/>
                </a:solidFill>
                <a:latin typeface="Times New Roman" pitchFamily="18" charset="0"/>
                <a:cs typeface="Times New Roman" pitchFamily="18" charset="0"/>
              </a:rPr>
              <a:t>Motivation</a:t>
            </a:r>
            <a:endParaRPr lang="en-IN" sz="5200" b="1"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428728" y="428610"/>
            <a:ext cx="6028200" cy="1159800"/>
          </a:xfrm>
          <a:prstGeom prst="rect">
            <a:avLst/>
          </a:prstGeom>
        </p:spPr>
        <p:txBody>
          <a:bodyPr spcFirstLastPara="1" wrap="square" lIns="91425" tIns="91425" rIns="91425" bIns="91425" anchor="b" anchorCtr="0">
            <a:noAutofit/>
          </a:bodyPr>
          <a:lstStyle/>
          <a:p>
            <a:pPr lvl="0"/>
            <a:r>
              <a:rPr lang="en-US" dirty="0" smtClean="0">
                <a:latin typeface="Times New Roman" panose="02020603050405020304" pitchFamily="18" charset="0"/>
                <a:cs typeface="Times New Roman" panose="02020603050405020304" pitchFamily="18" charset="0"/>
              </a:rPr>
              <a:t>Objective</a:t>
            </a:r>
            <a:endParaRPr/>
          </a:p>
        </p:txBody>
      </p:sp>
      <p:sp>
        <p:nvSpPr>
          <p:cNvPr id="1915" name="Google Shape;1915;p16"/>
          <p:cNvSpPr txBox="1">
            <a:spLocks noGrp="1"/>
          </p:cNvSpPr>
          <p:nvPr>
            <p:ph type="subTitle" idx="1"/>
          </p:nvPr>
        </p:nvSpPr>
        <p:spPr>
          <a:xfrm>
            <a:off x="928662" y="1857370"/>
            <a:ext cx="7286676" cy="3071834"/>
          </a:xfrm>
          <a:prstGeom prst="rect">
            <a:avLst/>
          </a:prstGeom>
          <a:noFill/>
        </p:spPr>
        <p:txBody>
          <a:bodyPr spcFirstLastPara="1" wrap="square" lIns="91425" tIns="91425" rIns="91425" bIns="91425" anchor="t" anchorCtr="0">
            <a:noAutofit/>
          </a:bodyPr>
          <a:lstStyle/>
          <a:p>
            <a:pPr marL="0" indent="0" algn="just"/>
            <a:r>
              <a:rPr lang="en-US" dirty="0" smtClean="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“Brainy </a:t>
            </a:r>
            <a:r>
              <a:rPr lang="en-US" dirty="0" err="1" smtClean="0">
                <a:latin typeface="Times New Roman" panose="02020603050405020304" pitchFamily="18" charset="0"/>
                <a:cs typeface="Times New Roman" panose="02020603050405020304" pitchFamily="18" charset="0"/>
              </a:rPr>
              <a:t>ChatBot</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project the objective is to reduce the time which taken by a patient when he or she doesn’t know about their disease and if they know about it other scenario is that they don’t know which doctor they should consult about it. So by this project it will be very easy to analyze our disease at any place just at fingertips. </a:t>
            </a:r>
            <a:endParaRPr lang="en-IN" dirty="0">
              <a:latin typeface="Times New Roman" panose="02020603050405020304" pitchFamily="18" charset="0"/>
              <a:cs typeface="Times New Roman" panose="02020603050405020304" pitchFamily="18" charset="0"/>
            </a:endParaRPr>
          </a:p>
        </p:txBody>
      </p:sp>
      <p:sp>
        <p:nvSpPr>
          <p:cNvPr id="1916" name="Google Shape;1916;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IN" dirty="0" smtClean="0">
                <a:latin typeface="Times New Roman" pitchFamily="18" charset="0"/>
                <a:cs typeface="Times New Roman" pitchFamily="18" charset="0"/>
              </a:rPr>
              <a:t>Hardware And Software Requirements</a:t>
            </a:r>
            <a:endParaRPr/>
          </a:p>
        </p:txBody>
      </p:sp>
      <p:sp>
        <p:nvSpPr>
          <p:cNvPr id="1928" name="Google Shape;1928;p18"/>
          <p:cNvSpPr txBox="1">
            <a:spLocks noGrp="1"/>
          </p:cNvSpPr>
          <p:nvPr>
            <p:ph type="body" idx="1"/>
          </p:nvPr>
        </p:nvSpPr>
        <p:spPr>
          <a:prstGeom prst="rect">
            <a:avLst/>
          </a:prstGeom>
        </p:spPr>
        <p:txBody>
          <a:bodyPr spcFirstLastPara="1" wrap="square" lIns="91425" tIns="91425" rIns="91425" bIns="91425" anchor="t" anchorCtr="0">
            <a:noAutofit/>
          </a:bodyPr>
          <a:lstStyle/>
          <a:p>
            <a:pPr marL="0" indent="0">
              <a:buNone/>
            </a:pPr>
            <a:r>
              <a:rPr lang="en-IN" sz="1500" b="1" dirty="0" smtClean="0">
                <a:latin typeface="Times New Roman" panose="02020603050405020304" pitchFamily="18" charset="0"/>
                <a:cs typeface="Times New Roman" panose="02020603050405020304" pitchFamily="18" charset="0"/>
              </a:rPr>
              <a:t>Hardware Requirements</a:t>
            </a:r>
          </a:p>
          <a:p>
            <a:pPr marL="0" indent="0">
              <a:buNone/>
            </a:pPr>
            <a:r>
              <a:rPr lang="en-IN" sz="1500" dirty="0" smtClean="0">
                <a:latin typeface="Times New Roman" panose="02020603050405020304" pitchFamily="18" charset="0"/>
                <a:cs typeface="Times New Roman" panose="02020603050405020304" pitchFamily="18" charset="0"/>
              </a:rPr>
              <a:t>• Processor - Intel i5</a:t>
            </a:r>
          </a:p>
          <a:p>
            <a:pPr marL="0" indent="0">
              <a:buNone/>
            </a:pPr>
            <a:r>
              <a:rPr lang="en-IN" sz="1500" dirty="0" smtClean="0">
                <a:latin typeface="Times New Roman" panose="02020603050405020304" pitchFamily="18" charset="0"/>
                <a:cs typeface="Times New Roman" panose="02020603050405020304" pitchFamily="18" charset="0"/>
              </a:rPr>
              <a:t>• Operating System – Windows /8/10, Linux, Mac OS</a:t>
            </a:r>
          </a:p>
          <a:p>
            <a:pPr marL="0" indent="0">
              <a:buNone/>
            </a:pPr>
            <a:r>
              <a:rPr lang="en-IN" sz="1500" dirty="0" smtClean="0">
                <a:latin typeface="Times New Roman" panose="02020603050405020304" pitchFamily="18" charset="0"/>
                <a:cs typeface="Times New Roman" panose="02020603050405020304" pitchFamily="18" charset="0"/>
              </a:rPr>
              <a:t>• RAM – 4GB(minimum)</a:t>
            </a:r>
          </a:p>
          <a:p>
            <a:pPr marL="0" indent="0">
              <a:buNone/>
            </a:pPr>
            <a:r>
              <a:rPr lang="en-IN" sz="1500" dirty="0" smtClean="0">
                <a:latin typeface="Times New Roman" panose="02020603050405020304" pitchFamily="18" charset="0"/>
                <a:cs typeface="Times New Roman" panose="02020603050405020304" pitchFamily="18" charset="0"/>
              </a:rPr>
              <a:t>• Hard disk – 64 GB</a:t>
            </a:r>
          </a:p>
          <a:p>
            <a:pPr marL="0" indent="0">
              <a:buNone/>
            </a:pPr>
            <a:r>
              <a:rPr lang="en-IN" sz="1500" dirty="0" smtClean="0">
                <a:latin typeface="Times New Roman" panose="02020603050405020304" pitchFamily="18" charset="0"/>
                <a:cs typeface="Times New Roman" panose="02020603050405020304" pitchFamily="18" charset="0"/>
              </a:rPr>
              <a:t>• Hardware Devices – Computer System</a:t>
            </a:r>
          </a:p>
          <a:p>
            <a:pPr marL="0" indent="0">
              <a:buNone/>
            </a:pPr>
            <a:endParaRPr lang="en-IN" sz="1500" b="1" dirty="0" smtClean="0">
              <a:latin typeface="Times New Roman" panose="02020603050405020304" pitchFamily="18" charset="0"/>
              <a:cs typeface="Times New Roman" panose="02020603050405020304" pitchFamily="18" charset="0"/>
            </a:endParaRPr>
          </a:p>
          <a:p>
            <a:pPr marL="0" indent="0">
              <a:buNone/>
            </a:pPr>
            <a:r>
              <a:rPr lang="en-IN" sz="1500" b="1" dirty="0" smtClean="0">
                <a:latin typeface="Times New Roman" panose="02020603050405020304" pitchFamily="18" charset="0"/>
                <a:cs typeface="Times New Roman" panose="02020603050405020304" pitchFamily="18" charset="0"/>
              </a:rPr>
              <a:t>Software Requirements</a:t>
            </a:r>
          </a:p>
          <a:p>
            <a:pPr marL="0" indent="0">
              <a:buNone/>
            </a:pPr>
            <a:r>
              <a:rPr lang="en-IN" sz="1500" dirty="0" smtClean="0">
                <a:latin typeface="Times New Roman" panose="02020603050405020304" pitchFamily="18" charset="0"/>
                <a:cs typeface="Times New Roman" panose="02020603050405020304" pitchFamily="18" charset="0"/>
              </a:rPr>
              <a:t>• Anaconda Navigator</a:t>
            </a:r>
          </a:p>
          <a:p>
            <a:pPr marL="0" indent="0">
              <a:buNone/>
            </a:pP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Spyder</a:t>
            </a:r>
            <a:endParaRPr lang="en-IN" sz="1500" dirty="0" smtClean="0">
              <a:latin typeface="Times New Roman" panose="02020603050405020304" pitchFamily="18" charset="0"/>
              <a:cs typeface="Times New Roman" panose="02020603050405020304" pitchFamily="18" charset="0"/>
            </a:endParaRPr>
          </a:p>
          <a:p>
            <a:pPr marL="0" indent="0">
              <a:buNone/>
            </a:pPr>
            <a:r>
              <a:rPr lang="en-IN" sz="1500" dirty="0" smtClean="0">
                <a:latin typeface="Times New Roman" panose="02020603050405020304" pitchFamily="18" charset="0"/>
                <a:cs typeface="Times New Roman" panose="02020603050405020304" pitchFamily="18" charset="0"/>
              </a:rPr>
              <a:t>• MS Excel</a:t>
            </a:r>
            <a:endParaRPr lang="en-IN" sz="1500" dirty="0">
              <a:latin typeface="Times New Roman" panose="02020603050405020304" pitchFamily="18" charset="0"/>
              <a:cs typeface="Times New Roman" panose="02020603050405020304" pitchFamily="18" charset="0"/>
            </a:endParaRPr>
          </a:p>
        </p:txBody>
      </p:sp>
      <p:sp>
        <p:nvSpPr>
          <p:cNvPr id="1929" name="Google Shape;192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2"/>
        <p:cNvGrpSpPr/>
        <p:nvPr/>
      </p:nvGrpSpPr>
      <p:grpSpPr>
        <a:xfrm>
          <a:off x="0" y="0"/>
          <a:ext cx="0" cy="0"/>
          <a:chOff x="0" y="0"/>
          <a:chExt cx="0" cy="0"/>
        </a:xfrm>
      </p:grpSpPr>
      <p:sp>
        <p:nvSpPr>
          <p:cNvPr id="1944" name="Google Shape;1944;p20"/>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IN" sz="5200" dirty="0" smtClean="0">
                <a:solidFill>
                  <a:schemeClr val="tx1">
                    <a:lumMod val="50000"/>
                  </a:schemeClr>
                </a:solidFill>
                <a:latin typeface="Times New Roman" pitchFamily="18" charset="0"/>
                <a:cs typeface="Times New Roman" pitchFamily="18" charset="0"/>
              </a:rPr>
              <a:t>Dataset</a:t>
            </a:r>
            <a:endParaRPr sz="5200">
              <a:solidFill>
                <a:schemeClr val="tx1">
                  <a:lumMod val="50000"/>
                </a:schemeClr>
              </a:solidFill>
            </a:endParaRPr>
          </a:p>
        </p:txBody>
      </p:sp>
      <p:sp>
        <p:nvSpPr>
          <p:cNvPr id="1943" name="Google Shape;1943;p20"/>
          <p:cNvSpPr txBox="1">
            <a:spLocks noGrp="1"/>
          </p:cNvSpPr>
          <p:nvPr>
            <p:ph type="body" idx="1"/>
          </p:nvPr>
        </p:nvSpPr>
        <p:spPr>
          <a:xfrm>
            <a:off x="1131724" y="1329863"/>
            <a:ext cx="6869299" cy="3481500"/>
          </a:xfrm>
          <a:prstGeom prst="rect">
            <a:avLst/>
          </a:prstGeom>
        </p:spPr>
        <p:txBody>
          <a:bodyPr spcFirstLastPara="1" wrap="square" lIns="91425" tIns="91425" rIns="91425" bIns="91425" anchor="t" anchorCtr="0">
            <a:noAutofit/>
          </a:bodyPr>
          <a:lstStyle/>
          <a:p>
            <a:pPr>
              <a:buNone/>
            </a:pPr>
            <a:r>
              <a:rPr lang="en-IN" sz="1500" dirty="0" smtClean="0">
                <a:solidFill>
                  <a:srgbClr val="000000"/>
                </a:solidFill>
                <a:latin typeface="Times New Roman" pitchFamily="18" charset="0"/>
                <a:cs typeface="Times New Roman" pitchFamily="18" charset="0"/>
              </a:rPr>
              <a:t>Dataset for the given problem contains 133 diseases entries. In both training </a:t>
            </a:r>
            <a:r>
              <a:rPr lang="en-IN" sz="1500" dirty="0" smtClean="0">
                <a:solidFill>
                  <a:srgbClr val="000000"/>
                </a:solidFill>
                <a:latin typeface="Times New Roman" pitchFamily="18" charset="0"/>
                <a:cs typeface="Times New Roman" pitchFamily="18" charset="0"/>
              </a:rPr>
              <a:t>and    testing </a:t>
            </a:r>
            <a:r>
              <a:rPr lang="en-IN" sz="1500" dirty="0" smtClean="0">
                <a:solidFill>
                  <a:srgbClr val="000000"/>
                </a:solidFill>
                <a:latin typeface="Times New Roman" pitchFamily="18" charset="0"/>
                <a:cs typeface="Times New Roman" pitchFamily="18" charset="0"/>
              </a:rPr>
              <a:t>datasets the attributes are same.</a:t>
            </a:r>
          </a:p>
          <a:p>
            <a:pPr>
              <a:buNone/>
            </a:pPr>
            <a:r>
              <a:rPr lang="en-IN" sz="1500" dirty="0" smtClean="0">
                <a:solidFill>
                  <a:srgbClr val="000000"/>
                </a:solidFill>
                <a:latin typeface="Times New Roman" pitchFamily="18" charset="0"/>
                <a:cs typeface="Times New Roman" pitchFamily="18" charset="0"/>
              </a:rPr>
              <a:t>The diseases in the datasets are:</a:t>
            </a:r>
            <a:endParaRPr lang="en-US" sz="1500" dirty="0" smtClean="0">
              <a:solidFill>
                <a:srgbClr val="000000"/>
              </a:solidFill>
              <a:latin typeface="Times New Roman" panose="02020603050405020304" pitchFamily="18" charset="0"/>
              <a:cs typeface="Times New Roman" panose="02020603050405020304" pitchFamily="18" charset="0"/>
            </a:endParaRPr>
          </a:p>
          <a:p>
            <a:pPr marL="0" lvl="0" indent="0" algn="ctr">
              <a:lnSpc>
                <a:spcPct val="120000"/>
              </a:lnSpc>
              <a:buNone/>
            </a:pPr>
            <a:r>
              <a:rPr lang="en-US" sz="880" dirty="0" smtClean="0">
                <a:solidFill>
                  <a:schemeClr val="tx1">
                    <a:lumMod val="75000"/>
                  </a:schemeClr>
                </a:solidFill>
                <a:latin typeface="Times New Roman" panose="02020603050405020304" pitchFamily="18" charset="0"/>
                <a:cs typeface="Times New Roman" panose="02020603050405020304" pitchFamily="18" charset="0"/>
              </a:rPr>
              <a:t>itching,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skin_rash</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nodal_skin_eruptions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continuous_sneezing</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shivering, chills,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joint_pain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stomach_pain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acidity,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ulcers_on_tongue</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muscle_wasting</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vomiting,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burning_micturition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spotting_ urination, fatigue,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weight_gain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anxiety,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cold_hands_and_feets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mood_swings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weight_loss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restlessness, lethargy,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patches_in_throat</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irregular_sugar_level</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cough,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high_fever</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sunken_eyes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breathlessness, sweating, dehydration, indigestion, headache,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yellowish_skin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dark_urine</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nausea,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loss_of_appetite</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pain_behind_the_eyes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back_pain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constipation,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abdominal_pain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diarrhoea</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mild_fever</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yellow_urine</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yellowing_of_eyes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acute_liver_failure</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fluid_overload</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swelling_of_stomach</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swelled_lymph_nodes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malaise,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blurred_and_distorted_vision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phlegm,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throat_irritation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redness_of_eyes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sinus_pressure</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runny_nose</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congestion,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chest_pain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weakness_in_limbs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fast_heart_rate</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pain_during_bowel_movements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pain_in_anal_region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bloody_stool</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irritation_in_anus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neck_pain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dizziness, cramps, bruising, obesity,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swollen_legs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swollen_blood_vessels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puffy_face_and_eyes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enlarged_thyroid</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brittle_nails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swollen_extremeties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excessive_hunger</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extra_marital_contacts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drying_and_tingling_lips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slurred_speech</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knee_pain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hip_joint_pain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muscle_weakness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stiff_neck</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swelling_joints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movement_stiffness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spinning_movements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loss_of_balance</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unsteadiness,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weakness_of_one_body_side</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loss_of_smell</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bladder_discomfort</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foul_smell_of</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urine,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continuous_feel_of_urine</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passage_of_gases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internal_itching</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toxic_look</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_(</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typhos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depression, irritability,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muscle_pain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altered_sensorium</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red_spots_over_body</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belly_pain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abnormal_menstruation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dischromic</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_patches,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watering_from_eyes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increased_appetite</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polyuria</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family_history</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mucoid_sputum</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rusty_sputum</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lack_of_concentration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visual_disturbances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receiving_blood_transfusion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receiving_unsterile_injections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coma,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stomach_bleeding</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distention_of_abdomen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history_of_alcohol_consumption</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fluid_overload.1,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blood_in_sputum</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prominent_veins_on_calf</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palpitations,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painful_walking</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pus_filled_pimples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blackheads,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scurring</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skin_peeling</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silver_like_dusting</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small_dents_in_nails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inflammatory_nails</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blister,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red_sore_around_nose</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a:t>
            </a:r>
            <a:r>
              <a:rPr lang="en-US" sz="880" dirty="0" err="1" smtClean="0">
                <a:solidFill>
                  <a:schemeClr val="tx1">
                    <a:lumMod val="75000"/>
                  </a:schemeClr>
                </a:solidFill>
                <a:latin typeface="Times New Roman" panose="02020603050405020304" pitchFamily="18" charset="0"/>
                <a:cs typeface="Times New Roman" panose="02020603050405020304" pitchFamily="18" charset="0"/>
              </a:rPr>
              <a:t>yellow_crust_ooze</a:t>
            </a:r>
            <a:r>
              <a:rPr lang="en-US" sz="880" dirty="0" smtClean="0">
                <a:solidFill>
                  <a:schemeClr val="tx1">
                    <a:lumMod val="75000"/>
                  </a:schemeClr>
                </a:solidFill>
                <a:latin typeface="Times New Roman" panose="02020603050405020304" pitchFamily="18" charset="0"/>
                <a:cs typeface="Times New Roman" panose="02020603050405020304" pitchFamily="18" charset="0"/>
              </a:rPr>
              <a:t>, prognosis</a:t>
            </a:r>
          </a:p>
          <a:p>
            <a:pPr marL="0" lvl="0" indent="0" algn="l" rtl="0">
              <a:spcBef>
                <a:spcPts val="600"/>
              </a:spcBef>
              <a:spcAft>
                <a:spcPts val="0"/>
              </a:spcAft>
              <a:buNone/>
            </a:pPr>
            <a:endParaRPr sz="880"/>
          </a:p>
        </p:txBody>
      </p:sp>
      <p:sp>
        <p:nvSpPr>
          <p:cNvPr id="1946" name="Google Shape;1946;p2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0"/>
        <p:cNvGrpSpPr/>
        <p:nvPr/>
      </p:nvGrpSpPr>
      <p:grpSpPr>
        <a:xfrm>
          <a:off x="0" y="0"/>
          <a:ext cx="0" cy="0"/>
          <a:chOff x="0" y="0"/>
          <a:chExt cx="0" cy="0"/>
        </a:xfrm>
      </p:grpSpPr>
      <p:sp>
        <p:nvSpPr>
          <p:cNvPr id="1951" name="Google Shape;1951;p21"/>
          <p:cNvSpPr txBox="1">
            <a:spLocks noGrp="1"/>
          </p:cNvSpPr>
          <p:nvPr>
            <p:ph type="title"/>
          </p:nvPr>
        </p:nvSpPr>
        <p:spPr>
          <a:xfrm>
            <a:off x="1142976" y="428610"/>
            <a:ext cx="6880500" cy="582900"/>
          </a:xfrm>
          <a:prstGeom prst="rect">
            <a:avLst/>
          </a:prstGeom>
        </p:spPr>
        <p:txBody>
          <a:bodyPr spcFirstLastPara="1" wrap="square" lIns="91425" tIns="91425" rIns="91425" bIns="91425" anchor="b" anchorCtr="0">
            <a:noAutofit/>
          </a:bodyPr>
          <a:lstStyle/>
          <a:p>
            <a:r>
              <a:rPr lang="en-IN" sz="5200" dirty="0" smtClean="0">
                <a:latin typeface="Times New Roman" pitchFamily="18" charset="0"/>
                <a:cs typeface="Times New Roman" pitchFamily="18" charset="0"/>
              </a:rPr>
              <a:t>Dataset</a:t>
            </a:r>
            <a:endParaRPr lang="en-IN" sz="5200" dirty="0"/>
          </a:p>
        </p:txBody>
      </p:sp>
      <p:sp>
        <p:nvSpPr>
          <p:cNvPr id="1955" name="Google Shape;1955;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pic>
        <p:nvPicPr>
          <p:cNvPr id="8" name="Picture 7"/>
          <p:cNvPicPr>
            <a:picLocks noChangeAspect="1"/>
          </p:cNvPicPr>
          <p:nvPr/>
        </p:nvPicPr>
        <p:blipFill rotWithShape="1">
          <a:blip r:embed="rId3"/>
          <a:srcRect l="873" t="3295" r="579" b="10232"/>
          <a:stretch/>
        </p:blipFill>
        <p:spPr>
          <a:xfrm>
            <a:off x="571472" y="1071552"/>
            <a:ext cx="7955276" cy="3924637"/>
          </a:xfrm>
          <a:prstGeom prst="rect">
            <a:avLst/>
          </a:prstGeom>
          <a:solidFill>
            <a:srgbClr val="FFFFFF">
              <a:shade val="85000"/>
            </a:srgbClr>
          </a:solidFill>
          <a:ln w="88900" cap="sq">
            <a:solidFill>
              <a:schemeClr val="tx1">
                <a:lumMod val="95000"/>
                <a:lumOff val="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athaniel template">
  <a:themeElements>
    <a:clrScheme name="Custom 2">
      <a:dk1>
        <a:srgbClr val="2C3E50"/>
      </a:dk1>
      <a:lt1>
        <a:srgbClr val="FFFFFF"/>
      </a:lt1>
      <a:dk2>
        <a:srgbClr val="617A86"/>
      </a:dk2>
      <a:lt2>
        <a:srgbClr val="F5F6F7"/>
      </a:lt2>
      <a:accent1>
        <a:srgbClr val="AA190A"/>
      </a:accent1>
      <a:accent2>
        <a:srgbClr val="992C26"/>
      </a:accent2>
      <a:accent3>
        <a:srgbClr val="AA190A"/>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967</Words>
  <PresentationFormat>On-screen Show (16:9)</PresentationFormat>
  <Paragraphs>110</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Amatic SC</vt:lpstr>
      <vt:lpstr>Times New Roman</vt:lpstr>
      <vt:lpstr>Merriweather</vt:lpstr>
      <vt:lpstr>Calibri</vt:lpstr>
      <vt:lpstr>Wingdings</vt:lpstr>
      <vt:lpstr>Nathaniel template</vt:lpstr>
      <vt:lpstr>  BRAINY CHATBOT </vt:lpstr>
      <vt:lpstr>Department of Computer Engineering and Applications GLA University, Mathura Uttar Pradesh, India</vt:lpstr>
      <vt:lpstr>Overview Of Presentation:</vt:lpstr>
      <vt:lpstr>Introduction</vt:lpstr>
      <vt:lpstr>Slide 5</vt:lpstr>
      <vt:lpstr>Objective</vt:lpstr>
      <vt:lpstr>Hardware And Software Requirements</vt:lpstr>
      <vt:lpstr>Dataset</vt:lpstr>
      <vt:lpstr>Dataset</vt:lpstr>
      <vt:lpstr>Dataset</vt:lpstr>
      <vt:lpstr>Our process is easy</vt:lpstr>
      <vt:lpstr>Project Contribution</vt:lpstr>
      <vt:lpstr>Results</vt:lpstr>
      <vt:lpstr>Scope For Future Works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BRAINY CHATBOT</dc:title>
  <dc:creator>dell</dc:creator>
  <cp:lastModifiedBy>Windows User</cp:lastModifiedBy>
  <cp:revision>10</cp:revision>
  <dcterms:modified xsi:type="dcterms:W3CDTF">2021-04-18T17:33:53Z</dcterms:modified>
</cp:coreProperties>
</file>