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21396325" cy="15087600"/>
  <p:notesSz cx="9601200" cy="7315200"/>
  <p:defaultTextStyle>
    <a:defPPr>
      <a:defRPr lang="en-US"/>
    </a:defPPr>
    <a:lvl1pPr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038225" indent="-581025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076450" indent="-1162050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116580" indent="-1744980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154805" indent="-2326005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752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C707C-F021-4A48-A2FB-E8D370DEE01A}" v="7" dt="2024-01-23T17:47:05.376"/>
    <p1510:client id="{8B40D490-CC07-4D04-A176-843219DCE3FE}" v="1" dt="2024-01-23T18:13:11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774" autoAdjust="0"/>
  </p:normalViewPr>
  <p:slideViewPr>
    <p:cSldViewPr showGuides="1">
      <p:cViewPr varScale="1">
        <p:scale>
          <a:sx n="39" d="100"/>
          <a:sy n="39" d="100"/>
        </p:scale>
        <p:origin x="-1906" y="-96"/>
      </p:cViewPr>
      <p:guideLst>
        <p:guide orient="horz" pos="4752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DA7D3DA-D4CF-4054-A710-8575792C48DD}" type="datetimeFigureOut">
              <a:rPr lang="en-US"/>
              <a:t>6/13/2024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549275"/>
            <a:ext cx="3889375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095823FB-3E7A-4815-914B-4B33629D59C3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20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5913" y="549275"/>
            <a:ext cx="3889375" cy="27432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b="1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E7FB7E0C-4FEA-4D01-9D63-D6E98DE3882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4" y="4686937"/>
            <a:ext cx="18186877" cy="32340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50" y="8549641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8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16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56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94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33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72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11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460F-96E0-41BC-BFD5-E159634B3175}" type="datetimeFigureOut">
              <a:rPr lang="en-US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B3AD0-5DBC-48D5-BDCD-360487953A4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5837-7092-45D4-8203-1DECF2FA5DEF}" type="datetimeFigureOut">
              <a:rPr lang="en-US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52EC-F445-4909-BEE7-D61A89EDE60E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6607" y="1871980"/>
            <a:ext cx="15920946" cy="398738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052" y="1871980"/>
            <a:ext cx="47409946" cy="398738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2A16A-F627-46B0-B05E-C9F55505C59C}" type="datetimeFigureOut">
              <a:rPr lang="en-US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3833-D753-453C-8296-ABA66C37EEE1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E83C-3328-47B5-8F6E-AC2DD1A4855E}" type="datetimeFigureOut">
              <a:rPr lang="en-US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9CA9-CAEE-4BB7-8EFC-60BB3D80FEA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9695182"/>
            <a:ext cx="18186877" cy="299656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6394771"/>
            <a:ext cx="18186877" cy="3300411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3886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7772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165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5607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949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337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7265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115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D1A3-08D1-4783-BE32-9483B8F2332C}" type="datetimeFigureOut">
              <a:rPr lang="en-US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12C6-BDBE-4921-B43C-0B64A03B68FB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053" y="10903587"/>
            <a:ext cx="31663589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250" y="10903587"/>
            <a:ext cx="31667303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FD71E-2DFD-4F23-A448-ACECB91B2C59}" type="datetimeFigureOut">
              <a:rPr lang="en-US"/>
              <a:t>6/13/2024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06F45-AC25-4817-AACF-54B8C6C580F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604204"/>
            <a:ext cx="19256692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377249"/>
            <a:ext cx="9453760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860" indent="0">
              <a:buNone/>
              <a:defRPr sz="4500" b="1"/>
            </a:lvl2pPr>
            <a:lvl3pPr marL="2077720" indent="0">
              <a:buNone/>
              <a:defRPr sz="4100" b="1"/>
            </a:lvl3pPr>
            <a:lvl4pPr marL="3116580" indent="0">
              <a:buNone/>
              <a:defRPr sz="3600" b="1"/>
            </a:lvl4pPr>
            <a:lvl5pPr marL="4156075" indent="0">
              <a:buNone/>
              <a:defRPr sz="3600" b="1"/>
            </a:lvl5pPr>
            <a:lvl6pPr marL="5194935" indent="0">
              <a:buNone/>
              <a:defRPr sz="3600" b="1"/>
            </a:lvl6pPr>
            <a:lvl7pPr marL="6233795" indent="0">
              <a:buNone/>
              <a:defRPr sz="3600" b="1"/>
            </a:lvl7pPr>
            <a:lvl8pPr marL="7272655" indent="0">
              <a:buNone/>
              <a:defRPr sz="3600" b="1"/>
            </a:lvl8pPr>
            <a:lvl9pPr marL="8311515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4784725"/>
            <a:ext cx="9453760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3377249"/>
            <a:ext cx="9457473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860" indent="0">
              <a:buNone/>
              <a:defRPr sz="4500" b="1"/>
            </a:lvl2pPr>
            <a:lvl3pPr marL="2077720" indent="0">
              <a:buNone/>
              <a:defRPr sz="4100" b="1"/>
            </a:lvl3pPr>
            <a:lvl4pPr marL="3116580" indent="0">
              <a:buNone/>
              <a:defRPr sz="3600" b="1"/>
            </a:lvl4pPr>
            <a:lvl5pPr marL="4156075" indent="0">
              <a:buNone/>
              <a:defRPr sz="3600" b="1"/>
            </a:lvl5pPr>
            <a:lvl6pPr marL="5194935" indent="0">
              <a:buNone/>
              <a:defRPr sz="3600" b="1"/>
            </a:lvl6pPr>
            <a:lvl7pPr marL="6233795" indent="0">
              <a:buNone/>
              <a:defRPr sz="3600" b="1"/>
            </a:lvl7pPr>
            <a:lvl8pPr marL="7272655" indent="0">
              <a:buNone/>
              <a:defRPr sz="3600" b="1"/>
            </a:lvl8pPr>
            <a:lvl9pPr marL="8311515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4784725"/>
            <a:ext cx="9457473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FB7C-CAD3-4979-BB8E-DDCF03472B9C}" type="datetimeFigureOut">
              <a:rPr lang="en-US"/>
              <a:t>6/13/2024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507D2-9CBF-494B-8A56-EF5DC47183D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2579-1276-4A74-87A1-6D0FE2FF372C}" type="datetimeFigureOut">
              <a:rPr lang="en-US"/>
              <a:t>6/13/2024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6B4A-9340-49C8-807A-7783BD84082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E265A-1361-4AEA-8A14-E101C8394C8C}" type="datetimeFigureOut">
              <a:rPr lang="en-US"/>
              <a:t>6/13/2024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4815A-3B0E-4997-A765-CDBFE7D7553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600711"/>
            <a:ext cx="7039244" cy="255651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600712"/>
            <a:ext cx="11961140" cy="12876848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3157222"/>
            <a:ext cx="7039244" cy="10320338"/>
          </a:xfrm>
        </p:spPr>
        <p:txBody>
          <a:bodyPr/>
          <a:lstStyle>
            <a:lvl1pPr marL="0" indent="0">
              <a:buNone/>
              <a:defRPr sz="3200"/>
            </a:lvl1pPr>
            <a:lvl2pPr marL="1038860" indent="0">
              <a:buNone/>
              <a:defRPr sz="2800"/>
            </a:lvl2pPr>
            <a:lvl3pPr marL="2077720" indent="0">
              <a:buNone/>
              <a:defRPr sz="2300"/>
            </a:lvl3pPr>
            <a:lvl4pPr marL="3116580" indent="0">
              <a:buNone/>
              <a:defRPr sz="2000"/>
            </a:lvl4pPr>
            <a:lvl5pPr marL="4156075" indent="0">
              <a:buNone/>
              <a:defRPr sz="2000"/>
            </a:lvl5pPr>
            <a:lvl6pPr marL="5194935" indent="0">
              <a:buNone/>
              <a:defRPr sz="2000"/>
            </a:lvl6pPr>
            <a:lvl7pPr marL="6233795" indent="0">
              <a:buNone/>
              <a:defRPr sz="2000"/>
            </a:lvl7pPr>
            <a:lvl8pPr marL="7272655" indent="0">
              <a:buNone/>
              <a:defRPr sz="2000"/>
            </a:lvl8pPr>
            <a:lvl9pPr marL="8311515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368B-BFDC-4FD9-BB47-0294E095E7C7}" type="datetimeFigureOut">
              <a:rPr lang="en-US"/>
              <a:t>6/13/2024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EB0D-B40A-4476-A042-007224BD9F0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10561319"/>
            <a:ext cx="12837795" cy="124682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1348106"/>
            <a:ext cx="12837795" cy="9052560"/>
          </a:xfrm>
        </p:spPr>
        <p:txBody>
          <a:bodyPr rtlCol="0">
            <a:normAutofit/>
          </a:bodyPr>
          <a:lstStyle>
            <a:lvl1pPr marL="0" indent="0">
              <a:buNone/>
              <a:defRPr sz="7300"/>
            </a:lvl1pPr>
            <a:lvl2pPr marL="1038860" indent="0">
              <a:buNone/>
              <a:defRPr sz="6400"/>
            </a:lvl2pPr>
            <a:lvl3pPr marL="2077720" indent="0">
              <a:buNone/>
              <a:defRPr sz="5400"/>
            </a:lvl3pPr>
            <a:lvl4pPr marL="3116580" indent="0">
              <a:buNone/>
              <a:defRPr sz="4500"/>
            </a:lvl4pPr>
            <a:lvl5pPr marL="4156075" indent="0">
              <a:buNone/>
              <a:defRPr sz="4500"/>
            </a:lvl5pPr>
            <a:lvl6pPr marL="5194935" indent="0">
              <a:buNone/>
              <a:defRPr sz="4500"/>
            </a:lvl6pPr>
            <a:lvl7pPr marL="6233795" indent="0">
              <a:buNone/>
              <a:defRPr sz="4500"/>
            </a:lvl7pPr>
            <a:lvl8pPr marL="7272655" indent="0">
              <a:buNone/>
              <a:defRPr sz="4500"/>
            </a:lvl8pPr>
            <a:lvl9pPr marL="8311515" indent="0">
              <a:buNone/>
              <a:defRPr sz="4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11808145"/>
            <a:ext cx="12837795" cy="1770696"/>
          </a:xfrm>
        </p:spPr>
        <p:txBody>
          <a:bodyPr/>
          <a:lstStyle>
            <a:lvl1pPr marL="0" indent="0">
              <a:buNone/>
              <a:defRPr sz="3200"/>
            </a:lvl1pPr>
            <a:lvl2pPr marL="1038860" indent="0">
              <a:buNone/>
              <a:defRPr sz="2800"/>
            </a:lvl2pPr>
            <a:lvl3pPr marL="2077720" indent="0">
              <a:buNone/>
              <a:defRPr sz="2300"/>
            </a:lvl3pPr>
            <a:lvl4pPr marL="3116580" indent="0">
              <a:buNone/>
              <a:defRPr sz="2000"/>
            </a:lvl4pPr>
            <a:lvl5pPr marL="4156075" indent="0">
              <a:buNone/>
              <a:defRPr sz="2000"/>
            </a:lvl5pPr>
            <a:lvl6pPr marL="5194935" indent="0">
              <a:buNone/>
              <a:defRPr sz="2000"/>
            </a:lvl6pPr>
            <a:lvl7pPr marL="6233795" indent="0">
              <a:buNone/>
              <a:defRPr sz="2000"/>
            </a:lvl7pPr>
            <a:lvl8pPr marL="7272655" indent="0">
              <a:buNone/>
              <a:defRPr sz="2000"/>
            </a:lvl8pPr>
            <a:lvl9pPr marL="8311515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F50-1CD8-4B77-BE20-CFD245A62816}" type="datetimeFigureOut">
              <a:rPr lang="en-US"/>
              <a:t>6/13/2024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8976-4C8D-4EDB-A1D9-42BB65F6CA2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69737" y="603441"/>
            <a:ext cx="19256851" cy="25151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207793" tIns="103897" rIns="207793" bIns="103897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737" y="3520863"/>
            <a:ext cx="19256851" cy="9955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207793" tIns="103897" rIns="207793" bIns="103897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l" defTabSz="2077720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649540-97AF-4BB8-BF1D-44EE7EB337A9}" type="datetimeFigureOut">
              <a:rPr lang="en-US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ctr" defTabSz="2077720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r" defTabSz="2077720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D161DD-CB27-4D32-93F1-1D522049FD1D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76450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2pPr>
      <a:lvl3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3pPr>
      <a:lvl4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4pPr>
      <a:lvl5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777875" indent="-777875" algn="l" defTabSz="2076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87830" indent="-649605" algn="l" defTabSz="2076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150" indent="-519430" algn="l" defTabSz="2076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375" indent="-519430" algn="l" defTabSz="2076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75505" indent="-519430" algn="l" defTabSz="2076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365" indent="-519430" algn="l" defTabSz="20777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53225" indent="-519430" algn="l" defTabSz="20777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92085" indent="-519430" algn="l" defTabSz="20777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30945" indent="-519430" algn="l" defTabSz="20777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860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720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580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6075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935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33795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72655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11515" algn="l" defTabSz="207772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ED0D50A-5EB1-3681-8E6C-2C15DE7EFFD6}"/>
              </a:ext>
            </a:extLst>
          </p:cNvPr>
          <p:cNvGrpSpPr/>
          <p:nvPr/>
        </p:nvGrpSpPr>
        <p:grpSpPr>
          <a:xfrm>
            <a:off x="26087" y="46803"/>
            <a:ext cx="21251182" cy="14999696"/>
            <a:chOff x="145143" y="87904"/>
            <a:chExt cx="21251182" cy="14999696"/>
          </a:xfrm>
        </p:grpSpPr>
        <p:sp>
          <p:nvSpPr>
            <p:cNvPr id="210" name="Rectangle 209"/>
            <p:cNvSpPr/>
            <p:nvPr/>
          </p:nvSpPr>
          <p:spPr>
            <a:xfrm>
              <a:off x="7720532" y="2514599"/>
              <a:ext cx="6969674" cy="116689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endParaRPr lang="en-I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Content Placeholder 2"/>
            <p:cNvSpPr txBox="1"/>
            <p:nvPr/>
          </p:nvSpPr>
          <p:spPr bwMode="auto">
            <a:xfrm>
              <a:off x="145143" y="2514599"/>
              <a:ext cx="7426960" cy="116689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horz" wrap="square" lIns="207793" tIns="103897" rIns="207793" bIns="103897" numCol="1" anchor="t" anchorCtr="0" compatLnSpc="1"/>
            <a:lstStyle/>
            <a:p>
              <a:pPr marL="0" marR="0" lvl="0" indent="0" algn="just" defTabSz="20764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en-US" sz="2400" dirty="0">
                <a:latin typeface="Bookman Old Style" pitchFamily="18" charset="0"/>
                <a:cs typeface="Bookman Old Style" pitchFamily="18" charset="0"/>
                <a:sym typeface="+mn-ea"/>
              </a:endParaRPr>
            </a:p>
            <a:p>
              <a:pPr marL="0" marR="0" lvl="0" indent="0" algn="just" defTabSz="20764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en-US" sz="2400" dirty="0">
                <a:latin typeface="Bookman Old Style" pitchFamily="18" charset="0"/>
                <a:cs typeface="Bookman Old Style" pitchFamily="18" charset="0"/>
                <a:sym typeface="+mn-ea"/>
              </a:endParaRPr>
            </a:p>
            <a:p>
              <a:pPr marL="0" marR="0" lvl="0" indent="0" algn="ctr" defTabSz="20764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en-US" sz="3200" dirty="0">
                <a:latin typeface="Bookman Old Style" pitchFamily="18" charset="0"/>
                <a:sym typeface="+mn-ea"/>
              </a:endParaRPr>
            </a:p>
            <a:p>
              <a:pPr marL="0" marR="0" lvl="0" indent="0" algn="ctr" defTabSz="20764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7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Bookman Old Style" pitchFamily="18" charset="0"/>
                </a:rPr>
                <a:t>	</a:t>
              </a:r>
              <a:r>
                <a:rPr lang="en-US" sz="2800" noProof="0" dirty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Bookman Old Style" pitchFamily="18" charset="0"/>
                  <a:sym typeface="+mn-ea"/>
                </a:rPr>
                <a:t>	</a:t>
              </a:r>
              <a:endParaRPr lang="en-GB" sz="2800" b="1" dirty="0">
                <a:latin typeface="Bookman Old Style" pitchFamily="18" charset="0"/>
                <a:cs typeface="Arial" panose="020B0604020202020204" pitchFamily="34" charset="0"/>
              </a:endParaRPr>
            </a:p>
            <a:p>
              <a:pPr marL="0" marR="0" lvl="0" indent="0" algn="ctr" defTabSz="20764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sz="73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ookman Old Style" pitchFamily="18" charset="0"/>
              </a:endParaRPr>
            </a:p>
            <a:p>
              <a:pPr marL="0" marR="0" lvl="0" indent="0" algn="ctr" defTabSz="20764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sz="73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ookman Old Style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5143" y="87904"/>
              <a:ext cx="21251182" cy="2266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584" tIns="32292" rIns="64584" bIns="32292" anchor="ctr"/>
            <a:lstStyle/>
            <a:p>
              <a:pPr algn="ctr" defTabSz="20777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7100" dirty="0">
                <a:latin typeface="Bookman Old Style" pitchFamily="18" charset="0"/>
              </a:endParaRPr>
            </a:p>
            <a:p>
              <a:pPr algn="ctr" defTabSz="20777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7100" b="1" dirty="0">
                <a:solidFill>
                  <a:schemeClr val="bg1"/>
                </a:solidFill>
                <a:latin typeface="Bookman Old Style" pitchFamily="18" charset="0"/>
              </a:endParaRPr>
            </a:p>
            <a:p>
              <a:pPr algn="ctr" defTabSz="207772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4800" b="1" dirty="0">
                  <a:solidFill>
                    <a:srgbClr val="FF0000"/>
                  </a:solidFill>
                  <a:latin typeface="Bookman Old Style" pitchFamily="18" charset="0"/>
                </a:rPr>
                <a:t> </a:t>
              </a:r>
              <a:r>
                <a:rPr lang="en-US" altLang="en-GB" sz="4800" b="1" dirty="0">
                  <a:solidFill>
                    <a:srgbClr val="FF0000"/>
                  </a:solidFill>
                  <a:latin typeface="Bookman Old Style" pitchFamily="18" charset="0"/>
                </a:rPr>
                <a:t>                                	</a:t>
              </a:r>
            </a:p>
            <a:p>
              <a:pPr algn="ctr" defTabSz="207772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GB" sz="4800" b="1" dirty="0">
                  <a:solidFill>
                    <a:srgbClr val="FF0000"/>
                  </a:solidFill>
                  <a:latin typeface="Bookman Old Style" pitchFamily="18" charset="0"/>
                </a:rPr>
                <a:t>				</a:t>
              </a:r>
              <a:r>
                <a:rPr lang="en-US" altLang="en-GB" sz="4800" b="1" dirty="0">
                  <a:solidFill>
                    <a:schemeClr val="tx1"/>
                  </a:solidFill>
                  <a:latin typeface="Bookman Old Style" pitchFamily="18" charset="0"/>
                </a:rPr>
                <a:t>   </a:t>
              </a:r>
            </a:p>
            <a:p>
              <a:pPr lvl="8" algn="ctr" defTabSz="2077720">
                <a:defRPr/>
              </a:pPr>
              <a:r>
                <a:rPr lang="en-IN" altLang="en-GB" sz="4800" b="1" dirty="0">
                  <a:solidFill>
                    <a:schemeClr val="tx1"/>
                  </a:solidFill>
                  <a:latin typeface="Bookman Old Style" pitchFamily="18" charset="0"/>
                </a:rPr>
                <a:t>			</a:t>
              </a:r>
              <a:endParaRPr lang="en-GB" sz="2200" b="1" dirty="0">
                <a:solidFill>
                  <a:schemeClr val="tx1"/>
                </a:solidFill>
                <a:latin typeface="Bookman Old Style" pitchFamily="18" charset="0"/>
              </a:endParaRPr>
            </a:p>
            <a:p>
              <a:pPr defTabSz="207772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GB" sz="2200" dirty="0">
                  <a:solidFill>
                    <a:schemeClr val="tx1"/>
                  </a:solidFill>
                  <a:latin typeface="Bookman Old Style" pitchFamily="18" charset="0"/>
                </a:rPr>
                <a:t>                                                                       		 </a:t>
              </a:r>
              <a:r>
                <a:rPr lang="en-US" altLang="en-GB" sz="3200" dirty="0">
                  <a:solidFill>
                    <a:schemeClr val="tx1"/>
                  </a:solidFill>
                  <a:latin typeface="Bookman Old Style" pitchFamily="18" charset="0"/>
                </a:rPr>
                <a:t>		 </a:t>
              </a:r>
              <a:endParaRPr lang="en-GB" sz="3200" dirty="0">
                <a:solidFill>
                  <a:schemeClr val="tx1"/>
                </a:solidFill>
                <a:latin typeface="Bookman Old Style" pitchFamily="18" charset="0"/>
              </a:endParaRPr>
            </a:p>
            <a:p>
              <a:pPr algn="ctr" defTabSz="20777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3200" dirty="0">
                <a:solidFill>
                  <a:schemeClr val="tx1"/>
                </a:solidFill>
                <a:latin typeface="Bookman Old Style" pitchFamily="18" charset="0"/>
              </a:endParaRPr>
            </a:p>
            <a:p>
              <a:pPr algn="ctr" defTabSz="20777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3600" dirty="0">
                <a:latin typeface="Bookman Old Style" pitchFamily="18" charset="0"/>
              </a:endParaRPr>
            </a:p>
            <a:p>
              <a:pPr algn="ctr" defTabSz="20777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100" dirty="0">
                <a:latin typeface="Bookman Old Style" pitchFamily="18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4799758" y="2589138"/>
              <a:ext cx="6596567" cy="11594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marL="0" marR="0" lvl="0" indent="0" algn="ctr" defTabSz="20764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sz="2400" dirty="0">
                  <a:latin typeface="Bookman Old Style" pitchFamily="18" charset="0"/>
                  <a:sym typeface="+mn-ea"/>
                </a:rPr>
                <a:t> </a:t>
              </a:r>
            </a:p>
            <a:p>
              <a:pPr marL="0" marR="0" lvl="0" indent="0" algn="ctr" defTabSz="20764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en-US" sz="2400" dirty="0">
                <a:latin typeface="Bookman Old Style" pitchFamily="18" charset="0"/>
                <a:sym typeface="+mn-e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7288" y="14249400"/>
              <a:ext cx="21239037" cy="838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Bookman Old Style" pitchFamily="18" charset="0"/>
                </a:rPr>
                <a:t>Microcontroller: Programming  and  Interfacing Project </a:t>
              </a:r>
              <a:r>
                <a:rPr lang="en-US" sz="3200" b="1" dirty="0" err="1">
                  <a:solidFill>
                    <a:schemeClr val="tx1"/>
                  </a:solidFill>
                  <a:latin typeface="Bookman Old Style" pitchFamily="18" charset="0"/>
                </a:rPr>
                <a:t>Worklet</a:t>
              </a:r>
              <a:r>
                <a:rPr lang="en-US" sz="3200" b="1" dirty="0">
                  <a:solidFill>
                    <a:schemeClr val="tx1"/>
                  </a:solidFill>
                  <a:latin typeface="Bookman Old Style" pitchFamily="18" charset="0"/>
                </a:rPr>
                <a:t> -2023-24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65" y="134634"/>
              <a:ext cx="8597453" cy="2192467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C9F6581-7B24-1317-E5B0-E62C641BB960}"/>
                </a:ext>
              </a:extLst>
            </p:cNvPr>
            <p:cNvSpPr txBox="1"/>
            <p:nvPr/>
          </p:nvSpPr>
          <p:spPr>
            <a:xfrm>
              <a:off x="15021031" y="11318701"/>
              <a:ext cx="6065962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400" kern="100" dirty="0">
                  <a:effectLst/>
                  <a:latin typeface="Times" pitchFamily="18" charset="0"/>
                  <a:ea typeface="Calibri" pitchFamily="34" charset="0"/>
                  <a:cs typeface="Calibri" pitchFamily="34" charset="0"/>
                </a:rPr>
                <a:t>This model demonstrates the successful development of stair lift which fit in less space , work semiautomatically  for old aged and disabled people. Employing ATMEGA32 making use of motor for vertical movement with button controller. It ensures the safety using the sensors and Buzzer.</a:t>
              </a:r>
            </a:p>
            <a:p>
              <a:pPr algn="just"/>
              <a:endParaRPr lang="en-IN" sz="2200" dirty="0"/>
            </a:p>
          </p:txBody>
        </p:sp>
        <p:sp>
          <p:nvSpPr>
            <p:cNvPr id="19" name="Text Box 25">
              <a:extLst>
                <a:ext uri="{FF2B5EF4-FFF2-40B4-BE49-F238E27FC236}">
                  <a16:creationId xmlns:a16="http://schemas.microsoft.com/office/drawing/2014/main" xmlns="" id="{64B33064-E39E-C554-B86F-18B35AA7A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8218" y="10709101"/>
              <a:ext cx="6065958" cy="533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ot"/>
              <a:miter lim="800000"/>
            </a:ln>
          </p:spPr>
          <p:txBody>
            <a:bodyPr wrap="none" lIns="161460" tIns="161460" rIns="161460" bIns="161460" anchor="ctr" anchorCtr="1"/>
            <a:lstStyle/>
            <a:p>
              <a:pPr algn="ctr" defTabSz="3098800"/>
              <a:r>
                <a:rPr lang="en-GB" sz="3600" b="1" dirty="0">
                  <a:latin typeface="Bookman Old Style" pitchFamily="18" charset="0"/>
                  <a:cs typeface="Arial" panose="020B0604020202020204" pitchFamily="34" charset="0"/>
                </a:rPr>
                <a:t>Conclusions</a:t>
              </a:r>
              <a:endParaRPr lang="en-US" sz="3600" b="1" dirty="0">
                <a:latin typeface="Bookman Old Style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0DCF812-AC3E-1F3A-C568-334DF8C859C6}"/>
                </a:ext>
              </a:extLst>
            </p:cNvPr>
            <p:cNvSpPr txBox="1"/>
            <p:nvPr/>
          </p:nvSpPr>
          <p:spPr>
            <a:xfrm>
              <a:off x="322561" y="10602546"/>
              <a:ext cx="70228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buFont typeface="+mj-lt"/>
                <a:buAutoNum type="arabicPeriod"/>
              </a:pPr>
              <a:endParaRPr lang="en-I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A98EBD0-FE7F-5F57-88BD-1AF08A3625FF}"/>
                </a:ext>
              </a:extLst>
            </p:cNvPr>
            <p:cNvSpPr txBox="1"/>
            <p:nvPr/>
          </p:nvSpPr>
          <p:spPr>
            <a:xfrm>
              <a:off x="326555" y="5413496"/>
              <a:ext cx="7036036" cy="6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017F8C3-AD1E-9848-1D6F-BC9C23C2ADED}"/>
                </a:ext>
              </a:extLst>
            </p:cNvPr>
            <p:cNvSpPr txBox="1"/>
            <p:nvPr/>
          </p:nvSpPr>
          <p:spPr>
            <a:xfrm>
              <a:off x="309326" y="3009463"/>
              <a:ext cx="7053265" cy="539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5">
              <a:extLst>
                <a:ext uri="{FF2B5EF4-FFF2-40B4-BE49-F238E27FC236}">
                  <a16:creationId xmlns:a16="http://schemas.microsoft.com/office/drawing/2014/main" xmlns="" id="{63BE3AF0-7C7C-76F2-DFD6-735C0CD69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61" y="6746701"/>
              <a:ext cx="7022801" cy="533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ot"/>
              <a:miter lim="800000"/>
            </a:ln>
          </p:spPr>
          <p:txBody>
            <a:bodyPr wrap="none" lIns="161460" tIns="161460" rIns="161460" bIns="161460" anchor="ctr" anchorCtr="1"/>
            <a:lstStyle/>
            <a:p>
              <a:pPr algn="ctr" defTabSz="3098800"/>
              <a:r>
                <a:rPr lang="en-US" sz="3600" b="1" dirty="0">
                  <a:latin typeface="Bookman Old Style" pitchFamily="18" charset="0"/>
                  <a:cs typeface="Arial" panose="020B0604020202020204" pitchFamily="34" charset="0"/>
                </a:rPr>
                <a:t>Objectives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xmlns="" id="{DF39658A-3E6C-35A1-79E6-40EEEEE6E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37" y="2718725"/>
              <a:ext cx="7036036" cy="581476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ot"/>
              <a:miter lim="800000"/>
            </a:ln>
          </p:spPr>
          <p:txBody>
            <a:bodyPr wrap="none" lIns="161460" tIns="161460" rIns="161460" bIns="161460" anchor="ctr" anchorCtr="1"/>
            <a:lstStyle/>
            <a:p>
              <a:pPr algn="ctr"/>
              <a:r>
                <a:rPr lang="en-US" sz="3600" b="1" dirty="0">
                  <a:latin typeface="Bookman Old Style" pitchFamily="18" charset="0"/>
                </a:rPr>
                <a:t>Problem statement</a:t>
              </a:r>
              <a:endParaRPr lang="en-US" sz="2800" dirty="0"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xmlns="" id="{C8D53163-C4F1-2922-46C7-5B51B24E8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5752" y="2718725"/>
              <a:ext cx="6582410" cy="581476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ot"/>
              <a:miter lim="800000"/>
            </a:ln>
          </p:spPr>
          <p:txBody>
            <a:bodyPr wrap="none" lIns="161460" tIns="161460" rIns="161460" bIns="161460" anchor="ctr" anchorCtr="1"/>
            <a:lstStyle/>
            <a:p>
              <a:pPr algn="ctr" defTabSz="3098800"/>
              <a:r>
                <a:rPr lang="en-US" sz="3600" b="1" dirty="0">
                  <a:latin typeface="Bookman Old Style" pitchFamily="18" charset="0"/>
                  <a:cs typeface="Arial" panose="020B0604020202020204" pitchFamily="34" charset="0"/>
                </a:rPr>
                <a:t>Methodology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E254F4E-7431-476B-42F7-21C7EE792D62}"/>
                </a:ext>
              </a:extLst>
            </p:cNvPr>
            <p:cNvSpPr txBox="1"/>
            <p:nvPr/>
          </p:nvSpPr>
          <p:spPr>
            <a:xfrm>
              <a:off x="18159811" y="8837193"/>
              <a:ext cx="29404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76075A25-7419-2540-2967-EEB121405423}"/>
                </a:ext>
              </a:extLst>
            </p:cNvPr>
            <p:cNvSpPr txBox="1"/>
            <p:nvPr/>
          </p:nvSpPr>
          <p:spPr>
            <a:xfrm>
              <a:off x="15021031" y="8837193"/>
              <a:ext cx="2927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25">
              <a:extLst>
                <a:ext uri="{FF2B5EF4-FFF2-40B4-BE49-F238E27FC236}">
                  <a16:creationId xmlns:a16="http://schemas.microsoft.com/office/drawing/2014/main" xmlns="" id="{C113F434-E36A-7FE0-8608-135970E3D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4292" y="2718725"/>
              <a:ext cx="6065958" cy="576492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ot"/>
              <a:miter lim="800000"/>
            </a:ln>
          </p:spPr>
          <p:txBody>
            <a:bodyPr wrap="none" lIns="161460" tIns="161460" rIns="161460" bIns="161460" anchor="ctr" anchorCtr="1"/>
            <a:lstStyle/>
            <a:p>
              <a:pPr algn="ctr"/>
              <a:r>
                <a:rPr lang="en-GB" sz="3600" b="1" dirty="0">
                  <a:latin typeface="Bookman Old Style" pitchFamily="18" charset="0"/>
                  <a:cs typeface="Arial" panose="020B0604020202020204" pitchFamily="34" charset="0"/>
                </a:rPr>
                <a:t>Components Used</a:t>
              </a:r>
              <a:endParaRPr lang="en-US" sz="3600" dirty="0">
                <a:latin typeface="Bookman Old Style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56466A8-AA03-F9FC-541C-2B00AE7D7944}"/>
                </a:ext>
              </a:extLst>
            </p:cNvPr>
            <p:cNvSpPr txBox="1"/>
            <p:nvPr/>
          </p:nvSpPr>
          <p:spPr>
            <a:xfrm>
              <a:off x="15032176" y="3499343"/>
              <a:ext cx="60659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4E61A7E-D10F-CEBC-8264-1A7E928119C1}"/>
                </a:ext>
              </a:extLst>
            </p:cNvPr>
            <p:cNvSpPr txBox="1"/>
            <p:nvPr/>
          </p:nvSpPr>
          <p:spPr>
            <a:xfrm>
              <a:off x="7925752" y="3499343"/>
              <a:ext cx="65824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8F377E98-8AEC-DDD4-7054-8FDE3B76EB72}"/>
                </a:ext>
              </a:extLst>
            </p:cNvPr>
            <p:cNvSpPr txBox="1"/>
            <p:nvPr/>
          </p:nvSpPr>
          <p:spPr>
            <a:xfrm>
              <a:off x="14995400" y="6320576"/>
              <a:ext cx="60659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C9F6581-7B24-1317-E5B0-E62C641BB960}"/>
              </a:ext>
            </a:extLst>
          </p:cNvPr>
          <p:cNvSpPr txBox="1"/>
          <p:nvPr/>
        </p:nvSpPr>
        <p:spPr>
          <a:xfrm>
            <a:off x="14965362" y="3429000"/>
            <a:ext cx="6065962" cy="635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400" kern="100" dirty="0" smtClean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AVR </a:t>
            </a:r>
            <a:r>
              <a:rPr lang="en-IN" sz="2400" kern="100" dirty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ATmega32 microcontroller for controlling and commanding the objects</a:t>
            </a:r>
          </a:p>
          <a:p>
            <a:pPr marL="342900" indent="-342900"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400" kern="100" dirty="0" smtClean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10rpm </a:t>
            </a:r>
            <a:r>
              <a:rPr lang="en-IN" sz="2400" kern="100" dirty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DC motor for the vertical moment of the chair</a:t>
            </a:r>
          </a:p>
          <a:p>
            <a:pPr marL="342900" indent="-342900"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400" kern="100" dirty="0" smtClean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Relay </a:t>
            </a:r>
            <a:r>
              <a:rPr lang="en-IN" sz="2400" kern="100" dirty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switch to control motors rotation direction.</a:t>
            </a:r>
          </a:p>
          <a:p>
            <a:pPr marL="342900" indent="-342900"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400" kern="100" dirty="0" smtClean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LCD </a:t>
            </a:r>
            <a:r>
              <a:rPr lang="en-IN" sz="2400" kern="100" dirty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display for to display instructions to the user.</a:t>
            </a:r>
          </a:p>
          <a:p>
            <a:pPr marL="342900" indent="-342900"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400" kern="100" dirty="0" smtClean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Push </a:t>
            </a:r>
            <a:r>
              <a:rPr lang="en-IN" sz="2400" kern="100" dirty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buttons for controlling the up and down motions of chair(motor)</a:t>
            </a:r>
          </a:p>
          <a:p>
            <a:pPr marL="342900" indent="-342900"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400" kern="100" dirty="0" smtClean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IR </a:t>
            </a:r>
            <a:r>
              <a:rPr lang="en-IN" sz="2400" kern="100" dirty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sensors to sense obstacles </a:t>
            </a:r>
          </a:p>
          <a:p>
            <a:pPr marL="342900" indent="-342900"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400" kern="100" dirty="0" smtClean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Buzzer </a:t>
            </a:r>
            <a:r>
              <a:rPr lang="en-IN" sz="2400" kern="100" dirty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to alert when obstacles comes or desired floor reached</a:t>
            </a:r>
          </a:p>
          <a:p>
            <a:pPr marL="342900" indent="-342900"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400" kern="100" dirty="0" smtClean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Adapters</a:t>
            </a:r>
            <a:r>
              <a:rPr lang="en-IN" sz="2400" kern="100" dirty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: 5V-2A for motor and 12V-2A for </a:t>
            </a:r>
            <a:r>
              <a:rPr lang="en-IN" sz="2400" kern="100" dirty="0" smtClean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microcontroller</a:t>
            </a:r>
            <a:endParaRPr lang="en-IN" sz="2400" kern="100" dirty="0">
              <a:latin typeface="Times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xmlns="" id="{C113F434-E36A-7FE0-8608-135970E3D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562" y="9220200"/>
            <a:ext cx="6582410" cy="576492"/>
          </a:xfrm>
          <a:prstGeom prst="rect">
            <a:avLst/>
          </a:prstGeom>
          <a:solidFill>
            <a:schemeClr val="bg1"/>
          </a:solidFill>
          <a:ln w="9525">
            <a:noFill/>
            <a:prstDash val="sysDot"/>
            <a:miter lim="800000"/>
          </a:ln>
        </p:spPr>
        <p:txBody>
          <a:bodyPr wrap="none" lIns="161460" tIns="161460" rIns="161460" bIns="161460" anchor="ctr" anchorCtr="1"/>
          <a:lstStyle/>
          <a:p>
            <a:pPr algn="ctr"/>
            <a:r>
              <a:rPr lang="en-GB" sz="3600" b="1" dirty="0" smtClean="0">
                <a:latin typeface="Bookman Old Style" pitchFamily="18" charset="0"/>
                <a:cs typeface="Arial" panose="020B0604020202020204" pitchFamily="34" charset="0"/>
              </a:rPr>
              <a:t>Block Diagram</a:t>
            </a:r>
            <a:endParaRPr lang="en-US" sz="3600" dirty="0">
              <a:latin typeface="Bookman Old Style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C9F6581-7B24-1317-E5B0-E62C641BB960}"/>
              </a:ext>
            </a:extLst>
          </p:cNvPr>
          <p:cNvSpPr txBox="1"/>
          <p:nvPr/>
        </p:nvSpPr>
        <p:spPr>
          <a:xfrm>
            <a:off x="182561" y="3352800"/>
            <a:ext cx="6858001" cy="1718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 Civil Contractor wants to facilitate the vertical means </a:t>
            </a:r>
            <a:r>
              <a:rPr lang="en-IN" sz="2400" kern="100" dirty="0" smtClean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of</a:t>
            </a:r>
            <a:r>
              <a:rPr lang="en-IN" sz="2400" kern="100" dirty="0"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IN" sz="2400" kern="100" dirty="0" smtClean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transportation </a:t>
            </a:r>
            <a:r>
              <a:rPr lang="en-IN" sz="2400" kern="100" dirty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inside the residential building for </a:t>
            </a:r>
            <a:r>
              <a:rPr lang="en-IN" sz="2400" kern="100" dirty="0" smtClean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physically </a:t>
            </a:r>
            <a:r>
              <a:rPr lang="en-IN" sz="2400" kern="100" dirty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challenging and aged people.</a:t>
            </a:r>
          </a:p>
          <a:p>
            <a:pPr algn="just"/>
            <a:endParaRPr lang="en-IN" sz="2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C9F6581-7B24-1317-E5B0-E62C641BB960}"/>
              </a:ext>
            </a:extLst>
          </p:cNvPr>
          <p:cNvSpPr txBox="1"/>
          <p:nvPr/>
        </p:nvSpPr>
        <p:spPr>
          <a:xfrm>
            <a:off x="301618" y="7367700"/>
            <a:ext cx="7043744" cy="589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400" kern="100" dirty="0" smtClean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Make </a:t>
            </a:r>
            <a:r>
              <a:rPr lang="en-IN" sz="2400" kern="100" dirty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easy for old aged and physically disabled people to step the stairs by utilizing the less space in residential </a:t>
            </a:r>
            <a:r>
              <a:rPr lang="en-IN" sz="2400" kern="100" dirty="0" smtClean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building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endParaRPr lang="en-IN" sz="2400" kern="100" dirty="0">
              <a:effectLst/>
              <a:latin typeface="Times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400" kern="100" dirty="0" smtClean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Use </a:t>
            </a:r>
            <a:r>
              <a:rPr lang="en-IN" sz="2400" kern="100" dirty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low power sensors to sense obstacles comes in between so that is should lead any consequences</a:t>
            </a:r>
            <a:r>
              <a:rPr lang="en-IN" sz="2400" kern="100" dirty="0" smtClean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endParaRPr lang="en-IN" sz="2400" kern="100" dirty="0">
              <a:effectLst/>
              <a:latin typeface="Times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400" kern="100" dirty="0" smtClean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Use </a:t>
            </a:r>
            <a:r>
              <a:rPr lang="en-IN" sz="2400" kern="100" dirty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display screen (LCD display) to give proper instructions to user while using the stair lift</a:t>
            </a:r>
            <a:r>
              <a:rPr lang="en-IN" sz="2400" kern="100" dirty="0" smtClean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endParaRPr lang="en-IN" sz="2400" kern="100" dirty="0">
              <a:effectLst/>
              <a:latin typeface="Times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400" kern="100" dirty="0" smtClean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Automatic </a:t>
            </a:r>
            <a:r>
              <a:rPr lang="en-IN" sz="2400" kern="100" dirty="0">
                <a:effectLst/>
                <a:latin typeface="Times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buzzer sounds when obstacle is sensed or desired floor is reached.</a:t>
            </a:r>
          </a:p>
          <a:p>
            <a:pPr algn="just"/>
            <a:endParaRPr lang="en-IN" sz="2200" dirty="0">
              <a:latin typeface="Times" pitchFamily="18" charset="0"/>
            </a:endParaRP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xmlns="" id="{2A637BE5-0D30-A46A-DDCB-18D64B6D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0456" y="-76200"/>
            <a:ext cx="9700306" cy="777134"/>
          </a:xfrm>
          <a:prstGeom prst="rect">
            <a:avLst/>
          </a:prstGeom>
          <a:noFill/>
          <a:ln w="9525">
            <a:noFill/>
            <a:prstDash val="sysDot"/>
            <a:miter lim="800000"/>
          </a:ln>
        </p:spPr>
        <p:txBody>
          <a:bodyPr wrap="none" lIns="161460" tIns="161460" rIns="161460" bIns="161460" anchor="ctr" anchorCtr="1"/>
          <a:lstStyle/>
          <a:p>
            <a:pPr algn="just" defTabSz="3098800"/>
            <a:r>
              <a:rPr lang="en-US" altLang="en-GB" sz="4400" b="1" dirty="0">
                <a:solidFill>
                  <a:srgbClr val="FF0000"/>
                </a:solidFill>
                <a:latin typeface="Bookman Old Style" pitchFamily="18" charset="0"/>
              </a:rPr>
              <a:t>Department of C.S.E and C.S.E. (AI)</a:t>
            </a:r>
            <a:endParaRPr lang="en-US" sz="4400" b="1" dirty="0">
              <a:solidFill>
                <a:srgbClr val="FF0000"/>
              </a:solidFill>
              <a:latin typeface="Bookman Old Style" pitchFamily="18" charset="0"/>
              <a:cs typeface="Arial" panose="020B0604020202020204" pitchFamily="34" charset="0"/>
            </a:endParaRPr>
          </a:p>
        </p:txBody>
      </p:sp>
      <p:sp>
        <p:nvSpPr>
          <p:cNvPr id="51" name="Text Box 25">
            <a:extLst>
              <a:ext uri="{FF2B5EF4-FFF2-40B4-BE49-F238E27FC236}">
                <a16:creationId xmlns:a16="http://schemas.microsoft.com/office/drawing/2014/main" xmlns="" id="{2A637BE5-0D30-A46A-DDCB-18D64B6D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256" y="670666"/>
            <a:ext cx="9700306" cy="777134"/>
          </a:xfrm>
          <a:prstGeom prst="rect">
            <a:avLst/>
          </a:prstGeom>
          <a:noFill/>
          <a:ln w="9525">
            <a:noFill/>
            <a:prstDash val="sysDot"/>
            <a:miter lim="800000"/>
          </a:ln>
        </p:spPr>
        <p:txBody>
          <a:bodyPr wrap="none" lIns="161460" tIns="161460" rIns="161460" bIns="161460" anchor="ctr" anchorCtr="1"/>
          <a:lstStyle/>
          <a:p>
            <a:pPr algn="just" defTabSz="3098800"/>
            <a:r>
              <a:rPr lang="en-US" altLang="en-GB" sz="4000" b="1" u="sng" dirty="0" smtClean="0">
                <a:solidFill>
                  <a:schemeClr val="tx2"/>
                </a:solidFill>
                <a:latin typeface="Bookman Old Style" pitchFamily="18" charset="0"/>
              </a:rPr>
              <a:t>Stair Glider</a:t>
            </a:r>
            <a:endParaRPr lang="en-US" sz="4000" b="1" u="sng" dirty="0">
              <a:solidFill>
                <a:schemeClr val="tx2"/>
              </a:solidFill>
              <a:latin typeface="Bookman Old Style" pitchFamily="18" charset="0"/>
              <a:cs typeface="Arial" panose="020B0604020202020204" pitchFamily="34" charset="0"/>
            </a:endParaRPr>
          </a:p>
        </p:txBody>
      </p:sp>
      <p:sp>
        <p:nvSpPr>
          <p:cNvPr id="52" name="Text Box 25">
            <a:extLst>
              <a:ext uri="{FF2B5EF4-FFF2-40B4-BE49-F238E27FC236}">
                <a16:creationId xmlns:a16="http://schemas.microsoft.com/office/drawing/2014/main" xmlns="" id="{2A637BE5-0D30-A46A-DDCB-18D64B6D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0962" y="1295400"/>
            <a:ext cx="8991600" cy="777134"/>
          </a:xfrm>
          <a:prstGeom prst="rect">
            <a:avLst/>
          </a:prstGeom>
          <a:noFill/>
          <a:ln w="9525">
            <a:noFill/>
            <a:prstDash val="sysDot"/>
            <a:miter lim="800000"/>
          </a:ln>
        </p:spPr>
        <p:txBody>
          <a:bodyPr wrap="none" lIns="161460" tIns="161460" rIns="161460" bIns="161460" anchor="ctr" anchorCtr="1"/>
          <a:lstStyle/>
          <a:p>
            <a:pPr defTabSz="3098800"/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  <a:cs typeface="Arial" panose="020B0604020202020204" pitchFamily="34" charset="0"/>
              </a:rPr>
              <a:t>Prashant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  <a:cs typeface="Arial" panose="020B0604020202020204" pitchFamily="34" charset="0"/>
              </a:rPr>
              <a:t> U. ,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  <a:cs typeface="Arial" panose="020B0604020202020204" pitchFamily="34" charset="0"/>
              </a:rPr>
              <a:t>Chandni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  <a:cs typeface="Arial" panose="020B0604020202020204" pitchFamily="34" charset="0"/>
              </a:rPr>
              <a:t> ,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  <a:cs typeface="Arial" panose="020B0604020202020204" pitchFamily="34" charset="0"/>
              </a:rPr>
              <a:t>Yukta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ookman Old Style" pitchFamily="18" charset="0"/>
                <a:cs typeface="Arial" panose="020B0604020202020204" pitchFamily="34" charset="0"/>
              </a:rPr>
              <a:t> S. , Wilfred B.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Bookman Old Style" pitchFamily="18" charset="0"/>
              <a:cs typeface="Arial" panose="020B0604020202020204" pitchFamily="34" charset="0"/>
            </a:endParaRPr>
          </a:p>
        </p:txBody>
      </p:sp>
      <p:sp>
        <p:nvSpPr>
          <p:cNvPr id="54" name="Text Box 25">
            <a:extLst>
              <a:ext uri="{FF2B5EF4-FFF2-40B4-BE49-F238E27FC236}">
                <a16:creationId xmlns:a16="http://schemas.microsoft.com/office/drawing/2014/main" xmlns="" id="{2A637BE5-0D30-A46A-DDCB-18D64B6D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462" y="1770903"/>
            <a:ext cx="5562600" cy="777134"/>
          </a:xfrm>
          <a:prstGeom prst="rect">
            <a:avLst/>
          </a:prstGeom>
          <a:noFill/>
          <a:ln w="9525">
            <a:noFill/>
            <a:prstDash val="sysDot"/>
            <a:miter lim="800000"/>
          </a:ln>
        </p:spPr>
        <p:txBody>
          <a:bodyPr wrap="none" lIns="161460" tIns="161460" rIns="161460" bIns="161460" anchor="ctr" anchorCtr="1"/>
          <a:lstStyle/>
          <a:p>
            <a:pPr defTabSz="3098800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Bookman Old Style" pitchFamily="18" charset="0"/>
                <a:cs typeface="Arial" panose="020B0604020202020204" pitchFamily="34" charset="0"/>
              </a:rPr>
              <a:t>Team No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Bookman Old Style" pitchFamily="18" charset="0"/>
                <a:cs typeface="Arial" panose="020B0604020202020204" pitchFamily="34" charset="0"/>
              </a:rPr>
              <a:t>: A 11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Bookman Old Style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mucha\Downloads\WhatsApp Image 2024-06-13 at 4.18.44 P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5" y="9887320"/>
            <a:ext cx="6516691" cy="405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872415" y="3352800"/>
            <a:ext cx="66987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" pitchFamily="18" charset="0"/>
              </a:rPr>
              <a:t>The system utilizes the “ATMEGA32” based on RISC architecture acting as brain of the </a:t>
            </a:r>
            <a:r>
              <a:rPr lang="en-US" sz="2400" dirty="0" smtClean="0">
                <a:latin typeface="Times" pitchFamily="18" charset="0"/>
              </a:rPr>
              <a:t>system Which </a:t>
            </a:r>
            <a:r>
              <a:rPr lang="en-US" sz="2400" dirty="0">
                <a:latin typeface="Times" pitchFamily="18" charset="0"/>
              </a:rPr>
              <a:t>receives the push buttons reading, sense obstacle as input, serial communication and control sounds using buzzer</a:t>
            </a:r>
            <a:r>
              <a:rPr lang="en-US" sz="2400" dirty="0" smtClean="0">
                <a:latin typeface="Times" pitchFamily="18" charset="0"/>
              </a:rPr>
              <a:t>. LCD </a:t>
            </a:r>
            <a:r>
              <a:rPr lang="en-US" sz="2400" dirty="0">
                <a:latin typeface="Times" pitchFamily="18" charset="0"/>
              </a:rPr>
              <a:t>display: It received the string from the microcontroller by method called serial communication and displays on the screen</a:t>
            </a:r>
            <a:r>
              <a:rPr lang="en-US" sz="2400" dirty="0" smtClean="0">
                <a:latin typeface="Times" pitchFamily="18" charset="0"/>
              </a:rPr>
              <a:t>. Relay </a:t>
            </a:r>
            <a:r>
              <a:rPr lang="en-US" sz="2400" dirty="0">
                <a:latin typeface="Times" pitchFamily="18" charset="0"/>
              </a:rPr>
              <a:t>switch: It receives the input commands from the microcontroller that to which pin of DC motor it should make high , so that motor should rotate in desired direction. Where the microcontroller taking this direction input from the push buttons pins.</a:t>
            </a:r>
            <a:endParaRPr lang="en-IN" sz="2400" dirty="0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367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aesplancopy.co.uk</dc:creator>
  <cp:lastModifiedBy>Amey Muchandi</cp:lastModifiedBy>
  <cp:revision>217</cp:revision>
  <dcterms:created xsi:type="dcterms:W3CDTF">2009-07-23T11:11:00Z</dcterms:created>
  <dcterms:modified xsi:type="dcterms:W3CDTF">2024-06-13T10:58:19Z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F868A112ABFC480EA1F6E62C355E6C74_12</vt:lpwstr>
  </property>
  <property fmtid="{D5CDD505-2E9C-101B-9397-08002B2CF9AE}" pid="3" name="KSOProductBuildVer">
    <vt:lpwstr>1033-12.2.0.13359</vt:lpwstr>
  </property>
</Properties>
</file>