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74" r:id="rId3"/>
    <p:sldId id="257" r:id="rId4"/>
    <p:sldId id="258" r:id="rId5"/>
    <p:sldId id="259" r:id="rId6"/>
    <p:sldId id="264" r:id="rId7"/>
    <p:sldId id="260" r:id="rId8"/>
    <p:sldId id="261" r:id="rId9"/>
    <p:sldId id="262" r:id="rId10"/>
    <p:sldId id="266" r:id="rId11"/>
    <p:sldId id="275" r:id="rId12"/>
    <p:sldId id="276"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9B1251-8363-491A-BABC-2DA5C36045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B2F529-D336-4CEA-8696-49EB0542EC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4F29E4-855F-4EBD-A25D-9ECF826DDBAA}" type="datetimeFigureOut">
              <a:rPr lang="en-US" smtClean="0"/>
              <a:t>04/06/2022</a:t>
            </a:fld>
            <a:endParaRPr lang="en-US"/>
          </a:p>
        </p:txBody>
      </p:sp>
      <p:sp>
        <p:nvSpPr>
          <p:cNvPr id="4" name="Footer Placeholder 3">
            <a:extLst>
              <a:ext uri="{FF2B5EF4-FFF2-40B4-BE49-F238E27FC236}">
                <a16:creationId xmlns:a16="http://schemas.microsoft.com/office/drawing/2014/main" id="{40FC3A4E-8292-403D-A8EA-39FCB689F3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E64D9B-FDAA-4558-AC5A-0E037C4A64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26FA33-B5BD-4500-B2A1-2EB43545C1B4}" type="slidenum">
              <a:rPr lang="en-US" smtClean="0"/>
              <a:t>‹#›</a:t>
            </a:fld>
            <a:endParaRPr lang="en-US"/>
          </a:p>
        </p:txBody>
      </p:sp>
    </p:spTree>
    <p:extLst>
      <p:ext uri="{BB962C8B-B14F-4D97-AF65-F5344CB8AC3E}">
        <p14:creationId xmlns:p14="http://schemas.microsoft.com/office/powerpoint/2010/main" val="351651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0D1A8-262F-4450-BA9A-249673F74811}" type="datetimeFigureOut">
              <a:rPr lang="en-US" smtClean="0"/>
              <a:t>04/06/2022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6C119-E7C9-4484-AF0F-4F7A8F9F3CF2}" type="slidenum">
              <a:rPr lang="en-US" smtClean="0"/>
              <a:t>‹#›</a:t>
            </a:fld>
            <a:endParaRPr lang="en-US"/>
          </a:p>
        </p:txBody>
      </p:sp>
    </p:spTree>
    <p:extLst>
      <p:ext uri="{BB962C8B-B14F-4D97-AF65-F5344CB8AC3E}">
        <p14:creationId xmlns:p14="http://schemas.microsoft.com/office/powerpoint/2010/main" val="18287476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FACB0D-3CAB-4DC3-AE3F-743B9818A5E9}" type="datetime1">
              <a:rPr lang="en-US" smtClean="0"/>
              <a:t>04/06/2022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DAB92-7E71-425B-BC4C-CEC5BCB044A4}"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06943B-4948-4C99-811D-9A5B647B57BD}"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2F852B-B3DD-4C36-9A24-AE51D4B6B5FE}"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8CFB6-63E3-499F-953B-709A69CF3F49}"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849D69-B42E-4EF2-8293-3893C32730DD}" type="datetime1">
              <a:rPr lang="en-US" smtClean="0"/>
              <a:t>04/06/2022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909C7A-27E6-4BE1-8540-3397A7E885B8}" type="datetime1">
              <a:rPr lang="en-US" smtClean="0"/>
              <a:t>04/06/2022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0A2BE2-877F-46B0-868A-67403E23875E}"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3130F5-1E5E-4343-B67A-4210810C43DA}"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D693-13E5-4193-8C03-AEA6E203B633}"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319FD-A17A-4D5F-9224-91524F54CC2B}"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ACEF2-A55B-4FAE-9317-3D96DD16F695}"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FF4B7-F320-446E-9D82-EAAE2EB689EE}" type="datetime1">
              <a:rPr lang="en-US" smtClean="0"/>
              <a:t>04/06/2022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FB22C0-E423-42AE-8DB4-34AA59B21A67}" type="datetime1">
              <a:rPr lang="en-US" smtClean="0"/>
              <a:t>04/06/2022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1B63B-02AA-4D64-AAAB-926F0DCB057D}" type="datetime1">
              <a:rPr lang="en-US" smtClean="0"/>
              <a:t>04/06/2022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0495C-3FEF-4E71-9F8B-C0B28D2E6C9E}"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1156D7-77B9-4EE9-A14D-F95B6C280307}"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E0E7477-64FA-467B-AF67-FC09DC20347C}" type="datetime1">
              <a:rPr lang="en-US" smtClean="0"/>
              <a:t>04/06/2022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7D147-9913-4928-A11F-BB8460EA03D3}"/>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a:extLst>
              <a:ext uri="{FF2B5EF4-FFF2-40B4-BE49-F238E27FC236}">
                <a16:creationId xmlns:a16="http://schemas.microsoft.com/office/drawing/2014/main" id="{FC16761D-BF6C-4761-B274-669204D12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691" y="1599924"/>
            <a:ext cx="1581150" cy="1323975"/>
          </a:xfrm>
          <a:prstGeom prst="rect">
            <a:avLst/>
          </a:prstGeom>
        </p:spPr>
      </p:pic>
      <p:sp>
        <p:nvSpPr>
          <p:cNvPr id="7" name="TextBox 6">
            <a:extLst>
              <a:ext uri="{FF2B5EF4-FFF2-40B4-BE49-F238E27FC236}">
                <a16:creationId xmlns:a16="http://schemas.microsoft.com/office/drawing/2014/main" id="{9B3B6EAD-C026-4212-92C7-B6C83CE4E76C}"/>
              </a:ext>
            </a:extLst>
          </p:cNvPr>
          <p:cNvSpPr txBox="1"/>
          <p:nvPr/>
        </p:nvSpPr>
        <p:spPr>
          <a:xfrm>
            <a:off x="1039091" y="3876242"/>
            <a:ext cx="10359465" cy="2338589"/>
          </a:xfrm>
          <a:prstGeom prst="rect">
            <a:avLst/>
          </a:prstGeom>
          <a:noFill/>
        </p:spPr>
        <p:txBody>
          <a:bodyPr wrap="square">
            <a:spAutoFit/>
          </a:bodyPr>
          <a:lstStyle/>
          <a:p>
            <a:pPr marL="0" marR="0" algn="just">
              <a:lnSpc>
                <a:spcPct val="150000"/>
              </a:lnSpc>
              <a:spcBef>
                <a:spcPts val="0"/>
              </a:spcBef>
              <a:spcAft>
                <a:spcPts val="100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GROUP MEMBERS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Vijay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Sahu</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[19100BTIT06635</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leader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Rishabh raj [19100BTIT06601]</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Rishabh Patidar [19100BTIT06599]</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Prashant Vishwakarma [19100BTIT06591</a:t>
            </a: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SUBMITTED TO</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PROF. GAURAV VINCHURKAR / PROF. RICHA JAIN</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5F8D8EB-0DCE-4703-A7B8-541ADE116ED5}"/>
              </a:ext>
            </a:extLst>
          </p:cNvPr>
          <p:cNvSpPr txBox="1"/>
          <p:nvPr/>
        </p:nvSpPr>
        <p:spPr>
          <a:xfrm>
            <a:off x="384194" y="643169"/>
            <a:ext cx="11014362" cy="771173"/>
          </a:xfrm>
          <a:prstGeom prst="rect">
            <a:avLst/>
          </a:prstGeom>
          <a:noFill/>
        </p:spPr>
        <p:txBody>
          <a:bodyPr wrap="square">
            <a:spAutoFit/>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SHRI VAISHNAV VIDYAPEETH VISHWAVIDYALAYA, INDORE</a:t>
            </a:r>
          </a:p>
          <a:p>
            <a:pPr marL="0" marR="0" algn="ctr">
              <a:lnSpc>
                <a:spcPct val="115000"/>
              </a:lnSpc>
              <a:spcBef>
                <a:spcPts val="0"/>
              </a:spcBef>
              <a:spcAft>
                <a:spcPts val="1000"/>
              </a:spcAft>
            </a:pPr>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SHRI VAISHNAV INSTITUTE OF INFORMATION &amp; TECHNOLOGY</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1336B28-A8B9-4712-B1A1-56D5D1EBC9B7}"/>
              </a:ext>
            </a:extLst>
          </p:cNvPr>
          <p:cNvSpPr txBox="1"/>
          <p:nvPr/>
        </p:nvSpPr>
        <p:spPr>
          <a:xfrm>
            <a:off x="268297" y="2943225"/>
            <a:ext cx="10885938" cy="832151"/>
          </a:xfrm>
          <a:prstGeom prst="rect">
            <a:avLst/>
          </a:prstGeom>
          <a:noFill/>
        </p:spPr>
        <p:txBody>
          <a:bodyPr wrap="square">
            <a:spAutoFit/>
          </a:bodyPr>
          <a:lstStyle/>
          <a:p>
            <a:pPr marL="0" marR="0" algn="ctr">
              <a:lnSpc>
                <a:spcPct val="115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JAN-JUNE (2022)</a:t>
            </a:r>
          </a:p>
          <a:p>
            <a:pPr marL="0" marR="0" algn="ctr">
              <a:lnSpc>
                <a:spcPct val="115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Program</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B.tech</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Department:- IT, Section:- “B”, Semester:- 6</a:t>
            </a:r>
            <a:r>
              <a:rPr lang="en-US" b="1" baseline="30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938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4D6-B9AC-4229-B0FC-7738638A81E9}"/>
              </a:ext>
            </a:extLst>
          </p:cNvPr>
          <p:cNvSpPr>
            <a:spLocks noGrp="1"/>
          </p:cNvSpPr>
          <p:nvPr>
            <p:ph type="title"/>
          </p:nvPr>
        </p:nvSpPr>
        <p:spPr/>
        <p:txBody>
          <a:bodyPr/>
          <a:lstStyle/>
          <a:p>
            <a:r>
              <a:rPr lang="en-US" dirty="0"/>
              <a:t>Student </a:t>
            </a:r>
            <a:r>
              <a:rPr lang="en-US" sz="3600" b="0" i="0" dirty="0">
                <a:effectLst/>
                <a:latin typeface="Gudea"/>
              </a:rPr>
              <a:t>Panel</a:t>
            </a:r>
            <a:endParaRPr lang="en-US" dirty="0"/>
          </a:p>
        </p:txBody>
      </p:sp>
      <p:pic>
        <p:nvPicPr>
          <p:cNvPr id="5" name="Content Placeholder 4">
            <a:extLst>
              <a:ext uri="{FF2B5EF4-FFF2-40B4-BE49-F238E27FC236}">
                <a16:creationId xmlns:a16="http://schemas.microsoft.com/office/drawing/2014/main" id="{C1A3CE29-4E6E-4B31-9602-929CBF8A4B5A}"/>
              </a:ext>
            </a:extLst>
          </p:cNvPr>
          <p:cNvPicPr>
            <a:picLocks noGrp="1" noChangeAspect="1"/>
          </p:cNvPicPr>
          <p:nvPr>
            <p:ph idx="1"/>
          </p:nvPr>
        </p:nvPicPr>
        <p:blipFill>
          <a:blip r:embed="rId2"/>
          <a:stretch>
            <a:fillRect/>
          </a:stretch>
        </p:blipFill>
        <p:spPr>
          <a:xfrm>
            <a:off x="1210372" y="1896536"/>
            <a:ext cx="8627548" cy="4850628"/>
          </a:xfrm>
        </p:spPr>
      </p:pic>
      <p:sp>
        <p:nvSpPr>
          <p:cNvPr id="6" name="Slide Number Placeholder 5">
            <a:extLst>
              <a:ext uri="{FF2B5EF4-FFF2-40B4-BE49-F238E27FC236}">
                <a16:creationId xmlns:a16="http://schemas.microsoft.com/office/drawing/2014/main" id="{4803D6A2-587C-4E1E-9484-9FE590DE649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2109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E8B4-96FA-42D8-998E-40AB4279FE95}"/>
              </a:ext>
            </a:extLst>
          </p:cNvPr>
          <p:cNvSpPr>
            <a:spLocks noGrp="1"/>
          </p:cNvSpPr>
          <p:nvPr>
            <p:ph type="title"/>
          </p:nvPr>
        </p:nvSpPr>
        <p:spPr/>
        <p:txBody>
          <a:bodyPr/>
          <a:lstStyle/>
          <a:p>
            <a:r>
              <a:rPr lang="en-US" dirty="0"/>
              <a:t>0 – Level DFD</a:t>
            </a:r>
          </a:p>
        </p:txBody>
      </p:sp>
      <p:pic>
        <p:nvPicPr>
          <p:cNvPr id="6" name="Content Placeholder 5">
            <a:extLst>
              <a:ext uri="{FF2B5EF4-FFF2-40B4-BE49-F238E27FC236}">
                <a16:creationId xmlns:a16="http://schemas.microsoft.com/office/drawing/2014/main" id="{90CBE1D5-1E10-4E2E-A5B8-71EE8E7EF7B1}"/>
              </a:ext>
            </a:extLst>
          </p:cNvPr>
          <p:cNvPicPr>
            <a:picLocks noGrp="1" noChangeAspect="1"/>
          </p:cNvPicPr>
          <p:nvPr>
            <p:ph idx="1"/>
          </p:nvPr>
        </p:nvPicPr>
        <p:blipFill>
          <a:blip r:embed="rId2"/>
          <a:stretch>
            <a:fillRect/>
          </a:stretch>
        </p:blipFill>
        <p:spPr>
          <a:xfrm>
            <a:off x="2365829" y="2740024"/>
            <a:ext cx="7068457" cy="3443061"/>
          </a:xfrm>
        </p:spPr>
      </p:pic>
      <p:sp>
        <p:nvSpPr>
          <p:cNvPr id="4" name="Slide Number Placeholder 3">
            <a:extLst>
              <a:ext uri="{FF2B5EF4-FFF2-40B4-BE49-F238E27FC236}">
                <a16:creationId xmlns:a16="http://schemas.microsoft.com/office/drawing/2014/main" id="{F0E1D11E-F05F-4D50-910A-79B9D11F70D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6917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76CE-1CD8-4080-8F32-BD0B99E836B6}"/>
              </a:ext>
            </a:extLst>
          </p:cNvPr>
          <p:cNvSpPr>
            <a:spLocks noGrp="1"/>
          </p:cNvSpPr>
          <p:nvPr>
            <p:ph type="title"/>
          </p:nvPr>
        </p:nvSpPr>
        <p:spPr/>
        <p:txBody>
          <a:bodyPr/>
          <a:lstStyle/>
          <a:p>
            <a:r>
              <a:rPr lang="en-US" dirty="0"/>
              <a:t>1 – Level DFD</a:t>
            </a:r>
          </a:p>
        </p:txBody>
      </p:sp>
      <p:pic>
        <p:nvPicPr>
          <p:cNvPr id="6" name="Content Placeholder 5">
            <a:extLst>
              <a:ext uri="{FF2B5EF4-FFF2-40B4-BE49-F238E27FC236}">
                <a16:creationId xmlns:a16="http://schemas.microsoft.com/office/drawing/2014/main" id="{DDEEF399-B3AA-4959-B299-6B6C5005D08F}"/>
              </a:ext>
            </a:extLst>
          </p:cNvPr>
          <p:cNvPicPr>
            <a:picLocks noGrp="1" noChangeAspect="1"/>
          </p:cNvPicPr>
          <p:nvPr>
            <p:ph idx="1"/>
          </p:nvPr>
        </p:nvPicPr>
        <p:blipFill>
          <a:blip r:embed="rId2"/>
          <a:stretch>
            <a:fillRect/>
          </a:stretch>
        </p:blipFill>
        <p:spPr>
          <a:xfrm>
            <a:off x="1591127" y="2697162"/>
            <a:ext cx="8761413" cy="3865109"/>
          </a:xfrm>
        </p:spPr>
      </p:pic>
      <p:sp>
        <p:nvSpPr>
          <p:cNvPr id="4" name="Slide Number Placeholder 3">
            <a:extLst>
              <a:ext uri="{FF2B5EF4-FFF2-40B4-BE49-F238E27FC236}">
                <a16:creationId xmlns:a16="http://schemas.microsoft.com/office/drawing/2014/main" id="{475DB0F8-4A87-494A-A240-1209B2D6A58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1878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4EEA1BE-D330-4A65-8A00-B5A73D463234}"/>
              </a:ext>
            </a:extLst>
          </p:cNvPr>
          <p:cNvSpPr txBox="1">
            <a:spLocks/>
          </p:cNvSpPr>
          <p:nvPr/>
        </p:nvSpPr>
        <p:spPr>
          <a:xfrm>
            <a:off x="1154953" y="973668"/>
            <a:ext cx="9665447" cy="4789823"/>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8000" dirty="0">
              <a:solidFill>
                <a:schemeClr val="accent2">
                  <a:lumMod val="75000"/>
                </a:schemeClr>
              </a:solidFill>
            </a:endParaRPr>
          </a:p>
          <a:p>
            <a:r>
              <a:rPr lang="en-US" sz="8000" dirty="0">
                <a:solidFill>
                  <a:schemeClr val="accent2">
                    <a:lumMod val="75000"/>
                  </a:schemeClr>
                </a:solidFill>
              </a:rPr>
              <a:t>     </a:t>
            </a:r>
          </a:p>
          <a:p>
            <a:r>
              <a:rPr lang="en-US" sz="8000">
                <a:solidFill>
                  <a:schemeClr val="accent2">
                    <a:lumMod val="75000"/>
                  </a:schemeClr>
                </a:solidFill>
              </a:rPr>
              <a:t>         Thank You </a:t>
            </a:r>
            <a:endParaRPr lang="en-US" sz="8000" dirty="0">
              <a:solidFill>
                <a:schemeClr val="accent2">
                  <a:lumMod val="75000"/>
                </a:schemeClr>
              </a:solidFill>
            </a:endParaRPr>
          </a:p>
        </p:txBody>
      </p:sp>
      <p:sp>
        <p:nvSpPr>
          <p:cNvPr id="7" name="Slide Number Placeholder 6">
            <a:extLst>
              <a:ext uri="{FF2B5EF4-FFF2-40B4-BE49-F238E27FC236}">
                <a16:creationId xmlns:a16="http://schemas.microsoft.com/office/drawing/2014/main" id="{B374BE98-BEAA-42EE-A0F5-10290C16655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51236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0D53-AD48-434B-8F32-0BDB778846C3}"/>
              </a:ext>
            </a:extLst>
          </p:cNvPr>
          <p:cNvSpPr>
            <a:spLocks noGrp="1"/>
          </p:cNvSpPr>
          <p:nvPr>
            <p:ph type="title"/>
          </p:nvPr>
        </p:nvSpPr>
        <p:spPr/>
        <p:txBody>
          <a:bodyPr/>
          <a:lstStyle/>
          <a:p>
            <a:r>
              <a:rPr lang="en-US" sz="2400" b="1" dirty="0">
                <a:effectLst/>
                <a:latin typeface="Times New Roman" panose="02020603050405020304" pitchFamily="18" charset="0"/>
                <a:ea typeface="Calibri" panose="020F0502020204030204" pitchFamily="34" charset="0"/>
              </a:rPr>
              <a:t>Minor Project Name</a:t>
            </a:r>
            <a:endParaRPr lang="en-US" sz="2400" dirty="0"/>
          </a:p>
        </p:txBody>
      </p:sp>
      <p:sp>
        <p:nvSpPr>
          <p:cNvPr id="3" name="Content Placeholder 2">
            <a:extLst>
              <a:ext uri="{FF2B5EF4-FFF2-40B4-BE49-F238E27FC236}">
                <a16:creationId xmlns:a16="http://schemas.microsoft.com/office/drawing/2014/main" id="{CC511AD2-E9B9-4D69-82F3-BDB40C898BE7}"/>
              </a:ext>
            </a:extLst>
          </p:cNvPr>
          <p:cNvSpPr>
            <a:spLocks noGrp="1"/>
          </p:cNvSpPr>
          <p:nvPr>
            <p:ph idx="1"/>
          </p:nvPr>
        </p:nvSpPr>
        <p:spPr>
          <a:xfrm>
            <a:off x="1792263" y="2689705"/>
            <a:ext cx="8825659" cy="3416300"/>
          </a:xfrm>
        </p:spPr>
        <p:txBody>
          <a:bodyPr>
            <a:normAutofit/>
          </a:bodyPr>
          <a:lstStyle/>
          <a:p>
            <a:pPr marL="0" indent="0" algn="ctr">
              <a:buNone/>
            </a:pPr>
            <a:r>
              <a:rPr lang="en-US" sz="4000" b="1" i="1"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ctr">
              <a:buNone/>
            </a:pPr>
            <a:endParaRPr lang="en-US" sz="4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ONLINE EXAMINATION SYSTEM</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05895A-30A1-487E-8475-29CE48FD4D8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2744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5516-75A7-4139-9D0C-C047D6F7B2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917F863-B79F-41EC-8237-4564DA759CAC}"/>
              </a:ext>
            </a:extLst>
          </p:cNvPr>
          <p:cNvSpPr>
            <a:spLocks noGrp="1"/>
          </p:cNvSpPr>
          <p:nvPr>
            <p:ph idx="1"/>
          </p:nvPr>
        </p:nvSpPr>
        <p:spPr/>
        <p:txBody>
          <a:bodyPr>
            <a:normAutofit/>
          </a:bodyPr>
          <a:lstStyle/>
          <a:p>
            <a:r>
              <a:rPr lang="en-US" sz="2400" i="0" dirty="0">
                <a:solidFill>
                  <a:srgbClr val="303030"/>
                </a:solidFill>
                <a:effectLst/>
                <a:latin typeface="Gudea"/>
              </a:rPr>
              <a:t>A fully functional project based on Online Examination System which uses </a:t>
            </a:r>
            <a:r>
              <a:rPr lang="en-US" sz="2400" i="1" dirty="0">
                <a:solidFill>
                  <a:srgbClr val="303030"/>
                </a:solidFill>
                <a:effectLst/>
                <a:latin typeface="Gudea"/>
              </a:rPr>
              <a:t>Python</a:t>
            </a:r>
            <a:r>
              <a:rPr lang="en-US" sz="2400" i="0" dirty="0">
                <a:solidFill>
                  <a:srgbClr val="303030"/>
                </a:solidFill>
                <a:effectLst/>
                <a:latin typeface="Gudea"/>
              </a:rPr>
              <a:t> with </a:t>
            </a:r>
            <a:r>
              <a:rPr lang="en-US" sz="2400" i="1" dirty="0">
                <a:solidFill>
                  <a:srgbClr val="303030"/>
                </a:solidFill>
                <a:effectLst/>
                <a:latin typeface="Gudea"/>
              </a:rPr>
              <a:t>Django Web Framework</a:t>
            </a:r>
            <a:r>
              <a:rPr lang="en-US" sz="2400" i="0" dirty="0">
                <a:solidFill>
                  <a:srgbClr val="303030"/>
                </a:solidFill>
                <a:effectLst/>
                <a:latin typeface="Gudea"/>
              </a:rPr>
              <a:t>. Following the Django project contains all the important features that can be used for the exam. It has several important features that will allow the users to attend online exams and manage them. This system as well as the web application’s concept is all clear, it’s the same as real-life scenarios and well-implemented on it. </a:t>
            </a:r>
            <a:endParaRPr lang="en-US" sz="2400" dirty="0"/>
          </a:p>
        </p:txBody>
      </p:sp>
      <p:sp>
        <p:nvSpPr>
          <p:cNvPr id="4" name="Slide Number Placeholder 3">
            <a:extLst>
              <a:ext uri="{FF2B5EF4-FFF2-40B4-BE49-F238E27FC236}">
                <a16:creationId xmlns:a16="http://schemas.microsoft.com/office/drawing/2014/main" id="{2EA1CCC8-632D-48C4-B080-873942AD457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5410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60AA-342C-449B-B5FC-A0FF6139502F}"/>
              </a:ext>
            </a:extLst>
          </p:cNvPr>
          <p:cNvSpPr>
            <a:spLocks noGrp="1"/>
          </p:cNvSpPr>
          <p:nvPr>
            <p:ph type="title"/>
          </p:nvPr>
        </p:nvSpPr>
        <p:spPr>
          <a:xfrm>
            <a:off x="1002554" y="838200"/>
            <a:ext cx="8761413" cy="706964"/>
          </a:xfrm>
        </p:spPr>
        <p:txBody>
          <a:bodyPr/>
          <a:lstStyle/>
          <a:p>
            <a:r>
              <a:rPr lang="en-US" dirty="0"/>
              <a:t>Tools &amp; Technology :</a:t>
            </a:r>
          </a:p>
        </p:txBody>
      </p:sp>
      <p:graphicFrame>
        <p:nvGraphicFramePr>
          <p:cNvPr id="4" name="Table 3">
            <a:extLst>
              <a:ext uri="{FF2B5EF4-FFF2-40B4-BE49-F238E27FC236}">
                <a16:creationId xmlns:a16="http://schemas.microsoft.com/office/drawing/2014/main" id="{8480BBF7-C71B-44A8-B806-1CC4FC5D2484}"/>
              </a:ext>
            </a:extLst>
          </p:cNvPr>
          <p:cNvGraphicFramePr>
            <a:graphicFrameLocks noGrp="1"/>
          </p:cNvGraphicFramePr>
          <p:nvPr>
            <p:extLst>
              <p:ext uri="{D42A27DB-BD31-4B8C-83A1-F6EECF244321}">
                <p14:modId xmlns:p14="http://schemas.microsoft.com/office/powerpoint/2010/main" val="3423075028"/>
              </p:ext>
            </p:extLst>
          </p:nvPr>
        </p:nvGraphicFramePr>
        <p:xfrm>
          <a:off x="1274617" y="2604654"/>
          <a:ext cx="8645238" cy="3415146"/>
        </p:xfrm>
        <a:graphic>
          <a:graphicData uri="http://schemas.openxmlformats.org/drawingml/2006/table">
            <a:tbl>
              <a:tblPr/>
              <a:tblGrid>
                <a:gridCol w="4322619">
                  <a:extLst>
                    <a:ext uri="{9D8B030D-6E8A-4147-A177-3AD203B41FA5}">
                      <a16:colId xmlns:a16="http://schemas.microsoft.com/office/drawing/2014/main" val="1634768873"/>
                    </a:ext>
                  </a:extLst>
                </a:gridCol>
                <a:gridCol w="4322619">
                  <a:extLst>
                    <a:ext uri="{9D8B030D-6E8A-4147-A177-3AD203B41FA5}">
                      <a16:colId xmlns:a16="http://schemas.microsoft.com/office/drawing/2014/main" val="863961098"/>
                    </a:ext>
                  </a:extLst>
                </a:gridCol>
              </a:tblGrid>
              <a:tr h="718978">
                <a:tc>
                  <a:txBody>
                    <a:bodyPr/>
                    <a:lstStyle/>
                    <a:p>
                      <a:r>
                        <a:rPr lang="en-US" b="1">
                          <a:effectLst/>
                        </a:rPr>
                        <a:t>Project Name:</a:t>
                      </a:r>
                      <a:endParaRPr lang="en-US">
                        <a:effectLst/>
                      </a:endParaRPr>
                    </a:p>
                  </a:txBody>
                  <a:tcPr anchor="ctr">
                    <a:lnL>
                      <a:noFill/>
                    </a:lnL>
                    <a:lnR>
                      <a:noFill/>
                    </a:lnR>
                    <a:lnT>
                      <a:noFill/>
                    </a:lnT>
                    <a:lnB>
                      <a:noFill/>
                    </a:lnB>
                    <a:solidFill>
                      <a:srgbClr val="FFFFFF"/>
                    </a:solidFill>
                  </a:tcPr>
                </a:tc>
                <a:tc>
                  <a:txBody>
                    <a:bodyPr/>
                    <a:lstStyle/>
                    <a:p>
                      <a:r>
                        <a:rPr lang="en-US" dirty="0">
                          <a:effectLst/>
                        </a:rPr>
                        <a:t>Online Examination System</a:t>
                      </a:r>
                    </a:p>
                  </a:txBody>
                  <a:tcPr anchor="ctr">
                    <a:lnL>
                      <a:noFill/>
                    </a:lnL>
                    <a:lnR>
                      <a:noFill/>
                    </a:lnR>
                    <a:lnT>
                      <a:noFill/>
                    </a:lnT>
                    <a:lnB>
                      <a:noFill/>
                    </a:lnB>
                    <a:solidFill>
                      <a:srgbClr val="FFFFFF"/>
                    </a:solidFill>
                  </a:tcPr>
                </a:tc>
                <a:extLst>
                  <a:ext uri="{0D108BD9-81ED-4DB2-BD59-A6C34878D82A}">
                    <a16:rowId xmlns:a16="http://schemas.microsoft.com/office/drawing/2014/main" val="704446026"/>
                  </a:ext>
                </a:extLst>
              </a:tr>
              <a:tr h="1258212">
                <a:tc>
                  <a:txBody>
                    <a:bodyPr/>
                    <a:lstStyle/>
                    <a:p>
                      <a:r>
                        <a:rPr lang="en-US" b="1">
                          <a:effectLst/>
                        </a:rPr>
                        <a:t>Language/s Used:</a:t>
                      </a:r>
                      <a:endParaRPr lang="en-US">
                        <a:effectLst/>
                      </a:endParaRPr>
                    </a:p>
                  </a:txBody>
                  <a:tcPr anchor="ctr">
                    <a:lnL>
                      <a:noFill/>
                    </a:lnL>
                    <a:lnR>
                      <a:noFill/>
                    </a:lnR>
                    <a:lnT>
                      <a:noFill/>
                    </a:lnT>
                    <a:lnB>
                      <a:noFill/>
                    </a:lnB>
                    <a:solidFill>
                      <a:srgbClr val="FFFFFF"/>
                    </a:solidFill>
                  </a:tcPr>
                </a:tc>
                <a:tc>
                  <a:txBody>
                    <a:bodyPr/>
                    <a:lstStyle/>
                    <a:p>
                      <a:r>
                        <a:rPr lang="en-US">
                          <a:effectLst/>
                        </a:rPr>
                        <a:t>Python with Django Web Framework</a:t>
                      </a:r>
                    </a:p>
                  </a:txBody>
                  <a:tcPr anchor="ctr">
                    <a:lnL>
                      <a:noFill/>
                    </a:lnL>
                    <a:lnR>
                      <a:noFill/>
                    </a:lnR>
                    <a:lnT>
                      <a:noFill/>
                    </a:lnT>
                    <a:lnB>
                      <a:noFill/>
                    </a:lnB>
                    <a:solidFill>
                      <a:srgbClr val="FFFFFF"/>
                    </a:solidFill>
                  </a:tcPr>
                </a:tc>
                <a:extLst>
                  <a:ext uri="{0D108BD9-81ED-4DB2-BD59-A6C34878D82A}">
                    <a16:rowId xmlns:a16="http://schemas.microsoft.com/office/drawing/2014/main" val="2915605397"/>
                  </a:ext>
                </a:extLst>
              </a:tr>
              <a:tr h="718978">
                <a:tc>
                  <a:txBody>
                    <a:bodyPr/>
                    <a:lstStyle/>
                    <a:p>
                      <a:r>
                        <a:rPr lang="en-US" b="1" dirty="0">
                          <a:effectLst/>
                        </a:rPr>
                        <a:t>Database:</a:t>
                      </a:r>
                      <a:endParaRPr lang="en-US" dirty="0">
                        <a:effectLst/>
                      </a:endParaRPr>
                    </a:p>
                  </a:txBody>
                  <a:tcPr anchor="ctr">
                    <a:lnL>
                      <a:noFill/>
                    </a:lnL>
                    <a:lnR>
                      <a:noFill/>
                    </a:lnR>
                    <a:lnT>
                      <a:noFill/>
                    </a:lnT>
                    <a:lnB>
                      <a:noFill/>
                    </a:lnB>
                    <a:solidFill>
                      <a:srgbClr val="FFFFFF"/>
                    </a:solidFill>
                  </a:tcPr>
                </a:tc>
                <a:tc>
                  <a:txBody>
                    <a:bodyPr/>
                    <a:lstStyle/>
                    <a:p>
                      <a:r>
                        <a:rPr lang="en-US" dirty="0">
                          <a:effectLst/>
                        </a:rPr>
                        <a:t>SQLite</a:t>
                      </a:r>
                    </a:p>
                  </a:txBody>
                  <a:tcPr anchor="ctr">
                    <a:lnL>
                      <a:noFill/>
                    </a:lnL>
                    <a:lnR>
                      <a:noFill/>
                    </a:lnR>
                    <a:lnT>
                      <a:noFill/>
                    </a:lnT>
                    <a:lnB>
                      <a:noFill/>
                    </a:lnB>
                    <a:solidFill>
                      <a:srgbClr val="FFFFFF"/>
                    </a:solidFill>
                  </a:tcPr>
                </a:tc>
                <a:extLst>
                  <a:ext uri="{0D108BD9-81ED-4DB2-BD59-A6C34878D82A}">
                    <a16:rowId xmlns:a16="http://schemas.microsoft.com/office/drawing/2014/main" val="1807146550"/>
                  </a:ext>
                </a:extLst>
              </a:tr>
              <a:tr h="718978">
                <a:tc>
                  <a:txBody>
                    <a:bodyPr/>
                    <a:lstStyle/>
                    <a:p>
                      <a:r>
                        <a:rPr lang="en-US" b="1">
                          <a:effectLst/>
                        </a:rPr>
                        <a:t>Type:</a:t>
                      </a:r>
                      <a:endParaRPr lang="en-US">
                        <a:effectLst/>
                      </a:endParaRPr>
                    </a:p>
                  </a:txBody>
                  <a:tcPr anchor="ctr">
                    <a:lnL>
                      <a:noFill/>
                    </a:lnL>
                    <a:lnR>
                      <a:noFill/>
                    </a:lnR>
                    <a:lnT>
                      <a:noFill/>
                    </a:lnT>
                    <a:lnB>
                      <a:noFill/>
                    </a:lnB>
                    <a:solidFill>
                      <a:srgbClr val="FFFFFF"/>
                    </a:solidFill>
                  </a:tcPr>
                </a:tc>
                <a:tc>
                  <a:txBody>
                    <a:bodyPr/>
                    <a:lstStyle/>
                    <a:p>
                      <a:r>
                        <a:rPr lang="en-US" dirty="0">
                          <a:effectLst/>
                        </a:rPr>
                        <a:t>Web Application</a:t>
                      </a:r>
                    </a:p>
                  </a:txBody>
                  <a:tcPr anchor="ctr">
                    <a:lnL>
                      <a:noFill/>
                    </a:lnL>
                    <a:lnR>
                      <a:noFill/>
                    </a:lnR>
                    <a:lnT>
                      <a:noFill/>
                    </a:lnT>
                    <a:lnB>
                      <a:noFill/>
                    </a:lnB>
                    <a:solidFill>
                      <a:srgbClr val="FFFFFF"/>
                    </a:solidFill>
                  </a:tcPr>
                </a:tc>
                <a:extLst>
                  <a:ext uri="{0D108BD9-81ED-4DB2-BD59-A6C34878D82A}">
                    <a16:rowId xmlns:a16="http://schemas.microsoft.com/office/drawing/2014/main" val="1977892703"/>
                  </a:ext>
                </a:extLst>
              </a:tr>
            </a:tbl>
          </a:graphicData>
        </a:graphic>
      </p:graphicFrame>
      <p:sp>
        <p:nvSpPr>
          <p:cNvPr id="5" name="Slide Number Placeholder 4">
            <a:extLst>
              <a:ext uri="{FF2B5EF4-FFF2-40B4-BE49-F238E27FC236}">
                <a16:creationId xmlns:a16="http://schemas.microsoft.com/office/drawing/2014/main" id="{E08690F7-13D0-4BB6-B489-013DF396E53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6829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41BB-FD98-46D6-AD2B-6233D79A900B}"/>
              </a:ext>
            </a:extLst>
          </p:cNvPr>
          <p:cNvSpPr>
            <a:spLocks noGrp="1"/>
          </p:cNvSpPr>
          <p:nvPr>
            <p:ph type="title"/>
          </p:nvPr>
        </p:nvSpPr>
        <p:spPr/>
        <p:txBody>
          <a:bodyPr/>
          <a:lstStyle/>
          <a:p>
            <a:r>
              <a:rPr lang="en-US" b="1" i="0" dirty="0">
                <a:effectLst/>
                <a:latin typeface="Gudea"/>
              </a:rPr>
              <a:t>Available Features:</a:t>
            </a:r>
            <a:br>
              <a:rPr lang="en-US" b="1" i="0" dirty="0">
                <a:solidFill>
                  <a:srgbClr val="303030"/>
                </a:solidFill>
                <a:effectLst/>
                <a:latin typeface="Gudea"/>
              </a:rPr>
            </a:br>
            <a:endParaRPr lang="en-US" dirty="0"/>
          </a:p>
        </p:txBody>
      </p:sp>
      <p:sp>
        <p:nvSpPr>
          <p:cNvPr id="5" name="TextBox 4">
            <a:extLst>
              <a:ext uri="{FF2B5EF4-FFF2-40B4-BE49-F238E27FC236}">
                <a16:creationId xmlns:a16="http://schemas.microsoft.com/office/drawing/2014/main" id="{921BE491-E723-4ACF-9553-836AE6D24D18}"/>
              </a:ext>
            </a:extLst>
          </p:cNvPr>
          <p:cNvSpPr txBox="1"/>
          <p:nvPr/>
        </p:nvSpPr>
        <p:spPr>
          <a:xfrm>
            <a:off x="1154954" y="3429000"/>
            <a:ext cx="8390828" cy="2215991"/>
          </a:xfrm>
          <a:prstGeom prst="rect">
            <a:avLst/>
          </a:prstGeom>
          <a:noFill/>
        </p:spPr>
        <p:txBody>
          <a:bodyPr wrap="square">
            <a:spAutoFit/>
          </a:bodyPr>
          <a:lstStyle/>
          <a:p>
            <a:pPr algn="l">
              <a:buFont typeface="Arial" panose="020B0604020202020204" pitchFamily="34" charset="0"/>
              <a:buChar char="•"/>
            </a:pPr>
            <a:r>
              <a:rPr lang="en-US" sz="2400" b="0" i="0" dirty="0">
                <a:solidFill>
                  <a:srgbClr val="303030"/>
                </a:solidFill>
                <a:effectLst/>
                <a:latin typeface="Gudea"/>
              </a:rPr>
              <a:t>Student Panel</a:t>
            </a:r>
          </a:p>
          <a:p>
            <a:pPr algn="l">
              <a:buFont typeface="Arial" panose="020B0604020202020204" pitchFamily="34" charset="0"/>
              <a:buChar char="•"/>
            </a:pPr>
            <a:endParaRPr lang="en-US" sz="2400" b="0" i="0" dirty="0">
              <a:solidFill>
                <a:srgbClr val="303030"/>
              </a:solidFill>
              <a:effectLst/>
              <a:latin typeface="Gudea"/>
            </a:endParaRPr>
          </a:p>
          <a:p>
            <a:pPr algn="l">
              <a:buFont typeface="Arial" panose="020B0604020202020204" pitchFamily="34" charset="0"/>
              <a:buChar char="•"/>
            </a:pPr>
            <a:r>
              <a:rPr lang="en-US" sz="2400" b="0" i="0" dirty="0">
                <a:solidFill>
                  <a:srgbClr val="303030"/>
                </a:solidFill>
                <a:effectLst/>
                <a:latin typeface="Gudea"/>
              </a:rPr>
              <a:t>Teacher Panel</a:t>
            </a:r>
          </a:p>
          <a:p>
            <a:pPr algn="l">
              <a:buFont typeface="Arial" panose="020B0604020202020204" pitchFamily="34" charset="0"/>
              <a:buChar char="•"/>
            </a:pPr>
            <a:endParaRPr lang="en-US" sz="2400" b="0" i="0" dirty="0">
              <a:solidFill>
                <a:srgbClr val="303030"/>
              </a:solidFill>
              <a:effectLst/>
              <a:latin typeface="Gudea"/>
            </a:endParaRPr>
          </a:p>
          <a:p>
            <a:pPr algn="l">
              <a:buFont typeface="Arial" panose="020B0604020202020204" pitchFamily="34" charset="0"/>
              <a:buChar char="•"/>
            </a:pPr>
            <a:r>
              <a:rPr lang="en-US" sz="2400" b="0" i="0" dirty="0">
                <a:solidFill>
                  <a:srgbClr val="303030"/>
                </a:solidFill>
                <a:effectLst/>
                <a:latin typeface="Gudea"/>
              </a:rPr>
              <a:t>Admin Panel</a:t>
            </a:r>
          </a:p>
          <a:p>
            <a:pPr algn="l"/>
            <a:endParaRPr lang="en-US" dirty="0">
              <a:solidFill>
                <a:srgbClr val="303030"/>
              </a:solidFill>
              <a:latin typeface="Gudea"/>
            </a:endParaRPr>
          </a:p>
        </p:txBody>
      </p:sp>
      <p:sp>
        <p:nvSpPr>
          <p:cNvPr id="6" name="Slide Number Placeholder 5">
            <a:extLst>
              <a:ext uri="{FF2B5EF4-FFF2-40B4-BE49-F238E27FC236}">
                <a16:creationId xmlns:a16="http://schemas.microsoft.com/office/drawing/2014/main" id="{DFA98EE0-1261-4BD8-9F26-E9BC721DAD8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1534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D8B3-41AD-410D-814F-55629E4FEFD9}"/>
              </a:ext>
            </a:extLst>
          </p:cNvPr>
          <p:cNvSpPr>
            <a:spLocks noGrp="1"/>
          </p:cNvSpPr>
          <p:nvPr>
            <p:ph type="title"/>
          </p:nvPr>
        </p:nvSpPr>
        <p:spPr/>
        <p:txBody>
          <a:bodyPr/>
          <a:lstStyle/>
          <a:p>
            <a:r>
              <a:rPr lang="en-US" dirty="0">
                <a:latin typeface="Google Sans"/>
              </a:rPr>
              <a:t>R</a:t>
            </a:r>
            <a:r>
              <a:rPr lang="en-US" b="0" i="0" dirty="0">
                <a:effectLst/>
                <a:latin typeface="Google Sans"/>
              </a:rPr>
              <a:t>equirement on System  </a:t>
            </a:r>
            <a:endParaRPr lang="en-US" dirty="0"/>
          </a:p>
        </p:txBody>
      </p:sp>
      <p:sp>
        <p:nvSpPr>
          <p:cNvPr id="3" name="Content Placeholder 2">
            <a:extLst>
              <a:ext uri="{FF2B5EF4-FFF2-40B4-BE49-F238E27FC236}">
                <a16:creationId xmlns:a16="http://schemas.microsoft.com/office/drawing/2014/main" id="{252FB5E2-D5BE-4536-9036-334E02DA46AE}"/>
              </a:ext>
            </a:extLst>
          </p:cNvPr>
          <p:cNvSpPr>
            <a:spLocks noGrp="1"/>
          </p:cNvSpPr>
          <p:nvPr>
            <p:ph idx="1"/>
          </p:nvPr>
        </p:nvSpPr>
        <p:spPr/>
        <p:txBody>
          <a:bodyPr/>
          <a:lstStyle/>
          <a:p>
            <a:r>
              <a:rPr lang="en-US" dirty="0"/>
              <a:t>python interpreter</a:t>
            </a:r>
          </a:p>
          <a:p>
            <a:r>
              <a:rPr lang="en-US" dirty="0"/>
              <a:t>Browser</a:t>
            </a:r>
          </a:p>
          <a:p>
            <a:r>
              <a:rPr lang="en-US" dirty="0" err="1"/>
              <a:t>asgiref</a:t>
            </a:r>
            <a:r>
              <a:rPr lang="en-US" dirty="0"/>
              <a:t>==3.2.7</a:t>
            </a:r>
          </a:p>
          <a:p>
            <a:r>
              <a:rPr lang="en-US" dirty="0"/>
              <a:t>Django==3.0.5</a:t>
            </a:r>
          </a:p>
          <a:p>
            <a:r>
              <a:rPr lang="en-US" dirty="0" err="1"/>
              <a:t>django</a:t>
            </a:r>
            <a:r>
              <a:rPr lang="en-US" dirty="0"/>
              <a:t>-widget-tweaks==1.4.8</a:t>
            </a:r>
          </a:p>
          <a:p>
            <a:r>
              <a:rPr lang="en-US" dirty="0" err="1"/>
              <a:t>pytz</a:t>
            </a:r>
            <a:r>
              <a:rPr lang="en-US" dirty="0"/>
              <a:t>==2020.1</a:t>
            </a:r>
          </a:p>
          <a:p>
            <a:r>
              <a:rPr lang="en-US" dirty="0" err="1"/>
              <a:t>sqlparse</a:t>
            </a:r>
            <a:r>
              <a:rPr lang="en-US" dirty="0"/>
              <a:t>==0.3.1</a:t>
            </a:r>
          </a:p>
          <a:p>
            <a:r>
              <a:rPr lang="en-US" dirty="0"/>
              <a:t>Pillow</a:t>
            </a:r>
          </a:p>
        </p:txBody>
      </p:sp>
      <p:sp>
        <p:nvSpPr>
          <p:cNvPr id="4" name="Slide Number Placeholder 3">
            <a:extLst>
              <a:ext uri="{FF2B5EF4-FFF2-40B4-BE49-F238E27FC236}">
                <a16:creationId xmlns:a16="http://schemas.microsoft.com/office/drawing/2014/main" id="{D5649414-D0A5-4C10-A40B-D63A29231F2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1933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3F14-1BE0-4577-BB8E-3C9446739DC5}"/>
              </a:ext>
            </a:extLst>
          </p:cNvPr>
          <p:cNvSpPr>
            <a:spLocks noGrp="1"/>
          </p:cNvSpPr>
          <p:nvPr>
            <p:ph type="title"/>
          </p:nvPr>
        </p:nvSpPr>
        <p:spPr/>
        <p:txBody>
          <a:bodyPr/>
          <a:lstStyle/>
          <a:p>
            <a:r>
              <a:rPr lang="en-US" sz="3600" b="0" i="0" dirty="0">
                <a:effectLst/>
                <a:latin typeface="Gudea"/>
              </a:rPr>
              <a:t>Admin Panel</a:t>
            </a:r>
          </a:p>
        </p:txBody>
      </p:sp>
      <p:sp>
        <p:nvSpPr>
          <p:cNvPr id="3" name="Content Placeholder 2">
            <a:extLst>
              <a:ext uri="{FF2B5EF4-FFF2-40B4-BE49-F238E27FC236}">
                <a16:creationId xmlns:a16="http://schemas.microsoft.com/office/drawing/2014/main" id="{B20B45E5-6A73-4A93-AA14-81A86B2E7DB4}"/>
              </a:ext>
            </a:extLst>
          </p:cNvPr>
          <p:cNvSpPr>
            <a:spLocks noGrp="1"/>
          </p:cNvSpPr>
          <p:nvPr>
            <p:ph idx="1"/>
          </p:nvPr>
        </p:nvSpPr>
        <p:spPr/>
        <p:txBody>
          <a:bodyPr>
            <a:normAutofit/>
          </a:bodyPr>
          <a:lstStyle/>
          <a:p>
            <a:r>
              <a:rPr lang="en-US" sz="2400" b="0" i="0" dirty="0">
                <a:solidFill>
                  <a:srgbClr val="303030"/>
                </a:solidFill>
                <a:effectLst/>
                <a:latin typeface="Gudea"/>
              </a:rPr>
              <a:t>an admin has full control of the system. An admin manages the flow of the system, unlike every other user. The user can have an overview of each data. The admin has the right to approve/decline the teacher’s account.</a:t>
            </a:r>
            <a:endParaRPr lang="en-US" sz="2400" dirty="0"/>
          </a:p>
        </p:txBody>
      </p:sp>
      <p:sp>
        <p:nvSpPr>
          <p:cNvPr id="4" name="Slide Number Placeholder 3">
            <a:extLst>
              <a:ext uri="{FF2B5EF4-FFF2-40B4-BE49-F238E27FC236}">
                <a16:creationId xmlns:a16="http://schemas.microsoft.com/office/drawing/2014/main" id="{D0A36BD3-FC62-4225-B747-46435E97243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1348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011D-60FD-43CE-9AF1-CC8F23D8DDC5}"/>
              </a:ext>
            </a:extLst>
          </p:cNvPr>
          <p:cNvSpPr>
            <a:spLocks noGrp="1"/>
          </p:cNvSpPr>
          <p:nvPr>
            <p:ph type="title"/>
          </p:nvPr>
        </p:nvSpPr>
        <p:spPr/>
        <p:txBody>
          <a:bodyPr/>
          <a:lstStyle/>
          <a:p>
            <a:r>
              <a:rPr lang="en-US" sz="3600" b="0" i="0" dirty="0">
                <a:effectLst/>
                <a:latin typeface="Gudea"/>
              </a:rPr>
              <a:t>Teacher Panel</a:t>
            </a:r>
            <a:br>
              <a:rPr lang="en-US" sz="3600" b="0" i="0" dirty="0">
                <a:solidFill>
                  <a:srgbClr val="303030"/>
                </a:solidFill>
                <a:effectLst/>
                <a:latin typeface="Gudea"/>
              </a:rPr>
            </a:br>
            <a:endParaRPr lang="en-US" dirty="0"/>
          </a:p>
        </p:txBody>
      </p:sp>
      <p:sp>
        <p:nvSpPr>
          <p:cNvPr id="3" name="Content Placeholder 2">
            <a:extLst>
              <a:ext uri="{FF2B5EF4-FFF2-40B4-BE49-F238E27FC236}">
                <a16:creationId xmlns:a16="http://schemas.microsoft.com/office/drawing/2014/main" id="{ABF83A7F-DA36-4A1E-9432-584901ABEA27}"/>
              </a:ext>
            </a:extLst>
          </p:cNvPr>
          <p:cNvSpPr>
            <a:spLocks noGrp="1"/>
          </p:cNvSpPr>
          <p:nvPr>
            <p:ph idx="1"/>
          </p:nvPr>
        </p:nvSpPr>
        <p:spPr/>
        <p:txBody>
          <a:bodyPr>
            <a:normAutofit/>
          </a:bodyPr>
          <a:lstStyle/>
          <a:p>
            <a:r>
              <a:rPr lang="en-US" sz="2400" b="0" i="0" dirty="0">
                <a:solidFill>
                  <a:srgbClr val="303030"/>
                </a:solidFill>
                <a:effectLst/>
                <a:latin typeface="Gudea"/>
              </a:rPr>
              <a:t>Talking about the teacher panel, each and every user needs approval from the administration in order to activate their accounts. Once after getting approval, he/she can access the system and manage courses with their question sets.</a:t>
            </a:r>
            <a:endParaRPr lang="en-US" sz="2400" dirty="0"/>
          </a:p>
        </p:txBody>
      </p:sp>
      <p:sp>
        <p:nvSpPr>
          <p:cNvPr id="4" name="Slide Number Placeholder 3">
            <a:extLst>
              <a:ext uri="{FF2B5EF4-FFF2-40B4-BE49-F238E27FC236}">
                <a16:creationId xmlns:a16="http://schemas.microsoft.com/office/drawing/2014/main" id="{A8F1F9AE-DBA5-4D3F-8B3A-DC6A210C501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6763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FB98-A955-44CA-9DF7-0C2860D562F2}"/>
              </a:ext>
            </a:extLst>
          </p:cNvPr>
          <p:cNvSpPr>
            <a:spLocks noGrp="1"/>
          </p:cNvSpPr>
          <p:nvPr>
            <p:ph type="title"/>
          </p:nvPr>
        </p:nvSpPr>
        <p:spPr/>
        <p:txBody>
          <a:bodyPr/>
          <a:lstStyle/>
          <a:p>
            <a:r>
              <a:rPr lang="en-US" sz="3600" b="0" i="0" dirty="0">
                <a:effectLst/>
                <a:latin typeface="Gudea"/>
              </a:rPr>
              <a:t>Student Panel</a:t>
            </a:r>
            <a:endParaRPr lang="en-US" dirty="0"/>
          </a:p>
        </p:txBody>
      </p:sp>
      <p:sp>
        <p:nvSpPr>
          <p:cNvPr id="3" name="Content Placeholder 2">
            <a:extLst>
              <a:ext uri="{FF2B5EF4-FFF2-40B4-BE49-F238E27FC236}">
                <a16:creationId xmlns:a16="http://schemas.microsoft.com/office/drawing/2014/main" id="{D0F20C26-B4D1-4DCF-BD7B-619DFAF760D6}"/>
              </a:ext>
            </a:extLst>
          </p:cNvPr>
          <p:cNvSpPr>
            <a:spLocks noGrp="1"/>
          </p:cNvSpPr>
          <p:nvPr>
            <p:ph idx="1"/>
          </p:nvPr>
        </p:nvSpPr>
        <p:spPr/>
        <p:txBody>
          <a:bodyPr>
            <a:normAutofit/>
          </a:bodyPr>
          <a:lstStyle/>
          <a:p>
            <a:pPr marL="0" indent="0">
              <a:buNone/>
            </a:pPr>
            <a:r>
              <a:rPr lang="en-US" sz="2800" b="0" i="0" dirty="0">
                <a:solidFill>
                  <a:srgbClr val="303030"/>
                </a:solidFill>
                <a:effectLst/>
                <a:latin typeface="Gudea"/>
              </a:rPr>
              <a:t>Talking about the teacher panel, each and every user needs approval from the administration in order to activate their accounts. Once after getting approval, he/she can access the system and manage courses with their question sets.</a:t>
            </a:r>
          </a:p>
        </p:txBody>
      </p:sp>
      <p:sp>
        <p:nvSpPr>
          <p:cNvPr id="4" name="Slide Number Placeholder 3">
            <a:extLst>
              <a:ext uri="{FF2B5EF4-FFF2-40B4-BE49-F238E27FC236}">
                <a16:creationId xmlns:a16="http://schemas.microsoft.com/office/drawing/2014/main" id="{10009506-3257-4AA2-9343-6717AEB1884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15265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137</TotalTime>
  <Words>385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Google Sans</vt:lpstr>
      <vt:lpstr>Gudea</vt:lpstr>
      <vt:lpstr>Times New Roman</vt:lpstr>
      <vt:lpstr>Wingdings 3</vt:lpstr>
      <vt:lpstr>Ion Boardroom</vt:lpstr>
      <vt:lpstr>PowerPoint Presentation</vt:lpstr>
      <vt:lpstr>Minor Project Name</vt:lpstr>
      <vt:lpstr>Introduction</vt:lpstr>
      <vt:lpstr>Tools &amp; Technology :</vt:lpstr>
      <vt:lpstr>Available Features: </vt:lpstr>
      <vt:lpstr>Requirement on System  </vt:lpstr>
      <vt:lpstr>Admin Panel</vt:lpstr>
      <vt:lpstr>Teacher Panel </vt:lpstr>
      <vt:lpstr>Student Panel</vt:lpstr>
      <vt:lpstr>Student Panel</vt:lpstr>
      <vt:lpstr>0 – Level DFD</vt:lpstr>
      <vt:lpstr>1 – Level DFD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Vishwakrma</dc:creator>
  <cp:lastModifiedBy>Prashant Vishwakrma</cp:lastModifiedBy>
  <cp:revision>22</cp:revision>
  <dcterms:created xsi:type="dcterms:W3CDTF">2022-04-05T17:40:52Z</dcterms:created>
  <dcterms:modified xsi:type="dcterms:W3CDTF">2022-04-06T06:45:36Z</dcterms:modified>
</cp:coreProperties>
</file>