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1B8DE9-3E9D-4EE1-B43F-731CD42DA795}">
          <p14:sldIdLst>
            <p14:sldId id="256"/>
            <p14:sldId id="257"/>
            <p14:sldId id="258"/>
            <p14:sldId id="259"/>
            <p14:sldId id="260"/>
            <p14:sldId id="261"/>
            <p14:sldId id="262"/>
            <p14:sldId id="263"/>
          </p14:sldIdLst>
        </p14:section>
        <p14:section name="Untitled Section" id="{1D48B5C6-20C0-461E-90D8-0B962A854F1E}">
          <p14:sldIdLst>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1" d="100"/>
          <a:sy n="71" d="100"/>
        </p:scale>
        <p:origin x="660"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98AA28-9681-4128-B9E1-E8777553F8FF}" type="datetimeFigureOut">
              <a:rPr lang="en-US" smtClean="0"/>
              <a:t>08/29/2022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B7A9E9E-5F81-466C-9F00-45686D3874A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108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8AA28-9681-4128-B9E1-E8777553F8FF}" type="datetimeFigureOut">
              <a:rPr lang="en-US" smtClean="0"/>
              <a:t>08/29/2022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A9E9E-5F81-466C-9F00-45686D3874A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7221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8AA28-9681-4128-B9E1-E8777553F8FF}" type="datetimeFigureOut">
              <a:rPr lang="en-US" smtClean="0"/>
              <a:t>08/29/2022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A9E9E-5F81-466C-9F00-45686D3874A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22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8AA28-9681-4128-B9E1-E8777553F8FF}" type="datetimeFigureOut">
              <a:rPr lang="en-US" smtClean="0"/>
              <a:t>08/29/2022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A9E9E-5F81-466C-9F00-45686D3874A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4740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8AA28-9681-4128-B9E1-E8777553F8FF}" type="datetimeFigureOut">
              <a:rPr lang="en-US" smtClean="0"/>
              <a:t>08/29/2022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A9E9E-5F81-466C-9F00-45686D3874A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9426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98AA28-9681-4128-B9E1-E8777553F8FF}" type="datetimeFigureOut">
              <a:rPr lang="en-US" smtClean="0"/>
              <a:t>08/29/2022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A9E9E-5F81-466C-9F00-45686D3874A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05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98AA28-9681-4128-B9E1-E8777553F8FF}" type="datetimeFigureOut">
              <a:rPr lang="en-US" smtClean="0"/>
              <a:t>08/29/2022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7A9E9E-5F81-466C-9F00-45686D3874A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7388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98AA28-9681-4128-B9E1-E8777553F8FF}" type="datetimeFigureOut">
              <a:rPr lang="en-US" smtClean="0"/>
              <a:t>08/29/2022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7A9E9E-5F81-466C-9F00-45686D3874A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9812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8AA28-9681-4128-B9E1-E8777553F8FF}" type="datetimeFigureOut">
              <a:rPr lang="en-US" smtClean="0"/>
              <a:t>08/29/2022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7A9E9E-5F81-466C-9F00-45686D3874A4}" type="slidenum">
              <a:rPr lang="en-US" smtClean="0"/>
              <a:t>‹#›</a:t>
            </a:fld>
            <a:endParaRPr lang="en-US"/>
          </a:p>
        </p:txBody>
      </p:sp>
    </p:spTree>
    <p:extLst>
      <p:ext uri="{BB962C8B-B14F-4D97-AF65-F5344CB8AC3E}">
        <p14:creationId xmlns:p14="http://schemas.microsoft.com/office/powerpoint/2010/main" val="248138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98AA28-9681-4128-B9E1-E8777553F8FF}" type="datetimeFigureOut">
              <a:rPr lang="en-US" smtClean="0"/>
              <a:t>08/29/2022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A9E9E-5F81-466C-9F00-45686D3874A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689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698AA28-9681-4128-B9E1-E8777553F8FF}" type="datetimeFigureOut">
              <a:rPr lang="en-US" smtClean="0"/>
              <a:t>08/29/2022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B7A9E9E-5F81-466C-9F00-45686D3874A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631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698AA28-9681-4128-B9E1-E8777553F8FF}" type="datetimeFigureOut">
              <a:rPr lang="en-US" smtClean="0"/>
              <a:t>08/29/2022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B7A9E9E-5F81-466C-9F00-45686D3874A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415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pravesh.com/blog/reasons-online-examination-system-schoolscolleges-university/" TargetMode="External"/><Relationship Id="rId2" Type="http://schemas.openxmlformats.org/officeDocument/2006/relationships/hyperlink" Target="https://thinkexam.com/blog/introduction-online-examination-system-how-does-it-work-its-pros-cons/" TargetMode="External"/><Relationship Id="rId1" Type="http://schemas.openxmlformats.org/officeDocument/2006/relationships/slideLayout" Target="../slideLayouts/slideLayout2.xml"/><Relationship Id="rId6" Type="http://schemas.openxmlformats.org/officeDocument/2006/relationships/hyperlink" Target="https://www.definitions.net/definition/problem+domain#:~:text=A%20problem%20domain%20is%20the,interest%2C%20and%20excluding%20everything%20else" TargetMode="External"/><Relationship Id="rId5" Type="http://schemas.openxmlformats.org/officeDocument/2006/relationships/hyperlink" Target="https://www.scribbr.com/dissertation/literature-review/" TargetMode="External"/><Relationship Id="rId4" Type="http://schemas.openxmlformats.org/officeDocument/2006/relationships/hyperlink" Target="https://elearningindustry.com/online-exam-software-features-to-check-before-buy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06C335-5CEA-AA9C-0C42-D21EC1DC47C5}"/>
              </a:ext>
            </a:extLst>
          </p:cNvPr>
          <p:cNvSpPr>
            <a:spLocks noGrp="1"/>
          </p:cNvSpPr>
          <p:nvPr>
            <p:ph type="subTitle" idx="1"/>
          </p:nvPr>
        </p:nvSpPr>
        <p:spPr>
          <a:xfrm>
            <a:off x="779228" y="87464"/>
            <a:ext cx="10853530" cy="5923722"/>
          </a:xfrm>
        </p:spPr>
        <p:txBody>
          <a:bodyPr>
            <a:normAutofit/>
          </a:bodyPr>
          <a:lstStyle/>
          <a:p>
            <a:pPr algn="just"/>
            <a:r>
              <a:rPr lang="en-US" sz="2400" b="1" dirty="0">
                <a:latin typeface="Times New Roman" panose="02020603050405020304" pitchFamily="18" charset="0"/>
                <a:cs typeface="Times New Roman" panose="02020603050405020304" pitchFamily="18" charset="0"/>
              </a:rPr>
              <a:t>          Shri Vaishnav Vidyapeeth Vishwavidyalaya , indore</a:t>
            </a:r>
          </a:p>
          <a:p>
            <a:r>
              <a:rPr lang="en-US" sz="2000" b="1" dirty="0">
                <a:latin typeface="Times New Roman" panose="02020603050405020304" pitchFamily="18" charset="0"/>
                <a:cs typeface="Times New Roman" panose="02020603050405020304" pitchFamily="18" charset="0"/>
              </a:rPr>
              <a:t>                      Shri Vaishnav institute of information technology</a:t>
            </a:r>
          </a:p>
          <a:p>
            <a:r>
              <a:rPr lang="en-US" sz="2000" b="1" dirty="0">
                <a:latin typeface="Times New Roman" panose="02020603050405020304" pitchFamily="18" charset="0"/>
                <a:cs typeface="Times New Roman" panose="02020603050405020304" pitchFamily="18" charset="0"/>
              </a:rPr>
              <a:t>                                                         </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pPr algn="just"/>
            <a:r>
              <a:rPr lang="en-US" sz="2000" b="1" cap="none" dirty="0">
                <a:latin typeface="Times New Roman" panose="02020603050405020304" pitchFamily="18" charset="0"/>
                <a:cs typeface="Times New Roman" panose="02020603050405020304" pitchFamily="18" charset="0"/>
              </a:rPr>
              <a:t>                                                  Department of Information Technology</a:t>
            </a:r>
          </a:p>
          <a:p>
            <a:pPr algn="just"/>
            <a:r>
              <a:rPr lang="en-US" sz="1600" b="1" cap="none" dirty="0">
                <a:latin typeface="Times New Roman" panose="02020603050405020304" pitchFamily="18" charset="0"/>
                <a:cs typeface="Times New Roman" panose="02020603050405020304" pitchFamily="18" charset="0"/>
              </a:rPr>
              <a:t>Presented  by:- Rishabh Raj[19100BTIT06601]                                                      under the guidance of:-</a:t>
            </a:r>
          </a:p>
          <a:p>
            <a:pPr algn="just"/>
            <a:r>
              <a:rPr lang="en-US" sz="1600" b="1" cap="none" dirty="0">
                <a:latin typeface="Times New Roman" panose="02020603050405020304" pitchFamily="18" charset="0"/>
                <a:cs typeface="Times New Roman" panose="02020603050405020304" pitchFamily="18" charset="0"/>
              </a:rPr>
              <a:t>                           Rishabh[19100BTIT06599]                                                              Mrs. Priyanka Gupta (Guide)</a:t>
            </a:r>
          </a:p>
          <a:p>
            <a:pPr algn="just"/>
            <a:r>
              <a:rPr lang="en-US" sz="1600" b="1" cap="none" dirty="0">
                <a:latin typeface="Times New Roman" panose="02020603050405020304" pitchFamily="18" charset="0"/>
                <a:cs typeface="Times New Roman" panose="02020603050405020304" pitchFamily="18" charset="0"/>
              </a:rPr>
              <a:t>                           Prasant Vishwakarma[19100BTIT06591]                                      Mrs. Rashmi Chouhan (Co-Guide)   </a:t>
            </a:r>
          </a:p>
          <a:p>
            <a:pPr algn="just"/>
            <a:r>
              <a:rPr lang="en-US" sz="1600" b="1" cap="none" dirty="0">
                <a:latin typeface="Times New Roman" panose="02020603050405020304" pitchFamily="18" charset="0"/>
                <a:cs typeface="Times New Roman" panose="02020603050405020304" pitchFamily="18" charset="0"/>
              </a:rPr>
              <a:t>                           Sachin Kumar Kodli[19100BTIT06607]</a:t>
            </a:r>
          </a:p>
          <a:p>
            <a:pPr algn="just"/>
            <a:endParaRPr lang="en-US" sz="1600" b="1" cap="none" dirty="0">
              <a:latin typeface="Times New Roman" panose="02020603050405020304" pitchFamily="18" charset="0"/>
              <a:cs typeface="Times New Roman" panose="02020603050405020304" pitchFamily="18" charset="0"/>
            </a:endParaRPr>
          </a:p>
          <a:p>
            <a:pPr algn="just"/>
            <a:endParaRPr lang="en-US" sz="2000" b="1" cap="none"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78ED1E3-A0D1-33EB-0659-7DDAD48C0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585" y="1240403"/>
            <a:ext cx="2949934" cy="2099145"/>
          </a:xfrm>
          <a:prstGeom prst="rect">
            <a:avLst/>
          </a:prstGeom>
        </p:spPr>
      </p:pic>
    </p:spTree>
    <p:extLst>
      <p:ext uri="{BB962C8B-B14F-4D97-AF65-F5344CB8AC3E}">
        <p14:creationId xmlns:p14="http://schemas.microsoft.com/office/powerpoint/2010/main" val="356190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55B3-394B-642D-6FBF-786D82A95FA5}"/>
              </a:ext>
            </a:extLst>
          </p:cNvPr>
          <p:cNvSpPr>
            <a:spLocks noGrp="1"/>
          </p:cNvSpPr>
          <p:nvPr>
            <p:ph type="title"/>
          </p:nvPr>
        </p:nvSpPr>
        <p:spPr>
          <a:xfrm>
            <a:off x="0" y="2326340"/>
            <a:ext cx="12192000" cy="487229"/>
          </a:xfrm>
        </p:spPr>
        <p:txBody>
          <a:bodyPr>
            <a:normAutofit/>
          </a:bodyPr>
          <a:lstStyle/>
          <a:p>
            <a:pPr algn="ctr"/>
            <a:r>
              <a:rPr lang="en-US" sz="2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64698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5309A-F0F1-8F13-31D6-146DC85BFDCC}"/>
              </a:ext>
            </a:extLst>
          </p:cNvPr>
          <p:cNvSpPr>
            <a:spLocks noGrp="1"/>
          </p:cNvSpPr>
          <p:nvPr>
            <p:ph type="title"/>
          </p:nvPr>
        </p:nvSpPr>
        <p:spPr>
          <a:xfrm>
            <a:off x="0" y="1297501"/>
            <a:ext cx="12192000" cy="507446"/>
          </a:xfrm>
        </p:spPr>
        <p:txBody>
          <a:bodyPr>
            <a:normAutofit/>
          </a:bodyPr>
          <a:lstStyle/>
          <a:p>
            <a:pPr algn="ctr"/>
            <a:r>
              <a:rPr lang="en-US" sz="2800" b="1" dirty="0">
                <a:latin typeface="Times New Roman" panose="02020603050405020304" pitchFamily="18" charset="0"/>
                <a:cs typeface="Times New Roman" panose="02020603050405020304" pitchFamily="18" charset="0"/>
              </a:rPr>
              <a:t>topic</a:t>
            </a:r>
          </a:p>
        </p:txBody>
      </p:sp>
      <p:sp>
        <p:nvSpPr>
          <p:cNvPr id="3" name="Content Placeholder 2">
            <a:extLst>
              <a:ext uri="{FF2B5EF4-FFF2-40B4-BE49-F238E27FC236}">
                <a16:creationId xmlns:a16="http://schemas.microsoft.com/office/drawing/2014/main" id="{79421A05-5AC0-D39E-C7BF-6C7569A3A8A0}"/>
              </a:ext>
            </a:extLst>
          </p:cNvPr>
          <p:cNvSpPr>
            <a:spLocks noGrp="1"/>
          </p:cNvSpPr>
          <p:nvPr>
            <p:ph idx="1"/>
          </p:nvPr>
        </p:nvSpPr>
        <p:spPr>
          <a:xfrm>
            <a:off x="0" y="2182550"/>
            <a:ext cx="12192000" cy="719517"/>
          </a:xfrm>
        </p:spPr>
        <p:txBody>
          <a:bodyPr>
            <a:normAutofit/>
          </a:bodyPr>
          <a:lstStyle/>
          <a:p>
            <a:pPr marL="0" indent="0" algn="ctr">
              <a:buNone/>
            </a:pPr>
            <a:r>
              <a:rPr lang="en-US" sz="2800" b="1" dirty="0">
                <a:latin typeface="Times New Roman" panose="02020603050405020304" pitchFamily="18" charset="0"/>
                <a:cs typeface="Times New Roman" panose="02020603050405020304" pitchFamily="18" charset="0"/>
              </a:rPr>
              <a:t>ONLINE EXAMINATION SYSTEM</a:t>
            </a:r>
          </a:p>
        </p:txBody>
      </p:sp>
      <p:sp>
        <p:nvSpPr>
          <p:cNvPr id="5" name="TextBox 4">
            <a:extLst>
              <a:ext uri="{FF2B5EF4-FFF2-40B4-BE49-F238E27FC236}">
                <a16:creationId xmlns:a16="http://schemas.microsoft.com/office/drawing/2014/main" id="{C905C577-3DC3-3880-36E7-BC138D536CD6}"/>
              </a:ext>
            </a:extLst>
          </p:cNvPr>
          <p:cNvSpPr txBox="1"/>
          <p:nvPr/>
        </p:nvSpPr>
        <p:spPr>
          <a:xfrm>
            <a:off x="0" y="3469341"/>
            <a:ext cx="12192000" cy="369332"/>
          </a:xfrm>
          <a:prstGeom prst="rect">
            <a:avLst/>
          </a:prstGeom>
          <a:noFill/>
        </p:spPr>
        <p:txBody>
          <a:bodyPr wrap="square">
            <a:spAutoFit/>
          </a:bodyPr>
          <a:lstStyle/>
          <a:p>
            <a:pPr algn="ctr"/>
            <a:r>
              <a:rPr lang="en-US" sz="1800" b="1" cap="none" dirty="0">
                <a:latin typeface="Times New Roman" panose="02020603050405020304" pitchFamily="18" charset="0"/>
                <a:cs typeface="Times New Roman" panose="02020603050405020304" pitchFamily="18" charset="0"/>
              </a:rPr>
              <a:t>Major Project Presentation – 1</a:t>
            </a:r>
          </a:p>
        </p:txBody>
      </p:sp>
    </p:spTree>
    <p:extLst>
      <p:ext uri="{BB962C8B-B14F-4D97-AF65-F5344CB8AC3E}">
        <p14:creationId xmlns:p14="http://schemas.microsoft.com/office/powerpoint/2010/main" val="121423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EC81-9393-2673-47CE-1ACD9B8D09A4}"/>
              </a:ext>
            </a:extLst>
          </p:cNvPr>
          <p:cNvSpPr>
            <a:spLocks noGrp="1"/>
          </p:cNvSpPr>
          <p:nvPr>
            <p:ph type="title"/>
          </p:nvPr>
        </p:nvSpPr>
        <p:spPr>
          <a:xfrm>
            <a:off x="1294362" y="764763"/>
            <a:ext cx="9603275" cy="1049235"/>
          </a:xfrm>
        </p:spPr>
        <p:txBody>
          <a:bodyPr/>
          <a:lstStyle/>
          <a:p>
            <a:pPr algn="just"/>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content</a:t>
            </a:r>
          </a:p>
        </p:txBody>
      </p:sp>
      <p:sp>
        <p:nvSpPr>
          <p:cNvPr id="3" name="Content Placeholder 2">
            <a:extLst>
              <a:ext uri="{FF2B5EF4-FFF2-40B4-BE49-F238E27FC236}">
                <a16:creationId xmlns:a16="http://schemas.microsoft.com/office/drawing/2014/main" id="{243E7F3C-1925-7958-766A-6054D0A6758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Problem Domain</a:t>
            </a:r>
          </a:p>
          <a:p>
            <a:r>
              <a:rPr lang="en-US" dirty="0">
                <a:latin typeface="Times New Roman" panose="02020603050405020304" pitchFamily="18" charset="0"/>
                <a:cs typeface="Times New Roman" panose="02020603050405020304" pitchFamily="18" charset="0"/>
              </a:rPr>
              <a:t>Literature Survey</a:t>
            </a:r>
          </a:p>
          <a:p>
            <a:r>
              <a:rPr lang="en-US" dirty="0">
                <a:latin typeface="Times New Roman" panose="02020603050405020304" pitchFamily="18" charset="0"/>
                <a:cs typeface="Times New Roman" panose="02020603050405020304" pitchFamily="18" charset="0"/>
              </a:rPr>
              <a:t>Feasibility Study</a:t>
            </a:r>
            <a:r>
              <a:rPr lang="en-US" dirty="0"/>
              <a:t> </a:t>
            </a:r>
          </a:p>
          <a:p>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09952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B65E-F282-C170-DB49-3B823629374B}"/>
              </a:ext>
            </a:extLst>
          </p:cNvPr>
          <p:cNvSpPr>
            <a:spLocks noGrp="1"/>
          </p:cNvSpPr>
          <p:nvPr>
            <p:ph type="title"/>
          </p:nvPr>
        </p:nvSpPr>
        <p:spPr/>
        <p:txBody>
          <a:bodyPr>
            <a:normAutofit fontScale="90000"/>
          </a:bodyPr>
          <a:lstStyle/>
          <a:p>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31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A92DB3B-5CEE-D2D6-B211-A88F0E632E60}"/>
              </a:ext>
            </a:extLst>
          </p:cNvPr>
          <p:cNvSpPr>
            <a:spLocks noGrp="1"/>
          </p:cNvSpPr>
          <p:nvPr>
            <p:ph idx="1"/>
          </p:nvPr>
        </p:nvSpPr>
        <p:spPr>
          <a:xfrm>
            <a:off x="1451579" y="2015732"/>
            <a:ext cx="9603275" cy="3940451"/>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A fully functional project based on Online Examination System which uses </a:t>
            </a:r>
            <a:r>
              <a:rPr lang="en-US" dirty="0">
                <a:latin typeface="Times New Roman" panose="02020603050405020304" pitchFamily="18" charset="0"/>
                <a:cs typeface="Times New Roman" panose="02020603050405020304" pitchFamily="18" charset="0"/>
              </a:rPr>
              <a:t>Python</a:t>
            </a:r>
            <a:r>
              <a:rPr lang="en-US" b="0" i="0" dirty="0">
                <a:effectLst/>
                <a:latin typeface="Times New Roman" panose="02020603050405020304" pitchFamily="18" charset="0"/>
                <a:cs typeface="Times New Roman" panose="02020603050405020304" pitchFamily="18" charset="0"/>
              </a:rPr>
              <a:t> with</a:t>
            </a:r>
            <a:r>
              <a:rPr lang="en-US" b="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Django Web Framework.</a:t>
            </a:r>
            <a:r>
              <a:rPr lang="en-US" b="0" i="0" dirty="0">
                <a:solidFill>
                  <a:srgbClr val="303030"/>
                </a:solidFill>
                <a:effectLst/>
                <a:latin typeface="Gudea"/>
              </a:rPr>
              <a:t> </a:t>
            </a:r>
            <a:r>
              <a:rPr lang="en-US" b="0" i="0" dirty="0">
                <a:solidFill>
                  <a:srgbClr val="303030"/>
                </a:solidFill>
                <a:effectLst/>
                <a:latin typeface="Times New Roman" panose="02020603050405020304" pitchFamily="18" charset="0"/>
                <a:cs typeface="Times New Roman" panose="02020603050405020304" pitchFamily="18" charset="0"/>
              </a:rPr>
              <a:t>It has a number of important features that will allow the users to attend online exams and manage them. Moving on, this online exam system project in Python Django focuses mainly on dealing with student’s examinations. Also, the system displays all the available course and their question sets. In addition, the system allows managing question set by entering questions, options, and answers. This project is divided into three categories: Student, Teacher, and Admin Panel. In an overview of this web application, a student can simply register and start using it</a:t>
            </a:r>
            <a:r>
              <a:rPr lang="en-US" b="0" i="0" dirty="0">
                <a:solidFill>
                  <a:srgbClr val="303030"/>
                </a:solidFill>
                <a:effectLst/>
                <a:latin typeface="Gudea"/>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064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2A5CD-407F-6710-5DEF-201616BA1258}"/>
              </a:ext>
            </a:extLst>
          </p:cNvPr>
          <p:cNvSpPr>
            <a:spLocks noGrp="1"/>
          </p:cNvSpPr>
          <p:nvPr>
            <p:ph type="title"/>
          </p:nvPr>
        </p:nvSpPr>
        <p:spPr/>
        <p:txBody>
          <a:bodyPr/>
          <a:lstStyle/>
          <a:p>
            <a:br>
              <a:rPr lang="en-US" dirty="0"/>
            </a:br>
            <a:r>
              <a:rPr lang="en-US" sz="2800" b="1" dirty="0">
                <a:latin typeface="Times New Roman" panose="02020603050405020304" pitchFamily="18" charset="0"/>
                <a:cs typeface="Times New Roman" panose="02020603050405020304" pitchFamily="18" charset="0"/>
              </a:rPr>
              <a:t>                           Problem domain</a:t>
            </a:r>
          </a:p>
        </p:txBody>
      </p:sp>
      <p:sp>
        <p:nvSpPr>
          <p:cNvPr id="3" name="Content Placeholder 2">
            <a:extLst>
              <a:ext uri="{FF2B5EF4-FFF2-40B4-BE49-F238E27FC236}">
                <a16:creationId xmlns:a16="http://schemas.microsoft.com/office/drawing/2014/main" id="{A22AB8A0-7C87-FF2F-D3B3-59C293322EAA}"/>
              </a:ext>
            </a:extLst>
          </p:cNvPr>
          <p:cNvSpPr>
            <a:spLocks noGrp="1"/>
          </p:cNvSpPr>
          <p:nvPr>
            <p:ph idx="1"/>
          </p:nvPr>
        </p:nvSpPr>
        <p:spPr>
          <a:xfrm>
            <a:off x="1451579" y="2015732"/>
            <a:ext cx="9603275" cy="4217288"/>
          </a:xfrm>
        </p:spPr>
        <p:txBody>
          <a:bodyPr/>
          <a:lstStyle/>
          <a:p>
            <a:pPr marL="0" indent="0" algn="just">
              <a:buNone/>
            </a:pPr>
            <a:r>
              <a:rPr lang="en-US" dirty="0">
                <a:latin typeface="Times New Roman" panose="02020603050405020304" pitchFamily="18" charset="0"/>
                <a:cs typeface="Times New Roman" panose="02020603050405020304" pitchFamily="18" charset="0"/>
              </a:rPr>
              <a:t>Since the traditional have many drawbacks such as time consuming, Difficulty of analysing the test manually, More observers are required to take exam of many students, Results are not accurate since calculations is done manually, The chance of losing exam's result is higher in current systems.</a:t>
            </a:r>
            <a:r>
              <a:rPr lang="en-US" b="0" i="0" dirty="0">
                <a:solidFill>
                  <a:srgbClr val="000000"/>
                </a:solidFill>
                <a:effectLst/>
                <a:latin typeface="ff3"/>
              </a:rPr>
              <a:t> </a:t>
            </a:r>
            <a:r>
              <a:rPr lang="en-US" b="0" i="0" dirty="0">
                <a:solidFill>
                  <a:srgbClr val="000000"/>
                </a:solidFill>
                <a:effectLst/>
                <a:latin typeface="Times New Roman" panose="02020603050405020304" pitchFamily="18" charset="0"/>
                <a:cs typeface="Times New Roman" panose="02020603050405020304" pitchFamily="18" charset="0"/>
              </a:rPr>
              <a:t>A lot of resources (time and money) are wasted since students have to move from place to place to do exams. Time and man power is also wasted as setting and marking of the exams is done manually .The purpose of on-line exam system is to take online test in an efficient manner and no timewasting for checking the paper</a:t>
            </a:r>
            <a:r>
              <a:rPr lang="en-US" dirty="0">
                <a:latin typeface="Times New Roman" panose="02020603050405020304" pitchFamily="18" charset="0"/>
                <a:cs typeface="Times New Roman" panose="02020603050405020304" pitchFamily="18" charset="0"/>
              </a:rPr>
              <a:t>. Online examination system saves the exams information in a database, and this make it an easier way to give exam teachers can add theirs exams rules , and student can give exam in a totally automated system. </a:t>
            </a: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4140024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F564-175C-96A6-E958-B531F93942A8}"/>
              </a:ext>
            </a:extLst>
          </p:cNvPr>
          <p:cNvSpPr>
            <a:spLocks noGrp="1"/>
          </p:cNvSpPr>
          <p:nvPr>
            <p:ph type="title"/>
          </p:nvPr>
        </p:nvSpPr>
        <p:spPr/>
        <p:txBody>
          <a:bodyPr>
            <a:normAutofit fontScale="90000"/>
          </a:bodyPr>
          <a:lstStyle/>
          <a:p>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                              Literature survey</a:t>
            </a:r>
            <a:br>
              <a:rPr lang="en-US" dirty="0"/>
            </a:br>
            <a:endParaRPr lang="en-US" dirty="0"/>
          </a:p>
        </p:txBody>
      </p:sp>
      <p:sp>
        <p:nvSpPr>
          <p:cNvPr id="3" name="Content Placeholder 2">
            <a:extLst>
              <a:ext uri="{FF2B5EF4-FFF2-40B4-BE49-F238E27FC236}">
                <a16:creationId xmlns:a16="http://schemas.microsoft.com/office/drawing/2014/main" id="{782C00B4-4C71-E37B-DC54-0F6B5C639CC0}"/>
              </a:ext>
            </a:extLst>
          </p:cNvPr>
          <p:cNvSpPr>
            <a:spLocks noGrp="1"/>
          </p:cNvSpPr>
          <p:nvPr>
            <p:ph idx="1"/>
          </p:nvPr>
        </p:nvSpPr>
        <p:spPr>
          <a:xfrm>
            <a:off x="1451579" y="1853754"/>
            <a:ext cx="9603275" cy="4199727"/>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Many different researches have focused on the subject of an online examination system these work can be represented as following:</a:t>
            </a:r>
          </a:p>
          <a:p>
            <a:pPr marL="0" indent="0" algn="just">
              <a:buNone/>
            </a:pPr>
            <a:r>
              <a:rPr lang="en-US" dirty="0">
                <a:latin typeface="Times New Roman" panose="02020603050405020304" pitchFamily="18" charset="0"/>
                <a:cs typeface="Times New Roman" panose="02020603050405020304" pitchFamily="18" charset="0"/>
              </a:rPr>
              <a:t> SIETTE: Guzman and Conejo (2005) proposed an online examination system called System of Intelligent Evaluation using Tests for Tele-education (SIETTE). SIETTE is a web-based environment to generate and construct adaptive tests. It can be used for instructional objectives, via combining adaptive student self-assessment test questions with hints and feedback.</a:t>
            </a:r>
          </a:p>
          <a:p>
            <a:pPr marL="0" indent="0" algn="just">
              <a:buNone/>
            </a:pPr>
            <a:r>
              <a:rPr lang="en-US" dirty="0">
                <a:latin typeface="Times New Roman" panose="02020603050405020304" pitchFamily="18" charset="0"/>
                <a:cs typeface="Times New Roman" panose="02020603050405020304" pitchFamily="18" charset="0"/>
              </a:rPr>
              <a:t>EMS :Rashad Et. Al. (2010) proposed a web-based online examination system called Exam Management System (EMS). EMS manages the examination and auto-grading for students exams and supports conducting exams collects the answers, auto mark the submissions, and produce the reports for the test</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093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0E37-5C35-2930-A5C3-0568D773E9FC}"/>
              </a:ext>
            </a:extLst>
          </p:cNvPr>
          <p:cNvSpPr>
            <a:spLocks noGrp="1"/>
          </p:cNvSpPr>
          <p:nvPr>
            <p:ph type="title"/>
          </p:nvPr>
        </p:nvSpPr>
        <p:spPr/>
        <p:txBody>
          <a:bodyPr/>
          <a:lstStyle/>
          <a:p>
            <a:br>
              <a:rPr lang="en-US" dirty="0"/>
            </a:br>
            <a:r>
              <a:rPr lang="en-US" dirty="0"/>
              <a:t>                          </a:t>
            </a:r>
            <a:r>
              <a:rPr lang="en-US" sz="2800" b="1" dirty="0">
                <a:latin typeface="Times New Roman" panose="02020603050405020304" pitchFamily="18" charset="0"/>
                <a:cs typeface="Times New Roman" panose="02020603050405020304" pitchFamily="18" charset="0"/>
              </a:rPr>
              <a:t>feasibility study</a:t>
            </a:r>
          </a:p>
        </p:txBody>
      </p:sp>
      <p:sp>
        <p:nvSpPr>
          <p:cNvPr id="3" name="Content Placeholder 2">
            <a:extLst>
              <a:ext uri="{FF2B5EF4-FFF2-40B4-BE49-F238E27FC236}">
                <a16:creationId xmlns:a16="http://schemas.microsoft.com/office/drawing/2014/main" id="{6FF6DA13-F7B4-C0C3-D6C1-BDC580BC0CEA}"/>
              </a:ext>
            </a:extLst>
          </p:cNvPr>
          <p:cNvSpPr>
            <a:spLocks noGrp="1"/>
          </p:cNvSpPr>
          <p:nvPr>
            <p:ph idx="1"/>
          </p:nvPr>
        </p:nvSpPr>
        <p:spPr/>
        <p:txBody>
          <a:bodyPr>
            <a:normAutofit/>
          </a:bodyPr>
          <a:lstStyle/>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The main aim of the study was to find out the viability and practicability of undertaking this project. The following were the outcomes of the study:-</a:t>
            </a:r>
          </a:p>
          <a:p>
            <a:pPr marL="0" indent="0" algn="just">
              <a:buNone/>
            </a:pPr>
            <a:r>
              <a:rPr lang="en-US" sz="2400" b="1" i="0" dirty="0">
                <a:solidFill>
                  <a:srgbClr val="000000"/>
                </a:solidFill>
                <a:effectLst/>
                <a:latin typeface="Times New Roman" panose="02020603050405020304" pitchFamily="18" charset="0"/>
                <a:cs typeface="Times New Roman" panose="02020603050405020304" pitchFamily="18" charset="0"/>
              </a:rPr>
              <a:t>1. Economic feasibility</a:t>
            </a:r>
            <a:r>
              <a:rPr lang="en-US" b="1" i="0"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The cost of running this project from start to finish was affordable. From the cost/benefit analysis carried out, it was determined that the benefits of this system outweighed its cost by a good margin.</a:t>
            </a:r>
          </a:p>
          <a:p>
            <a:pPr marL="0" indent="0" algn="just">
              <a:buNone/>
            </a:pPr>
            <a:r>
              <a:rPr lang="en-US" sz="2400" b="1" i="0" dirty="0">
                <a:solidFill>
                  <a:srgbClr val="000000"/>
                </a:solidFill>
                <a:effectLst/>
                <a:latin typeface="Times New Roman" panose="02020603050405020304" pitchFamily="18" charset="0"/>
                <a:cs typeface="Times New Roman" panose="02020603050405020304" pitchFamily="18" charset="0"/>
              </a:rPr>
              <a:t>2.  Technical feasibility:- </a:t>
            </a:r>
            <a:r>
              <a:rPr lang="en-US" sz="2400" dirty="0">
                <a:solidFill>
                  <a:srgbClr val="000000"/>
                </a:solidFill>
                <a:latin typeface="Times New Roman" panose="02020603050405020304" pitchFamily="18" charset="0"/>
                <a:cs typeface="Times New Roman" panose="02020603050405020304" pitchFamily="18" charset="0"/>
              </a:rPr>
              <a:t>Python Django Framework </a:t>
            </a:r>
            <a:r>
              <a:rPr lang="en-US" b="0" i="0" dirty="0">
                <a:solidFill>
                  <a:srgbClr val="000000"/>
                </a:solidFill>
                <a:effectLst/>
                <a:latin typeface="Times New Roman" panose="02020603050405020304" pitchFamily="18" charset="0"/>
                <a:cs typeface="Times New Roman" panose="02020603050405020304" pitchFamily="18" charset="0"/>
              </a:rPr>
              <a:t>and MYSQL were chosen for server side logic and HTML/CSS/</a:t>
            </a:r>
            <a:r>
              <a:rPr lang="en-US" dirty="0">
                <a:solidFill>
                  <a:srgbClr val="000000"/>
                </a:solidFill>
                <a:latin typeface="Times New Roman" panose="02020603050405020304" pitchFamily="18" charset="0"/>
                <a:cs typeface="Times New Roman" panose="02020603050405020304" pitchFamily="18" charset="0"/>
              </a:rPr>
              <a:t>Bootstrap </a:t>
            </a:r>
            <a:r>
              <a:rPr lang="en-US" b="0" i="0" dirty="0">
                <a:solidFill>
                  <a:srgbClr val="000000"/>
                </a:solidFill>
                <a:effectLst/>
                <a:latin typeface="Times New Roman" panose="02020603050405020304" pitchFamily="18" charset="0"/>
                <a:cs typeface="Times New Roman" panose="02020603050405020304" pitchFamily="18" charset="0"/>
              </a:rPr>
              <a:t>was chosen for client-side presentation.</a:t>
            </a:r>
          </a:p>
          <a:p>
            <a:pPr marL="0" indent="0" algn="just">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marL="457200" indent="-457200" algn="jus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98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D1FB8B-14C9-05CA-6A68-3F83A3E4BED0}"/>
              </a:ext>
            </a:extLst>
          </p:cNvPr>
          <p:cNvSpPr>
            <a:spLocks noGrp="1"/>
          </p:cNvSpPr>
          <p:nvPr>
            <p:ph idx="1"/>
          </p:nvPr>
        </p:nvSpPr>
        <p:spPr/>
        <p:txBody>
          <a:bodyPr/>
          <a:lstStyle/>
          <a:p>
            <a:pPr marL="0" indent="0" algn="just">
              <a:buNone/>
            </a:pPr>
            <a:r>
              <a:rPr lang="en-US" sz="2400" b="1" i="0" dirty="0">
                <a:solidFill>
                  <a:srgbClr val="000000"/>
                </a:solidFill>
                <a:effectLst/>
                <a:latin typeface="Times New Roman" panose="02020603050405020304" pitchFamily="18" charset="0"/>
                <a:cs typeface="Times New Roman" panose="02020603050405020304" pitchFamily="18" charset="0"/>
              </a:rPr>
              <a:t>3. Operational feasibility:- </a:t>
            </a:r>
            <a:r>
              <a:rPr lang="en-US" b="0" i="0" dirty="0">
                <a:solidFill>
                  <a:srgbClr val="000000"/>
                </a:solidFill>
                <a:effectLst/>
                <a:latin typeface="Times New Roman" panose="02020603050405020304" pitchFamily="18" charset="0"/>
                <a:cs typeface="Times New Roman" panose="02020603050405020304" pitchFamily="18" charset="0"/>
              </a:rPr>
              <a:t>The system’s operation was determined to be feasible because it would solve user problems by providing a cheap and reliable advertising platform. It lets the different users and organization shave control of their information and how the system handles their Information.</a:t>
            </a:r>
          </a:p>
          <a:p>
            <a:pPr marL="0" indent="0">
              <a:buNone/>
            </a:pPr>
            <a:endParaRPr lang="en-US" dirty="0"/>
          </a:p>
        </p:txBody>
      </p:sp>
    </p:spTree>
    <p:extLst>
      <p:ext uri="{BB962C8B-B14F-4D97-AF65-F5344CB8AC3E}">
        <p14:creationId xmlns:p14="http://schemas.microsoft.com/office/powerpoint/2010/main" val="2376164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A6E1-A805-DA63-6D9D-F60A61CDFCBA}"/>
              </a:ext>
            </a:extLst>
          </p:cNvPr>
          <p:cNvSpPr>
            <a:spLocks noGrp="1"/>
          </p:cNvSpPr>
          <p:nvPr>
            <p:ph type="title"/>
          </p:nvPr>
        </p:nvSpPr>
        <p:spPr/>
        <p:txBody>
          <a:bodyPr>
            <a:normAutofit/>
          </a:bodyPr>
          <a:lstStyle/>
          <a:p>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References</a:t>
            </a:r>
          </a:p>
        </p:txBody>
      </p:sp>
      <p:sp>
        <p:nvSpPr>
          <p:cNvPr id="7" name="TextBox 6">
            <a:extLst>
              <a:ext uri="{FF2B5EF4-FFF2-40B4-BE49-F238E27FC236}">
                <a16:creationId xmlns:a16="http://schemas.microsoft.com/office/drawing/2014/main" id="{736084EF-8D32-5097-43D1-69DD0B55441D}"/>
              </a:ext>
            </a:extLst>
          </p:cNvPr>
          <p:cNvSpPr txBox="1"/>
          <p:nvPr/>
        </p:nvSpPr>
        <p:spPr>
          <a:xfrm>
            <a:off x="1451579" y="2008910"/>
            <a:ext cx="9603275" cy="3970318"/>
          </a:xfrm>
          <a:prstGeom prst="rect">
            <a:avLst/>
          </a:prstGeom>
          <a:noFill/>
        </p:spPr>
        <p:txBody>
          <a:bodyPr wrap="square">
            <a:spAutoFit/>
          </a:bodyPr>
          <a:lstStyle/>
          <a:p>
            <a:pPr marL="342900" indent="-342900">
              <a:buFont typeface="+mj-lt"/>
              <a:buAutoNum type="arabicParenR"/>
            </a:pPr>
            <a:r>
              <a:rPr lang="en-US" dirty="0">
                <a:solidFill>
                  <a:srgbClr val="0000FF"/>
                </a:solidFill>
                <a:hlinkClick r:id="rId2">
                  <a:extLst>
                    <a:ext uri="{A12FA001-AC4F-418D-AE19-62706E023703}">
                      <ahyp:hlinkClr xmlns:ahyp="http://schemas.microsoft.com/office/drawing/2018/hyperlinkcolor" val="tx"/>
                    </a:ext>
                  </a:extLst>
                </a:hlinkClick>
              </a:rPr>
              <a:t>https://www.geeksforgeeks.org/overview-software-documentation/</a:t>
            </a:r>
          </a:p>
          <a:p>
            <a:pPr marL="342900" indent="-342900">
              <a:buFont typeface="+mj-lt"/>
              <a:buAutoNum type="arabicParenR"/>
            </a:pPr>
            <a:endParaRPr lang="en-US" dirty="0">
              <a:solidFill>
                <a:srgbClr val="0000FF"/>
              </a:solidFill>
              <a:hlinkClick r:id="rId2">
                <a:extLst>
                  <a:ext uri="{A12FA001-AC4F-418D-AE19-62706E023703}">
                    <ahyp:hlinkClr xmlns:ahyp="http://schemas.microsoft.com/office/drawing/2018/hyperlinkcolor" val="tx"/>
                  </a:ext>
                </a:extLst>
              </a:hlinkClick>
            </a:endParaRPr>
          </a:p>
          <a:p>
            <a:pPr marL="342900" indent="-342900">
              <a:buFont typeface="+mj-lt"/>
              <a:buAutoNum type="arabicParenR"/>
            </a:pPr>
            <a:r>
              <a:rPr lang="en-US" dirty="0">
                <a:solidFill>
                  <a:srgbClr val="0000FF"/>
                </a:solidFill>
                <a:hlinkClick r:id="rId2">
                  <a:extLst>
                    <a:ext uri="{A12FA001-AC4F-418D-AE19-62706E023703}">
                      <ahyp:hlinkClr xmlns:ahyp="http://schemas.microsoft.com/office/drawing/2018/hyperlinkcolor" val="tx"/>
                    </a:ext>
                  </a:extLst>
                </a:hlinkClick>
              </a:rPr>
              <a:t>https://thinkexam.com/blog/introduction-online-examination-system-how-does-it-work-its-pros-cons/</a:t>
            </a:r>
            <a:endParaRPr lang="en-US" dirty="0">
              <a:solidFill>
                <a:srgbClr val="0000FF"/>
              </a:solidFill>
            </a:endParaRPr>
          </a:p>
          <a:p>
            <a:pPr marL="342900" indent="-342900">
              <a:buFont typeface="+mj-lt"/>
              <a:buAutoNum type="arabicParenR"/>
            </a:pPr>
            <a:r>
              <a:rPr lang="en-US" dirty="0">
                <a:solidFill>
                  <a:srgbClr val="0000FF"/>
                </a:solidFill>
                <a:hlinkClick r:id="rId3">
                  <a:extLst>
                    <a:ext uri="{A12FA001-AC4F-418D-AE19-62706E023703}">
                      <ahyp:hlinkClr xmlns:ahyp="http://schemas.microsoft.com/office/drawing/2018/hyperlinkcolor" val="tx"/>
                    </a:ext>
                  </a:extLst>
                </a:hlinkClick>
              </a:rPr>
              <a:t>https://www.epravesh.com/blog/reasons-online-examination-system-schoolscolleges-university/</a:t>
            </a:r>
            <a:endParaRPr lang="en-US" dirty="0">
              <a:solidFill>
                <a:srgbClr val="0000FF"/>
              </a:solidFill>
            </a:endParaRPr>
          </a:p>
          <a:p>
            <a:pPr marL="342900" indent="-342900">
              <a:buFont typeface="+mj-lt"/>
              <a:buAutoNum type="arabicParenR"/>
            </a:pPr>
            <a:endParaRPr lang="en-US" dirty="0">
              <a:solidFill>
                <a:srgbClr val="0000FF"/>
              </a:solidFill>
            </a:endParaRPr>
          </a:p>
          <a:p>
            <a:pPr marL="342900" indent="-342900">
              <a:buFont typeface="+mj-lt"/>
              <a:buAutoNum type="arabicParenR"/>
            </a:pPr>
            <a:r>
              <a:rPr lang="en-US" dirty="0">
                <a:solidFill>
                  <a:srgbClr val="0000FF"/>
                </a:solidFill>
                <a:hlinkClick r:id="rId4">
                  <a:extLst>
                    <a:ext uri="{A12FA001-AC4F-418D-AE19-62706E023703}">
                      <ahyp:hlinkClr xmlns:ahyp="http://schemas.microsoft.com/office/drawing/2018/hyperlinkcolor" val="tx"/>
                    </a:ext>
                  </a:extLst>
                </a:hlinkClick>
              </a:rPr>
              <a:t>https://elearningindustry.com/online-exam-software-features-to-check-before-buying</a:t>
            </a:r>
            <a:endParaRPr lang="en-US" dirty="0">
              <a:solidFill>
                <a:srgbClr val="0000FF"/>
              </a:solidFill>
            </a:endParaRPr>
          </a:p>
          <a:p>
            <a:pPr marL="342900" indent="-342900">
              <a:buFont typeface="+mj-lt"/>
              <a:buAutoNum type="arabicParenR"/>
            </a:pPr>
            <a:endParaRPr lang="en-US" dirty="0">
              <a:solidFill>
                <a:srgbClr val="0000FF"/>
              </a:solidFill>
            </a:endParaRPr>
          </a:p>
          <a:p>
            <a:pPr marL="342900" indent="-342900">
              <a:buFont typeface="+mj-lt"/>
              <a:buAutoNum type="arabicParenR"/>
            </a:pPr>
            <a:r>
              <a:rPr lang="en-US" dirty="0">
                <a:solidFill>
                  <a:srgbClr val="0000FF"/>
                </a:solidFill>
                <a:hlinkClick r:id="rId5">
                  <a:extLst>
                    <a:ext uri="{A12FA001-AC4F-418D-AE19-62706E023703}">
                      <ahyp:hlinkClr xmlns:ahyp="http://schemas.microsoft.com/office/drawing/2018/hyperlinkcolor" val="tx"/>
                    </a:ext>
                  </a:extLst>
                </a:hlinkClick>
              </a:rPr>
              <a:t>https://www.scribbr.com/dissertation/literature-review/</a:t>
            </a:r>
            <a:endParaRPr lang="en-US" dirty="0">
              <a:solidFill>
                <a:srgbClr val="0000FF"/>
              </a:solidFill>
            </a:endParaRPr>
          </a:p>
          <a:p>
            <a:pPr marL="342900" indent="-342900">
              <a:buFont typeface="+mj-lt"/>
              <a:buAutoNum type="arabicParenR"/>
            </a:pPr>
            <a:endParaRPr lang="en-US" dirty="0">
              <a:solidFill>
                <a:srgbClr val="0000FF"/>
              </a:solidFill>
            </a:endParaRPr>
          </a:p>
          <a:p>
            <a:pPr marL="342900" indent="-342900">
              <a:buFont typeface="+mj-lt"/>
              <a:buAutoNum type="arabicParenR"/>
            </a:pPr>
            <a:r>
              <a:rPr lang="en-US" dirty="0">
                <a:solidFill>
                  <a:srgbClr val="0000FF"/>
                </a:solidFill>
                <a:hlinkClick r:id="rId6">
                  <a:extLst>
                    <a:ext uri="{A12FA001-AC4F-418D-AE19-62706E023703}">
                      <ahyp:hlinkClr xmlns:ahyp="http://schemas.microsoft.com/office/drawing/2018/hyperlinkcolor" val="tx"/>
                    </a:ext>
                  </a:extLst>
                </a:hlinkClick>
              </a:rPr>
              <a:t>https://www.definitions.net/definition/problem+domain#:~:text=A%20problem%20domain%20is%20the,interest%2C%20and%20excluding%20everything%20else</a:t>
            </a:r>
            <a:endParaRPr lang="en-US" dirty="0">
              <a:solidFill>
                <a:srgbClr val="0000FF"/>
              </a:solidFill>
            </a:endParaRPr>
          </a:p>
          <a:p>
            <a:pPr marL="342900" indent="-342900">
              <a:buFont typeface="+mj-lt"/>
              <a:buAutoNum type="arabicParenR"/>
            </a:pPr>
            <a:endParaRPr lang="en-US" dirty="0">
              <a:solidFill>
                <a:srgbClr val="0000FF"/>
              </a:solidFill>
            </a:endParaRPr>
          </a:p>
          <a:p>
            <a:pPr marL="342900" indent="-342900">
              <a:buFont typeface="+mj-lt"/>
              <a:buAutoNum type="arabicParenR"/>
            </a:pPr>
            <a:endParaRPr lang="en-US" dirty="0">
              <a:solidFill>
                <a:srgbClr val="0000FF"/>
              </a:solidFill>
            </a:endParaRPr>
          </a:p>
        </p:txBody>
      </p:sp>
    </p:spTree>
    <p:extLst>
      <p:ext uri="{BB962C8B-B14F-4D97-AF65-F5344CB8AC3E}">
        <p14:creationId xmlns:p14="http://schemas.microsoft.com/office/powerpoint/2010/main" val="17373825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296</TotalTime>
  <Words>751</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ff3</vt:lpstr>
      <vt:lpstr>Gill Sans MT</vt:lpstr>
      <vt:lpstr>Gudea</vt:lpstr>
      <vt:lpstr>Times New Roman</vt:lpstr>
      <vt:lpstr>Gallery</vt:lpstr>
      <vt:lpstr>PowerPoint Presentation</vt:lpstr>
      <vt:lpstr>topic</vt:lpstr>
      <vt:lpstr>                                      content</vt:lpstr>
      <vt:lpstr>                                                             introduction</vt:lpstr>
      <vt:lpstr>                            Problem domain</vt:lpstr>
      <vt:lpstr>                               Literature survey </vt:lpstr>
      <vt:lpstr>                           feasibility study</vt:lpstr>
      <vt:lpstr>PowerPoint Presentation</vt:lpstr>
      <vt:lpstr>                                         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rishabh patidar</dc:creator>
  <cp:lastModifiedBy>Prashant Vishwakrma</cp:lastModifiedBy>
  <cp:revision>10</cp:revision>
  <dcterms:created xsi:type="dcterms:W3CDTF">2022-08-24T17:11:31Z</dcterms:created>
  <dcterms:modified xsi:type="dcterms:W3CDTF">2022-08-28T21:03:00Z</dcterms:modified>
</cp:coreProperties>
</file>