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8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4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47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2202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14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28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42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5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3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7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2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1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0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1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6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8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8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14300" dist="38100" dir="2700000" algn="tl">
              <a:srgbClr val="000000">
                <a:alpha val="26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NIFTY 50 Stock Market Analysis &amp;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758184"/>
            <a:ext cx="7051738" cy="1700784"/>
          </a:xfrm>
        </p:spPr>
        <p:txBody>
          <a:bodyPr>
            <a:normAutofit lnSpcReduction="10000"/>
          </a:bodyPr>
          <a:lstStyle/>
          <a:p>
            <a:r>
              <a:rPr dirty="0"/>
              <a:t>Group Members: Shabana, Prashasti, </a:t>
            </a:r>
            <a:r>
              <a:rPr lang="en-US" dirty="0"/>
              <a:t>Pradeep</a:t>
            </a:r>
            <a:r>
              <a:rPr dirty="0"/>
              <a:t>, </a:t>
            </a:r>
            <a:r>
              <a:rPr lang="en-US" dirty="0" err="1"/>
              <a:t>sharmila</a:t>
            </a:r>
            <a:r>
              <a:rPr dirty="0"/>
              <a:t>, </a:t>
            </a:r>
            <a:r>
              <a:rPr lang="en-US" dirty="0" err="1"/>
              <a:t>uttam</a:t>
            </a:r>
            <a:r>
              <a:rPr dirty="0"/>
              <a:t>, </a:t>
            </a:r>
            <a:r>
              <a:rPr lang="en-US" dirty="0" err="1"/>
              <a:t>aseef</a:t>
            </a:r>
            <a:endParaRPr dirty="0"/>
          </a:p>
          <a:p>
            <a:r>
              <a:rPr dirty="0"/>
              <a:t>Course: PDS (Python for Data Science)</a:t>
            </a:r>
          </a:p>
          <a:p>
            <a:r>
              <a:rPr dirty="0"/>
              <a:t>Date: 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App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/>
            </a:pPr>
            <a:r>
              <a:rPr dirty="0"/>
              <a:t>CSV Upload and Date Range Filter</a:t>
            </a:r>
          </a:p>
          <a:p>
            <a:pPr>
              <a:spcAft>
                <a:spcPts val="800"/>
              </a:spcAft>
              <a:defRPr sz="2000"/>
            </a:pPr>
            <a:r>
              <a:rPr dirty="0"/>
              <a:t>EDA Outputs: Line charts, heatmaps, </a:t>
            </a:r>
            <a:r>
              <a:rPr dirty="0" err="1"/>
              <a:t>countplots</a:t>
            </a:r>
            <a:endParaRPr dirty="0"/>
          </a:p>
          <a:p>
            <a:pPr>
              <a:spcAft>
                <a:spcPts val="800"/>
              </a:spcAft>
              <a:defRPr sz="2000"/>
            </a:pPr>
            <a:r>
              <a:rPr dirty="0"/>
              <a:t>Prediction Tool:</a:t>
            </a:r>
          </a:p>
          <a:p>
            <a:pPr>
              <a:spcAft>
                <a:spcPts val="800"/>
              </a:spcAft>
              <a:defRPr sz="2000"/>
            </a:pPr>
            <a:r>
              <a:rPr lang="en-IN" dirty="0"/>
              <a:t>I</a:t>
            </a:r>
            <a:r>
              <a:rPr dirty="0" err="1"/>
              <a:t>nputs</a:t>
            </a:r>
            <a:r>
              <a:rPr dirty="0"/>
              <a:t>: Open, High, Low, Volume, Turnover</a:t>
            </a:r>
          </a:p>
          <a:p>
            <a:pPr>
              <a:spcAft>
                <a:spcPts val="800"/>
              </a:spcAft>
              <a:defRPr sz="2000"/>
            </a:pPr>
            <a:r>
              <a:rPr dirty="0"/>
              <a:t>Output: Predicts Daily Movement (Up/Down)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800"/>
              </a:spcAft>
              <a:buNone/>
              <a:defRPr sz="2000"/>
            </a:pPr>
            <a:r>
              <a:rPr b="1" dirty="0"/>
              <a:t>User Flow:</a:t>
            </a:r>
          </a:p>
          <a:p>
            <a:pPr>
              <a:spcAft>
                <a:spcPts val="800"/>
              </a:spcAft>
              <a:defRPr sz="2000"/>
            </a:pPr>
            <a:r>
              <a:rPr dirty="0"/>
              <a:t>Upload file → Select date range → View charts</a:t>
            </a:r>
          </a:p>
          <a:p>
            <a:pPr>
              <a:spcAft>
                <a:spcPts val="800"/>
              </a:spcAft>
              <a:defRPr sz="2000"/>
            </a:pPr>
            <a:r>
              <a:rPr dirty="0"/>
              <a:t> Enter prediction values → Get result</a:t>
            </a:r>
          </a:p>
          <a:p>
            <a:pPr marL="0" indent="0">
              <a:spcAft>
                <a:spcPts val="800"/>
              </a:spcAft>
              <a:buNone/>
              <a:defRPr sz="2000"/>
            </a:pPr>
            <a:r>
              <a:rPr b="1" dirty="0"/>
              <a:t>Practical Use:</a:t>
            </a:r>
          </a:p>
          <a:p>
            <a:pPr>
              <a:spcAft>
                <a:spcPts val="800"/>
              </a:spcAft>
              <a:defRPr sz="2000"/>
            </a:pPr>
            <a:r>
              <a:rPr dirty="0"/>
              <a:t>Provides quick insight for intraday/short-term trading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Aft>
                <a:spcPts val="800"/>
              </a:spcAft>
              <a:buNone/>
              <a:defRPr sz="2000"/>
            </a:pPr>
            <a:r>
              <a:rPr b="1" dirty="0"/>
              <a:t>Challenges: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Ø"/>
              <a:defRPr sz="2000"/>
            </a:pPr>
            <a:r>
              <a:rPr dirty="0"/>
              <a:t>Managing missing values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Ø"/>
              <a:defRPr sz="2000"/>
            </a:pPr>
            <a:r>
              <a:rPr dirty="0"/>
              <a:t>Aligning frontend/backend in </a:t>
            </a:r>
            <a:r>
              <a:rPr dirty="0" err="1"/>
              <a:t>Streamlit</a:t>
            </a:r>
            <a:endParaRPr dirty="0"/>
          </a:p>
          <a:p>
            <a:pPr>
              <a:spcAft>
                <a:spcPts val="800"/>
              </a:spcAft>
              <a:buFont typeface="Wingdings" panose="05000000000000000000" pitchFamily="2" charset="2"/>
              <a:buChar char="Ø"/>
              <a:defRPr sz="2000"/>
            </a:pPr>
            <a:r>
              <a:rPr dirty="0"/>
              <a:t>ML model tuning</a:t>
            </a:r>
          </a:p>
          <a:p>
            <a:pPr marL="0" indent="0">
              <a:spcAft>
                <a:spcPts val="800"/>
              </a:spcAft>
              <a:buNone/>
              <a:defRPr sz="2000"/>
            </a:pPr>
            <a:r>
              <a:rPr b="1" dirty="0"/>
              <a:t>Learnings: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Ø"/>
              <a:defRPr sz="2000"/>
            </a:pPr>
            <a:r>
              <a:rPr dirty="0"/>
              <a:t>Real-world data workflows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Ø"/>
              <a:defRPr sz="2000"/>
            </a:pPr>
            <a:r>
              <a:rPr dirty="0"/>
              <a:t>Collaborative development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Ø"/>
              <a:defRPr sz="2000"/>
            </a:pPr>
            <a:r>
              <a:rPr dirty="0" err="1"/>
              <a:t>Streamlit</a:t>
            </a:r>
            <a:r>
              <a:rPr dirty="0"/>
              <a:t> deployment and UI design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800"/>
              </a:spcAft>
              <a:buNone/>
              <a:defRPr sz="2000"/>
            </a:pPr>
            <a:r>
              <a:rPr dirty="0"/>
              <a:t>Summary:</a:t>
            </a:r>
          </a:p>
          <a:p>
            <a:pPr>
              <a:spcAft>
                <a:spcPts val="800"/>
              </a:spcAft>
              <a:defRPr sz="2000"/>
            </a:pPr>
            <a:r>
              <a:rPr dirty="0"/>
              <a:t>EDA + Predictive model → Web app</a:t>
            </a:r>
          </a:p>
          <a:p>
            <a:pPr>
              <a:spcAft>
                <a:spcPts val="800"/>
              </a:spcAft>
              <a:defRPr sz="2000"/>
            </a:pPr>
            <a:r>
              <a:rPr dirty="0"/>
              <a:t>Next Steps:</a:t>
            </a:r>
          </a:p>
          <a:p>
            <a:pPr>
              <a:spcAft>
                <a:spcPts val="800"/>
              </a:spcAft>
              <a:defRPr sz="2000"/>
            </a:pPr>
            <a:r>
              <a:rPr dirty="0"/>
              <a:t>Add </a:t>
            </a:r>
            <a:r>
              <a:rPr dirty="0" err="1"/>
              <a:t>XGBoost</a:t>
            </a:r>
            <a:r>
              <a:rPr dirty="0"/>
              <a:t>, LSTM models</a:t>
            </a:r>
          </a:p>
          <a:p>
            <a:pPr>
              <a:spcAft>
                <a:spcPts val="800"/>
              </a:spcAft>
              <a:defRPr sz="2000"/>
            </a:pPr>
            <a:r>
              <a:rPr dirty="0"/>
              <a:t>Use live API stock feeds</a:t>
            </a:r>
          </a:p>
          <a:p>
            <a:pPr>
              <a:spcAft>
                <a:spcPts val="800"/>
              </a:spcAft>
              <a:defRPr sz="2000"/>
            </a:pPr>
            <a:r>
              <a:rPr dirty="0"/>
              <a:t>Exportable reports &amp; real-time dashboard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Questions &amp; Discussion</a:t>
            </a:r>
          </a:p>
          <a:p>
            <a:r>
              <a:rPr dirty="0"/>
              <a:t>[GitHub or email link]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00467F"/>
                </a:solidFill>
              </a:rPr>
              <a:t>🔁 Project Workflow Summary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1188720"/>
            <a:ext cx="7772400" cy="548640"/>
          </a:xfrm>
          <a:prstGeom prst="roundRect">
            <a:avLst/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 b="1">
                <a:solidFill>
                  <a:srgbClr val="FFFFFF"/>
                </a:solidFill>
              </a:rPr>
              <a:t>1️⃣ Data Collection &amp; Cleaning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1920240"/>
            <a:ext cx="7772400" cy="548640"/>
          </a:xfrm>
          <a:prstGeom prst="roundRect">
            <a:avLst/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 b="1">
                <a:solidFill>
                  <a:srgbClr val="FFFFFF"/>
                </a:solidFill>
              </a:rPr>
              <a:t>2️⃣ Feature Engineering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2651760"/>
            <a:ext cx="7772400" cy="548640"/>
          </a:xfrm>
          <a:prstGeom prst="roundRect">
            <a:avLst/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 b="1">
                <a:solidFill>
                  <a:srgbClr val="FFFFFF"/>
                </a:solidFill>
              </a:rPr>
              <a:t>3️⃣ Exploratory Data Analysis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3383280"/>
            <a:ext cx="7772400" cy="548640"/>
          </a:xfrm>
          <a:prstGeom prst="roundRect">
            <a:avLst/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 b="1">
                <a:solidFill>
                  <a:srgbClr val="FFFFFF"/>
                </a:solidFill>
              </a:rPr>
              <a:t>4️⃣ Model Building (Random Forest)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4114800"/>
            <a:ext cx="7772400" cy="548640"/>
          </a:xfrm>
          <a:prstGeom prst="roundRect">
            <a:avLst/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 b="1">
                <a:solidFill>
                  <a:srgbClr val="FFFFFF"/>
                </a:solidFill>
              </a:rPr>
              <a:t>5️⃣ Evaluation &amp; Tuning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" y="4846320"/>
            <a:ext cx="7772400" cy="548640"/>
          </a:xfrm>
          <a:prstGeom prst="roundRect">
            <a:avLst/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 b="1">
                <a:solidFill>
                  <a:srgbClr val="FFFFFF"/>
                </a:solidFill>
              </a:rPr>
              <a:t>6️⃣ Streamlit App Deployment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4258-5D58-97E5-74C5-3240081F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602766"/>
            <a:ext cx="7429499" cy="1478570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938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Aft>
                <a:spcPts val="800"/>
              </a:spcAft>
              <a:buNone/>
              <a:defRPr sz="2000"/>
            </a:pPr>
            <a:r>
              <a:rPr b="1" dirty="0"/>
              <a:t>Objective: </a:t>
            </a:r>
            <a:endParaRPr lang="en-US" b="1" dirty="0"/>
          </a:p>
          <a:p>
            <a:pPr marL="0" indent="0">
              <a:spcAft>
                <a:spcPts val="800"/>
              </a:spcAft>
              <a:buNone/>
              <a:defRPr sz="2000"/>
            </a:pPr>
            <a:r>
              <a:rPr dirty="0"/>
              <a:t>Analyze NIFTY 50 data and predict market movement</a:t>
            </a:r>
          </a:p>
          <a:p>
            <a:pPr marL="0" indent="0">
              <a:spcAft>
                <a:spcPts val="800"/>
              </a:spcAft>
              <a:buNone/>
              <a:defRPr sz="2000"/>
            </a:pPr>
            <a:r>
              <a:rPr b="1" dirty="0"/>
              <a:t>Why this project?</a:t>
            </a:r>
          </a:p>
          <a:p>
            <a:pPr>
              <a:spcAft>
                <a:spcPts val="800"/>
              </a:spcAft>
              <a:defRPr sz="2000"/>
            </a:pPr>
            <a:r>
              <a:rPr dirty="0"/>
              <a:t>Stock markets impact millions daily</a:t>
            </a:r>
          </a:p>
          <a:p>
            <a:pPr>
              <a:spcAft>
                <a:spcPts val="800"/>
              </a:spcAft>
              <a:defRPr sz="2000"/>
            </a:pPr>
            <a:r>
              <a:rPr dirty="0"/>
              <a:t>Predictive insights improve investment decisions</a:t>
            </a:r>
          </a:p>
          <a:p>
            <a:pPr>
              <a:spcAft>
                <a:spcPts val="800"/>
              </a:spcAft>
              <a:defRPr sz="2000"/>
            </a:pPr>
            <a:r>
              <a:rPr dirty="0"/>
              <a:t>Tools Used: Python, Pandas, Seaborn, Scikit-learn, </a:t>
            </a:r>
            <a:r>
              <a:rPr dirty="0" err="1"/>
              <a:t>Streamlit</a:t>
            </a:r>
            <a:endParaRPr dirty="0"/>
          </a:p>
          <a:p>
            <a:pPr>
              <a:spcAft>
                <a:spcPts val="800"/>
              </a:spcAft>
              <a:defRPr sz="2000"/>
            </a:pPr>
            <a:r>
              <a:rPr dirty="0"/>
              <a:t>Deliverables: EDA, ML Model, Interactive App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/>
            </a:pPr>
            <a:r>
              <a:rPr dirty="0"/>
              <a:t>Source: NIFTY_50.csv (2010–2024), 12,000+ rows</a:t>
            </a:r>
          </a:p>
          <a:p>
            <a:pPr>
              <a:spcAft>
                <a:spcPts val="800"/>
              </a:spcAft>
              <a:defRPr sz="2000"/>
            </a:pPr>
            <a:r>
              <a:rPr dirty="0"/>
              <a:t>Columns: Date, Open, High, Low, Close, </a:t>
            </a:r>
            <a:r>
              <a:rPr dirty="0" err="1"/>
              <a:t>Shares_Traded</a:t>
            </a:r>
            <a:r>
              <a:rPr dirty="0"/>
              <a:t>, Turnover</a:t>
            </a:r>
          </a:p>
          <a:p>
            <a:pPr>
              <a:spcAft>
                <a:spcPts val="800"/>
              </a:spcAft>
              <a:defRPr sz="2000"/>
            </a:pPr>
            <a:r>
              <a:rPr dirty="0"/>
              <a:t>Target Variable: </a:t>
            </a:r>
            <a:r>
              <a:rPr dirty="0" err="1"/>
              <a:t>Daily_Movement</a:t>
            </a:r>
            <a:r>
              <a:rPr dirty="0"/>
              <a:t> (Up/Down)</a:t>
            </a:r>
          </a:p>
          <a:p>
            <a:pPr marL="0" indent="0">
              <a:spcAft>
                <a:spcPts val="800"/>
              </a:spcAft>
              <a:buNone/>
              <a:defRPr sz="2000"/>
            </a:pPr>
            <a:r>
              <a:rPr dirty="0"/>
              <a:t>Limitations:</a:t>
            </a:r>
          </a:p>
          <a:p>
            <a:pPr>
              <a:spcAft>
                <a:spcPts val="800"/>
              </a:spcAft>
              <a:defRPr sz="2000"/>
            </a:pPr>
            <a:r>
              <a:rPr dirty="0"/>
              <a:t> No live market data</a:t>
            </a:r>
          </a:p>
          <a:p>
            <a:pPr>
              <a:spcAft>
                <a:spcPts val="800"/>
              </a:spcAft>
              <a:defRPr sz="2000"/>
            </a:pPr>
            <a:r>
              <a:rPr dirty="0"/>
              <a:t> No sector breakdown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 -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/>
            </a:pPr>
            <a:r>
              <a:rPr dirty="0"/>
              <a:t>Converted 'Date' to datetime format</a:t>
            </a:r>
          </a:p>
          <a:p>
            <a:pPr>
              <a:spcAft>
                <a:spcPts val="800"/>
              </a:spcAft>
              <a:defRPr sz="2000"/>
            </a:pPr>
            <a:r>
              <a:rPr dirty="0"/>
              <a:t>Imputed missing values using mean &amp; forward fill</a:t>
            </a:r>
          </a:p>
          <a:p>
            <a:pPr>
              <a:spcAft>
                <a:spcPts val="800"/>
              </a:spcAft>
              <a:defRPr sz="2000"/>
            </a:pPr>
            <a:r>
              <a:rPr dirty="0"/>
              <a:t>Feature Engineering:</a:t>
            </a:r>
          </a:p>
          <a:p>
            <a:pPr>
              <a:spcAft>
                <a:spcPts val="800"/>
              </a:spcAft>
              <a:defRPr sz="2000"/>
            </a:pPr>
            <a:r>
              <a:rPr dirty="0" err="1"/>
              <a:t>Daily_Movement</a:t>
            </a:r>
            <a:r>
              <a:rPr dirty="0"/>
              <a:t>: Close &gt; Open → Up</a:t>
            </a:r>
            <a:endParaRPr lang="en-US" dirty="0"/>
          </a:p>
          <a:p>
            <a:pPr>
              <a:spcAft>
                <a:spcPts val="800"/>
              </a:spcAft>
              <a:defRPr sz="2000"/>
            </a:pPr>
            <a:r>
              <a:rPr lang="en-IN" dirty="0"/>
              <a:t>Weekday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 -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800"/>
              </a:spcAft>
              <a:buNone/>
              <a:defRPr sz="2000"/>
            </a:pPr>
            <a:r>
              <a:rPr dirty="0"/>
              <a:t>Created new features:</a:t>
            </a:r>
          </a:p>
          <a:p>
            <a:pPr>
              <a:spcAft>
                <a:spcPts val="800"/>
              </a:spcAft>
              <a:defRPr sz="2000"/>
            </a:pPr>
            <a:r>
              <a:rPr dirty="0"/>
              <a:t> </a:t>
            </a:r>
            <a:r>
              <a:rPr dirty="0" err="1"/>
              <a:t>Price_Range</a:t>
            </a:r>
            <a:r>
              <a:rPr dirty="0"/>
              <a:t> = High - Low</a:t>
            </a:r>
          </a:p>
          <a:p>
            <a:pPr>
              <a:spcAft>
                <a:spcPts val="800"/>
              </a:spcAft>
              <a:defRPr sz="2000"/>
            </a:pPr>
            <a:r>
              <a:rPr dirty="0" err="1"/>
              <a:t>Volatility_Level</a:t>
            </a:r>
            <a:r>
              <a:rPr dirty="0"/>
              <a:t>: bins based on </a:t>
            </a:r>
            <a:r>
              <a:rPr dirty="0" err="1"/>
              <a:t>Price_Range</a:t>
            </a:r>
            <a:endParaRPr dirty="0"/>
          </a:p>
          <a:p>
            <a:pPr>
              <a:spcAft>
                <a:spcPts val="800"/>
              </a:spcAft>
              <a:defRPr sz="2000"/>
            </a:pPr>
            <a:r>
              <a:rPr dirty="0"/>
              <a:t> Encoded categorical features for 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958756" cy="1478570"/>
          </a:xfrm>
        </p:spPr>
        <p:txBody>
          <a:bodyPr/>
          <a:lstStyle/>
          <a:p>
            <a:r>
              <a:rPr dirty="0"/>
              <a:t>Exploratory Data Analysis -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800"/>
              </a:spcAft>
              <a:buNone/>
              <a:defRPr sz="2000"/>
            </a:pPr>
            <a:r>
              <a:rPr b="1" dirty="0"/>
              <a:t>Visual Tools Used: </a:t>
            </a:r>
            <a:r>
              <a:rPr dirty="0"/>
              <a:t>describe(), line</a:t>
            </a:r>
            <a:r>
              <a:rPr lang="en-US" dirty="0"/>
              <a:t> </a:t>
            </a:r>
            <a:r>
              <a:rPr dirty="0"/>
              <a:t>plot, </a:t>
            </a:r>
            <a:r>
              <a:rPr lang="en-US" dirty="0"/>
              <a:t>bar plot, </a:t>
            </a:r>
            <a:r>
              <a:rPr dirty="0"/>
              <a:t>heatmap, </a:t>
            </a:r>
            <a:r>
              <a:rPr lang="en-US" dirty="0"/>
              <a:t>scatter plot, box plot, </a:t>
            </a:r>
            <a:r>
              <a:rPr dirty="0"/>
              <a:t>count</a:t>
            </a:r>
            <a:r>
              <a:rPr lang="en-US" dirty="0"/>
              <a:t> </a:t>
            </a:r>
            <a:r>
              <a:rPr dirty="0"/>
              <a:t>plot</a:t>
            </a:r>
          </a:p>
          <a:p>
            <a:pPr marL="0" indent="0">
              <a:spcAft>
                <a:spcPts val="800"/>
              </a:spcAft>
              <a:buNone/>
              <a:defRPr sz="2000"/>
            </a:pPr>
            <a:r>
              <a:rPr b="1" dirty="0"/>
              <a:t>Trends Discovered:</a:t>
            </a:r>
          </a:p>
          <a:p>
            <a:pPr>
              <a:spcAft>
                <a:spcPts val="800"/>
              </a:spcAft>
              <a:defRPr sz="2000"/>
            </a:pPr>
            <a:r>
              <a:rPr dirty="0"/>
              <a:t> Close price shows long-term upward trend</a:t>
            </a:r>
          </a:p>
          <a:p>
            <a:pPr>
              <a:spcAft>
                <a:spcPts val="800"/>
              </a:spcAft>
              <a:defRPr sz="2000"/>
            </a:pPr>
            <a:r>
              <a:rPr dirty="0"/>
              <a:t> Spikes in </a:t>
            </a:r>
            <a:r>
              <a:rPr dirty="0" err="1"/>
              <a:t>Shares_Traded</a:t>
            </a:r>
            <a:r>
              <a:rPr dirty="0"/>
              <a:t> often precede large movements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995332" cy="1478570"/>
          </a:xfrm>
        </p:spPr>
        <p:txBody>
          <a:bodyPr/>
          <a:lstStyle/>
          <a:p>
            <a:r>
              <a:rPr dirty="0"/>
              <a:t>Exploratory Data Analysis</a:t>
            </a:r>
            <a:r>
              <a:rPr lang="en-IN" dirty="0"/>
              <a:t>- Part 2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800"/>
              </a:spcAft>
              <a:buNone/>
              <a:defRPr sz="2000"/>
            </a:pPr>
            <a:r>
              <a:rPr b="1" dirty="0"/>
              <a:t>Volatility Insights:</a:t>
            </a:r>
          </a:p>
          <a:p>
            <a:pPr>
              <a:spcAft>
                <a:spcPts val="800"/>
              </a:spcAft>
              <a:defRPr sz="2000"/>
            </a:pPr>
            <a:r>
              <a:rPr dirty="0"/>
              <a:t>High </a:t>
            </a:r>
            <a:r>
              <a:rPr dirty="0" err="1"/>
              <a:t>Price_Range</a:t>
            </a:r>
            <a:r>
              <a:rPr dirty="0"/>
              <a:t> = more likely significant movement</a:t>
            </a:r>
          </a:p>
          <a:p>
            <a:pPr>
              <a:spcAft>
                <a:spcPts val="800"/>
              </a:spcAft>
              <a:defRPr sz="2000"/>
            </a:pPr>
            <a:r>
              <a:rPr dirty="0"/>
              <a:t>Turnover correlates with </a:t>
            </a:r>
            <a:r>
              <a:rPr dirty="0" err="1"/>
              <a:t>Daily_Movement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/>
            </a:pPr>
            <a:r>
              <a:rPr dirty="0"/>
              <a:t>Algorithm: Random Forest Classifier</a:t>
            </a:r>
          </a:p>
          <a:p>
            <a:pPr>
              <a:spcAft>
                <a:spcPts val="800"/>
              </a:spcAft>
              <a:defRPr sz="2000"/>
            </a:pPr>
            <a:r>
              <a:rPr dirty="0"/>
              <a:t>Train/Test Split: 80/20</a:t>
            </a:r>
          </a:p>
          <a:p>
            <a:pPr>
              <a:spcAft>
                <a:spcPts val="800"/>
              </a:spcAft>
              <a:defRPr sz="2000"/>
            </a:pPr>
            <a:r>
              <a:rPr dirty="0"/>
              <a:t>Features Used: Open, High, Low, </a:t>
            </a:r>
            <a:r>
              <a:rPr dirty="0" err="1"/>
              <a:t>Shares_Traded</a:t>
            </a:r>
            <a:r>
              <a:rPr dirty="0"/>
              <a:t>, Turnover</a:t>
            </a:r>
          </a:p>
          <a:p>
            <a:pPr>
              <a:spcAft>
                <a:spcPts val="800"/>
              </a:spcAft>
              <a:defRPr sz="2000"/>
            </a:pPr>
            <a:r>
              <a:rPr dirty="0"/>
              <a:t>Hyperparameters:</a:t>
            </a:r>
          </a:p>
          <a:p>
            <a:pPr>
              <a:spcAft>
                <a:spcPts val="800"/>
              </a:spcAft>
              <a:defRPr sz="2000"/>
            </a:pPr>
            <a:r>
              <a:rPr dirty="0" err="1"/>
              <a:t>n_estimators</a:t>
            </a:r>
            <a:r>
              <a:rPr dirty="0"/>
              <a:t> = 100</a:t>
            </a:r>
          </a:p>
          <a:p>
            <a:pPr>
              <a:spcAft>
                <a:spcPts val="800"/>
              </a:spcAft>
              <a:defRPr sz="2000"/>
            </a:pPr>
            <a:r>
              <a:rPr dirty="0" err="1"/>
              <a:t>max_depth</a:t>
            </a:r>
            <a:r>
              <a:rPr dirty="0"/>
              <a:t> = 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/>
            </a:pPr>
            <a:r>
              <a:rPr dirty="0"/>
              <a:t>Performance:</a:t>
            </a:r>
          </a:p>
          <a:p>
            <a:pPr>
              <a:spcAft>
                <a:spcPts val="800"/>
              </a:spcAft>
              <a:defRPr sz="2000"/>
            </a:pPr>
            <a:r>
              <a:rPr dirty="0"/>
              <a:t>Accuracy: 91%</a:t>
            </a:r>
          </a:p>
          <a:p>
            <a:pPr>
              <a:spcAft>
                <a:spcPts val="800"/>
              </a:spcAft>
              <a:defRPr sz="2000"/>
            </a:pPr>
            <a:r>
              <a:rPr dirty="0"/>
              <a:t>Precision (Up): 89%</a:t>
            </a:r>
          </a:p>
          <a:p>
            <a:pPr>
              <a:spcAft>
                <a:spcPts val="800"/>
              </a:spcAft>
              <a:defRPr sz="2000"/>
            </a:pPr>
            <a:r>
              <a:rPr dirty="0"/>
              <a:t>Recall (Down): 88%</a:t>
            </a:r>
          </a:p>
          <a:p>
            <a:pPr>
              <a:spcAft>
                <a:spcPts val="800"/>
              </a:spcAft>
              <a:defRPr sz="2000"/>
            </a:pPr>
            <a:r>
              <a:rPr dirty="0"/>
              <a:t>Key Insight: Volume and volatility are strong predictors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69</TotalTime>
  <Words>525</Words>
  <Application>Microsoft Office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Tw Cen MT</vt:lpstr>
      <vt:lpstr>Wingdings</vt:lpstr>
      <vt:lpstr>Circuit</vt:lpstr>
      <vt:lpstr>NIFTY 50 Stock Market Analysis &amp; Prediction</vt:lpstr>
      <vt:lpstr>Project Overview</vt:lpstr>
      <vt:lpstr>Dataset Description</vt:lpstr>
      <vt:lpstr>Data Preprocessing - Part 1</vt:lpstr>
      <vt:lpstr>Data Preprocessing - Part 2</vt:lpstr>
      <vt:lpstr>Exploratory Data Analysis - Part 1</vt:lpstr>
      <vt:lpstr>Exploratory Data Analysis- Part 2</vt:lpstr>
      <vt:lpstr>Machine Learning Model</vt:lpstr>
      <vt:lpstr>Model Evaluation &amp; Results</vt:lpstr>
      <vt:lpstr>Streamlit App Features</vt:lpstr>
      <vt:lpstr>Live Demo &amp; Results</vt:lpstr>
      <vt:lpstr>Challenges &amp; Learnings</vt:lpstr>
      <vt:lpstr>Conclusion &amp; Future Scope</vt:lpstr>
      <vt:lpstr>Thank You!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Prashasti Srivastava</cp:lastModifiedBy>
  <cp:revision>5</cp:revision>
  <dcterms:created xsi:type="dcterms:W3CDTF">2013-01-27T09:14:16Z</dcterms:created>
  <dcterms:modified xsi:type="dcterms:W3CDTF">2025-04-08T13:27:26Z</dcterms:modified>
  <cp:category/>
</cp:coreProperties>
</file>