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00" d="100"/>
          <a:sy n="100" d="100"/>
        </p:scale>
        <p:origin x="14"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FA3F67-5B96-4E25-A7F7-C1479003AFBB}"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942B6-DCAD-4636-B5B3-01758E288B8E}" type="slidenum">
              <a:rPr lang="en-IN" smtClean="0"/>
              <a:t>‹#›</a:t>
            </a:fld>
            <a:endParaRPr lang="en-IN"/>
          </a:p>
        </p:txBody>
      </p:sp>
    </p:spTree>
    <p:extLst>
      <p:ext uri="{BB962C8B-B14F-4D97-AF65-F5344CB8AC3E}">
        <p14:creationId xmlns:p14="http://schemas.microsoft.com/office/powerpoint/2010/main" val="1996736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A3F67-5B96-4E25-A7F7-C1479003AFBB}"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942B6-DCAD-4636-B5B3-01758E288B8E}" type="slidenum">
              <a:rPr lang="en-IN" smtClean="0"/>
              <a:t>‹#›</a:t>
            </a:fld>
            <a:endParaRPr lang="en-IN"/>
          </a:p>
        </p:txBody>
      </p:sp>
    </p:spTree>
    <p:extLst>
      <p:ext uri="{BB962C8B-B14F-4D97-AF65-F5344CB8AC3E}">
        <p14:creationId xmlns:p14="http://schemas.microsoft.com/office/powerpoint/2010/main" val="3338914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A3F67-5B96-4E25-A7F7-C1479003AFBB}"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942B6-DCAD-4636-B5B3-01758E288B8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12194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A3F67-5B96-4E25-A7F7-C1479003AFBB}"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942B6-DCAD-4636-B5B3-01758E288B8E}" type="slidenum">
              <a:rPr lang="en-IN" smtClean="0"/>
              <a:t>‹#›</a:t>
            </a:fld>
            <a:endParaRPr lang="en-IN"/>
          </a:p>
        </p:txBody>
      </p:sp>
    </p:spTree>
    <p:extLst>
      <p:ext uri="{BB962C8B-B14F-4D97-AF65-F5344CB8AC3E}">
        <p14:creationId xmlns:p14="http://schemas.microsoft.com/office/powerpoint/2010/main" val="760482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A3F67-5B96-4E25-A7F7-C1479003AFBB}"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942B6-DCAD-4636-B5B3-01758E288B8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79512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A3F67-5B96-4E25-A7F7-C1479003AFBB}"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942B6-DCAD-4636-B5B3-01758E288B8E}" type="slidenum">
              <a:rPr lang="en-IN" smtClean="0"/>
              <a:t>‹#›</a:t>
            </a:fld>
            <a:endParaRPr lang="en-IN"/>
          </a:p>
        </p:txBody>
      </p:sp>
    </p:spTree>
    <p:extLst>
      <p:ext uri="{BB962C8B-B14F-4D97-AF65-F5344CB8AC3E}">
        <p14:creationId xmlns:p14="http://schemas.microsoft.com/office/powerpoint/2010/main" val="3415564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FA3F67-5B96-4E25-A7F7-C1479003AFBB}"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942B6-DCAD-4636-B5B3-01758E288B8E}" type="slidenum">
              <a:rPr lang="en-IN" smtClean="0"/>
              <a:t>‹#›</a:t>
            </a:fld>
            <a:endParaRPr lang="en-IN"/>
          </a:p>
        </p:txBody>
      </p:sp>
    </p:spTree>
    <p:extLst>
      <p:ext uri="{BB962C8B-B14F-4D97-AF65-F5344CB8AC3E}">
        <p14:creationId xmlns:p14="http://schemas.microsoft.com/office/powerpoint/2010/main" val="427681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FA3F67-5B96-4E25-A7F7-C1479003AFBB}"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942B6-DCAD-4636-B5B3-01758E288B8E}" type="slidenum">
              <a:rPr lang="en-IN" smtClean="0"/>
              <a:t>‹#›</a:t>
            </a:fld>
            <a:endParaRPr lang="en-IN"/>
          </a:p>
        </p:txBody>
      </p:sp>
    </p:spTree>
    <p:extLst>
      <p:ext uri="{BB962C8B-B14F-4D97-AF65-F5344CB8AC3E}">
        <p14:creationId xmlns:p14="http://schemas.microsoft.com/office/powerpoint/2010/main" val="3947016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FA3F67-5B96-4E25-A7F7-C1479003AFBB}"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942B6-DCAD-4636-B5B3-01758E288B8E}" type="slidenum">
              <a:rPr lang="en-IN" smtClean="0"/>
              <a:t>‹#›</a:t>
            </a:fld>
            <a:endParaRPr lang="en-IN"/>
          </a:p>
        </p:txBody>
      </p:sp>
    </p:spTree>
    <p:extLst>
      <p:ext uri="{BB962C8B-B14F-4D97-AF65-F5344CB8AC3E}">
        <p14:creationId xmlns:p14="http://schemas.microsoft.com/office/powerpoint/2010/main" val="276779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FFA3F67-5B96-4E25-A7F7-C1479003AFBB}" type="datetimeFigureOut">
              <a:rPr lang="en-IN" smtClean="0"/>
              <a:t>14-05-2025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95942B6-DCAD-4636-B5B3-01758E288B8E}" type="slidenum">
              <a:rPr lang="en-IN" smtClean="0"/>
              <a:t>‹#›</a:t>
            </a:fld>
            <a:endParaRPr lang="en-IN"/>
          </a:p>
        </p:txBody>
      </p:sp>
    </p:spTree>
    <p:extLst>
      <p:ext uri="{BB962C8B-B14F-4D97-AF65-F5344CB8AC3E}">
        <p14:creationId xmlns:p14="http://schemas.microsoft.com/office/powerpoint/2010/main" val="228607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FFA3F67-5B96-4E25-A7F7-C1479003AFBB}" type="datetimeFigureOut">
              <a:rPr lang="en-IN" smtClean="0"/>
              <a:t>14-05-2025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5942B6-DCAD-4636-B5B3-01758E288B8E}" type="slidenum">
              <a:rPr lang="en-IN" smtClean="0"/>
              <a:t>‹#›</a:t>
            </a:fld>
            <a:endParaRPr lang="en-IN"/>
          </a:p>
        </p:txBody>
      </p:sp>
    </p:spTree>
    <p:extLst>
      <p:ext uri="{BB962C8B-B14F-4D97-AF65-F5344CB8AC3E}">
        <p14:creationId xmlns:p14="http://schemas.microsoft.com/office/powerpoint/2010/main" val="2493109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FA3F67-5B96-4E25-A7F7-C1479003AFBB}" type="datetimeFigureOut">
              <a:rPr lang="en-IN" smtClean="0"/>
              <a:t>14-05-2025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95942B6-DCAD-4636-B5B3-01758E288B8E}" type="slidenum">
              <a:rPr lang="en-IN" smtClean="0"/>
              <a:t>‹#›</a:t>
            </a:fld>
            <a:endParaRPr lang="en-IN"/>
          </a:p>
        </p:txBody>
      </p:sp>
    </p:spTree>
    <p:extLst>
      <p:ext uri="{BB962C8B-B14F-4D97-AF65-F5344CB8AC3E}">
        <p14:creationId xmlns:p14="http://schemas.microsoft.com/office/powerpoint/2010/main" val="2626301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FFA3F67-5B96-4E25-A7F7-C1479003AFBB}" type="datetimeFigureOut">
              <a:rPr lang="en-IN" smtClean="0"/>
              <a:t>14-05-2025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95942B6-DCAD-4636-B5B3-01758E288B8E}" type="slidenum">
              <a:rPr lang="en-IN" smtClean="0"/>
              <a:t>‹#›</a:t>
            </a:fld>
            <a:endParaRPr lang="en-IN"/>
          </a:p>
        </p:txBody>
      </p:sp>
    </p:spTree>
    <p:extLst>
      <p:ext uri="{BB962C8B-B14F-4D97-AF65-F5344CB8AC3E}">
        <p14:creationId xmlns:p14="http://schemas.microsoft.com/office/powerpoint/2010/main" val="338977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FA3F67-5B96-4E25-A7F7-C1479003AFBB}" type="datetimeFigureOut">
              <a:rPr lang="en-IN" smtClean="0"/>
              <a:t>14-05-2025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95942B6-DCAD-4636-B5B3-01758E288B8E}" type="slidenum">
              <a:rPr lang="en-IN" smtClean="0"/>
              <a:t>‹#›</a:t>
            </a:fld>
            <a:endParaRPr lang="en-IN"/>
          </a:p>
        </p:txBody>
      </p:sp>
    </p:spTree>
    <p:extLst>
      <p:ext uri="{BB962C8B-B14F-4D97-AF65-F5344CB8AC3E}">
        <p14:creationId xmlns:p14="http://schemas.microsoft.com/office/powerpoint/2010/main" val="3990423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A3F67-5B96-4E25-A7F7-C1479003AFBB}" type="datetimeFigureOut">
              <a:rPr lang="en-IN" smtClean="0"/>
              <a:t>14-05-2025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5942B6-DCAD-4636-B5B3-01758E288B8E}" type="slidenum">
              <a:rPr lang="en-IN" smtClean="0"/>
              <a:t>‹#›</a:t>
            </a:fld>
            <a:endParaRPr lang="en-IN"/>
          </a:p>
        </p:txBody>
      </p:sp>
    </p:spTree>
    <p:extLst>
      <p:ext uri="{BB962C8B-B14F-4D97-AF65-F5344CB8AC3E}">
        <p14:creationId xmlns:p14="http://schemas.microsoft.com/office/powerpoint/2010/main" val="1247383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FA3F67-5B96-4E25-A7F7-C1479003AFBB}" type="datetimeFigureOut">
              <a:rPr lang="en-IN" smtClean="0"/>
              <a:t>14-05-2025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95942B6-DCAD-4636-B5B3-01758E288B8E}" type="slidenum">
              <a:rPr lang="en-IN" smtClean="0"/>
              <a:t>‹#›</a:t>
            </a:fld>
            <a:endParaRPr lang="en-IN"/>
          </a:p>
        </p:txBody>
      </p:sp>
    </p:spTree>
    <p:extLst>
      <p:ext uri="{BB962C8B-B14F-4D97-AF65-F5344CB8AC3E}">
        <p14:creationId xmlns:p14="http://schemas.microsoft.com/office/powerpoint/2010/main" val="3511543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FFA3F67-5B96-4E25-A7F7-C1479003AFBB}" type="datetimeFigureOut">
              <a:rPr lang="en-IN" smtClean="0"/>
              <a:t>14-05-2025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5942B6-DCAD-4636-B5B3-01758E288B8E}" type="slidenum">
              <a:rPr lang="en-IN" smtClean="0"/>
              <a:t>‹#›</a:t>
            </a:fld>
            <a:endParaRPr lang="en-IN"/>
          </a:p>
        </p:txBody>
      </p:sp>
    </p:spTree>
    <p:extLst>
      <p:ext uri="{BB962C8B-B14F-4D97-AF65-F5344CB8AC3E}">
        <p14:creationId xmlns:p14="http://schemas.microsoft.com/office/powerpoint/2010/main" val="1744280155"/>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1792" y="1024307"/>
            <a:ext cx="7766936" cy="1646302"/>
          </a:xfrm>
        </p:spPr>
        <p:txBody>
          <a:bodyPr/>
          <a:lstStyle/>
          <a:p>
            <a:pPr algn="ctr"/>
            <a:r>
              <a:rPr lang="en-IN" sz="4400" b="1" dirty="0" smtClean="0"/>
              <a:t>Water And </a:t>
            </a:r>
            <a:r>
              <a:rPr lang="en-IN" sz="4400" b="1" dirty="0"/>
              <a:t>W</a:t>
            </a:r>
            <a:r>
              <a:rPr lang="en-IN" sz="4400" b="1" dirty="0" smtClean="0"/>
              <a:t>aste </a:t>
            </a:r>
            <a:r>
              <a:rPr lang="en-IN" sz="4400" b="1" dirty="0"/>
              <a:t>W</a:t>
            </a:r>
            <a:r>
              <a:rPr lang="en-IN" sz="4400" b="1" dirty="0" smtClean="0"/>
              <a:t>ater </a:t>
            </a:r>
            <a:r>
              <a:rPr lang="en-IN" sz="4400" b="1" dirty="0"/>
              <a:t>M</a:t>
            </a:r>
            <a:r>
              <a:rPr lang="en-IN" sz="4400" b="1" dirty="0" smtClean="0"/>
              <a:t>anagement</a:t>
            </a:r>
            <a:endParaRPr lang="en-IN" sz="4400" b="1" dirty="0"/>
          </a:p>
        </p:txBody>
      </p:sp>
      <p:sp>
        <p:nvSpPr>
          <p:cNvPr id="3" name="Subtitle 2"/>
          <p:cNvSpPr>
            <a:spLocks noGrp="1"/>
          </p:cNvSpPr>
          <p:nvPr>
            <p:ph type="subTitle" idx="1"/>
          </p:nvPr>
        </p:nvSpPr>
        <p:spPr>
          <a:xfrm>
            <a:off x="1118879" y="3127807"/>
            <a:ext cx="7938858" cy="2953816"/>
          </a:xfrm>
        </p:spPr>
        <p:txBody>
          <a:bodyPr>
            <a:noAutofit/>
          </a:bodyPr>
          <a:lstStyle/>
          <a:p>
            <a:pPr algn="ctr"/>
            <a:r>
              <a:rPr lang="en-IN" sz="1600" b="1" dirty="0" smtClean="0">
                <a:solidFill>
                  <a:schemeClr val="accent5"/>
                </a:solidFill>
              </a:rPr>
              <a:t>Content</a:t>
            </a:r>
          </a:p>
          <a:p>
            <a:pPr algn="ctr"/>
            <a:r>
              <a:rPr lang="en-IN" sz="1600" dirty="0" smtClean="0">
                <a:solidFill>
                  <a:schemeClr val="tx1"/>
                </a:solidFill>
              </a:rPr>
              <a:t>Introduction</a:t>
            </a:r>
          </a:p>
          <a:p>
            <a:pPr algn="ctr"/>
            <a:r>
              <a:rPr lang="en-IN" sz="1600" dirty="0" smtClean="0">
                <a:solidFill>
                  <a:schemeClr val="tx1"/>
                </a:solidFill>
              </a:rPr>
              <a:t>Sources of water</a:t>
            </a:r>
          </a:p>
          <a:p>
            <a:pPr algn="ctr"/>
            <a:r>
              <a:rPr lang="en-IN" sz="1600" dirty="0" smtClean="0">
                <a:solidFill>
                  <a:schemeClr val="tx1"/>
                </a:solidFill>
              </a:rPr>
              <a:t>  Problems due to overuse of water </a:t>
            </a:r>
          </a:p>
          <a:p>
            <a:pPr algn="ctr"/>
            <a:r>
              <a:rPr lang="en-IN" sz="1600" dirty="0" smtClean="0">
                <a:solidFill>
                  <a:schemeClr val="tx1"/>
                </a:solidFill>
              </a:rPr>
              <a:t>Waste water treatment</a:t>
            </a:r>
          </a:p>
          <a:p>
            <a:r>
              <a:rPr lang="en-IN" sz="1600" b="1" dirty="0">
                <a:solidFill>
                  <a:srgbClr val="002060"/>
                </a:solidFill>
              </a:rPr>
              <a:t>Presented by:</a:t>
            </a:r>
          </a:p>
          <a:p>
            <a:r>
              <a:rPr lang="en-IN" sz="1600" dirty="0" err="1">
                <a:solidFill>
                  <a:srgbClr val="002060"/>
                </a:solidFill>
              </a:rPr>
              <a:t>Dhanshree</a:t>
            </a:r>
            <a:r>
              <a:rPr lang="en-IN" sz="1600" dirty="0">
                <a:solidFill>
                  <a:srgbClr val="002060"/>
                </a:solidFill>
              </a:rPr>
              <a:t> </a:t>
            </a:r>
            <a:r>
              <a:rPr lang="en-IN" sz="1600" dirty="0" err="1">
                <a:solidFill>
                  <a:srgbClr val="002060"/>
                </a:solidFill>
              </a:rPr>
              <a:t>Chaudhari</a:t>
            </a:r>
            <a:r>
              <a:rPr lang="en-IN" sz="1600" dirty="0">
                <a:solidFill>
                  <a:srgbClr val="002060"/>
                </a:solidFill>
              </a:rPr>
              <a:t>.</a:t>
            </a:r>
          </a:p>
          <a:p>
            <a:endParaRPr lang="en-IN" sz="1600" dirty="0"/>
          </a:p>
        </p:txBody>
      </p:sp>
    </p:spTree>
    <p:extLst>
      <p:ext uri="{BB962C8B-B14F-4D97-AF65-F5344CB8AC3E}">
        <p14:creationId xmlns:p14="http://schemas.microsoft.com/office/powerpoint/2010/main" val="2642923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643" y="1075426"/>
            <a:ext cx="8596668" cy="1320800"/>
          </a:xfrm>
        </p:spPr>
        <p:txBody>
          <a:bodyPr/>
          <a:lstStyle/>
          <a:p>
            <a:r>
              <a:rPr lang="en-IN" dirty="0" smtClean="0"/>
              <a:t>                   </a:t>
            </a:r>
            <a:r>
              <a:rPr lang="en-IN" b="1" dirty="0" smtClean="0"/>
              <a:t>INTRODUCTION</a:t>
            </a:r>
            <a:endParaRPr lang="en-IN" b="1" dirty="0"/>
          </a:p>
        </p:txBody>
      </p:sp>
      <p:sp>
        <p:nvSpPr>
          <p:cNvPr id="3" name="Content Placeholder 2"/>
          <p:cNvSpPr>
            <a:spLocks noGrp="1"/>
          </p:cNvSpPr>
          <p:nvPr>
            <p:ph idx="1"/>
          </p:nvPr>
        </p:nvSpPr>
        <p:spPr>
          <a:xfrm>
            <a:off x="677334" y="2627882"/>
            <a:ext cx="9030419" cy="3238081"/>
          </a:xfrm>
        </p:spPr>
        <p:txBody>
          <a:bodyPr>
            <a:normAutofit/>
          </a:bodyPr>
          <a:lstStyle/>
          <a:p>
            <a:r>
              <a:rPr lang="en-IN" sz="2000" dirty="0" smtClean="0"/>
              <a:t>Water is a vital natural resource which forms the basis of all life.</a:t>
            </a:r>
          </a:p>
          <a:p>
            <a:r>
              <a:rPr lang="en-IN" sz="2000" dirty="0" smtClean="0"/>
              <a:t>It is key resource of all economic activity.</a:t>
            </a:r>
          </a:p>
          <a:p>
            <a:r>
              <a:rPr lang="en-IN" sz="2000" dirty="0" smtClean="0"/>
              <a:t>About 97% of earth’s surface is covered by water and most of the animals and plants have 60-65% water in their body.</a:t>
            </a:r>
          </a:p>
          <a:p>
            <a:r>
              <a:rPr lang="en-IN" sz="2000" dirty="0" smtClean="0"/>
              <a:t>The water we use keeps on cycle endlessly called Hydrological cycle.</a:t>
            </a:r>
            <a:endParaRPr lang="en-IN" sz="2000" dirty="0"/>
          </a:p>
        </p:txBody>
      </p:sp>
    </p:spTree>
    <p:extLst>
      <p:ext uri="{BB962C8B-B14F-4D97-AF65-F5344CB8AC3E}">
        <p14:creationId xmlns:p14="http://schemas.microsoft.com/office/powerpoint/2010/main" val="11152430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62014"/>
          </a:xfrm>
        </p:spPr>
        <p:txBody>
          <a:bodyPr/>
          <a:lstStyle/>
          <a:p>
            <a:r>
              <a:rPr lang="en-IN" dirty="0" smtClean="0"/>
              <a:t>                </a:t>
            </a:r>
            <a:r>
              <a:rPr lang="en-IN" b="1" dirty="0" smtClean="0"/>
              <a:t>Sources Of </a:t>
            </a:r>
            <a:r>
              <a:rPr lang="en-IN" b="1" dirty="0"/>
              <a:t>W</a:t>
            </a:r>
            <a:r>
              <a:rPr lang="en-IN" b="1" dirty="0" smtClean="0"/>
              <a:t>ater</a:t>
            </a:r>
            <a:endParaRPr lang="en-IN"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3192" y="1996686"/>
            <a:ext cx="7008055" cy="3881437"/>
          </a:xfrm>
        </p:spPr>
      </p:pic>
    </p:spTree>
    <p:extLst>
      <p:ext uri="{BB962C8B-B14F-4D97-AF65-F5344CB8AC3E}">
        <p14:creationId xmlns:p14="http://schemas.microsoft.com/office/powerpoint/2010/main" val="3346933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9652"/>
          </a:xfrm>
        </p:spPr>
        <p:txBody>
          <a:bodyPr/>
          <a:lstStyle/>
          <a:p>
            <a:r>
              <a:rPr lang="en-IN" dirty="0" smtClean="0"/>
              <a:t> </a:t>
            </a:r>
            <a:r>
              <a:rPr lang="en-IN" b="1" dirty="0" smtClean="0"/>
              <a:t>Problems </a:t>
            </a:r>
            <a:r>
              <a:rPr lang="en-IN" b="1" dirty="0"/>
              <a:t>D</a:t>
            </a:r>
            <a:r>
              <a:rPr lang="en-IN" b="1" dirty="0" smtClean="0"/>
              <a:t>ue </a:t>
            </a:r>
            <a:r>
              <a:rPr lang="en-IN" b="1" dirty="0"/>
              <a:t>T</a:t>
            </a:r>
            <a:r>
              <a:rPr lang="en-IN" b="1" dirty="0" smtClean="0"/>
              <a:t>o </a:t>
            </a:r>
            <a:r>
              <a:rPr lang="en-IN" b="1" dirty="0"/>
              <a:t>O</a:t>
            </a:r>
            <a:r>
              <a:rPr lang="en-IN" b="1" dirty="0" smtClean="0"/>
              <a:t>veruse </a:t>
            </a:r>
            <a:r>
              <a:rPr lang="en-IN" b="1" dirty="0"/>
              <a:t>O</a:t>
            </a:r>
            <a:r>
              <a:rPr lang="en-IN" b="1" dirty="0" smtClean="0"/>
              <a:t>f </a:t>
            </a:r>
            <a:r>
              <a:rPr lang="en-IN" b="1" dirty="0"/>
              <a:t>W</a:t>
            </a:r>
            <a:r>
              <a:rPr lang="en-IN" b="1" dirty="0" smtClean="0"/>
              <a:t>ater</a:t>
            </a:r>
            <a:endParaRPr lang="en-IN" b="1" dirty="0"/>
          </a:p>
        </p:txBody>
      </p:sp>
      <p:sp>
        <p:nvSpPr>
          <p:cNvPr id="3" name="Content Placeholder 2"/>
          <p:cNvSpPr>
            <a:spLocks noGrp="1"/>
          </p:cNvSpPr>
          <p:nvPr>
            <p:ph idx="1"/>
          </p:nvPr>
        </p:nvSpPr>
        <p:spPr>
          <a:xfrm>
            <a:off x="646111" y="1768415"/>
            <a:ext cx="8596668" cy="4563373"/>
          </a:xfrm>
        </p:spPr>
        <p:txBody>
          <a:bodyPr>
            <a:normAutofit/>
          </a:bodyPr>
          <a:lstStyle/>
          <a:p>
            <a:pPr marL="0" indent="0">
              <a:buNone/>
            </a:pPr>
            <a:r>
              <a:rPr lang="en-IN" sz="2400" b="1" dirty="0" smtClean="0">
                <a:solidFill>
                  <a:schemeClr val="accent1"/>
                </a:solidFill>
              </a:rPr>
              <a:t>1. Problems related with overuse of surface water.</a:t>
            </a:r>
          </a:p>
          <a:p>
            <a:r>
              <a:rPr lang="en-IN" sz="1800" dirty="0" smtClean="0"/>
              <a:t>Decrease in flow of water in stream and river.</a:t>
            </a:r>
          </a:p>
          <a:p>
            <a:r>
              <a:rPr lang="en-IN" sz="1800" dirty="0" smtClean="0"/>
              <a:t>Wetland surface reduction.</a:t>
            </a:r>
          </a:p>
          <a:p>
            <a:r>
              <a:rPr lang="en-IN" sz="1800" dirty="0" smtClean="0"/>
              <a:t>Water logging.</a:t>
            </a:r>
          </a:p>
          <a:p>
            <a:r>
              <a:rPr lang="en-IN" sz="1800" dirty="0" smtClean="0"/>
              <a:t>Migration of people</a:t>
            </a:r>
            <a:r>
              <a:rPr lang="en-IN" sz="1800" dirty="0" smtClean="0"/>
              <a:t>.</a:t>
            </a:r>
            <a:endParaRPr lang="en-IN" sz="1800" dirty="0"/>
          </a:p>
          <a:p>
            <a:pPr marL="0" indent="0">
              <a:buNone/>
            </a:pPr>
            <a:r>
              <a:rPr lang="en-IN" sz="2400" b="1" dirty="0" smtClean="0">
                <a:solidFill>
                  <a:schemeClr val="accent1"/>
                </a:solidFill>
              </a:rPr>
              <a:t>2. </a:t>
            </a:r>
            <a:r>
              <a:rPr lang="en-IN" sz="2400" b="1" dirty="0">
                <a:solidFill>
                  <a:schemeClr val="accent1"/>
                </a:solidFill>
              </a:rPr>
              <a:t>Problems related with overuse of </a:t>
            </a:r>
            <a:r>
              <a:rPr lang="en-IN" sz="2400" b="1" dirty="0" smtClean="0">
                <a:solidFill>
                  <a:schemeClr val="accent1"/>
                </a:solidFill>
              </a:rPr>
              <a:t>ground </a:t>
            </a:r>
            <a:r>
              <a:rPr lang="en-IN" sz="2400" b="1" dirty="0">
                <a:solidFill>
                  <a:schemeClr val="accent1"/>
                </a:solidFill>
              </a:rPr>
              <a:t>water</a:t>
            </a:r>
            <a:r>
              <a:rPr lang="en-IN" sz="2400" b="1" dirty="0" smtClean="0">
                <a:solidFill>
                  <a:schemeClr val="accent1"/>
                </a:solidFill>
              </a:rPr>
              <a:t>.</a:t>
            </a:r>
          </a:p>
          <a:p>
            <a:r>
              <a:rPr lang="en-IN" dirty="0" smtClean="0"/>
              <a:t>A heavily pumped well can lower water level and wells go dry.</a:t>
            </a:r>
          </a:p>
          <a:p>
            <a:r>
              <a:rPr lang="en-IN" dirty="0" smtClean="0"/>
              <a:t>Heavy pumping well can delete a whole aquifer.</a:t>
            </a:r>
          </a:p>
          <a:p>
            <a:r>
              <a:rPr lang="en-IN" dirty="0" smtClean="0"/>
              <a:t>Overuse of freshwater reservoir along coastlines often allows saltwater to intrude into aquifers and increases the salinity of water.</a:t>
            </a:r>
          </a:p>
          <a:p>
            <a:endParaRPr lang="en-IN" sz="2000" dirty="0"/>
          </a:p>
        </p:txBody>
      </p:sp>
    </p:spTree>
    <p:extLst>
      <p:ext uri="{BB962C8B-B14F-4D97-AF65-F5344CB8AC3E}">
        <p14:creationId xmlns:p14="http://schemas.microsoft.com/office/powerpoint/2010/main" val="8826804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8092"/>
            <a:ext cx="9394166" cy="989222"/>
          </a:xfrm>
        </p:spPr>
        <p:txBody>
          <a:bodyPr/>
          <a:lstStyle/>
          <a:p>
            <a:r>
              <a:rPr lang="en-IN" dirty="0" smtClean="0"/>
              <a:t>         </a:t>
            </a:r>
            <a:r>
              <a:rPr lang="en-IN" b="1" dirty="0" smtClean="0"/>
              <a:t>Waste Water </a:t>
            </a:r>
            <a:r>
              <a:rPr lang="en-IN" b="1" dirty="0"/>
              <a:t>T</a:t>
            </a:r>
            <a:r>
              <a:rPr lang="en-IN" b="1" dirty="0" smtClean="0"/>
              <a:t>reatment</a:t>
            </a:r>
            <a:endParaRPr lang="en-IN" b="1" dirty="0"/>
          </a:p>
        </p:txBody>
      </p:sp>
      <p:sp>
        <p:nvSpPr>
          <p:cNvPr id="3" name="Content Placeholder 2"/>
          <p:cNvSpPr>
            <a:spLocks noGrp="1"/>
          </p:cNvSpPr>
          <p:nvPr>
            <p:ph idx="1"/>
          </p:nvPr>
        </p:nvSpPr>
        <p:spPr>
          <a:xfrm>
            <a:off x="381000" y="1595887"/>
            <a:ext cx="9125309" cy="4667340"/>
          </a:xfrm>
        </p:spPr>
        <p:txBody>
          <a:bodyPr>
            <a:normAutofit fontScale="92500"/>
          </a:bodyPr>
          <a:lstStyle/>
          <a:p>
            <a:r>
              <a:rPr lang="en-IN" sz="2000" dirty="0" smtClean="0"/>
              <a:t>Wastewater treatment is a process to convert wastewater into an effluent that </a:t>
            </a:r>
            <a:endParaRPr lang="en-IN" sz="2000" dirty="0" smtClean="0"/>
          </a:p>
          <a:p>
            <a:pPr marL="0" indent="0">
              <a:buNone/>
            </a:pPr>
            <a:r>
              <a:rPr lang="en-IN" sz="2000" dirty="0" smtClean="0"/>
              <a:t>can </a:t>
            </a:r>
            <a:r>
              <a:rPr lang="en-IN" sz="2000" dirty="0" smtClean="0"/>
              <a:t>be either returned to the water cycle. </a:t>
            </a:r>
            <a:r>
              <a:rPr lang="en-IN" sz="2000" dirty="0" smtClean="0"/>
              <a:t>The </a:t>
            </a:r>
            <a:r>
              <a:rPr lang="en-IN" sz="2000" dirty="0" smtClean="0"/>
              <a:t>latter is called water reclamation</a:t>
            </a:r>
            <a:r>
              <a:rPr lang="en-IN" sz="2000" dirty="0" smtClean="0"/>
              <a:t>.</a:t>
            </a:r>
            <a:endParaRPr lang="en-IN" sz="2000" dirty="0" smtClean="0"/>
          </a:p>
          <a:p>
            <a:r>
              <a:rPr lang="en-IN" sz="2000" dirty="0" smtClean="0"/>
              <a:t>Treatment means removing impurities from water being treated. </a:t>
            </a:r>
            <a:endParaRPr lang="en-IN" sz="2000" dirty="0" smtClean="0"/>
          </a:p>
          <a:p>
            <a:r>
              <a:rPr lang="en-IN" sz="2000" dirty="0" smtClean="0"/>
              <a:t>The </a:t>
            </a:r>
            <a:r>
              <a:rPr lang="en-IN" sz="2000" dirty="0" smtClean="0"/>
              <a:t>physical infrastructure used for wastewater treatment plant (WWTP).</a:t>
            </a:r>
          </a:p>
          <a:p>
            <a:pPr marL="0" indent="0">
              <a:buNone/>
            </a:pPr>
            <a:endParaRPr lang="en-IN" sz="2000" dirty="0" smtClean="0"/>
          </a:p>
          <a:p>
            <a:pPr marL="0" indent="0">
              <a:buNone/>
            </a:pPr>
            <a:endParaRPr lang="en-IN" sz="1800" dirty="0"/>
          </a:p>
          <a:p>
            <a:pPr marL="0" indent="0">
              <a:buNone/>
            </a:pPr>
            <a:r>
              <a:rPr lang="en-IN" sz="2000" b="1" dirty="0" smtClean="0">
                <a:solidFill>
                  <a:schemeClr val="accent1"/>
                </a:solidFill>
              </a:rPr>
              <a:t>PROCESSES USED:</a:t>
            </a:r>
            <a:endParaRPr lang="en-IN" sz="2000" b="1" dirty="0">
              <a:solidFill>
                <a:schemeClr val="accent1"/>
              </a:solidFill>
            </a:endParaRPr>
          </a:p>
          <a:p>
            <a:r>
              <a:rPr lang="en-IN" sz="1900" dirty="0" smtClean="0"/>
              <a:t>Phase separation</a:t>
            </a:r>
          </a:p>
          <a:p>
            <a:r>
              <a:rPr lang="en-IN" sz="1900" dirty="0" smtClean="0"/>
              <a:t>Sedimentation</a:t>
            </a:r>
          </a:p>
          <a:p>
            <a:r>
              <a:rPr lang="en-IN" sz="1900" dirty="0" smtClean="0"/>
              <a:t>Filtration</a:t>
            </a:r>
            <a:endParaRPr lang="en-IN" sz="1900" dirty="0" smtClean="0"/>
          </a:p>
          <a:p>
            <a:r>
              <a:rPr lang="en-IN" sz="1900" dirty="0" smtClean="0"/>
              <a:t>Oxidation</a:t>
            </a:r>
            <a:endParaRPr lang="en-IN" sz="1900" dirty="0" smtClean="0"/>
          </a:p>
          <a:p>
            <a:pPr marL="0" indent="0">
              <a:buNone/>
            </a:pPr>
            <a:endParaRPr lang="en-IN" sz="1800" dirty="0" smtClean="0"/>
          </a:p>
        </p:txBody>
      </p:sp>
    </p:spTree>
    <p:extLst>
      <p:ext uri="{BB962C8B-B14F-4D97-AF65-F5344CB8AC3E}">
        <p14:creationId xmlns:p14="http://schemas.microsoft.com/office/powerpoint/2010/main" val="9082187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645866" cy="1013773"/>
          </a:xfrm>
        </p:spPr>
        <p:txBody>
          <a:bodyPr/>
          <a:lstStyle/>
          <a:p>
            <a:r>
              <a:rPr lang="en-IN" b="1" dirty="0" smtClean="0"/>
              <a:t>Industrial Wastewater Treatment Plants</a:t>
            </a:r>
            <a:endParaRPr lang="en-IN" b="1" dirty="0"/>
          </a:p>
        </p:txBody>
      </p:sp>
      <p:sp>
        <p:nvSpPr>
          <p:cNvPr id="3" name="Content Placeholder 2"/>
          <p:cNvSpPr>
            <a:spLocks noGrp="1"/>
          </p:cNvSpPr>
          <p:nvPr>
            <p:ph idx="1"/>
          </p:nvPr>
        </p:nvSpPr>
        <p:spPr/>
        <p:txBody>
          <a:bodyPr>
            <a:normAutofit fontScale="92500" lnSpcReduction="10000"/>
          </a:bodyPr>
          <a:lstStyle/>
          <a:p>
            <a:pPr marL="0" indent="0">
              <a:buNone/>
            </a:pPr>
            <a:r>
              <a:rPr lang="en-IN" sz="2400" b="1" dirty="0" smtClean="0">
                <a:solidFill>
                  <a:schemeClr val="accent1"/>
                </a:solidFill>
              </a:rPr>
              <a:t>1. Agricultural wastewater treatment plants:</a:t>
            </a:r>
            <a:endParaRPr lang="en-IN" sz="2400" b="1" dirty="0">
              <a:solidFill>
                <a:schemeClr val="accent1"/>
              </a:solidFill>
            </a:endParaRPr>
          </a:p>
          <a:p>
            <a:r>
              <a:rPr lang="en-IN" sz="2000" dirty="0" smtClean="0"/>
              <a:t>Agricultural wastewater treatment for continuous confined </a:t>
            </a:r>
            <a:r>
              <a:rPr lang="en-IN" sz="2000" dirty="0" smtClean="0"/>
              <a:t>animal </a:t>
            </a:r>
            <a:r>
              <a:rPr lang="en-IN" sz="2000" dirty="0" smtClean="0"/>
              <a:t>operations like milk and egg production may be performed in plants using mechanized treatment units similar to those described under industrial wastewater, but where land is available for ponds, setting basins and facultative lagoons may have lower operational costs for seasonal use conditions from breeding or harvest cycles.</a:t>
            </a:r>
          </a:p>
          <a:p>
            <a:pPr marL="0" indent="0">
              <a:buNone/>
            </a:pPr>
            <a:endParaRPr lang="en-IN" sz="1800" dirty="0" smtClean="0"/>
          </a:p>
          <a:p>
            <a:pPr marL="0" indent="0">
              <a:buNone/>
            </a:pPr>
            <a:r>
              <a:rPr lang="en-IN" sz="2400" b="1" dirty="0" smtClean="0">
                <a:solidFill>
                  <a:schemeClr val="accent1"/>
                </a:solidFill>
              </a:rPr>
              <a:t>2. Leachate treatment plants:</a:t>
            </a:r>
          </a:p>
          <a:p>
            <a:r>
              <a:rPr lang="en-IN" sz="1900" dirty="0" smtClean="0"/>
              <a:t>Leachate treatment plants are used to treat leachate from landfills. Treatment, options include biological treatment, mechanical treatment by ultrafiltration and treatment with active carbon filters.</a:t>
            </a:r>
          </a:p>
          <a:p>
            <a:pPr marL="0" indent="0">
              <a:buNone/>
            </a:pPr>
            <a:endParaRPr lang="en-IN" sz="1900" dirty="0"/>
          </a:p>
        </p:txBody>
      </p:sp>
    </p:spTree>
    <p:extLst>
      <p:ext uri="{BB962C8B-B14F-4D97-AF65-F5344CB8AC3E}">
        <p14:creationId xmlns:p14="http://schemas.microsoft.com/office/powerpoint/2010/main" val="23087721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925" y="856831"/>
            <a:ext cx="10515600" cy="1006475"/>
          </a:xfrm>
        </p:spPr>
        <p:txBody>
          <a:bodyPr/>
          <a:lstStyle/>
          <a:p>
            <a:r>
              <a:rPr lang="en-IN" dirty="0" smtClean="0"/>
              <a:t> </a:t>
            </a:r>
            <a:r>
              <a:rPr lang="en-IN" b="1" dirty="0" smtClean="0"/>
              <a:t>Importance Of Waste Water Treatment</a:t>
            </a:r>
            <a:endParaRPr lang="en-IN" b="1" dirty="0"/>
          </a:p>
        </p:txBody>
      </p:sp>
      <p:sp>
        <p:nvSpPr>
          <p:cNvPr id="3" name="Content Placeholder 2"/>
          <p:cNvSpPr>
            <a:spLocks noGrp="1"/>
          </p:cNvSpPr>
          <p:nvPr>
            <p:ph idx="1"/>
          </p:nvPr>
        </p:nvSpPr>
        <p:spPr>
          <a:xfrm>
            <a:off x="622540" y="2467155"/>
            <a:ext cx="10515600" cy="3303916"/>
          </a:xfrm>
        </p:spPr>
        <p:txBody>
          <a:bodyPr>
            <a:normAutofit/>
          </a:bodyPr>
          <a:lstStyle/>
          <a:p>
            <a:pPr marL="0" indent="0">
              <a:buNone/>
            </a:pPr>
            <a:endParaRPr lang="en-IN" sz="2000" dirty="0" smtClean="0"/>
          </a:p>
          <a:p>
            <a:r>
              <a:rPr lang="en-IN" sz="2000" dirty="0" smtClean="0"/>
              <a:t>Due to decrease in level of drinking or usable water so it is must.</a:t>
            </a:r>
          </a:p>
          <a:p>
            <a:r>
              <a:rPr lang="en-IN" sz="2000" dirty="0" smtClean="0"/>
              <a:t>We have to reuse the waste water to meet with the requirement of water.</a:t>
            </a:r>
          </a:p>
          <a:p>
            <a:r>
              <a:rPr lang="en-IN" sz="2000" dirty="0" smtClean="0"/>
              <a:t>Water for development of industry, agriculture is must.</a:t>
            </a:r>
          </a:p>
          <a:p>
            <a:r>
              <a:rPr lang="en-IN" sz="2000" b="1" dirty="0" smtClean="0"/>
              <a:t>“Proper management is must”</a:t>
            </a:r>
            <a:endParaRPr lang="en-IN" sz="2000" b="1" dirty="0"/>
          </a:p>
        </p:txBody>
      </p:sp>
    </p:spTree>
    <p:extLst>
      <p:ext uri="{BB962C8B-B14F-4D97-AF65-F5344CB8AC3E}">
        <p14:creationId xmlns:p14="http://schemas.microsoft.com/office/powerpoint/2010/main" val="2826504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475" y="2720136"/>
            <a:ext cx="7762336" cy="1834611"/>
          </a:xfrm>
        </p:spPr>
        <p:txBody>
          <a:bodyPr/>
          <a:lstStyle/>
          <a:p>
            <a:pPr algn="ctr"/>
            <a:r>
              <a:rPr lang="en-IN" dirty="0" smtClean="0"/>
              <a:t>  </a:t>
            </a:r>
            <a:r>
              <a:rPr lang="en-IN" sz="7200" b="1" dirty="0" smtClean="0"/>
              <a:t>THANK YOU.</a:t>
            </a:r>
            <a:endParaRPr lang="en-IN" sz="7200" b="1" dirty="0"/>
          </a:p>
        </p:txBody>
      </p:sp>
    </p:spTree>
    <p:extLst>
      <p:ext uri="{BB962C8B-B14F-4D97-AF65-F5344CB8AC3E}">
        <p14:creationId xmlns:p14="http://schemas.microsoft.com/office/powerpoint/2010/main" val="713979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183</TotalTime>
  <Words>402</Words>
  <Application>Microsoft Office PowerPoint</Application>
  <PresentationFormat>Widescreen</PresentationFormat>
  <Paragraphs>49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Water And Waste Water Management</vt:lpstr>
      <vt:lpstr>                   INTRODUCTION</vt:lpstr>
      <vt:lpstr>                Sources Of Water</vt:lpstr>
      <vt:lpstr> Problems Due To Overuse Of Water</vt:lpstr>
      <vt:lpstr>         Waste Water Treatment</vt:lpstr>
      <vt:lpstr>Industrial Wastewater Treatment Plants</vt:lpstr>
      <vt:lpstr> Importance Of Waste Water Treatment</vt:lpstr>
      <vt:lpstr>  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and waste water management</dc:title>
  <dc:creator>HP</dc:creator>
  <cp:lastModifiedBy>HP</cp:lastModifiedBy>
  <cp:revision>25</cp:revision>
  <dcterms:created xsi:type="dcterms:W3CDTF">2025-05-13T04:36:23Z</dcterms:created>
  <dcterms:modified xsi:type="dcterms:W3CDTF">2025-05-14T09:50:29Z</dcterms:modified>
</cp:coreProperties>
</file>