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7" d="100"/>
          <a:sy n="67" d="100"/>
        </p:scale>
        <p:origin x="-1476" y="-10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7E6DBC54-166C-44A7-9E39-C3403494864C}"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22601302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6DBC54-166C-44A7-9E39-C3403494864C}"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3163881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6DBC54-166C-44A7-9E39-C3403494864C}"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8200639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7E6DBC54-166C-44A7-9E39-C3403494864C}"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37892831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E6DBC54-166C-44A7-9E39-C3403494864C}" type="datetimeFigureOut">
              <a:rPr lang="en-IN" smtClean="0"/>
              <a:t>30-10-2024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19953423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7E6DBC54-166C-44A7-9E39-C3403494864C}"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39930840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7E6DBC54-166C-44A7-9E39-C3403494864C}" type="datetimeFigureOut">
              <a:rPr lang="en-IN" smtClean="0"/>
              <a:t>30-10-2024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3510171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7E6DBC54-166C-44A7-9E39-C3403494864C}" type="datetimeFigureOut">
              <a:rPr lang="en-IN" smtClean="0"/>
              <a:t>30-10-2024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42937384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6DBC54-166C-44A7-9E39-C3403494864C}" type="datetimeFigureOut">
              <a:rPr lang="en-IN" smtClean="0"/>
              <a:t>30-10-2024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352926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DBC54-166C-44A7-9E39-C3403494864C}"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1446118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E6DBC54-166C-44A7-9E39-C3403494864C}" type="datetimeFigureOut">
              <a:rPr lang="en-IN" smtClean="0"/>
              <a:t>30-10-2024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DC7BE40-9BB6-46E5-A202-E4836BAD2543}" type="slidenum">
              <a:rPr lang="en-IN" smtClean="0"/>
              <a:t>‹#›</a:t>
            </a:fld>
            <a:endParaRPr lang="en-IN"/>
          </a:p>
        </p:txBody>
      </p:sp>
    </p:spTree>
    <p:extLst>
      <p:ext uri="{BB962C8B-B14F-4D97-AF65-F5344CB8AC3E}">
        <p14:creationId xmlns:p14="http://schemas.microsoft.com/office/powerpoint/2010/main" val="1196686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DBC54-166C-44A7-9E39-C3403494864C}" type="datetimeFigureOut">
              <a:rPr lang="en-IN" smtClean="0"/>
              <a:t>30-10-2024</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C7BE40-9BB6-46E5-A202-E4836BAD2543}" type="slidenum">
              <a:rPr lang="en-IN" smtClean="0"/>
              <a:t>‹#›</a:t>
            </a:fld>
            <a:endParaRPr lang="en-IN"/>
          </a:p>
        </p:txBody>
      </p:sp>
    </p:spTree>
    <p:extLst>
      <p:ext uri="{BB962C8B-B14F-4D97-AF65-F5344CB8AC3E}">
        <p14:creationId xmlns:p14="http://schemas.microsoft.com/office/powerpoint/2010/main" val="23715437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548681"/>
            <a:ext cx="7772400" cy="3096343"/>
          </a:xfrm>
        </p:spPr>
        <p:txBody>
          <a:bodyPr>
            <a:normAutofit/>
          </a:bodyPr>
          <a:lstStyle/>
          <a:p>
            <a:r>
              <a:rPr lang="en-US" b="1" dirty="0" smtClean="0"/>
              <a:t>Title</a:t>
            </a:r>
            <a:r>
              <a:rPr lang="en-US" dirty="0" smtClean="0"/>
              <a:t>: </a:t>
            </a:r>
            <a:r>
              <a:rPr lang="en-US" i="1" dirty="0" smtClean="0">
                <a:solidFill>
                  <a:schemeClr val="accent6">
                    <a:lumMod val="75000"/>
                  </a:schemeClr>
                </a:solidFill>
              </a:rPr>
              <a:t>Hotel Booking Cancellations Analysis and Recommendations</a:t>
            </a:r>
            <a:endParaRPr lang="en-IN" dirty="0">
              <a:solidFill>
                <a:schemeClr val="accent6">
                  <a:lumMod val="75000"/>
                </a:schemeClr>
              </a:solidFill>
            </a:endParaRPr>
          </a:p>
        </p:txBody>
      </p:sp>
      <p:sp>
        <p:nvSpPr>
          <p:cNvPr id="3" name="Subtitle 2"/>
          <p:cNvSpPr>
            <a:spLocks noGrp="1"/>
          </p:cNvSpPr>
          <p:nvPr>
            <p:ph type="subTitle" idx="1"/>
          </p:nvPr>
        </p:nvSpPr>
        <p:spPr>
          <a:xfrm>
            <a:off x="467544" y="4509120"/>
            <a:ext cx="8136904" cy="2016224"/>
          </a:xfrm>
        </p:spPr>
        <p:txBody>
          <a:bodyPr>
            <a:normAutofit/>
          </a:bodyPr>
          <a:lstStyle/>
          <a:p>
            <a:r>
              <a:rPr lang="en-US" b="1" dirty="0" smtClean="0"/>
              <a:t>Presenter's Name</a:t>
            </a:r>
            <a:r>
              <a:rPr lang="en-US" dirty="0" smtClean="0"/>
              <a:t> :</a:t>
            </a:r>
            <a:r>
              <a:rPr lang="en-US" dirty="0" err="1" smtClean="0">
                <a:solidFill>
                  <a:srgbClr val="00B050"/>
                </a:solidFill>
              </a:rPr>
              <a:t>Prashik</a:t>
            </a:r>
            <a:r>
              <a:rPr lang="en-US" dirty="0" smtClean="0">
                <a:solidFill>
                  <a:srgbClr val="00B050"/>
                </a:solidFill>
              </a:rPr>
              <a:t> </a:t>
            </a:r>
            <a:r>
              <a:rPr lang="en-US" dirty="0" err="1" smtClean="0">
                <a:solidFill>
                  <a:srgbClr val="00B050"/>
                </a:solidFill>
              </a:rPr>
              <a:t>Ranjit</a:t>
            </a:r>
            <a:r>
              <a:rPr lang="en-US" dirty="0" smtClean="0">
                <a:solidFill>
                  <a:srgbClr val="00B050"/>
                </a:solidFill>
              </a:rPr>
              <a:t> </a:t>
            </a:r>
            <a:r>
              <a:rPr lang="en-US" dirty="0" err="1" smtClean="0">
                <a:solidFill>
                  <a:srgbClr val="00B050"/>
                </a:solidFill>
              </a:rPr>
              <a:t>Bhalerao</a:t>
            </a:r>
            <a:r>
              <a:rPr lang="en-US" dirty="0"/>
              <a:t/>
            </a:r>
            <a:br>
              <a:rPr lang="en-US" dirty="0"/>
            </a:br>
            <a:r>
              <a:rPr lang="en-US" b="1" dirty="0" smtClean="0"/>
              <a:t>Date</a:t>
            </a:r>
            <a:r>
              <a:rPr lang="en-US" dirty="0" smtClean="0"/>
              <a:t>:30/10/2024</a:t>
            </a:r>
            <a:endParaRPr lang="en-IN" dirty="0"/>
          </a:p>
        </p:txBody>
      </p:sp>
    </p:spTree>
    <p:extLst>
      <p:ext uri="{BB962C8B-B14F-4D97-AF65-F5344CB8AC3E}">
        <p14:creationId xmlns:p14="http://schemas.microsoft.com/office/powerpoint/2010/main" val="1441632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Objective and Scope</a:t>
            </a:r>
            <a:endParaRPr lang="en-IN" dirty="0"/>
          </a:p>
        </p:txBody>
      </p:sp>
      <p:sp>
        <p:nvSpPr>
          <p:cNvPr id="3" name="Content Placeholder 2"/>
          <p:cNvSpPr>
            <a:spLocks noGrp="1"/>
          </p:cNvSpPr>
          <p:nvPr>
            <p:ph idx="1"/>
          </p:nvPr>
        </p:nvSpPr>
        <p:spPr/>
        <p:txBody>
          <a:bodyPr>
            <a:normAutofit fontScale="70000" lnSpcReduction="20000"/>
          </a:bodyPr>
          <a:lstStyle/>
          <a:p>
            <a:r>
              <a:rPr lang="en-US" dirty="0" smtClean="0"/>
              <a:t>The main objective of this analysis is to understand factors driving hotel booking cancellations and provide actionable recommendations for improving revenue and reducing cancellation rates. By analyzing booking data, we aim to uncover patterns in booking behavior and test hypotheses around lead times, booking channels, and pricing.</a:t>
            </a:r>
          </a:p>
          <a:p>
            <a:r>
              <a:rPr lang="en-US" b="1" dirty="0" smtClean="0"/>
              <a:t>Dataset and Methods:</a:t>
            </a:r>
            <a:endParaRPr lang="en-US" dirty="0" smtClean="0"/>
          </a:p>
          <a:p>
            <a:r>
              <a:rPr lang="en-US" dirty="0" smtClean="0"/>
              <a:t>The dataset includes various booking details, such as lead time, ADR (average daily rate), booking channels, and special requests. Key methods include hypothesis testing to identify significant patterns, predictive modeling (Logistic Regression and Random Forest) to forecast cancellations, and evaluation metrics like accuracy and F1-score to assess model performance. This analysis enables data-driven strategies for managing bookings more effectively.</a:t>
            </a:r>
          </a:p>
          <a:p>
            <a:endParaRPr lang="en-IN" dirty="0"/>
          </a:p>
        </p:txBody>
      </p:sp>
    </p:spTree>
    <p:extLst>
      <p:ext uri="{BB962C8B-B14F-4D97-AF65-F5344CB8AC3E}">
        <p14:creationId xmlns:p14="http://schemas.microsoft.com/office/powerpoint/2010/main" val="2414325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Key Insights</a:t>
            </a:r>
            <a:endParaRPr lang="en-IN" dirty="0"/>
          </a:p>
        </p:txBody>
      </p:sp>
      <p:sp>
        <p:nvSpPr>
          <p:cNvPr id="3" name="Content Placeholder 2"/>
          <p:cNvSpPr>
            <a:spLocks noGrp="1"/>
          </p:cNvSpPr>
          <p:nvPr>
            <p:ph idx="1"/>
          </p:nvPr>
        </p:nvSpPr>
        <p:spPr/>
        <p:txBody>
          <a:bodyPr>
            <a:normAutofit/>
          </a:bodyPr>
          <a:lstStyle/>
          <a:p>
            <a:r>
              <a:rPr lang="en-US" sz="2400" b="1" dirty="0" smtClean="0"/>
              <a:t>Long Lead Times and Cancellations</a:t>
            </a:r>
            <a:r>
              <a:rPr lang="en-US" sz="2400" dirty="0" smtClean="0"/>
              <a:t>: Bookings made more than six months in advance show a higher likelihood of cancellation. This suggests that guests who book far in advance may be less committed or experience changes in plans.</a:t>
            </a:r>
          </a:p>
          <a:p>
            <a:r>
              <a:rPr lang="en-US" sz="2400" b="1" dirty="0" smtClean="0"/>
              <a:t>Higher ADR on Weekdays</a:t>
            </a:r>
            <a:r>
              <a:rPr lang="en-US" sz="2400" dirty="0" smtClean="0"/>
              <a:t>: The Average Daily Rate (ADR) is typically higher for weekday bookings than for weekends. This indicates that guests may be willing to pay more during the week, likely due to business travel or lower availability.</a:t>
            </a:r>
          </a:p>
          <a:p>
            <a:endParaRPr lang="en-IN" dirty="0"/>
          </a:p>
        </p:txBody>
      </p:sp>
    </p:spTree>
    <p:extLst>
      <p:ext uri="{BB962C8B-B14F-4D97-AF65-F5344CB8AC3E}">
        <p14:creationId xmlns:p14="http://schemas.microsoft.com/office/powerpoint/2010/main" val="15707049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Hypothesis Testing Summary</a:t>
            </a:r>
            <a:endParaRPr lang="en-IN" dirty="0"/>
          </a:p>
        </p:txBody>
      </p:sp>
      <p:sp>
        <p:nvSpPr>
          <p:cNvPr id="3" name="Content Placeholder 2"/>
          <p:cNvSpPr>
            <a:spLocks noGrp="1"/>
          </p:cNvSpPr>
          <p:nvPr>
            <p:ph idx="1"/>
          </p:nvPr>
        </p:nvSpPr>
        <p:spPr/>
        <p:txBody>
          <a:bodyPr>
            <a:normAutofit fontScale="70000" lnSpcReduction="20000"/>
          </a:bodyPr>
          <a:lstStyle/>
          <a:p>
            <a:r>
              <a:rPr lang="en-US" b="1" dirty="0" smtClean="0"/>
              <a:t>Lead Time vs. Cancellation Rate</a:t>
            </a:r>
            <a:endParaRPr lang="en-US" dirty="0" smtClean="0"/>
          </a:p>
          <a:p>
            <a:pPr lvl="1"/>
            <a:r>
              <a:rPr lang="en-US" b="1" dirty="0" smtClean="0"/>
              <a:t>Hypothesis</a:t>
            </a:r>
            <a:r>
              <a:rPr lang="en-US" dirty="0" smtClean="0"/>
              <a:t>: Bookings made more than 6 months in advance have a higher cancellation rate.</a:t>
            </a:r>
          </a:p>
          <a:p>
            <a:pPr lvl="1"/>
            <a:r>
              <a:rPr lang="en-US" b="1" dirty="0" smtClean="0"/>
              <a:t>Result</a:t>
            </a:r>
            <a:r>
              <a:rPr lang="en-US" dirty="0" smtClean="0"/>
              <a:t>: Testing confirmed that long lead times correlate with higher cancellations, suggesting the need for targeted cancellation policies on these bookings.</a:t>
            </a:r>
          </a:p>
          <a:p>
            <a:r>
              <a:rPr lang="en-US" b="1" dirty="0" smtClean="0"/>
              <a:t>ADR (Average Daily Rate) Comparison: Weekdays vs. Weekends</a:t>
            </a:r>
            <a:endParaRPr lang="en-US" dirty="0" smtClean="0"/>
          </a:p>
          <a:p>
            <a:pPr lvl="1"/>
            <a:r>
              <a:rPr lang="en-US" b="1" dirty="0" smtClean="0"/>
              <a:t>Hypothesis</a:t>
            </a:r>
            <a:r>
              <a:rPr lang="en-US" dirty="0" smtClean="0"/>
              <a:t>: The ADR for weekday bookings is higher than for weekend bookings.</a:t>
            </a:r>
          </a:p>
          <a:p>
            <a:pPr lvl="1"/>
            <a:r>
              <a:rPr lang="en-US" b="1" dirty="0" smtClean="0"/>
              <a:t>Result</a:t>
            </a:r>
            <a:r>
              <a:rPr lang="en-US" dirty="0" smtClean="0"/>
              <a:t>: Analysis showed that weekdays indeed have a higher ADR, supporting a strategy for premium pricing on weekdays and discounted weekend packages to maintain occupancy.</a:t>
            </a:r>
          </a:p>
          <a:p>
            <a:r>
              <a:rPr lang="en-US" dirty="0" smtClean="0"/>
              <a:t>These insights can guide policy and pricing adjustments to manage cancellations and optimize revenue.</a:t>
            </a:r>
          </a:p>
          <a:p>
            <a:endParaRPr lang="en-IN" dirty="0"/>
          </a:p>
        </p:txBody>
      </p:sp>
    </p:spTree>
    <p:extLst>
      <p:ext uri="{BB962C8B-B14F-4D97-AF65-F5344CB8AC3E}">
        <p14:creationId xmlns:p14="http://schemas.microsoft.com/office/powerpoint/2010/main" val="972463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err="1" smtClean="0"/>
              <a:t>Modeling</a:t>
            </a:r>
            <a:r>
              <a:rPr lang="en-IN" b="1" dirty="0" smtClean="0"/>
              <a:t> Approach</a:t>
            </a:r>
            <a:endParaRPr lang="en-IN" dirty="0"/>
          </a:p>
        </p:txBody>
      </p:sp>
      <p:sp>
        <p:nvSpPr>
          <p:cNvPr id="3" name="Content Placeholder 2"/>
          <p:cNvSpPr>
            <a:spLocks noGrp="1"/>
          </p:cNvSpPr>
          <p:nvPr>
            <p:ph idx="1"/>
          </p:nvPr>
        </p:nvSpPr>
        <p:spPr/>
        <p:txBody>
          <a:bodyPr>
            <a:normAutofit fontScale="55000" lnSpcReduction="20000"/>
          </a:bodyPr>
          <a:lstStyle/>
          <a:p>
            <a:r>
              <a:rPr lang="en-US" dirty="0"/>
              <a:t>I</a:t>
            </a:r>
            <a:r>
              <a:rPr lang="en-US" dirty="0" smtClean="0"/>
              <a:t> used two predictive models to forecast hotel cancellations:</a:t>
            </a:r>
          </a:p>
          <a:p>
            <a:r>
              <a:rPr lang="en-US" b="1" dirty="0" smtClean="0"/>
              <a:t>Logistic Regression</a:t>
            </a:r>
            <a:r>
              <a:rPr lang="en-US" dirty="0" smtClean="0"/>
              <a:t>: This model calculates the probability of a cancellation based on factors like booking lead time, ADR, and customer history. It’s useful for understanding which features have the strongest impact on cancellations due to its straightforward, interpretable results.</a:t>
            </a:r>
          </a:p>
          <a:p>
            <a:r>
              <a:rPr lang="en-US" b="1" dirty="0" smtClean="0"/>
              <a:t>Random Forest</a:t>
            </a:r>
            <a:r>
              <a:rPr lang="en-US" dirty="0" smtClean="0"/>
              <a:t>: A more complex, ensemble model that builds multiple decision trees and averages their predictions. This model captures non-linear relationships, making it powerful for handling complex patterns in the data, such as the combined effect of multiple booking characteristics.</a:t>
            </a:r>
          </a:p>
          <a:p>
            <a:r>
              <a:rPr lang="en-US" b="1" dirty="0" smtClean="0"/>
              <a:t>Model-Building Process</a:t>
            </a:r>
            <a:r>
              <a:rPr lang="en-US" dirty="0" smtClean="0"/>
              <a:t> (visualized):</a:t>
            </a:r>
          </a:p>
          <a:p>
            <a:r>
              <a:rPr lang="en-US" b="1" dirty="0" smtClean="0"/>
              <a:t>Data Preparation</a:t>
            </a:r>
            <a:r>
              <a:rPr lang="en-US" dirty="0" smtClean="0"/>
              <a:t>: Selected features, handled missing values, encoded categorical variables, and scaled numerical values.</a:t>
            </a:r>
          </a:p>
          <a:p>
            <a:r>
              <a:rPr lang="en-US" b="1" dirty="0" smtClean="0"/>
              <a:t>Training and Testing Split</a:t>
            </a:r>
            <a:r>
              <a:rPr lang="en-US" dirty="0" smtClean="0"/>
              <a:t>: Divided data into training and test sets to ensure model performance is measured on unseen data.</a:t>
            </a:r>
          </a:p>
          <a:p>
            <a:r>
              <a:rPr lang="en-US" b="1" dirty="0" smtClean="0"/>
              <a:t>Evaluation</a:t>
            </a:r>
            <a:r>
              <a:rPr lang="en-US" dirty="0" smtClean="0"/>
              <a:t>: Assessed each model using accuracy, precision, recall, and F1-score, selecting the model with the best balance of these metrics for recommendations.</a:t>
            </a:r>
          </a:p>
          <a:p>
            <a:r>
              <a:rPr lang="en-US" dirty="0" smtClean="0"/>
              <a:t>These steps ensure the models provide reliable predictions for operational decision-making.</a:t>
            </a:r>
          </a:p>
          <a:p>
            <a:endParaRPr lang="en-IN" dirty="0"/>
          </a:p>
        </p:txBody>
      </p:sp>
    </p:spTree>
    <p:extLst>
      <p:ext uri="{BB962C8B-B14F-4D97-AF65-F5344CB8AC3E}">
        <p14:creationId xmlns:p14="http://schemas.microsoft.com/office/powerpoint/2010/main" val="2989132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Model Performance</a:t>
            </a:r>
            <a:endParaRPr lang="en-IN" dirty="0"/>
          </a:p>
        </p:txBody>
      </p:sp>
      <p:sp>
        <p:nvSpPr>
          <p:cNvPr id="3" name="Content Placeholder 2"/>
          <p:cNvSpPr>
            <a:spLocks noGrp="1"/>
          </p:cNvSpPr>
          <p:nvPr>
            <p:ph idx="1"/>
          </p:nvPr>
        </p:nvSpPr>
        <p:spPr>
          <a:xfrm>
            <a:off x="457200" y="1600200"/>
            <a:ext cx="8229600" cy="5257800"/>
          </a:xfrm>
        </p:spPr>
        <p:txBody>
          <a:bodyPr>
            <a:normAutofit fontScale="25000" lnSpcReduction="20000"/>
          </a:bodyPr>
          <a:lstStyle/>
          <a:p>
            <a:r>
              <a:rPr lang="en-US" sz="7200" dirty="0" smtClean="0"/>
              <a:t>For model performance, we assessed two models: </a:t>
            </a:r>
            <a:r>
              <a:rPr lang="en-US" sz="7200" b="1" dirty="0" smtClean="0"/>
              <a:t>Logistic Regression</a:t>
            </a:r>
            <a:r>
              <a:rPr lang="en-US" sz="7200" dirty="0" smtClean="0"/>
              <a:t> and </a:t>
            </a:r>
            <a:r>
              <a:rPr lang="en-US" sz="7200" b="1" dirty="0" smtClean="0"/>
              <a:t>Random Forest</a:t>
            </a:r>
            <a:r>
              <a:rPr lang="en-US" sz="7200" dirty="0" smtClean="0"/>
              <a:t>. The evaluation focused on key metrics:</a:t>
            </a:r>
          </a:p>
          <a:p>
            <a:r>
              <a:rPr lang="en-US" sz="7200" b="1" dirty="0" smtClean="0"/>
              <a:t>Accuracy</a:t>
            </a:r>
            <a:r>
              <a:rPr lang="en-US" sz="7200" dirty="0" smtClean="0"/>
              <a:t>: Proportion of correct predictions overall.</a:t>
            </a:r>
          </a:p>
          <a:p>
            <a:r>
              <a:rPr lang="en-US" sz="7200" b="1" dirty="0" smtClean="0"/>
              <a:t>Precision</a:t>
            </a:r>
            <a:r>
              <a:rPr lang="en-US" sz="7200" dirty="0" smtClean="0"/>
              <a:t>: Ability to correctly identify cancellations among all predicted cancellations.</a:t>
            </a:r>
          </a:p>
          <a:p>
            <a:r>
              <a:rPr lang="en-US" sz="7200" b="1" dirty="0" smtClean="0"/>
              <a:t>Recall</a:t>
            </a:r>
            <a:r>
              <a:rPr lang="en-US" sz="7200" dirty="0" smtClean="0"/>
              <a:t>: Ability to detect actual cancellations within all true cancellations.</a:t>
            </a:r>
          </a:p>
          <a:p>
            <a:r>
              <a:rPr lang="en-US" sz="7200" b="1" dirty="0" smtClean="0"/>
              <a:t>F1-Score</a:t>
            </a:r>
            <a:r>
              <a:rPr lang="en-US" sz="7200" dirty="0" smtClean="0"/>
              <a:t>: Balances precision and recall for a comprehensive view.</a:t>
            </a:r>
          </a:p>
          <a:p>
            <a:r>
              <a:rPr lang="en-US" sz="7200" dirty="0" smtClean="0"/>
              <a:t>In summary, </a:t>
            </a:r>
            <a:r>
              <a:rPr lang="en-US" sz="7200" b="1" dirty="0" smtClean="0"/>
              <a:t>Random Forest performed best</a:t>
            </a:r>
            <a:r>
              <a:rPr lang="en-US" sz="7200" dirty="0" smtClean="0"/>
              <a:t>, achieving higher precision, recall, and F1-score, making it the more reliable model for predicting cancellations accurately.</a:t>
            </a:r>
          </a:p>
          <a:p>
            <a:endParaRPr lang="en-US" sz="7200" dirty="0"/>
          </a:p>
          <a:p>
            <a:r>
              <a:rPr lang="en-IN" sz="7200" dirty="0" err="1" smtClean="0"/>
              <a:t>LogisticRegression</a:t>
            </a:r>
            <a:r>
              <a:rPr lang="en-IN" sz="7200" dirty="0" smtClean="0"/>
              <a:t> Performance: Accuracy: 0.7969,Precision: 0.8704,Recall: 0.5397</a:t>
            </a:r>
          </a:p>
          <a:p>
            <a:pPr marL="0" indent="0">
              <a:buNone/>
            </a:pPr>
            <a:r>
              <a:rPr lang="en-IN" sz="7200" dirty="0" smtClean="0"/>
              <a:t>				F1 Score: 0.6663</a:t>
            </a:r>
          </a:p>
          <a:p>
            <a:r>
              <a:rPr lang="en-IN" sz="7200" dirty="0" err="1" smtClean="0"/>
              <a:t>RandomForestClassifier</a:t>
            </a:r>
            <a:r>
              <a:rPr lang="en-IN" sz="7200" dirty="0" smtClean="0"/>
              <a:t> </a:t>
            </a:r>
            <a:r>
              <a:rPr lang="en-IN" sz="7200" dirty="0" err="1" smtClean="0"/>
              <a:t>Performance:Accuracy</a:t>
            </a:r>
            <a:r>
              <a:rPr lang="en-IN" sz="7200" dirty="0" smtClean="0"/>
              <a:t>: 0.8585,Precision: 0.8477,Recall: 0.7600 ,F1 Score: 0.8015</a:t>
            </a:r>
          </a:p>
          <a:p>
            <a:endParaRPr lang="en-IN" sz="7200" dirty="0" smtClean="0"/>
          </a:p>
          <a:p>
            <a:r>
              <a:rPr lang="en-IN" sz="7200" dirty="0" err="1" smtClean="0"/>
              <a:t>GradientBoostingClassifier</a:t>
            </a:r>
            <a:r>
              <a:rPr lang="en-IN" sz="7200" dirty="0" smtClean="0"/>
              <a:t> Performance: Accuracy: 0.8199,Precision: 0.8595</a:t>
            </a:r>
          </a:p>
          <a:p>
            <a:r>
              <a:rPr lang="en-IN" sz="7200" dirty="0" smtClean="0"/>
              <a:t>Recall: 0.6225,F1 Score: 0.7220</a:t>
            </a:r>
            <a:endParaRPr lang="en-IN" sz="7200" dirty="0"/>
          </a:p>
        </p:txBody>
      </p:sp>
    </p:spTree>
    <p:extLst>
      <p:ext uri="{BB962C8B-B14F-4D97-AF65-F5344CB8AC3E}">
        <p14:creationId xmlns:p14="http://schemas.microsoft.com/office/powerpoint/2010/main" val="4385753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98054</TotalTime>
  <Words>643</Words>
  <Application>Microsoft Office PowerPoint</Application>
  <PresentationFormat>On-screen Show (4:3)</PresentationFormat>
  <Paragraphs>40</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Title: Hotel Booking Cancellations Analysis and Recommendations</vt:lpstr>
      <vt:lpstr>Objective and Scope</vt:lpstr>
      <vt:lpstr>Key Insights</vt:lpstr>
      <vt:lpstr>Hypothesis Testing Summary</vt:lpstr>
      <vt:lpstr>Modeling Approach</vt:lpstr>
      <vt:lpstr>Model Performance</vt:lpstr>
    </vt:vector>
  </TitlesOfParts>
  <Company>HP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Hotel Booking Cancellations Analysis and Recommendations</dc:title>
  <dc:creator>Prashik</dc:creator>
  <cp:lastModifiedBy>Prashik</cp:lastModifiedBy>
  <cp:revision>3</cp:revision>
  <dcterms:created xsi:type="dcterms:W3CDTF">2024-10-30T12:42:33Z</dcterms:created>
  <dcterms:modified xsi:type="dcterms:W3CDTF">2025-01-06T14:56:35Z</dcterms:modified>
</cp:coreProperties>
</file>