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2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Brittany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notesMasters/notesMaster1.xml" Type="http://schemas.openxmlformats.org/officeDocument/2006/relationships/notesMaster"/><Relationship Id="rId33" Target="theme/theme2.xml" Type="http://schemas.openxmlformats.org/officeDocument/2006/relationships/theme"/><Relationship Id="rId34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Traditional car remote controls have been the standard for years, but they come with a significant drawback.</a:t>
            </a:r>
          </a:p>
          <a:p>
            <a:r>
              <a:rPr lang="en-US"/>
              <a:t>The main issue is that they rely heavily on physical buttons, which can be cumbersome and complex for users to navigate.</a:t>
            </a:r>
          </a:p>
          <a:p>
            <a:r>
              <a:rPr lang="en-US"/>
              <a:t>To address these limitations, we propose a solution: the Hand Gesture Controlled Car.</a:t>
            </a:r>
          </a:p>
          <a:p>
            <a:r>
              <a:rPr lang="en-US"/>
              <a:t>With this technology, we aim to provide a more intuitive and interactive driving experience.</a:t>
            </a:r>
          </a:p>
          <a:p>
            <a:r>
              <a:rPr lang="en-US"/>
              <a:t>Instead of pressing buttons, users can control the car's functions simply by making hand gestures.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robu.in/product/transparent-830-points-solderless-breadboard/" TargetMode="External" Type="http://schemas.openxmlformats.org/officeDocument/2006/relationships/hyperlink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54368" y="2705199"/>
            <a:ext cx="5469649" cy="54696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85049" y="5257800"/>
            <a:ext cx="16626407" cy="85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sz="6355">
                <a:solidFill>
                  <a:srgbClr val="000000"/>
                </a:solidFill>
                <a:latin typeface="Montserrat Classic Bold"/>
              </a:rPr>
              <a:t>HAND GESTURE CONTROLLED CAR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39656" y="2876649"/>
            <a:ext cx="8593104" cy="127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1"/>
              </a:lnSpc>
            </a:pPr>
            <a:r>
              <a:rPr lang="en-US" sz="9471">
                <a:solidFill>
                  <a:srgbClr val="000000"/>
                </a:solidFill>
                <a:latin typeface="Brittany"/>
              </a:rPr>
              <a:t>CS724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72642" y="7332700"/>
            <a:ext cx="642345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</a:rPr>
              <a:t>Team Number 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049" y="7876543"/>
            <a:ext cx="4004144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Abinash Choudhary (231110004)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Agrim pandey(200061)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Nitya Aggarwal(200651)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 Prashant Kumar(231110036)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Tushar Dupga(231110053)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53298" y="-191351"/>
            <a:ext cx="14117405" cy="10669703"/>
            <a:chOff x="0" y="0"/>
            <a:chExt cx="3718164" cy="28101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8164" cy="2810128"/>
            </a:xfrm>
            <a:custGeom>
              <a:avLst/>
              <a:gdLst/>
              <a:ahLst/>
              <a:cxnLst/>
              <a:rect r="r" b="b" t="t" l="l"/>
              <a:pathLst>
                <a:path h="2810128" w="3718164">
                  <a:moveTo>
                    <a:pt x="0" y="0"/>
                  </a:moveTo>
                  <a:lnTo>
                    <a:pt x="3718164" y="0"/>
                  </a:lnTo>
                  <a:lnTo>
                    <a:pt x="3718164" y="2810128"/>
                  </a:lnTo>
                  <a:lnTo>
                    <a:pt x="0" y="28101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4076" y="4710868"/>
            <a:ext cx="7767499" cy="1030620"/>
            <a:chOff x="0" y="0"/>
            <a:chExt cx="10356665" cy="137416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0356665" cy="1374160"/>
              <a:chOff x="0" y="0"/>
              <a:chExt cx="1986473" cy="26357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86473" cy="263572"/>
              </a:xfrm>
              <a:custGeom>
                <a:avLst/>
                <a:gdLst/>
                <a:ahLst/>
                <a:cxnLst/>
                <a:rect r="r" b="b" t="t" l="l"/>
                <a:pathLst>
                  <a:path h="263572" w="1986473">
                    <a:moveTo>
                      <a:pt x="52349" y="0"/>
                    </a:moveTo>
                    <a:lnTo>
                      <a:pt x="1934124" y="0"/>
                    </a:lnTo>
                    <a:cubicBezTo>
                      <a:pt x="1948008" y="0"/>
                      <a:pt x="1961323" y="5515"/>
                      <a:pt x="1971140" y="15333"/>
                    </a:cubicBezTo>
                    <a:cubicBezTo>
                      <a:pt x="1980958" y="25150"/>
                      <a:pt x="1986473" y="38465"/>
                      <a:pt x="1986473" y="52349"/>
                    </a:cubicBezTo>
                    <a:lnTo>
                      <a:pt x="1986473" y="211223"/>
                    </a:lnTo>
                    <a:cubicBezTo>
                      <a:pt x="1986473" y="225107"/>
                      <a:pt x="1980958" y="238422"/>
                      <a:pt x="1971140" y="248240"/>
                    </a:cubicBezTo>
                    <a:cubicBezTo>
                      <a:pt x="1961323" y="258057"/>
                      <a:pt x="1948008" y="263572"/>
                      <a:pt x="1934124" y="263572"/>
                    </a:cubicBezTo>
                    <a:lnTo>
                      <a:pt x="52349" y="263572"/>
                    </a:lnTo>
                    <a:cubicBezTo>
                      <a:pt x="38465" y="263572"/>
                      <a:pt x="25150" y="258057"/>
                      <a:pt x="15333" y="248240"/>
                    </a:cubicBezTo>
                    <a:cubicBezTo>
                      <a:pt x="5515" y="238422"/>
                      <a:pt x="0" y="225107"/>
                      <a:pt x="0" y="211223"/>
                    </a:cubicBezTo>
                    <a:lnTo>
                      <a:pt x="0" y="52349"/>
                    </a:lnTo>
                    <a:cubicBezTo>
                      <a:pt x="0" y="38465"/>
                      <a:pt x="5515" y="25150"/>
                      <a:pt x="15333" y="15333"/>
                    </a:cubicBezTo>
                    <a:cubicBezTo>
                      <a:pt x="25150" y="5515"/>
                      <a:pt x="38465" y="0"/>
                      <a:pt x="5234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404534" y="295139"/>
              <a:ext cx="9173473" cy="680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8"/>
                </a:lnSpc>
              </a:pPr>
              <a:r>
                <a:rPr lang="en-US" sz="3398">
                  <a:solidFill>
                    <a:srgbClr val="FFFFFF"/>
                  </a:solidFill>
                  <a:latin typeface="Montserrat Classic Bold"/>
                </a:rPr>
                <a:t>TEAM WORK DISTRIBUSION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57791" y="171984"/>
            <a:ext cx="3900604" cy="453888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6E1C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 Bold"/>
                </a:rPr>
                <a:t>Setting up the transmitter and receiver: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Nitya Agrawal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Agrim Pandey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5505271"/>
            <a:ext cx="3900604" cy="4538884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6E1C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 Bold"/>
                </a:rPr>
                <a:t>Developing App:</a:t>
              </a: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Abiansh Choudhary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397029" y="2205210"/>
            <a:ext cx="3900604" cy="4538884"/>
            <a:chOff x="0" y="0"/>
            <a:chExt cx="6985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6E1C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 Bold"/>
                </a:rPr>
                <a:t>Setting up the Arduino and writing codes for car: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Prashant Mishra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Tushar  Dupga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33218" y="-297658"/>
            <a:ext cx="11054782" cy="10882315"/>
            <a:chOff x="0" y="0"/>
            <a:chExt cx="2911548" cy="2866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1548" cy="2866124"/>
            </a:xfrm>
            <a:custGeom>
              <a:avLst/>
              <a:gdLst/>
              <a:ahLst/>
              <a:cxnLst/>
              <a:rect r="r" b="b" t="t" l="l"/>
              <a:pathLst>
                <a:path h="2866124" w="2911548">
                  <a:moveTo>
                    <a:pt x="0" y="0"/>
                  </a:moveTo>
                  <a:lnTo>
                    <a:pt x="2911548" y="0"/>
                  </a:lnTo>
                  <a:lnTo>
                    <a:pt x="2911548" y="2866124"/>
                  </a:lnTo>
                  <a:lnTo>
                    <a:pt x="0" y="286612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12384" y="4489164"/>
            <a:ext cx="5811094" cy="899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1"/>
              </a:lnSpc>
            </a:pPr>
            <a:r>
              <a:rPr lang="en-US" sz="6628">
                <a:solidFill>
                  <a:srgbClr val="000000"/>
                </a:solidFill>
                <a:latin typeface="Montserrat Classic Bold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633360" y="383295"/>
            <a:ext cx="9869936" cy="9903705"/>
            <a:chOff x="0" y="0"/>
            <a:chExt cx="13159915" cy="1320494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13066643" cy="775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71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93272" y="1492674"/>
              <a:ext cx="13066643" cy="10156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72"/>
                </a:lnSpc>
              </a:pPr>
              <a:r>
                <a:rPr lang="en-US" sz="3051">
                  <a:solidFill>
                    <a:srgbClr val="000000"/>
                  </a:solidFill>
                  <a:latin typeface="Canva Sans"/>
                </a:rPr>
                <a:t>The introduction of a Hand Gesture Controlled Car represents a significant step forward in the evolution of automotive technology. By addressing the limitations of traditional remote controls, this innovative solution offers a more intuitive and interactive driving experience.</a:t>
              </a:r>
            </a:p>
            <a:p>
              <a:pPr>
                <a:lnSpc>
                  <a:spcPts val="4272"/>
                </a:lnSpc>
              </a:pPr>
            </a:p>
            <a:p>
              <a:pPr>
                <a:lnSpc>
                  <a:spcPts val="4272"/>
                </a:lnSpc>
              </a:pPr>
              <a:r>
                <a:rPr lang="en-US" sz="3051">
                  <a:solidFill>
                    <a:srgbClr val="000000"/>
                  </a:solidFill>
                  <a:latin typeface="Canva Sans"/>
                </a:rPr>
                <a:t>Through the use of hand gestures, we can simplify the way we interact with our vehicles, making it more user-friendly and accessible to a wider range of individuals, including those with physical limitations.</a:t>
              </a:r>
            </a:p>
            <a:p>
              <a:pPr>
                <a:lnSpc>
                  <a:spcPts val="4971"/>
                </a:lnSpc>
              </a:pPr>
            </a:p>
            <a:p>
              <a:pPr>
                <a:lnSpc>
                  <a:spcPts val="4971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93272" y="12420340"/>
              <a:ext cx="12880100" cy="784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7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103863" cy="10287000"/>
            <a:chOff x="0" y="0"/>
            <a:chExt cx="187097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09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70976">
                  <a:moveTo>
                    <a:pt x="0" y="0"/>
                  </a:moveTo>
                  <a:lnTo>
                    <a:pt x="1870976" y="0"/>
                  </a:lnTo>
                  <a:lnTo>
                    <a:pt x="18709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4729" y="4446762"/>
            <a:ext cx="6474333" cy="99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32"/>
              </a:lnSpc>
            </a:pPr>
            <a:r>
              <a:rPr lang="en-US" sz="7385">
                <a:solidFill>
                  <a:srgbClr val="000000"/>
                </a:solidFill>
                <a:latin typeface="Montserrat Classic Bold"/>
              </a:rPr>
              <a:t>REFERENCES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103863" y="1578902"/>
            <a:ext cx="11263971" cy="6606516"/>
            <a:chOff x="0" y="0"/>
            <a:chExt cx="15018628" cy="880868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14912183" cy="2434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71"/>
                </a:lnSpc>
                <a:spcBef>
                  <a:spcPct val="0"/>
                </a:spcBef>
              </a:pPr>
              <a:r>
                <a:rPr lang="en-US" sz="3551">
                  <a:solidFill>
                    <a:srgbClr val="000000"/>
                  </a:solidFill>
                  <a:latin typeface="Canva Sans"/>
                </a:rPr>
                <a:t>Fig[1]: https://robu.in/product/esp-wroom-32-wifi-bluetooth-networking-smart-component-development-board/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06445" y="3141794"/>
              <a:ext cx="14912183" cy="2434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71"/>
                </a:lnSpc>
              </a:pPr>
              <a:r>
                <a:rPr lang="en-US" sz="3551">
                  <a:solidFill>
                    <a:srgbClr val="000000"/>
                  </a:solidFill>
                  <a:latin typeface="Canva Sans"/>
                </a:rPr>
                <a:t>Fig[2]: https://robu.in/product/mpu-6050-gyro-sensor-2-accelerometer/   </a:t>
              </a:r>
            </a:p>
            <a:p>
              <a:pPr>
                <a:lnSpc>
                  <a:spcPts val="4971"/>
                </a:lnSpc>
                <a:spcBef>
                  <a:spcPct val="0"/>
                </a:spcBef>
              </a:pPr>
              <a:r>
                <a:rPr lang="en-US" sz="3551">
                  <a:solidFill>
                    <a:srgbClr val="000000"/>
                  </a:solidFill>
                  <a:latin typeface="Canva Sans"/>
                </a:rPr>
                <a:t>(accessed on Sept 10,2023)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6445" y="6347688"/>
              <a:ext cx="14699292" cy="246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71"/>
                </a:lnSpc>
              </a:pPr>
              <a:r>
                <a:rPr lang="en-US" sz="3551">
                  <a:solidFill>
                    <a:srgbClr val="000000"/>
                  </a:solidFill>
                  <a:latin typeface="Canva Sans"/>
                  <a:hlinkClick r:id="rId2" tooltip="https://robu.in/product/transparent-830-points-solderless-breadboard/"/>
                </a:rPr>
                <a:t>Fig[3]:</a:t>
              </a:r>
            </a:p>
            <a:p>
              <a:pPr>
                <a:lnSpc>
                  <a:spcPts val="4971"/>
                </a:lnSpc>
                <a:spcBef>
                  <a:spcPct val="0"/>
                </a:spcBef>
              </a:pPr>
              <a:r>
                <a:rPr lang="en-US" sz="3551">
                  <a:solidFill>
                    <a:srgbClr val="000000"/>
                  </a:solidFill>
                  <a:latin typeface="Canva Sans"/>
                </a:rPr>
                <a:t>https://robu.in/product/transparent-830-points-solderless-breadboard/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7764" y="-110329"/>
            <a:ext cx="9511764" cy="10507658"/>
            <a:chOff x="0" y="0"/>
            <a:chExt cx="2505156" cy="2767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5156" cy="2767449"/>
            </a:xfrm>
            <a:custGeom>
              <a:avLst/>
              <a:gdLst/>
              <a:ahLst/>
              <a:cxnLst/>
              <a:rect r="r" b="b" t="t" l="l"/>
              <a:pathLst>
                <a:path h="2767449" w="2505156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98146" y="2827389"/>
            <a:ext cx="6600156" cy="510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23"/>
              </a:lnSpc>
            </a:pPr>
            <a:r>
              <a:rPr lang="en-US" sz="11473" spc="378">
                <a:solidFill>
                  <a:srgbClr val="000000"/>
                </a:solidFill>
                <a:latin typeface="Montserrat Classic Bold"/>
              </a:rPr>
              <a:t>THANK</a:t>
            </a:r>
          </a:p>
          <a:p>
            <a:pPr>
              <a:lnSpc>
                <a:spcPts val="13423"/>
              </a:lnSpc>
            </a:pPr>
            <a:r>
              <a:rPr lang="en-US" sz="11473" spc="378">
                <a:solidFill>
                  <a:srgbClr val="000000"/>
                </a:solidFill>
                <a:latin typeface="Montserrat Classic Bold"/>
              </a:rPr>
              <a:t>   YOU</a:t>
            </a:r>
          </a:p>
          <a:p>
            <a:pPr>
              <a:lnSpc>
                <a:spcPts val="1342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84668" y="3533037"/>
            <a:ext cx="7274632" cy="215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0"/>
              </a:lnSpc>
              <a:spcBef>
                <a:spcPct val="0"/>
              </a:spcBef>
            </a:pPr>
            <a:r>
              <a:rPr lang="en-US" sz="6207">
                <a:solidFill>
                  <a:srgbClr val="000000"/>
                </a:solidFill>
                <a:latin typeface="Canva Sans"/>
              </a:rPr>
              <a:t>Any  </a:t>
            </a:r>
            <a:r>
              <a:rPr lang="en-US" sz="6207">
                <a:solidFill>
                  <a:srgbClr val="000000"/>
                </a:solidFill>
                <a:latin typeface="Canva Sans"/>
              </a:rPr>
              <a:t>Questions</a:t>
            </a:r>
          </a:p>
          <a:p>
            <a:pPr algn="ctr">
              <a:lnSpc>
                <a:spcPts val="8690"/>
              </a:lnSpc>
              <a:spcBef>
                <a:spcPct val="0"/>
              </a:spcBef>
            </a:pPr>
            <a:r>
              <a:rPr lang="en-US" sz="6207">
                <a:solidFill>
                  <a:srgbClr val="000000"/>
                </a:solidFill>
                <a:latin typeface="Canva Sans"/>
              </a:rPr>
              <a:t>are welcomed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10126" y="-419415"/>
            <a:ext cx="9377874" cy="10712225"/>
            <a:chOff x="0" y="0"/>
            <a:chExt cx="2469893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9893" cy="2821327"/>
            </a:xfrm>
            <a:custGeom>
              <a:avLst/>
              <a:gdLst/>
              <a:ahLst/>
              <a:cxnLst/>
              <a:rect r="r" b="b" t="t" l="l"/>
              <a:pathLst>
                <a:path h="2821327" w="2469893">
                  <a:moveTo>
                    <a:pt x="0" y="0"/>
                  </a:moveTo>
                  <a:lnTo>
                    <a:pt x="2469893" y="0"/>
                  </a:lnTo>
                  <a:lnTo>
                    <a:pt x="2469893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23474" y="4100830"/>
            <a:ext cx="5873170" cy="219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LIST OF 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29714" y="5803473"/>
            <a:ext cx="7313237" cy="427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4"/>
              </a:lnSpc>
              <a:spcBef>
                <a:spcPct val="0"/>
              </a:spcBef>
            </a:pPr>
            <a:r>
              <a:rPr lang="en-US" sz="2820" strike="noStrike" u="none">
                <a:solidFill>
                  <a:srgbClr val="000000"/>
                </a:solidFill>
                <a:latin typeface="Montserrat Classic Bold"/>
              </a:rPr>
              <a:t>IMPLEMENTATION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62778" y="5602862"/>
            <a:ext cx="139402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0"/>
              </a:lnSpc>
              <a:spcBef>
                <a:spcPct val="0"/>
              </a:spcBef>
            </a:pPr>
            <a:r>
              <a:rPr lang="en-US" sz="5492" strike="noStrike" u="none">
                <a:solidFill>
                  <a:srgbClr val="000000"/>
                </a:solidFill>
                <a:latin typeface="Montserrat Classic Bold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75690" y="828127"/>
            <a:ext cx="1914020" cy="823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5492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29714" y="1030534"/>
            <a:ext cx="476793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4"/>
              </a:lnSpc>
            </a:pPr>
            <a:r>
              <a:rPr lang="en-US" sz="2820">
                <a:solidFill>
                  <a:srgbClr val="000000"/>
                </a:solidFill>
                <a:latin typeface="Montserrat Classic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32780" y="2166813"/>
            <a:ext cx="1654023" cy="83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0"/>
              </a:lnSpc>
              <a:spcBef>
                <a:spcPct val="0"/>
              </a:spcBef>
            </a:pPr>
            <a:r>
              <a:rPr lang="en-US" sz="5492" strike="noStrike" u="none">
                <a:solidFill>
                  <a:srgbClr val="000000"/>
                </a:solidFill>
                <a:latin typeface="Montserrat Classic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66329" y="2413518"/>
            <a:ext cx="476793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4"/>
              </a:lnSpc>
              <a:spcBef>
                <a:spcPct val="0"/>
              </a:spcBef>
            </a:pPr>
            <a:r>
              <a:rPr lang="en-US" sz="2820">
                <a:solidFill>
                  <a:srgbClr val="000000"/>
                </a:solidFill>
                <a:latin typeface="Montserrat Classic Bold"/>
              </a:rPr>
              <a:t>SIGNIFICANCE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35687" y="3405554"/>
            <a:ext cx="139402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0"/>
              </a:lnSpc>
              <a:spcBef>
                <a:spcPct val="0"/>
              </a:spcBef>
            </a:pPr>
            <a:r>
              <a:rPr lang="en-US" sz="5492" strike="noStrike" u="none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56804" y="3646060"/>
            <a:ext cx="550347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4"/>
              </a:lnSpc>
              <a:spcBef>
                <a:spcPct val="0"/>
              </a:spcBef>
            </a:pPr>
            <a:r>
              <a:rPr lang="en-US" sz="2820" strike="noStrike" u="none">
                <a:solidFill>
                  <a:srgbClr val="000000"/>
                </a:solidFill>
                <a:latin typeface="Montserrat Classic Bold"/>
              </a:rPr>
              <a:t>REQUIRED RESOURCES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62778" y="4539029"/>
            <a:ext cx="139402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0"/>
              </a:lnSpc>
              <a:spcBef>
                <a:spcPct val="0"/>
              </a:spcBef>
            </a:pPr>
            <a:r>
              <a:rPr lang="en-US" sz="5492" strike="noStrike" u="none">
                <a:solidFill>
                  <a:srgbClr val="000000"/>
                </a:solidFill>
                <a:latin typeface="Montserrat Classic Bold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59712" y="4722385"/>
            <a:ext cx="422612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4"/>
              </a:lnSpc>
              <a:spcBef>
                <a:spcPct val="0"/>
              </a:spcBef>
            </a:pPr>
            <a:r>
              <a:rPr lang="en-US" sz="2820" strike="noStrike" u="none">
                <a:solidFill>
                  <a:srgbClr val="000000"/>
                </a:solidFill>
                <a:latin typeface="Montserrat Classic Bold"/>
              </a:rPr>
              <a:t>TIMELINE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35687" y="6693768"/>
            <a:ext cx="139402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0"/>
              </a:lnSpc>
              <a:spcBef>
                <a:spcPct val="0"/>
              </a:spcBef>
            </a:pPr>
            <a:r>
              <a:rPr lang="en-US" sz="5492" strike="noStrike" u="none">
                <a:solidFill>
                  <a:srgbClr val="000000"/>
                </a:solidFill>
                <a:latin typeface="Montserrat Classic Bold"/>
              </a:rPr>
              <a:t>06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29714" y="6879798"/>
            <a:ext cx="4822119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4"/>
              </a:lnSpc>
              <a:spcBef>
                <a:spcPct val="0"/>
              </a:spcBef>
            </a:pPr>
            <a:r>
              <a:rPr lang="en-US" sz="2820" strike="noStrike" u="none">
                <a:solidFill>
                  <a:srgbClr val="000000"/>
                </a:solidFill>
                <a:latin typeface="Montserrat Classic Bold"/>
              </a:rPr>
              <a:t>FUTURE IMPROVEMENTS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56804" y="7989460"/>
            <a:ext cx="476793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4"/>
              </a:lnSpc>
              <a:spcBef>
                <a:spcPct val="0"/>
              </a:spcBef>
            </a:pPr>
            <a:r>
              <a:rPr lang="en-US" sz="2820" strike="noStrike" u="none">
                <a:solidFill>
                  <a:srgbClr val="000000"/>
                </a:solidFill>
                <a:latin typeface="Montserrat Classic Bold"/>
              </a:rPr>
              <a:t>CONCLUSION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229714" y="8946723"/>
            <a:ext cx="550347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4"/>
              </a:lnSpc>
              <a:spcBef>
                <a:spcPct val="0"/>
              </a:spcBef>
            </a:pPr>
            <a:r>
              <a:rPr lang="en-US" sz="2820" strike="noStrike" u="none">
                <a:solidFill>
                  <a:srgbClr val="000000"/>
                </a:solidFill>
                <a:latin typeface="Montserrat Classic Bold"/>
              </a:rPr>
              <a:t>QUESTIONS AND DISCUSSION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35687" y="8718123"/>
            <a:ext cx="139402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0"/>
              </a:lnSpc>
              <a:spcBef>
                <a:spcPct val="0"/>
              </a:spcBef>
            </a:pPr>
            <a:r>
              <a:rPr lang="en-US" sz="5492" strike="noStrike" u="none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35687" y="7784673"/>
            <a:ext cx="139402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0"/>
              </a:lnSpc>
              <a:spcBef>
                <a:spcPct val="0"/>
              </a:spcBef>
            </a:pPr>
            <a:r>
              <a:rPr lang="en-US" sz="5492">
                <a:solidFill>
                  <a:srgbClr val="000000"/>
                </a:solidFill>
                <a:latin typeface="Montserrat Classic Bold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52649" y="-48070"/>
            <a:ext cx="9335351" cy="10839793"/>
            <a:chOff x="0" y="0"/>
            <a:chExt cx="24586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8693" cy="2854925"/>
            </a:xfrm>
            <a:custGeom>
              <a:avLst/>
              <a:gdLst/>
              <a:ahLst/>
              <a:cxnLst/>
              <a:rect r="r" b="b" t="t" l="l"/>
              <a:pathLst>
                <a:path h="2854925" w="2458693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4926" y="3466463"/>
            <a:ext cx="6354149" cy="347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6800">
                <a:solidFill>
                  <a:srgbClr val="000000"/>
                </a:solidFill>
                <a:latin typeface="Montserrat Classic Bold"/>
              </a:rPr>
              <a:t>PROBLEM STATEMENT AND SIGNIFICANCE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5450" y="1820201"/>
            <a:ext cx="6189749" cy="657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02"/>
              </a:lnSpc>
            </a:pPr>
            <a:r>
              <a:rPr lang="en-US" sz="3072">
                <a:solidFill>
                  <a:srgbClr val="000000"/>
                </a:solidFill>
                <a:latin typeface="Canva Sans Bold"/>
              </a:rPr>
              <a:t>Issue: </a:t>
            </a:r>
            <a:r>
              <a:rPr lang="en-US" sz="3072">
                <a:solidFill>
                  <a:srgbClr val="000000"/>
                </a:solidFill>
                <a:latin typeface="Canva Sans"/>
              </a:rPr>
              <a:t>Traditional remote controls for cars are often cumbersome and require physical buttons, limiting ease of use.</a:t>
            </a:r>
          </a:p>
          <a:p>
            <a:pPr>
              <a:lnSpc>
                <a:spcPts val="4302"/>
              </a:lnSpc>
            </a:pPr>
          </a:p>
          <a:p>
            <a:pPr>
              <a:lnSpc>
                <a:spcPts val="4302"/>
              </a:lnSpc>
            </a:pPr>
            <a:r>
              <a:rPr lang="en-US" sz="3072">
                <a:solidFill>
                  <a:srgbClr val="000000"/>
                </a:solidFill>
                <a:latin typeface="Canva Sans Bold"/>
              </a:rPr>
              <a:t>Solution:</a:t>
            </a:r>
            <a:r>
              <a:rPr lang="en-US" sz="3072">
                <a:solidFill>
                  <a:srgbClr val="000000"/>
                </a:solidFill>
                <a:latin typeface="Canva Sans"/>
              </a:rPr>
              <a:t> Introduce a Hand Gesture Controlled Car to provide a more intuitive and interactive driving experience.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</a:p>
          <a:p>
            <a:pPr>
              <a:lnSpc>
                <a:spcPts val="43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328405">
            <a:off x="8952649" y="0"/>
            <a:ext cx="9335351" cy="10839793"/>
            <a:chOff x="0" y="0"/>
            <a:chExt cx="24586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8693" cy="2854925"/>
            </a:xfrm>
            <a:custGeom>
              <a:avLst/>
              <a:gdLst/>
              <a:ahLst/>
              <a:cxnLst/>
              <a:rect r="r" b="b" t="t" l="l"/>
              <a:pathLst>
                <a:path h="2854925" w="2458693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4926" y="2641600"/>
            <a:ext cx="6354149" cy="347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6800">
                <a:solidFill>
                  <a:srgbClr val="000000"/>
                </a:solidFill>
                <a:latin typeface="Montserrat Classic Bold"/>
              </a:rPr>
              <a:t>PROBLEM STATEMENT AND SIGNIFICANCE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101611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14447" y="2220673"/>
            <a:ext cx="358319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ENTERTAINMENT AND FUN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97277" y="4414837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67724" y="4533900"/>
            <a:ext cx="358319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ENHANCED </a:t>
            </a:r>
          </a:p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ACCESSIBILITY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62541" y="6726708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32987" y="7131520"/>
            <a:ext cx="4726313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EXPLORATION OF FUTURE POSSIBILITIES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1351" y="-170090"/>
            <a:ext cx="9044866" cy="10627180"/>
            <a:chOff x="0" y="0"/>
            <a:chExt cx="2382187" cy="27989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2187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82187">
                  <a:moveTo>
                    <a:pt x="0" y="0"/>
                  </a:moveTo>
                  <a:lnTo>
                    <a:pt x="2382187" y="0"/>
                  </a:lnTo>
                  <a:lnTo>
                    <a:pt x="2382187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83593" y="3989379"/>
            <a:ext cx="7469921" cy="235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0"/>
              </a:lnSpc>
            </a:pPr>
            <a:r>
              <a:rPr lang="en-US" sz="8000" spc="376">
                <a:solidFill>
                  <a:srgbClr val="000000"/>
                </a:solidFill>
                <a:latin typeface="Montserrat Classic Bold"/>
              </a:rPr>
              <a:t>REQIRED RESOURCES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21760" y="754326"/>
            <a:ext cx="9266240" cy="850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02"/>
              </a:lnSpc>
            </a:pPr>
            <a:r>
              <a:rPr lang="en-US" sz="3072">
                <a:solidFill>
                  <a:srgbClr val="000000"/>
                </a:solidFill>
                <a:latin typeface="Canva Sans Bold"/>
              </a:rPr>
              <a:t>  Hardware C</a:t>
            </a:r>
            <a:r>
              <a:rPr lang="en-US" sz="3072">
                <a:solidFill>
                  <a:srgbClr val="000000"/>
                </a:solidFill>
                <a:latin typeface="Canva Sans Bold"/>
              </a:rPr>
              <a:t>omponents: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ESP32 WROOM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L298N Motor driver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MPU6050 Gyroscope and Accelerometer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Lithium Ion Battery 3.7V 2500mAh 18650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DC Gearbox Motor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Wheel for DC Gearbox Motors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Caster Bearing Wheel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12V Rechargeable Lithium Iron Battery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Breadboard</a:t>
            </a:r>
          </a:p>
          <a:p>
            <a:pPr>
              <a:lnSpc>
                <a:spcPts val="4947"/>
              </a:lnSpc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  </a:t>
            </a:r>
            <a:r>
              <a:rPr lang="en-US" sz="3072" spc="-116">
                <a:solidFill>
                  <a:srgbClr val="000000"/>
                </a:solidFill>
                <a:latin typeface="Canva Sans Bold"/>
              </a:rPr>
              <a:t>Programming Tools:</a:t>
            </a:r>
          </a:p>
          <a:p>
            <a:pPr marL="1326875" indent="-442292" lvl="2">
              <a:lnSpc>
                <a:spcPts val="4947"/>
              </a:lnSpc>
              <a:buFont typeface="Arial"/>
              <a:buChar char="⚬"/>
            </a:pPr>
            <a:r>
              <a:rPr lang="en-US" sz="3072" spc="-116">
                <a:solidFill>
                  <a:srgbClr val="000000"/>
                </a:solidFill>
                <a:latin typeface="Canva Sans"/>
              </a:rPr>
              <a:t>Arduino IDE for code development and upload.</a:t>
            </a:r>
          </a:p>
          <a:p>
            <a:pPr>
              <a:lnSpc>
                <a:spcPts val="43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82029" y="1802699"/>
            <a:ext cx="5109446" cy="5109446"/>
          </a:xfrm>
          <a:custGeom>
            <a:avLst/>
            <a:gdLst/>
            <a:ahLst/>
            <a:cxnLst/>
            <a:rect r="r" b="b" t="t" l="l"/>
            <a:pathLst>
              <a:path h="5109446" w="5109446">
                <a:moveTo>
                  <a:pt x="0" y="0"/>
                </a:moveTo>
                <a:lnTo>
                  <a:pt x="5109446" y="0"/>
                </a:lnTo>
                <a:lnTo>
                  <a:pt x="5109446" y="5109446"/>
                </a:lnTo>
                <a:lnTo>
                  <a:pt x="0" y="5109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965021"/>
            <a:ext cx="5601431" cy="5601431"/>
          </a:xfrm>
          <a:custGeom>
            <a:avLst/>
            <a:gdLst/>
            <a:ahLst/>
            <a:cxnLst/>
            <a:rect r="r" b="b" t="t" l="l"/>
            <a:pathLst>
              <a:path h="5601431" w="5601431">
                <a:moveTo>
                  <a:pt x="0" y="0"/>
                </a:moveTo>
                <a:lnTo>
                  <a:pt x="5601431" y="0"/>
                </a:lnTo>
                <a:lnTo>
                  <a:pt x="5601431" y="5601431"/>
                </a:lnTo>
                <a:lnTo>
                  <a:pt x="0" y="5601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92896" y="2730245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11351" y="985018"/>
            <a:ext cx="7258266" cy="131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5"/>
              </a:lnSpc>
            </a:pPr>
            <a:r>
              <a:rPr lang="en-US" sz="9514">
                <a:solidFill>
                  <a:srgbClr val="000000"/>
                </a:solidFill>
                <a:latin typeface="Brittany"/>
              </a:rPr>
              <a:t>Resources Reqd.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03021" y="9220200"/>
            <a:ext cx="32057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Fig[1]: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ESP32 WROOM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0770" y="6854995"/>
            <a:ext cx="4047823" cy="701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8"/>
              </a:lnSpc>
              <a:spcBef>
                <a:spcPct val="0"/>
              </a:spcBef>
            </a:pPr>
            <a:r>
              <a:rPr lang="en-US" sz="2020">
                <a:solidFill>
                  <a:srgbClr val="000000"/>
                </a:solidFill>
                <a:latin typeface="Canva Sans Bold"/>
              </a:rPr>
              <a:t>Fig[2]: </a:t>
            </a:r>
            <a:r>
              <a:rPr lang="en-US" sz="2020">
                <a:solidFill>
                  <a:srgbClr val="000000"/>
                </a:solidFill>
                <a:latin typeface="Canva Sans Bold"/>
              </a:rPr>
              <a:t>MPU6050 Gyroscope and</a:t>
            </a:r>
          </a:p>
          <a:p>
            <a:pPr algn="ctr">
              <a:lnSpc>
                <a:spcPts val="2828"/>
              </a:lnSpc>
              <a:spcBef>
                <a:spcPct val="0"/>
              </a:spcBef>
            </a:pPr>
            <a:r>
              <a:rPr lang="en-US" sz="2020">
                <a:solidFill>
                  <a:srgbClr val="000000"/>
                </a:solidFill>
                <a:latin typeface="Canva Sans Bold"/>
              </a:rPr>
              <a:t> Accelerometer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55151" y="7022128"/>
            <a:ext cx="276320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Fig[3]: Breadboard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77889" y="1461332"/>
          <a:ext cx="8597023" cy="6952859"/>
        </p:xfrm>
        <a:graphic>
          <a:graphicData uri="http://schemas.openxmlformats.org/drawingml/2006/table">
            <a:tbl>
              <a:tblPr/>
              <a:tblGrid>
                <a:gridCol w="4491648"/>
                <a:gridCol w="4105375"/>
              </a:tblGrid>
              <a:tr h="10152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nva Sans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nva Sans"/>
                        </a:rPr>
                        <a:t>Cost (In rupees)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9864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ESP32 WROOM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409*2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L298N Motor driver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143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MPU6050 Gyroscope and Accelerometer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279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Lithium Ion Battery 3.7V 2500mAh 18650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329*2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4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DC Gearbox Motor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240*2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974912" y="1461332"/>
          <a:ext cx="8925551" cy="6943725"/>
        </p:xfrm>
        <a:graphic>
          <a:graphicData uri="http://schemas.openxmlformats.org/drawingml/2006/table">
            <a:tbl>
              <a:tblPr/>
              <a:tblGrid>
                <a:gridCol w="4462776"/>
                <a:gridCol w="4462776"/>
              </a:tblGrid>
              <a:tr h="10152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nva Sans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nva Sans"/>
                        </a:rPr>
                        <a:t>Cost (In rupees)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986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Caster Bearing Wheel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160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5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12V Rechargeable Lithium Iron Battery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800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3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Breadboard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 140*2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21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Wheel for DC Gearbox Motors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"/>
                        </a:rPr>
                        <a:t>80*2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688856" y="8804715"/>
          <a:ext cx="13708534" cy="1057275"/>
        </p:xfrm>
        <a:graphic>
          <a:graphicData uri="http://schemas.openxmlformats.org/drawingml/2006/table">
            <a:tbl>
              <a:tblPr/>
              <a:tblGrid>
                <a:gridCol w="6203511"/>
                <a:gridCol w="7505023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anva Sans Bold"/>
                        </a:rPr>
                        <a:t>TOTAL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anva Sans Bold"/>
                        </a:rPr>
                        <a:t>3778 /-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4868681" y="98542"/>
            <a:ext cx="7755920" cy="971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5"/>
              </a:lnSpc>
            </a:pPr>
            <a:r>
              <a:rPr lang="en-US" sz="6538" spc="307">
                <a:solidFill>
                  <a:srgbClr val="000000"/>
                </a:solidFill>
                <a:latin typeface="Montserrat Classic Bold"/>
              </a:rPr>
              <a:t>COST ANALYSIS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00950" y="21631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Canva Sans Bold"/>
                </a:rPr>
                <a:t>01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Setting up Arduino IDE for ESP32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123673" y="3663955"/>
            <a:ext cx="6155539" cy="210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1"/>
              </a:lnSpc>
            </a:pPr>
            <a:r>
              <a:rPr lang="en-US" sz="6029">
                <a:solidFill>
                  <a:srgbClr val="000000"/>
                </a:solidFill>
                <a:latin typeface="Canva Sans Bold"/>
              </a:rPr>
              <a:t>Implementation</a:t>
            </a:r>
          </a:p>
          <a:p>
            <a:pPr algn="ctr">
              <a:lnSpc>
                <a:spcPts val="8441"/>
              </a:lnSpc>
              <a:spcBef>
                <a:spcPct val="0"/>
              </a:spcBef>
            </a:pPr>
            <a:r>
              <a:rPr lang="en-US" sz="6029">
                <a:solidFill>
                  <a:srgbClr val="000000"/>
                </a:solidFill>
                <a:latin typeface="Canva Sans Bold"/>
              </a:rPr>
              <a:t> 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564961" y="1028700"/>
            <a:ext cx="3494697" cy="34946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9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Canva Sans Bold"/>
                </a:rPr>
                <a:t>02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Getting the MAC Address of ESP32 (for wireless transfer of data)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64961" y="5764627"/>
            <a:ext cx="3230311" cy="323031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9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Canva Sans Bold"/>
                </a:rPr>
                <a:t>03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Setting up the Transmitter (i.e. Remote control)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204208" y="6756251"/>
            <a:ext cx="3530749" cy="35307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9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Canva Sans Bold"/>
                </a:rPr>
                <a:t>04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Setting up the Receiver (i.e. Car)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36164" y="1028700"/>
            <a:ext cx="3988577" cy="3964819"/>
            <a:chOff x="0" y="0"/>
            <a:chExt cx="880960" cy="8757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80960" cy="875713"/>
            </a:xfrm>
            <a:custGeom>
              <a:avLst/>
              <a:gdLst/>
              <a:ahLst/>
              <a:cxnLst/>
              <a:rect r="r" b="b" t="t" l="l"/>
              <a:pathLst>
                <a:path h="875713" w="880960">
                  <a:moveTo>
                    <a:pt x="440480" y="0"/>
                  </a:moveTo>
                  <a:cubicBezTo>
                    <a:pt x="197210" y="0"/>
                    <a:pt x="0" y="196035"/>
                    <a:pt x="0" y="437856"/>
                  </a:cubicBezTo>
                  <a:cubicBezTo>
                    <a:pt x="0" y="679678"/>
                    <a:pt x="197210" y="875713"/>
                    <a:pt x="440480" y="875713"/>
                  </a:cubicBezTo>
                  <a:cubicBezTo>
                    <a:pt x="683751" y="875713"/>
                    <a:pt x="880960" y="679678"/>
                    <a:pt x="880960" y="437856"/>
                  </a:cubicBezTo>
                  <a:cubicBezTo>
                    <a:pt x="880960" y="196035"/>
                    <a:pt x="683751" y="0"/>
                    <a:pt x="440480" y="0"/>
                  </a:cubicBezTo>
                  <a:close/>
                </a:path>
              </a:pathLst>
            </a:custGeom>
            <a:solidFill>
              <a:srgbClr val="FFD69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Canva Sans Bold"/>
                </a:rPr>
                <a:t>06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Developing an app to enhance functionality (add-on for controlling car other than hand gestures)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04663" y="5931849"/>
            <a:ext cx="3530749" cy="353074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9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Canva Sans Bold"/>
                </a:rPr>
                <a:t>05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Writing code for self defined gestures and their responses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05610" y="1812553"/>
          <a:ext cx="13540288" cy="7613993"/>
        </p:xfrm>
        <a:graphic>
          <a:graphicData uri="http://schemas.openxmlformats.org/drawingml/2006/table">
            <a:tbl>
              <a:tblPr/>
              <a:tblGrid>
                <a:gridCol w="4368904"/>
                <a:gridCol w="9171384"/>
              </a:tblGrid>
              <a:tr h="9843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Week 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Gathering all of the project's 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E3"/>
                    </a:solidFill>
                  </a:tcPr>
                </a:tc>
              </a:tr>
              <a:tr h="16410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Week -2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Connecting the circuit of the car and the controller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6836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Week - 3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To finish the code layout and upload it to the microcontroller and begin work on integrating additional modules and functionalities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12625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Week - 4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Making an app to operate the car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20423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Week - 5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To enhance the original code and perform final checks and debugging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6137630" y="372869"/>
            <a:ext cx="6012740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TIMELINE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DAFuDKlLbvg</dc:identifier>
  <dcterms:modified xsi:type="dcterms:W3CDTF">2011-08-01T06:04:30Z</dcterms:modified>
  <cp:revision>1</cp:revision>
  <dc:title>Sensing Project</dc:title>
</cp:coreProperties>
</file>