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95" r:id="rId19"/>
    <p:sldId id="296" r:id="rId20"/>
    <p:sldId id="297" r:id="rId21"/>
    <p:sldId id="298" r:id="rId22"/>
    <p:sldId id="300" r:id="rId23"/>
    <p:sldId id="299" r:id="rId24"/>
    <p:sldId id="301" r:id="rId25"/>
    <p:sldId id="302" r:id="rId26"/>
    <p:sldId id="303"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BB62FF11-5932-4221-A75B-BA1F0C71E0FF}"/>
    <pc:docChg chg="delSld">
      <pc:chgData name="Bhushan Paradkar" userId="34e5527b-0322-46c9-85e8-191e72d03a67" providerId="ADAL" clId="{BB62FF11-5932-4221-A75B-BA1F0C71E0FF}" dt="2023-01-26T16:46:06.308" v="0" actId="47"/>
      <pc:docMkLst>
        <pc:docMk/>
      </pc:docMkLst>
      <pc:sldChg chg="del">
        <pc:chgData name="Bhushan Paradkar" userId="34e5527b-0322-46c9-85e8-191e72d03a67" providerId="ADAL" clId="{BB62FF11-5932-4221-A75B-BA1F0C71E0FF}" dt="2023-01-26T16:46:06.308" v="0" actId="47"/>
        <pc:sldMkLst>
          <pc:docMk/>
          <pc:sldMk cId="585083007" sldId="274"/>
        </pc:sldMkLst>
      </pc:sldChg>
      <pc:sldChg chg="del">
        <pc:chgData name="Bhushan Paradkar" userId="34e5527b-0322-46c9-85e8-191e72d03a67" providerId="ADAL" clId="{BB62FF11-5932-4221-A75B-BA1F0C71E0FF}" dt="2023-01-26T16:46:06.308" v="0" actId="47"/>
        <pc:sldMkLst>
          <pc:docMk/>
          <pc:sldMk cId="405645627" sldId="275"/>
        </pc:sldMkLst>
      </pc:sldChg>
      <pc:sldChg chg="del">
        <pc:chgData name="Bhushan Paradkar" userId="34e5527b-0322-46c9-85e8-191e72d03a67" providerId="ADAL" clId="{BB62FF11-5932-4221-A75B-BA1F0C71E0FF}" dt="2023-01-26T16:46:06.308" v="0" actId="47"/>
        <pc:sldMkLst>
          <pc:docMk/>
          <pc:sldMk cId="4078080664" sldId="276"/>
        </pc:sldMkLst>
      </pc:sldChg>
      <pc:sldChg chg="del">
        <pc:chgData name="Bhushan Paradkar" userId="34e5527b-0322-46c9-85e8-191e72d03a67" providerId="ADAL" clId="{BB62FF11-5932-4221-A75B-BA1F0C71E0FF}" dt="2023-01-26T16:46:06.308" v="0" actId="47"/>
        <pc:sldMkLst>
          <pc:docMk/>
          <pc:sldMk cId="2146120753" sldId="277"/>
        </pc:sldMkLst>
      </pc:sldChg>
      <pc:sldChg chg="del">
        <pc:chgData name="Bhushan Paradkar" userId="34e5527b-0322-46c9-85e8-191e72d03a67" providerId="ADAL" clId="{BB62FF11-5932-4221-A75B-BA1F0C71E0FF}" dt="2023-01-26T16:46:06.308" v="0" actId="47"/>
        <pc:sldMkLst>
          <pc:docMk/>
          <pc:sldMk cId="3173007805" sldId="278"/>
        </pc:sldMkLst>
      </pc:sldChg>
      <pc:sldChg chg="del">
        <pc:chgData name="Bhushan Paradkar" userId="34e5527b-0322-46c9-85e8-191e72d03a67" providerId="ADAL" clId="{BB62FF11-5932-4221-A75B-BA1F0C71E0FF}" dt="2023-01-26T16:46:06.308" v="0" actId="47"/>
        <pc:sldMkLst>
          <pc:docMk/>
          <pc:sldMk cId="933807574" sldId="279"/>
        </pc:sldMkLst>
      </pc:sldChg>
      <pc:sldChg chg="del">
        <pc:chgData name="Bhushan Paradkar" userId="34e5527b-0322-46c9-85e8-191e72d03a67" providerId="ADAL" clId="{BB62FF11-5932-4221-A75B-BA1F0C71E0FF}" dt="2023-01-26T16:46:06.308" v="0" actId="47"/>
        <pc:sldMkLst>
          <pc:docMk/>
          <pc:sldMk cId="1052507792" sldId="280"/>
        </pc:sldMkLst>
      </pc:sldChg>
      <pc:sldChg chg="del">
        <pc:chgData name="Bhushan Paradkar" userId="34e5527b-0322-46c9-85e8-191e72d03a67" providerId="ADAL" clId="{BB62FF11-5932-4221-A75B-BA1F0C71E0FF}" dt="2023-01-26T16:46:06.308" v="0" actId="47"/>
        <pc:sldMkLst>
          <pc:docMk/>
          <pc:sldMk cId="3988810695" sldId="281"/>
        </pc:sldMkLst>
      </pc:sldChg>
      <pc:sldChg chg="del">
        <pc:chgData name="Bhushan Paradkar" userId="34e5527b-0322-46c9-85e8-191e72d03a67" providerId="ADAL" clId="{BB62FF11-5932-4221-A75B-BA1F0C71E0FF}" dt="2023-01-26T16:46:06.308" v="0" actId="47"/>
        <pc:sldMkLst>
          <pc:docMk/>
          <pc:sldMk cId="4046938870" sldId="282"/>
        </pc:sldMkLst>
      </pc:sldChg>
      <pc:sldChg chg="del">
        <pc:chgData name="Bhushan Paradkar" userId="34e5527b-0322-46c9-85e8-191e72d03a67" providerId="ADAL" clId="{BB62FF11-5932-4221-A75B-BA1F0C71E0FF}" dt="2023-01-26T16:46:06.308" v="0" actId="47"/>
        <pc:sldMkLst>
          <pc:docMk/>
          <pc:sldMk cId="4142184376" sldId="283"/>
        </pc:sldMkLst>
      </pc:sldChg>
      <pc:sldChg chg="del">
        <pc:chgData name="Bhushan Paradkar" userId="34e5527b-0322-46c9-85e8-191e72d03a67" providerId="ADAL" clId="{BB62FF11-5932-4221-A75B-BA1F0C71E0FF}" dt="2023-01-26T16:46:06.308" v="0" actId="47"/>
        <pc:sldMkLst>
          <pc:docMk/>
          <pc:sldMk cId="1023494190" sldId="285"/>
        </pc:sldMkLst>
      </pc:sldChg>
      <pc:sldChg chg="del">
        <pc:chgData name="Bhushan Paradkar" userId="34e5527b-0322-46c9-85e8-191e72d03a67" providerId="ADAL" clId="{BB62FF11-5932-4221-A75B-BA1F0C71E0FF}" dt="2023-01-26T16:46:06.308" v="0" actId="47"/>
        <pc:sldMkLst>
          <pc:docMk/>
          <pc:sldMk cId="1285148831" sldId="286"/>
        </pc:sldMkLst>
      </pc:sldChg>
      <pc:sldChg chg="del">
        <pc:chgData name="Bhushan Paradkar" userId="34e5527b-0322-46c9-85e8-191e72d03a67" providerId="ADAL" clId="{BB62FF11-5932-4221-A75B-BA1F0C71E0FF}" dt="2023-01-26T16:46:06.308" v="0" actId="47"/>
        <pc:sldMkLst>
          <pc:docMk/>
          <pc:sldMk cId="58466954" sldId="288"/>
        </pc:sldMkLst>
      </pc:sldChg>
      <pc:sldChg chg="del">
        <pc:chgData name="Bhushan Paradkar" userId="34e5527b-0322-46c9-85e8-191e72d03a67" providerId="ADAL" clId="{BB62FF11-5932-4221-A75B-BA1F0C71E0FF}" dt="2023-01-26T16:46:06.308" v="0" actId="47"/>
        <pc:sldMkLst>
          <pc:docMk/>
          <pc:sldMk cId="1457172889" sldId="289"/>
        </pc:sldMkLst>
      </pc:sldChg>
      <pc:sldChg chg="del">
        <pc:chgData name="Bhushan Paradkar" userId="34e5527b-0322-46c9-85e8-191e72d03a67" providerId="ADAL" clId="{BB62FF11-5932-4221-A75B-BA1F0C71E0FF}" dt="2023-01-26T16:46:06.308" v="0" actId="47"/>
        <pc:sldMkLst>
          <pc:docMk/>
          <pc:sldMk cId="3184086454" sldId="290"/>
        </pc:sldMkLst>
      </pc:sldChg>
      <pc:sldChg chg="del">
        <pc:chgData name="Bhushan Paradkar" userId="34e5527b-0322-46c9-85e8-191e72d03a67" providerId="ADAL" clId="{BB62FF11-5932-4221-A75B-BA1F0C71E0FF}" dt="2023-01-26T16:46:06.308" v="0" actId="47"/>
        <pc:sldMkLst>
          <pc:docMk/>
          <pc:sldMk cId="2201033196" sldId="291"/>
        </pc:sldMkLst>
      </pc:sldChg>
      <pc:sldChg chg="del">
        <pc:chgData name="Bhushan Paradkar" userId="34e5527b-0322-46c9-85e8-191e72d03a67" providerId="ADAL" clId="{BB62FF11-5932-4221-A75B-BA1F0C71E0FF}" dt="2023-01-26T16:46:06.308" v="0" actId="47"/>
        <pc:sldMkLst>
          <pc:docMk/>
          <pc:sldMk cId="1965553673" sldId="292"/>
        </pc:sldMkLst>
      </pc:sldChg>
      <pc:sldChg chg="del">
        <pc:chgData name="Bhushan Paradkar" userId="34e5527b-0322-46c9-85e8-191e72d03a67" providerId="ADAL" clId="{BB62FF11-5932-4221-A75B-BA1F0C71E0FF}" dt="2023-01-26T16:46:06.308" v="0" actId="47"/>
        <pc:sldMkLst>
          <pc:docMk/>
          <pc:sldMk cId="3040206801" sldId="293"/>
        </pc:sldMkLst>
      </pc:sldChg>
      <pc:sldChg chg="del">
        <pc:chgData name="Bhushan Paradkar" userId="34e5527b-0322-46c9-85e8-191e72d03a67" providerId="ADAL" clId="{BB62FF11-5932-4221-A75B-BA1F0C71E0FF}" dt="2023-01-26T16:46:06.308" v="0" actId="47"/>
        <pc:sldMkLst>
          <pc:docMk/>
          <pc:sldMk cId="4014134948" sldId="29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1/26/2023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82803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1/26/2023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9623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1/26/2023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8770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1/26/2023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03798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1/26/2023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404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1/26/2023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46734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1/26/2023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44928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1/26/2023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9963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1/26/2023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825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1/26/2023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13338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1/26/2023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675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1/26/2023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8011569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697" r:id="rId3"/>
    <p:sldLayoutId id="2147483698" r:id="rId4"/>
    <p:sldLayoutId id="2147483699" r:id="rId5"/>
    <p:sldLayoutId id="2147483700" r:id="rId6"/>
    <p:sldLayoutId id="2147483701" r:id="rId7"/>
    <p:sldLayoutId id="2147483705" r:id="rId8"/>
    <p:sldLayoutId id="2147483702" r:id="rId9"/>
    <p:sldLayoutId id="2147483703" r:id="rId10"/>
    <p:sldLayoutId id="214748370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9" name="Picture 3">
            <a:extLst>
              <a:ext uri="{FF2B5EF4-FFF2-40B4-BE49-F238E27FC236}">
                <a16:creationId xmlns:a16="http://schemas.microsoft.com/office/drawing/2014/main" id="{9B8462F9-A6FA-AEDE-63B0-B503BFCDA0ED}"/>
              </a:ext>
            </a:extLst>
          </p:cNvPr>
          <p:cNvPicPr>
            <a:picLocks noChangeAspect="1"/>
          </p:cNvPicPr>
          <p:nvPr/>
        </p:nvPicPr>
        <p:blipFill rotWithShape="1">
          <a:blip r:embed="rId2">
            <a:alphaModFix amt="60000"/>
          </a:blip>
          <a:srcRect l="3116" r="-1" b="-1"/>
          <a:stretch/>
        </p:blipFill>
        <p:spPr>
          <a:xfrm>
            <a:off x="3048" y="10"/>
            <a:ext cx="12188952" cy="6856614"/>
          </a:xfrm>
          <a:prstGeom prst="rect">
            <a:avLst/>
          </a:prstGeom>
        </p:spPr>
      </p:pic>
      <p:sp>
        <p:nvSpPr>
          <p:cNvPr id="2" name="Title 1">
            <a:extLst>
              <a:ext uri="{FF2B5EF4-FFF2-40B4-BE49-F238E27FC236}">
                <a16:creationId xmlns:a16="http://schemas.microsoft.com/office/drawing/2014/main" id="{529AEDD6-62D0-4F93-8658-3C891AFE4AAC}"/>
              </a:ext>
            </a:extLst>
          </p:cNvPr>
          <p:cNvSpPr>
            <a:spLocks noGrp="1"/>
          </p:cNvSpPr>
          <p:nvPr>
            <p:ph type="ctrTitle"/>
          </p:nvPr>
        </p:nvSpPr>
        <p:spPr>
          <a:xfrm>
            <a:off x="996275" y="744909"/>
            <a:ext cx="10190071" cy="3145855"/>
          </a:xfrm>
        </p:spPr>
        <p:txBody>
          <a:bodyPr anchor="b">
            <a:normAutofit/>
          </a:bodyPr>
          <a:lstStyle/>
          <a:p>
            <a:r>
              <a:rPr lang="en-IN" sz="5200" dirty="0">
                <a:solidFill>
                  <a:srgbClr val="FFFFFF"/>
                </a:solidFill>
              </a:rPr>
              <a:t>Type Script</a:t>
            </a:r>
          </a:p>
        </p:txBody>
      </p:sp>
      <p:sp>
        <p:nvSpPr>
          <p:cNvPr id="3" name="Subtitle 2">
            <a:extLst>
              <a:ext uri="{FF2B5EF4-FFF2-40B4-BE49-F238E27FC236}">
                <a16:creationId xmlns:a16="http://schemas.microsoft.com/office/drawing/2014/main" id="{470F4FEC-56BA-4209-92D9-2E538353E636}"/>
              </a:ext>
            </a:extLst>
          </p:cNvPr>
          <p:cNvSpPr>
            <a:spLocks noGrp="1"/>
          </p:cNvSpPr>
          <p:nvPr>
            <p:ph type="subTitle" idx="1"/>
          </p:nvPr>
        </p:nvSpPr>
        <p:spPr>
          <a:xfrm>
            <a:off x="1218708" y="4069780"/>
            <a:ext cx="9781327" cy="2056617"/>
          </a:xfrm>
        </p:spPr>
        <p:txBody>
          <a:bodyPr anchor="t">
            <a:normAutofit/>
          </a:bodyPr>
          <a:lstStyle/>
          <a:p>
            <a:r>
              <a:rPr lang="en-IN" sz="2200">
                <a:solidFill>
                  <a:srgbClr val="FFFFFF"/>
                </a:solidFill>
              </a:rPr>
              <a:t>Day 2</a:t>
            </a:r>
          </a:p>
        </p:txBody>
      </p:sp>
    </p:spTree>
    <p:extLst>
      <p:ext uri="{BB962C8B-B14F-4D97-AF65-F5344CB8AC3E}">
        <p14:creationId xmlns:p14="http://schemas.microsoft.com/office/powerpoint/2010/main" val="178494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C4D3-3960-4133-AB49-FEC8AD0B39C4}"/>
              </a:ext>
            </a:extLst>
          </p:cNvPr>
          <p:cNvSpPr>
            <a:spLocks noGrp="1"/>
          </p:cNvSpPr>
          <p:nvPr>
            <p:ph type="title"/>
          </p:nvPr>
        </p:nvSpPr>
        <p:spPr/>
        <p:txBody>
          <a:bodyPr>
            <a:normAutofit/>
          </a:bodyPr>
          <a:lstStyle/>
          <a:p>
            <a:r>
              <a:rPr lang="en-IN" dirty="0"/>
              <a:t>Understanding of Functions</a:t>
            </a:r>
          </a:p>
        </p:txBody>
      </p:sp>
      <p:sp>
        <p:nvSpPr>
          <p:cNvPr id="7" name="Content Placeholder 6">
            <a:extLst>
              <a:ext uri="{FF2B5EF4-FFF2-40B4-BE49-F238E27FC236}">
                <a16:creationId xmlns:a16="http://schemas.microsoft.com/office/drawing/2014/main" id="{69B11F07-9053-4B17-8963-3387D6B61689}"/>
              </a:ext>
            </a:extLst>
          </p:cNvPr>
          <p:cNvSpPr>
            <a:spLocks noGrp="1"/>
          </p:cNvSpPr>
          <p:nvPr>
            <p:ph idx="1"/>
          </p:nvPr>
        </p:nvSpPr>
        <p:spPr>
          <a:xfrm>
            <a:off x="458694" y="1802306"/>
            <a:ext cx="11274612" cy="5055694"/>
          </a:xfrm>
        </p:spPr>
        <p:txBody>
          <a:bodyPr>
            <a:normAutofit fontScale="92500"/>
          </a:bodyPr>
          <a:lstStyle/>
          <a:p>
            <a:r>
              <a:rPr lang="en-IN" b="1" dirty="0"/>
              <a:t>Example:</a:t>
            </a:r>
          </a:p>
          <a:p>
            <a:pPr marL="457200" lvl="1" indent="0">
              <a:buNone/>
            </a:pPr>
            <a:r>
              <a:rPr lang="en-US" dirty="0"/>
              <a:t>type </a:t>
            </a:r>
            <a:r>
              <a:rPr lang="en-US" b="1" dirty="0"/>
              <a:t>Employee</a:t>
            </a:r>
            <a:r>
              <a:rPr lang="en-US" dirty="0"/>
              <a:t> = {</a:t>
            </a:r>
          </a:p>
          <a:p>
            <a:pPr marL="457200" lvl="1" indent="0">
              <a:buNone/>
            </a:pPr>
            <a:r>
              <a:rPr lang="en-US" dirty="0"/>
              <a:t>  </a:t>
            </a:r>
            <a:r>
              <a:rPr lang="en-US" dirty="0" err="1"/>
              <a:t>firstName</a:t>
            </a:r>
            <a:r>
              <a:rPr lang="en-US" dirty="0"/>
              <a:t>: string;</a:t>
            </a:r>
          </a:p>
          <a:p>
            <a:pPr marL="457200" lvl="1" indent="0">
              <a:buNone/>
            </a:pPr>
            <a:r>
              <a:rPr lang="en-US" dirty="0"/>
              <a:t>  </a:t>
            </a:r>
            <a:r>
              <a:rPr lang="en-US" dirty="0" err="1"/>
              <a:t>lastName</a:t>
            </a:r>
            <a:r>
              <a:rPr lang="en-US" dirty="0"/>
              <a:t>: string;</a:t>
            </a:r>
          </a:p>
          <a:p>
            <a:pPr marL="457200" lvl="1" indent="0">
              <a:buNone/>
            </a:pPr>
            <a:r>
              <a:rPr lang="en-US" dirty="0"/>
              <a:t>};</a:t>
            </a:r>
          </a:p>
          <a:p>
            <a:pPr marL="457200" lvl="1" indent="0">
              <a:buNone/>
            </a:pPr>
            <a:r>
              <a:rPr lang="en-US" b="1" i="0" dirty="0">
                <a:solidFill>
                  <a:srgbClr val="4D5B7C"/>
                </a:solidFill>
                <a:effectLst/>
                <a:latin typeface="Inter"/>
              </a:rPr>
              <a:t>You could create a function that returns the full name of the user like the following:</a:t>
            </a:r>
          </a:p>
          <a:p>
            <a:pPr marL="457200" lvl="1" indent="0">
              <a:buNone/>
            </a:pPr>
            <a:r>
              <a:rPr lang="en-US" dirty="0"/>
              <a:t>// function with employee type parameter and string return type</a:t>
            </a:r>
          </a:p>
          <a:p>
            <a:pPr marL="457200" lvl="1" indent="0">
              <a:buNone/>
            </a:pPr>
            <a:r>
              <a:rPr lang="en-US" dirty="0"/>
              <a:t>// even if we will remove string but also type script will infer return type of function.</a:t>
            </a:r>
          </a:p>
          <a:p>
            <a:pPr marL="457200" lvl="1" indent="0">
              <a:buNone/>
            </a:pPr>
            <a:r>
              <a:rPr lang="en-US" b="1" dirty="0"/>
              <a:t>function </a:t>
            </a:r>
            <a:r>
              <a:rPr lang="en-US" b="1" dirty="0" err="1"/>
              <a:t>getEmployeeFullName</a:t>
            </a:r>
            <a:r>
              <a:rPr lang="en-US" b="1" dirty="0"/>
              <a:t>(</a:t>
            </a:r>
            <a:r>
              <a:rPr lang="en-US" b="1" dirty="0" err="1"/>
              <a:t>empl:Employee</a:t>
            </a:r>
            <a:r>
              <a:rPr lang="en-US" b="1" dirty="0"/>
              <a:t>):string{</a:t>
            </a:r>
          </a:p>
          <a:p>
            <a:pPr marL="457200" lvl="1" indent="0">
              <a:buNone/>
            </a:pPr>
            <a:r>
              <a:rPr lang="en-US" b="1" dirty="0"/>
              <a:t>    return `${</a:t>
            </a:r>
            <a:r>
              <a:rPr lang="en-US" b="1" dirty="0" err="1"/>
              <a:t>empl.firstName</a:t>
            </a:r>
            <a:r>
              <a:rPr lang="en-US" b="1" dirty="0"/>
              <a:t>} ${</a:t>
            </a:r>
            <a:r>
              <a:rPr lang="en-US" b="1" dirty="0" err="1"/>
              <a:t>empl.lastName</a:t>
            </a:r>
            <a:r>
              <a:rPr lang="en-US" b="1" dirty="0"/>
              <a:t>}`</a:t>
            </a:r>
          </a:p>
          <a:p>
            <a:pPr marL="457200" lvl="1" indent="0">
              <a:buNone/>
            </a:pPr>
            <a:r>
              <a:rPr lang="en-US" b="1" dirty="0"/>
              <a:t>}</a:t>
            </a:r>
          </a:p>
        </p:txBody>
      </p:sp>
    </p:spTree>
    <p:extLst>
      <p:ext uri="{BB962C8B-B14F-4D97-AF65-F5344CB8AC3E}">
        <p14:creationId xmlns:p14="http://schemas.microsoft.com/office/powerpoint/2010/main" val="4193864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C4D3-3960-4133-AB49-FEC8AD0B39C4}"/>
              </a:ext>
            </a:extLst>
          </p:cNvPr>
          <p:cNvSpPr>
            <a:spLocks noGrp="1"/>
          </p:cNvSpPr>
          <p:nvPr>
            <p:ph type="title"/>
          </p:nvPr>
        </p:nvSpPr>
        <p:spPr/>
        <p:txBody>
          <a:bodyPr>
            <a:normAutofit/>
          </a:bodyPr>
          <a:lstStyle/>
          <a:p>
            <a:r>
              <a:rPr lang="en-IN" dirty="0"/>
              <a:t>Understanding of Functions</a:t>
            </a:r>
          </a:p>
        </p:txBody>
      </p:sp>
      <p:sp>
        <p:nvSpPr>
          <p:cNvPr id="7" name="Content Placeholder 6">
            <a:extLst>
              <a:ext uri="{FF2B5EF4-FFF2-40B4-BE49-F238E27FC236}">
                <a16:creationId xmlns:a16="http://schemas.microsoft.com/office/drawing/2014/main" id="{69B11F07-9053-4B17-8963-3387D6B61689}"/>
              </a:ext>
            </a:extLst>
          </p:cNvPr>
          <p:cNvSpPr>
            <a:spLocks noGrp="1"/>
          </p:cNvSpPr>
          <p:nvPr>
            <p:ph idx="1"/>
          </p:nvPr>
        </p:nvSpPr>
        <p:spPr>
          <a:xfrm>
            <a:off x="458694" y="1802306"/>
            <a:ext cx="11274612" cy="5055694"/>
          </a:xfrm>
        </p:spPr>
        <p:txBody>
          <a:bodyPr>
            <a:normAutofit/>
          </a:bodyPr>
          <a:lstStyle/>
          <a:p>
            <a:r>
              <a:rPr lang="en-IN" dirty="0"/>
              <a:t>Full Code for previous demo:</a:t>
            </a:r>
            <a:endParaRPr lang="en-US" dirty="0"/>
          </a:p>
        </p:txBody>
      </p:sp>
      <p:pic>
        <p:nvPicPr>
          <p:cNvPr id="4" name="Picture 3">
            <a:extLst>
              <a:ext uri="{FF2B5EF4-FFF2-40B4-BE49-F238E27FC236}">
                <a16:creationId xmlns:a16="http://schemas.microsoft.com/office/drawing/2014/main" id="{30B9E74A-9E5D-4F56-AD8B-DCD9EF62DDA3}"/>
              </a:ext>
            </a:extLst>
          </p:cNvPr>
          <p:cNvPicPr>
            <a:picLocks noChangeAspect="1"/>
          </p:cNvPicPr>
          <p:nvPr/>
        </p:nvPicPr>
        <p:blipFill>
          <a:blip r:embed="rId2"/>
          <a:stretch>
            <a:fillRect/>
          </a:stretch>
        </p:blipFill>
        <p:spPr>
          <a:xfrm>
            <a:off x="1641202" y="2312276"/>
            <a:ext cx="9068838" cy="4545724"/>
          </a:xfrm>
          <a:prstGeom prst="rect">
            <a:avLst/>
          </a:prstGeom>
        </p:spPr>
      </p:pic>
    </p:spTree>
    <p:extLst>
      <p:ext uri="{BB962C8B-B14F-4D97-AF65-F5344CB8AC3E}">
        <p14:creationId xmlns:p14="http://schemas.microsoft.com/office/powerpoint/2010/main" val="15303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C4D3-3960-4133-AB49-FEC8AD0B39C4}"/>
              </a:ext>
            </a:extLst>
          </p:cNvPr>
          <p:cNvSpPr>
            <a:spLocks noGrp="1"/>
          </p:cNvSpPr>
          <p:nvPr>
            <p:ph type="title"/>
          </p:nvPr>
        </p:nvSpPr>
        <p:spPr/>
        <p:txBody>
          <a:bodyPr>
            <a:normAutofit/>
          </a:bodyPr>
          <a:lstStyle/>
          <a:p>
            <a:r>
              <a:rPr lang="en-IN" dirty="0"/>
              <a:t>Understanding of Functions</a:t>
            </a:r>
          </a:p>
        </p:txBody>
      </p:sp>
      <p:sp>
        <p:nvSpPr>
          <p:cNvPr id="7" name="Content Placeholder 6">
            <a:extLst>
              <a:ext uri="{FF2B5EF4-FFF2-40B4-BE49-F238E27FC236}">
                <a16:creationId xmlns:a16="http://schemas.microsoft.com/office/drawing/2014/main" id="{69B11F07-9053-4B17-8963-3387D6B61689}"/>
              </a:ext>
            </a:extLst>
          </p:cNvPr>
          <p:cNvSpPr>
            <a:spLocks noGrp="1"/>
          </p:cNvSpPr>
          <p:nvPr>
            <p:ph idx="1"/>
          </p:nvPr>
        </p:nvSpPr>
        <p:spPr>
          <a:xfrm>
            <a:off x="458694" y="1802306"/>
            <a:ext cx="11274612" cy="5055694"/>
          </a:xfrm>
        </p:spPr>
        <p:txBody>
          <a:bodyPr>
            <a:normAutofit/>
          </a:bodyPr>
          <a:lstStyle/>
          <a:p>
            <a:pPr algn="l"/>
            <a:r>
              <a:rPr lang="en-US" b="1" i="0" dirty="0">
                <a:solidFill>
                  <a:srgbClr val="4D5B7C"/>
                </a:solidFill>
                <a:effectLst/>
                <a:latin typeface="Epilogue"/>
              </a:rPr>
              <a:t>Optional Function Parameters in TypeScript.</a:t>
            </a:r>
          </a:p>
          <a:p>
            <a:pPr lvl="1"/>
            <a:r>
              <a:rPr lang="en-US" dirty="0">
                <a:solidFill>
                  <a:srgbClr val="4D5B7C"/>
                </a:solidFill>
                <a:latin typeface="Epilogue"/>
              </a:rPr>
              <a:t>We have already discussed about optional parameter. Optional parameter are those parameter which mustn’t to be pass while calling function.</a:t>
            </a:r>
          </a:p>
          <a:p>
            <a:pPr lvl="1"/>
            <a:r>
              <a:rPr lang="en-US" i="0" dirty="0">
                <a:solidFill>
                  <a:srgbClr val="4D5B7C"/>
                </a:solidFill>
                <a:effectLst/>
                <a:latin typeface="Epilogue"/>
              </a:rPr>
              <a:t>To turn a function parameter into an optional one, add the </a:t>
            </a:r>
            <a:r>
              <a:rPr lang="en-US" b="1" i="0" dirty="0">
                <a:solidFill>
                  <a:srgbClr val="4D5B7C"/>
                </a:solidFill>
                <a:effectLst/>
                <a:latin typeface="Epilogue"/>
              </a:rPr>
              <a:t>?</a:t>
            </a:r>
            <a:r>
              <a:rPr lang="en-US" i="0" dirty="0">
                <a:solidFill>
                  <a:srgbClr val="4D5B7C"/>
                </a:solidFill>
                <a:effectLst/>
                <a:latin typeface="Epilogue"/>
              </a:rPr>
              <a:t> modifier right after the parameter name. Given a function parameter param1 with type T, you could make param1 an optional parameter by adding ?, as highlighted in the following:</a:t>
            </a:r>
          </a:p>
          <a:p>
            <a:pPr lvl="2"/>
            <a:r>
              <a:rPr lang="en-US" sz="2400" b="1" i="0" dirty="0">
                <a:solidFill>
                  <a:srgbClr val="4D5B7C"/>
                </a:solidFill>
                <a:effectLst/>
                <a:latin typeface="Epilogue"/>
              </a:rPr>
              <a:t>param1?: T</a:t>
            </a:r>
          </a:p>
        </p:txBody>
      </p:sp>
    </p:spTree>
    <p:extLst>
      <p:ext uri="{BB962C8B-B14F-4D97-AF65-F5344CB8AC3E}">
        <p14:creationId xmlns:p14="http://schemas.microsoft.com/office/powerpoint/2010/main" val="1467447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C4D3-3960-4133-AB49-FEC8AD0B39C4}"/>
              </a:ext>
            </a:extLst>
          </p:cNvPr>
          <p:cNvSpPr>
            <a:spLocks noGrp="1"/>
          </p:cNvSpPr>
          <p:nvPr>
            <p:ph type="title"/>
          </p:nvPr>
        </p:nvSpPr>
        <p:spPr/>
        <p:txBody>
          <a:bodyPr>
            <a:normAutofit/>
          </a:bodyPr>
          <a:lstStyle/>
          <a:p>
            <a:r>
              <a:rPr lang="en-IN"/>
              <a:t>Understanding of Functions</a:t>
            </a:r>
            <a:endParaRPr lang="en-IN" dirty="0"/>
          </a:p>
        </p:txBody>
      </p:sp>
      <p:sp>
        <p:nvSpPr>
          <p:cNvPr id="7" name="Content Placeholder 6">
            <a:extLst>
              <a:ext uri="{FF2B5EF4-FFF2-40B4-BE49-F238E27FC236}">
                <a16:creationId xmlns:a16="http://schemas.microsoft.com/office/drawing/2014/main" id="{69B11F07-9053-4B17-8963-3387D6B61689}"/>
              </a:ext>
            </a:extLst>
          </p:cNvPr>
          <p:cNvSpPr>
            <a:spLocks noGrp="1"/>
          </p:cNvSpPr>
          <p:nvPr>
            <p:ph idx="1"/>
          </p:nvPr>
        </p:nvSpPr>
        <p:spPr>
          <a:xfrm>
            <a:off x="458694" y="1875879"/>
            <a:ext cx="11274612" cy="5055694"/>
          </a:xfrm>
        </p:spPr>
        <p:txBody>
          <a:bodyPr>
            <a:normAutofit/>
          </a:bodyPr>
          <a:lstStyle/>
          <a:p>
            <a:pPr algn="l"/>
            <a:r>
              <a:rPr lang="en-US" b="1" i="0">
                <a:solidFill>
                  <a:srgbClr val="4D5B7C"/>
                </a:solidFill>
                <a:effectLst/>
                <a:latin typeface="Epilogue"/>
              </a:rPr>
              <a:t>Optional Function Parameters in TypeScript.</a:t>
            </a:r>
          </a:p>
          <a:p>
            <a:pPr lvl="1"/>
            <a:r>
              <a:rPr lang="en-US">
                <a:solidFill>
                  <a:srgbClr val="4D5B7C"/>
                </a:solidFill>
                <a:latin typeface="Epilogue"/>
              </a:rPr>
              <a:t>Example: same example </a:t>
            </a:r>
          </a:p>
          <a:p>
            <a:pPr lvl="1"/>
            <a:endParaRPr lang="en-US" sz="2400" b="1" i="0" dirty="0">
              <a:solidFill>
                <a:srgbClr val="4D5B7C"/>
              </a:solidFill>
              <a:effectLst/>
              <a:latin typeface="Epilogue"/>
            </a:endParaRPr>
          </a:p>
        </p:txBody>
      </p:sp>
      <p:pic>
        <p:nvPicPr>
          <p:cNvPr id="4" name="Picture 3">
            <a:extLst>
              <a:ext uri="{FF2B5EF4-FFF2-40B4-BE49-F238E27FC236}">
                <a16:creationId xmlns:a16="http://schemas.microsoft.com/office/drawing/2014/main" id="{A0B56D7F-B711-49AE-A382-F276F603AFAF}"/>
              </a:ext>
            </a:extLst>
          </p:cNvPr>
          <p:cNvPicPr>
            <a:picLocks noChangeAspect="1"/>
          </p:cNvPicPr>
          <p:nvPr/>
        </p:nvPicPr>
        <p:blipFill>
          <a:blip r:embed="rId2"/>
          <a:stretch>
            <a:fillRect/>
          </a:stretch>
        </p:blipFill>
        <p:spPr>
          <a:xfrm>
            <a:off x="923925" y="2827283"/>
            <a:ext cx="10429875" cy="4030717"/>
          </a:xfrm>
          <a:prstGeom prst="rect">
            <a:avLst/>
          </a:prstGeom>
        </p:spPr>
      </p:pic>
    </p:spTree>
    <p:extLst>
      <p:ext uri="{BB962C8B-B14F-4D97-AF65-F5344CB8AC3E}">
        <p14:creationId xmlns:p14="http://schemas.microsoft.com/office/powerpoint/2010/main" val="247320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C4D3-3960-4133-AB49-FEC8AD0B39C4}"/>
              </a:ext>
            </a:extLst>
          </p:cNvPr>
          <p:cNvSpPr>
            <a:spLocks noGrp="1"/>
          </p:cNvSpPr>
          <p:nvPr>
            <p:ph type="title"/>
          </p:nvPr>
        </p:nvSpPr>
        <p:spPr/>
        <p:txBody>
          <a:bodyPr>
            <a:normAutofit/>
          </a:bodyPr>
          <a:lstStyle/>
          <a:p>
            <a:r>
              <a:rPr lang="en-IN"/>
              <a:t>Understanding of Functions</a:t>
            </a:r>
            <a:endParaRPr lang="en-IN" dirty="0"/>
          </a:p>
        </p:txBody>
      </p:sp>
      <p:sp>
        <p:nvSpPr>
          <p:cNvPr id="7" name="Content Placeholder 6">
            <a:extLst>
              <a:ext uri="{FF2B5EF4-FFF2-40B4-BE49-F238E27FC236}">
                <a16:creationId xmlns:a16="http://schemas.microsoft.com/office/drawing/2014/main" id="{69B11F07-9053-4B17-8963-3387D6B61689}"/>
              </a:ext>
            </a:extLst>
          </p:cNvPr>
          <p:cNvSpPr>
            <a:spLocks noGrp="1"/>
          </p:cNvSpPr>
          <p:nvPr>
            <p:ph idx="1"/>
          </p:nvPr>
        </p:nvSpPr>
        <p:spPr>
          <a:xfrm>
            <a:off x="458694" y="1875879"/>
            <a:ext cx="11274612" cy="5055694"/>
          </a:xfrm>
        </p:spPr>
        <p:txBody>
          <a:bodyPr>
            <a:normAutofit/>
          </a:bodyPr>
          <a:lstStyle/>
          <a:p>
            <a:pPr algn="l"/>
            <a:r>
              <a:rPr lang="en-US" b="1" i="0">
                <a:solidFill>
                  <a:srgbClr val="4D5B7C"/>
                </a:solidFill>
                <a:effectLst/>
                <a:latin typeface="Epilogue"/>
              </a:rPr>
              <a:t>Optional Function Parameters in TypeScript.</a:t>
            </a:r>
          </a:p>
          <a:p>
            <a:pPr lvl="1"/>
            <a:r>
              <a:rPr lang="en-US">
                <a:solidFill>
                  <a:srgbClr val="4D5B7C"/>
                </a:solidFill>
                <a:latin typeface="Epilogue"/>
              </a:rPr>
              <a:t>Example: same example </a:t>
            </a:r>
          </a:p>
          <a:p>
            <a:pPr lvl="1"/>
            <a:endParaRPr lang="en-US" sz="2400" b="1" i="0" dirty="0">
              <a:solidFill>
                <a:srgbClr val="4D5B7C"/>
              </a:solidFill>
              <a:effectLst/>
              <a:latin typeface="Epilogue"/>
            </a:endParaRPr>
          </a:p>
        </p:txBody>
      </p:sp>
      <p:pic>
        <p:nvPicPr>
          <p:cNvPr id="4" name="Picture 3">
            <a:extLst>
              <a:ext uri="{FF2B5EF4-FFF2-40B4-BE49-F238E27FC236}">
                <a16:creationId xmlns:a16="http://schemas.microsoft.com/office/drawing/2014/main" id="{A0B56D7F-B711-49AE-A382-F276F603AFAF}"/>
              </a:ext>
            </a:extLst>
          </p:cNvPr>
          <p:cNvPicPr>
            <a:picLocks noChangeAspect="1"/>
          </p:cNvPicPr>
          <p:nvPr/>
        </p:nvPicPr>
        <p:blipFill>
          <a:blip r:embed="rId2"/>
          <a:stretch>
            <a:fillRect/>
          </a:stretch>
        </p:blipFill>
        <p:spPr>
          <a:xfrm>
            <a:off x="923925" y="2827283"/>
            <a:ext cx="10429875" cy="4030717"/>
          </a:xfrm>
          <a:prstGeom prst="rect">
            <a:avLst/>
          </a:prstGeom>
        </p:spPr>
      </p:pic>
    </p:spTree>
    <p:extLst>
      <p:ext uri="{BB962C8B-B14F-4D97-AF65-F5344CB8AC3E}">
        <p14:creationId xmlns:p14="http://schemas.microsoft.com/office/powerpoint/2010/main" val="154257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DA476813-4CEE-408B-852D-3E51E30B1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 name="Picture 5">
            <a:extLst>
              <a:ext uri="{FF2B5EF4-FFF2-40B4-BE49-F238E27FC236}">
                <a16:creationId xmlns:a16="http://schemas.microsoft.com/office/drawing/2014/main" id="{3403C83F-1D70-4780-ADDB-833ADB15D955}"/>
              </a:ext>
            </a:extLst>
          </p:cNvPr>
          <p:cNvPicPr>
            <a:picLocks noChangeAspect="1"/>
          </p:cNvPicPr>
          <p:nvPr/>
        </p:nvPicPr>
        <p:blipFill rotWithShape="1">
          <a:blip r:embed="rId2">
            <a:alphaModFix amt="60000"/>
          </a:blip>
          <a:srcRect t="20"/>
          <a:stretch/>
        </p:blipFill>
        <p:spPr>
          <a:xfrm>
            <a:off x="0" y="0"/>
            <a:ext cx="12192000" cy="6858000"/>
          </a:xfrm>
          <a:prstGeom prst="rect">
            <a:avLst/>
          </a:prstGeom>
        </p:spPr>
      </p:pic>
      <p:sp>
        <p:nvSpPr>
          <p:cNvPr id="2" name="Title 1">
            <a:extLst>
              <a:ext uri="{FF2B5EF4-FFF2-40B4-BE49-F238E27FC236}">
                <a16:creationId xmlns:a16="http://schemas.microsoft.com/office/drawing/2014/main" id="{1F51C4D3-3960-4133-AB49-FEC8AD0B39C4}"/>
              </a:ext>
            </a:extLst>
          </p:cNvPr>
          <p:cNvSpPr>
            <a:spLocks noGrp="1"/>
          </p:cNvSpPr>
          <p:nvPr>
            <p:ph type="title"/>
          </p:nvPr>
        </p:nvSpPr>
        <p:spPr>
          <a:xfrm>
            <a:off x="-3049" y="1"/>
            <a:ext cx="12188951" cy="903890"/>
          </a:xfrm>
        </p:spPr>
        <p:txBody>
          <a:bodyPr anchor="ctr">
            <a:normAutofit/>
          </a:bodyPr>
          <a:lstStyle/>
          <a:p>
            <a:r>
              <a:rPr lang="en-IN" dirty="0">
                <a:solidFill>
                  <a:srgbClr val="FFFFFF"/>
                </a:solidFill>
              </a:rPr>
              <a:t>Understanding of Functions</a:t>
            </a:r>
          </a:p>
        </p:txBody>
      </p:sp>
      <p:sp>
        <p:nvSpPr>
          <p:cNvPr id="7" name="Content Placeholder 6">
            <a:extLst>
              <a:ext uri="{FF2B5EF4-FFF2-40B4-BE49-F238E27FC236}">
                <a16:creationId xmlns:a16="http://schemas.microsoft.com/office/drawing/2014/main" id="{69B11F07-9053-4B17-8963-3387D6B61689}"/>
              </a:ext>
            </a:extLst>
          </p:cNvPr>
          <p:cNvSpPr>
            <a:spLocks noGrp="1"/>
          </p:cNvSpPr>
          <p:nvPr>
            <p:ph idx="1"/>
          </p:nvPr>
        </p:nvSpPr>
        <p:spPr>
          <a:xfrm>
            <a:off x="0" y="3983421"/>
            <a:ext cx="12185902" cy="2874578"/>
          </a:xfrm>
        </p:spPr>
        <p:txBody>
          <a:bodyPr anchor="ctr">
            <a:normAutofit/>
          </a:bodyPr>
          <a:lstStyle/>
          <a:p>
            <a:r>
              <a:rPr lang="en-US" sz="1800" b="1" i="0" dirty="0">
                <a:solidFill>
                  <a:srgbClr val="FFFFFF"/>
                </a:solidFill>
                <a:effectLst/>
                <a:latin typeface="Epilogue"/>
              </a:rPr>
              <a:t>Optional Function Parameters in TypeScript.</a:t>
            </a:r>
          </a:p>
          <a:p>
            <a:pPr lvl="1"/>
            <a:r>
              <a:rPr lang="en-US" sz="1800" b="1" dirty="0">
                <a:solidFill>
                  <a:srgbClr val="FFFFFF"/>
                </a:solidFill>
                <a:latin typeface="Epilogue"/>
              </a:rPr>
              <a:t>Note: </a:t>
            </a:r>
          </a:p>
          <a:p>
            <a:pPr lvl="1"/>
            <a:r>
              <a:rPr lang="en-US" sz="1800" i="0" dirty="0">
                <a:solidFill>
                  <a:srgbClr val="FFFFFF"/>
                </a:solidFill>
                <a:effectLst/>
                <a:latin typeface="Epilogue"/>
              </a:rPr>
              <a:t>Note that you cannot add an optional parameter before a required one; it must be listed last in the series, as is done with (user: User, prefix?: string). Listing it first would make the TypeScript Compiler return </a:t>
            </a:r>
            <a:r>
              <a:rPr lang="en-US" sz="1800" b="1" i="0" dirty="0">
                <a:solidFill>
                  <a:srgbClr val="FFFFFF"/>
                </a:solidFill>
                <a:effectLst/>
                <a:latin typeface="Epilogue"/>
              </a:rPr>
              <a:t>the error 1016</a:t>
            </a:r>
            <a:r>
              <a:rPr lang="en-US" sz="1800" i="0" dirty="0">
                <a:solidFill>
                  <a:srgbClr val="FFFFFF"/>
                </a:solidFill>
                <a:effectLst/>
                <a:latin typeface="Epilogue"/>
              </a:rPr>
              <a:t>:</a:t>
            </a:r>
          </a:p>
        </p:txBody>
      </p:sp>
      <p:cxnSp>
        <p:nvCxnSpPr>
          <p:cNvPr id="9" name="Straight Arrow Connector 8">
            <a:extLst>
              <a:ext uri="{FF2B5EF4-FFF2-40B4-BE49-F238E27FC236}">
                <a16:creationId xmlns:a16="http://schemas.microsoft.com/office/drawing/2014/main" id="{9FADBD6F-1E8A-4439-8E4E-F740B2DB785D}"/>
              </a:ext>
            </a:extLst>
          </p:cNvPr>
          <p:cNvCxnSpPr/>
          <p:nvPr/>
        </p:nvCxnSpPr>
        <p:spPr>
          <a:xfrm flipV="1">
            <a:off x="9900745" y="1996966"/>
            <a:ext cx="1198179" cy="383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011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C4D3-3960-4133-AB49-FEC8AD0B39C4}"/>
              </a:ext>
            </a:extLst>
          </p:cNvPr>
          <p:cNvSpPr>
            <a:spLocks noGrp="1"/>
          </p:cNvSpPr>
          <p:nvPr>
            <p:ph type="title"/>
          </p:nvPr>
        </p:nvSpPr>
        <p:spPr/>
        <p:txBody>
          <a:bodyPr>
            <a:normAutofit/>
          </a:bodyPr>
          <a:lstStyle/>
          <a:p>
            <a:r>
              <a:rPr lang="en-IN"/>
              <a:t>Understanding of Functions</a:t>
            </a:r>
            <a:endParaRPr lang="en-IN" dirty="0"/>
          </a:p>
        </p:txBody>
      </p:sp>
      <p:sp>
        <p:nvSpPr>
          <p:cNvPr id="7" name="Content Placeholder 6">
            <a:extLst>
              <a:ext uri="{FF2B5EF4-FFF2-40B4-BE49-F238E27FC236}">
                <a16:creationId xmlns:a16="http://schemas.microsoft.com/office/drawing/2014/main" id="{69B11F07-9053-4B17-8963-3387D6B61689}"/>
              </a:ext>
            </a:extLst>
          </p:cNvPr>
          <p:cNvSpPr>
            <a:spLocks noGrp="1"/>
          </p:cNvSpPr>
          <p:nvPr>
            <p:ph idx="1"/>
          </p:nvPr>
        </p:nvSpPr>
        <p:spPr>
          <a:xfrm>
            <a:off x="458694" y="1875879"/>
            <a:ext cx="11274612" cy="5055694"/>
          </a:xfrm>
        </p:spPr>
        <p:txBody>
          <a:bodyPr>
            <a:normAutofit/>
          </a:bodyPr>
          <a:lstStyle/>
          <a:p>
            <a:pPr algn="l"/>
            <a:r>
              <a:rPr lang="en-US" b="1" i="0">
                <a:solidFill>
                  <a:srgbClr val="4D5B7C"/>
                </a:solidFill>
                <a:effectLst/>
                <a:latin typeface="Epilogue"/>
              </a:rPr>
              <a:t>Arrow Function:</a:t>
            </a:r>
          </a:p>
          <a:p>
            <a:pPr algn="l"/>
            <a:r>
              <a:rPr lang="en-US">
                <a:solidFill>
                  <a:srgbClr val="4D5B7C"/>
                </a:solidFill>
                <a:latin typeface="Epilogue"/>
              </a:rPr>
              <a:t>Same demo which we have seen for normal function, now, we will see with arrow function</a:t>
            </a:r>
          </a:p>
          <a:p>
            <a:pPr algn="l"/>
            <a:endParaRPr lang="en-US">
              <a:solidFill>
                <a:srgbClr val="4D5B7C"/>
              </a:solidFill>
              <a:latin typeface="Epilogue"/>
            </a:endParaRPr>
          </a:p>
          <a:p>
            <a:pPr lvl="1"/>
            <a:endParaRPr lang="en-US" sz="2400" b="1" i="0" dirty="0">
              <a:solidFill>
                <a:srgbClr val="4D5B7C"/>
              </a:solidFill>
              <a:effectLst/>
              <a:latin typeface="Epilogue"/>
            </a:endParaRPr>
          </a:p>
        </p:txBody>
      </p:sp>
      <p:pic>
        <p:nvPicPr>
          <p:cNvPr id="5" name="Picture 4">
            <a:extLst>
              <a:ext uri="{FF2B5EF4-FFF2-40B4-BE49-F238E27FC236}">
                <a16:creationId xmlns:a16="http://schemas.microsoft.com/office/drawing/2014/main" id="{7F47DA42-C27F-4930-A7E8-020D3EFA6322}"/>
              </a:ext>
            </a:extLst>
          </p:cNvPr>
          <p:cNvPicPr>
            <a:picLocks noChangeAspect="1"/>
          </p:cNvPicPr>
          <p:nvPr/>
        </p:nvPicPr>
        <p:blipFill>
          <a:blip r:embed="rId2"/>
          <a:stretch>
            <a:fillRect/>
          </a:stretch>
        </p:blipFill>
        <p:spPr>
          <a:xfrm>
            <a:off x="1791685" y="3429000"/>
            <a:ext cx="8876315" cy="3429000"/>
          </a:xfrm>
          <a:prstGeom prst="rect">
            <a:avLst/>
          </a:prstGeom>
        </p:spPr>
      </p:pic>
    </p:spTree>
    <p:extLst>
      <p:ext uri="{BB962C8B-B14F-4D97-AF65-F5344CB8AC3E}">
        <p14:creationId xmlns:p14="http://schemas.microsoft.com/office/powerpoint/2010/main" val="1322011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C4D3-3960-4133-AB49-FEC8AD0B39C4}"/>
              </a:ext>
            </a:extLst>
          </p:cNvPr>
          <p:cNvSpPr>
            <a:spLocks noGrp="1"/>
          </p:cNvSpPr>
          <p:nvPr>
            <p:ph type="title"/>
          </p:nvPr>
        </p:nvSpPr>
        <p:spPr/>
        <p:txBody>
          <a:bodyPr>
            <a:normAutofit/>
          </a:bodyPr>
          <a:lstStyle/>
          <a:p>
            <a:r>
              <a:rPr lang="en-IN"/>
              <a:t>Understanding of Functions</a:t>
            </a:r>
            <a:endParaRPr lang="en-IN" dirty="0"/>
          </a:p>
        </p:txBody>
      </p:sp>
      <p:sp>
        <p:nvSpPr>
          <p:cNvPr id="7" name="Content Placeholder 6">
            <a:extLst>
              <a:ext uri="{FF2B5EF4-FFF2-40B4-BE49-F238E27FC236}">
                <a16:creationId xmlns:a16="http://schemas.microsoft.com/office/drawing/2014/main" id="{69B11F07-9053-4B17-8963-3387D6B61689}"/>
              </a:ext>
            </a:extLst>
          </p:cNvPr>
          <p:cNvSpPr>
            <a:spLocks noGrp="1"/>
          </p:cNvSpPr>
          <p:nvPr>
            <p:ph idx="1"/>
          </p:nvPr>
        </p:nvSpPr>
        <p:spPr>
          <a:xfrm>
            <a:off x="458694" y="1875879"/>
            <a:ext cx="11274612" cy="5055694"/>
          </a:xfrm>
        </p:spPr>
        <p:txBody>
          <a:bodyPr>
            <a:normAutofit/>
          </a:bodyPr>
          <a:lstStyle/>
          <a:p>
            <a:pPr algn="l"/>
            <a:r>
              <a:rPr lang="en-US" b="1" i="0">
                <a:solidFill>
                  <a:srgbClr val="4D5B7C"/>
                </a:solidFill>
                <a:effectLst/>
                <a:latin typeface="Epilogue"/>
              </a:rPr>
              <a:t>Arrow Function:</a:t>
            </a:r>
          </a:p>
          <a:p>
            <a:pPr algn="l"/>
            <a:r>
              <a:rPr lang="en-US">
                <a:solidFill>
                  <a:srgbClr val="4D5B7C"/>
                </a:solidFill>
                <a:latin typeface="Epilogue"/>
              </a:rPr>
              <a:t>Same demo which we have seen for normal function, now, we will see with arrow function</a:t>
            </a:r>
          </a:p>
          <a:p>
            <a:pPr algn="l"/>
            <a:endParaRPr lang="en-US">
              <a:solidFill>
                <a:srgbClr val="4D5B7C"/>
              </a:solidFill>
              <a:latin typeface="Epilogue"/>
            </a:endParaRPr>
          </a:p>
          <a:p>
            <a:pPr lvl="1"/>
            <a:endParaRPr lang="en-US" sz="2400" b="1" i="0" dirty="0">
              <a:solidFill>
                <a:srgbClr val="4D5B7C"/>
              </a:solidFill>
              <a:effectLst/>
              <a:latin typeface="Epilogue"/>
            </a:endParaRPr>
          </a:p>
        </p:txBody>
      </p:sp>
      <p:pic>
        <p:nvPicPr>
          <p:cNvPr id="5" name="Picture 4">
            <a:extLst>
              <a:ext uri="{FF2B5EF4-FFF2-40B4-BE49-F238E27FC236}">
                <a16:creationId xmlns:a16="http://schemas.microsoft.com/office/drawing/2014/main" id="{7F47DA42-C27F-4930-A7E8-020D3EFA6322}"/>
              </a:ext>
            </a:extLst>
          </p:cNvPr>
          <p:cNvPicPr>
            <a:picLocks noChangeAspect="1"/>
          </p:cNvPicPr>
          <p:nvPr/>
        </p:nvPicPr>
        <p:blipFill>
          <a:blip r:embed="rId2"/>
          <a:stretch>
            <a:fillRect/>
          </a:stretch>
        </p:blipFill>
        <p:spPr>
          <a:xfrm>
            <a:off x="1791685" y="3429000"/>
            <a:ext cx="8876315" cy="3429000"/>
          </a:xfrm>
          <a:prstGeom prst="rect">
            <a:avLst/>
          </a:prstGeom>
        </p:spPr>
      </p:pic>
    </p:spTree>
    <p:extLst>
      <p:ext uri="{BB962C8B-B14F-4D97-AF65-F5344CB8AC3E}">
        <p14:creationId xmlns:p14="http://schemas.microsoft.com/office/powerpoint/2010/main" val="3282536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2B25-4EA5-443B-853E-02853E9BC0A7}"/>
              </a:ext>
            </a:extLst>
          </p:cNvPr>
          <p:cNvSpPr>
            <a:spLocks noGrp="1"/>
          </p:cNvSpPr>
          <p:nvPr>
            <p:ph type="title"/>
          </p:nvPr>
        </p:nvSpPr>
        <p:spPr/>
        <p:txBody>
          <a:bodyPr/>
          <a:lstStyle/>
          <a:p>
            <a:r>
              <a:rPr lang="en-IN" dirty="0"/>
              <a:t>Any Vs Unknown</a:t>
            </a:r>
          </a:p>
        </p:txBody>
      </p:sp>
      <p:sp>
        <p:nvSpPr>
          <p:cNvPr id="3" name="Content Placeholder 2">
            <a:extLst>
              <a:ext uri="{FF2B5EF4-FFF2-40B4-BE49-F238E27FC236}">
                <a16:creationId xmlns:a16="http://schemas.microsoft.com/office/drawing/2014/main" id="{04AAC6CB-C036-45D9-B7DA-C6F8214D6E44}"/>
              </a:ext>
            </a:extLst>
          </p:cNvPr>
          <p:cNvSpPr>
            <a:spLocks noGrp="1"/>
          </p:cNvSpPr>
          <p:nvPr>
            <p:ph idx="1"/>
          </p:nvPr>
        </p:nvSpPr>
        <p:spPr/>
        <p:txBody>
          <a:bodyPr/>
          <a:lstStyle/>
          <a:p>
            <a:r>
              <a:rPr lang="en-IN" dirty="0"/>
              <a:t>I Hope you guys know what is any type.</a:t>
            </a:r>
          </a:p>
          <a:p>
            <a:r>
              <a:rPr lang="en-IN" dirty="0"/>
              <a:t>But in type script we have one more type that is called as Unknown.</a:t>
            </a:r>
          </a:p>
          <a:p>
            <a:r>
              <a:rPr lang="en-IN" dirty="0"/>
              <a:t>Let’s understand what is difference between these two.</a:t>
            </a:r>
          </a:p>
          <a:p>
            <a:r>
              <a:rPr lang="en-IN" dirty="0"/>
              <a:t>Let’s see some basic example to understand differences between them.</a:t>
            </a:r>
          </a:p>
        </p:txBody>
      </p:sp>
    </p:spTree>
    <p:extLst>
      <p:ext uri="{BB962C8B-B14F-4D97-AF65-F5344CB8AC3E}">
        <p14:creationId xmlns:p14="http://schemas.microsoft.com/office/powerpoint/2010/main" val="1742715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2B25-4EA5-443B-853E-02853E9BC0A7}"/>
              </a:ext>
            </a:extLst>
          </p:cNvPr>
          <p:cNvSpPr>
            <a:spLocks noGrp="1"/>
          </p:cNvSpPr>
          <p:nvPr>
            <p:ph type="title"/>
          </p:nvPr>
        </p:nvSpPr>
        <p:spPr/>
        <p:txBody>
          <a:bodyPr/>
          <a:lstStyle/>
          <a:p>
            <a:r>
              <a:rPr lang="en-IN" dirty="0"/>
              <a:t>Any Vs Unknown</a:t>
            </a:r>
          </a:p>
        </p:txBody>
      </p:sp>
      <p:sp>
        <p:nvSpPr>
          <p:cNvPr id="3" name="Content Placeholder 2">
            <a:extLst>
              <a:ext uri="{FF2B5EF4-FFF2-40B4-BE49-F238E27FC236}">
                <a16:creationId xmlns:a16="http://schemas.microsoft.com/office/drawing/2014/main" id="{04AAC6CB-C036-45D9-B7DA-C6F8214D6E44}"/>
              </a:ext>
            </a:extLst>
          </p:cNvPr>
          <p:cNvSpPr>
            <a:spLocks noGrp="1"/>
          </p:cNvSpPr>
          <p:nvPr>
            <p:ph idx="1"/>
          </p:nvPr>
        </p:nvSpPr>
        <p:spPr/>
        <p:txBody>
          <a:bodyPr/>
          <a:lstStyle/>
          <a:p>
            <a:r>
              <a:rPr lang="en-IN" dirty="0"/>
              <a:t>Here we will see when to use any and when to use any. </a:t>
            </a:r>
          </a:p>
          <a:p>
            <a:r>
              <a:rPr lang="en-IN" dirty="0"/>
              <a:t>Which one will be more suitable for your code.</a:t>
            </a:r>
          </a:p>
          <a:p>
            <a:r>
              <a:rPr lang="en-IN" dirty="0"/>
              <a:t>Let’s try it with two variable </a:t>
            </a:r>
          </a:p>
          <a:p>
            <a:pPr lvl="1"/>
            <a:r>
              <a:rPr lang="en-IN" b="1" dirty="0"/>
              <a:t>One variable is of type any</a:t>
            </a:r>
          </a:p>
          <a:p>
            <a:pPr lvl="1"/>
            <a:r>
              <a:rPr lang="en-IN" b="1" dirty="0"/>
              <a:t>Second is of type unknown</a:t>
            </a:r>
          </a:p>
          <a:p>
            <a:pPr marL="457200" lvl="1" indent="0">
              <a:buNone/>
            </a:pPr>
            <a:endParaRPr lang="en-IN" b="1" dirty="0"/>
          </a:p>
        </p:txBody>
      </p:sp>
      <p:pic>
        <p:nvPicPr>
          <p:cNvPr id="5" name="Picture 4">
            <a:extLst>
              <a:ext uri="{FF2B5EF4-FFF2-40B4-BE49-F238E27FC236}">
                <a16:creationId xmlns:a16="http://schemas.microsoft.com/office/drawing/2014/main" id="{1CE8D646-B6FB-49AA-A756-6A23387954F4}"/>
              </a:ext>
            </a:extLst>
          </p:cNvPr>
          <p:cNvPicPr>
            <a:picLocks noChangeAspect="1"/>
          </p:cNvPicPr>
          <p:nvPr/>
        </p:nvPicPr>
        <p:blipFill>
          <a:blip r:embed="rId2"/>
          <a:stretch>
            <a:fillRect/>
          </a:stretch>
        </p:blipFill>
        <p:spPr>
          <a:xfrm>
            <a:off x="1134222" y="4699931"/>
            <a:ext cx="6229255" cy="1703409"/>
          </a:xfrm>
          <a:prstGeom prst="rect">
            <a:avLst/>
          </a:prstGeom>
        </p:spPr>
      </p:pic>
    </p:spTree>
    <p:extLst>
      <p:ext uri="{BB962C8B-B14F-4D97-AF65-F5344CB8AC3E}">
        <p14:creationId xmlns:p14="http://schemas.microsoft.com/office/powerpoint/2010/main" val="63966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3" name="Picture 12">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868BC3D2-5828-43BF-B408-9A07957FC7B4}"/>
              </a:ext>
            </a:extLst>
          </p:cNvPr>
          <p:cNvSpPr>
            <a:spLocks noGrp="1"/>
          </p:cNvSpPr>
          <p:nvPr>
            <p:ph type="title"/>
          </p:nvPr>
        </p:nvSpPr>
        <p:spPr>
          <a:xfrm>
            <a:off x="838200" y="559813"/>
            <a:ext cx="6858000" cy="1664573"/>
          </a:xfrm>
        </p:spPr>
        <p:txBody>
          <a:bodyPr>
            <a:normAutofit/>
          </a:bodyPr>
          <a:lstStyle/>
          <a:p>
            <a:r>
              <a:rPr lang="en-IN" dirty="0">
                <a:solidFill>
                  <a:srgbClr val="FFFFFF"/>
                </a:solidFill>
              </a:rPr>
              <a:t>Objectives</a:t>
            </a:r>
          </a:p>
        </p:txBody>
      </p:sp>
      <p:sp>
        <p:nvSpPr>
          <p:cNvPr id="3" name="Content Placeholder 2">
            <a:extLst>
              <a:ext uri="{FF2B5EF4-FFF2-40B4-BE49-F238E27FC236}">
                <a16:creationId xmlns:a16="http://schemas.microsoft.com/office/drawing/2014/main" id="{D6053390-E9ED-44BE-A248-342EEB7BDB05}"/>
              </a:ext>
            </a:extLst>
          </p:cNvPr>
          <p:cNvSpPr>
            <a:spLocks noGrp="1"/>
          </p:cNvSpPr>
          <p:nvPr>
            <p:ph idx="1"/>
          </p:nvPr>
        </p:nvSpPr>
        <p:spPr>
          <a:xfrm>
            <a:off x="835151" y="1870842"/>
            <a:ext cx="11356849" cy="4987158"/>
          </a:xfrm>
        </p:spPr>
        <p:txBody>
          <a:bodyPr>
            <a:normAutofit/>
          </a:bodyPr>
          <a:lstStyle/>
          <a:p>
            <a:pPr marL="342900" indent="-342900">
              <a:buFont typeface="+mj-lt"/>
              <a:buAutoNum type="arabicPeriod"/>
            </a:pPr>
            <a:r>
              <a:rPr lang="en-IN" dirty="0"/>
              <a:t>Understanding of Functions</a:t>
            </a:r>
          </a:p>
          <a:p>
            <a:pPr marL="342900" indent="-342900">
              <a:buFont typeface="+mj-lt"/>
              <a:buAutoNum type="arabicPeriod"/>
            </a:pPr>
            <a:r>
              <a:rPr lang="en-IN" dirty="0"/>
              <a:t>Understanding of </a:t>
            </a:r>
            <a:r>
              <a:rPr lang="en-IN" dirty="0" err="1"/>
              <a:t>tsconfig.json</a:t>
            </a:r>
            <a:r>
              <a:rPr lang="en-IN" dirty="0"/>
              <a:t> file</a:t>
            </a:r>
          </a:p>
          <a:p>
            <a:pPr marL="342900" indent="-342900">
              <a:buFont typeface="+mj-lt"/>
              <a:buAutoNum type="arabicPeriod"/>
            </a:pPr>
            <a:r>
              <a:rPr lang="en-IN" dirty="0"/>
              <a:t>Let, Var and Const in Type Script</a:t>
            </a:r>
          </a:p>
          <a:p>
            <a:pPr marL="342900" indent="-342900">
              <a:buFont typeface="+mj-lt"/>
              <a:buAutoNum type="arabicPeriod"/>
            </a:pPr>
            <a:r>
              <a:rPr lang="en-IN" dirty="0"/>
              <a:t>Any Vs Unknown</a:t>
            </a:r>
          </a:p>
          <a:p>
            <a:pPr marL="342900" indent="-342900">
              <a:buFont typeface="+mj-lt"/>
              <a:buAutoNum type="arabicPeriod"/>
            </a:pPr>
            <a:r>
              <a:rPr lang="en-IN" dirty="0"/>
              <a:t>Arrays in Type Script</a:t>
            </a:r>
          </a:p>
          <a:p>
            <a:pPr marL="342900" indent="-342900">
              <a:buFont typeface="+mj-lt"/>
              <a:buAutoNum type="arabicPeriod"/>
            </a:pPr>
            <a:r>
              <a:rPr lang="en-IN" dirty="0"/>
              <a:t>Tuples in Array</a:t>
            </a:r>
          </a:p>
          <a:p>
            <a:pPr marL="342900" indent="-342900">
              <a:buFont typeface="+mj-lt"/>
              <a:buAutoNum type="arabicPeriod"/>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2482725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2B25-4EA5-443B-853E-02853E9BC0A7}"/>
              </a:ext>
            </a:extLst>
          </p:cNvPr>
          <p:cNvSpPr>
            <a:spLocks noGrp="1"/>
          </p:cNvSpPr>
          <p:nvPr>
            <p:ph type="title"/>
          </p:nvPr>
        </p:nvSpPr>
        <p:spPr/>
        <p:txBody>
          <a:bodyPr/>
          <a:lstStyle/>
          <a:p>
            <a:r>
              <a:rPr lang="en-IN" dirty="0"/>
              <a:t>Any Vs Unknown</a:t>
            </a:r>
          </a:p>
        </p:txBody>
      </p:sp>
      <p:sp>
        <p:nvSpPr>
          <p:cNvPr id="3" name="Content Placeholder 2">
            <a:extLst>
              <a:ext uri="{FF2B5EF4-FFF2-40B4-BE49-F238E27FC236}">
                <a16:creationId xmlns:a16="http://schemas.microsoft.com/office/drawing/2014/main" id="{04AAC6CB-C036-45D9-B7DA-C6F8214D6E44}"/>
              </a:ext>
            </a:extLst>
          </p:cNvPr>
          <p:cNvSpPr>
            <a:spLocks noGrp="1"/>
          </p:cNvSpPr>
          <p:nvPr>
            <p:ph idx="1"/>
          </p:nvPr>
        </p:nvSpPr>
        <p:spPr>
          <a:xfrm>
            <a:off x="458694" y="1949450"/>
            <a:ext cx="11274612" cy="4908550"/>
          </a:xfrm>
        </p:spPr>
        <p:txBody>
          <a:bodyPr>
            <a:normAutofit/>
          </a:bodyPr>
          <a:lstStyle/>
          <a:p>
            <a:pPr marL="452438" lvl="1" indent="-368300"/>
            <a:r>
              <a:rPr lang="en-IN" dirty="0"/>
              <a:t>It means we can assign any type of data to both the variables.</a:t>
            </a:r>
          </a:p>
          <a:p>
            <a:pPr marL="452438" lvl="1" indent="-368300"/>
            <a:endParaRPr lang="en-IN" dirty="0"/>
          </a:p>
          <a:p>
            <a:pPr marL="452438" lvl="1" indent="-368300"/>
            <a:endParaRPr lang="en-IN" dirty="0"/>
          </a:p>
          <a:p>
            <a:pPr marL="452438" lvl="1" indent="-368300"/>
            <a:endParaRPr lang="en-IN" dirty="0"/>
          </a:p>
          <a:p>
            <a:pPr marL="452438" lvl="1" indent="-368300"/>
            <a:endParaRPr lang="en-IN" dirty="0"/>
          </a:p>
          <a:p>
            <a:pPr marL="452438" lvl="1" indent="-368300"/>
            <a:endParaRPr lang="en-IN" dirty="0"/>
          </a:p>
          <a:p>
            <a:pPr marL="452438" lvl="1" indent="-368300"/>
            <a:endParaRPr lang="en-IN" dirty="0"/>
          </a:p>
          <a:p>
            <a:pPr marL="84138" lvl="1" indent="0">
              <a:buNone/>
            </a:pPr>
            <a:endParaRPr lang="en-IN" dirty="0"/>
          </a:p>
          <a:p>
            <a:pPr marL="452438" lvl="1" indent="-368300"/>
            <a:r>
              <a:rPr lang="en-IN" dirty="0"/>
              <a:t>This is we can consider as similarity between them but what are differences?</a:t>
            </a:r>
          </a:p>
          <a:p>
            <a:pPr marL="452438" lvl="1" indent="-368300"/>
            <a:endParaRPr lang="en-IN" dirty="0"/>
          </a:p>
        </p:txBody>
      </p:sp>
      <p:pic>
        <p:nvPicPr>
          <p:cNvPr id="6" name="Picture 5">
            <a:extLst>
              <a:ext uri="{FF2B5EF4-FFF2-40B4-BE49-F238E27FC236}">
                <a16:creationId xmlns:a16="http://schemas.microsoft.com/office/drawing/2014/main" id="{F1181B18-4364-468A-8727-C76B5F68A569}"/>
              </a:ext>
            </a:extLst>
          </p:cNvPr>
          <p:cNvPicPr>
            <a:picLocks noChangeAspect="1"/>
          </p:cNvPicPr>
          <p:nvPr/>
        </p:nvPicPr>
        <p:blipFill>
          <a:blip r:embed="rId2"/>
          <a:stretch>
            <a:fillRect/>
          </a:stretch>
        </p:blipFill>
        <p:spPr>
          <a:xfrm>
            <a:off x="977134" y="2456656"/>
            <a:ext cx="7105650" cy="3181350"/>
          </a:xfrm>
          <a:prstGeom prst="rect">
            <a:avLst/>
          </a:prstGeom>
        </p:spPr>
      </p:pic>
    </p:spTree>
    <p:extLst>
      <p:ext uri="{BB962C8B-B14F-4D97-AF65-F5344CB8AC3E}">
        <p14:creationId xmlns:p14="http://schemas.microsoft.com/office/powerpoint/2010/main" val="3411023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2B25-4EA5-443B-853E-02853E9BC0A7}"/>
              </a:ext>
            </a:extLst>
          </p:cNvPr>
          <p:cNvSpPr>
            <a:spLocks noGrp="1"/>
          </p:cNvSpPr>
          <p:nvPr>
            <p:ph type="title"/>
          </p:nvPr>
        </p:nvSpPr>
        <p:spPr/>
        <p:txBody>
          <a:bodyPr/>
          <a:lstStyle/>
          <a:p>
            <a:r>
              <a:rPr lang="en-IN" dirty="0"/>
              <a:t>Any Vs Unknown</a:t>
            </a:r>
          </a:p>
        </p:txBody>
      </p:sp>
      <p:sp>
        <p:nvSpPr>
          <p:cNvPr id="3" name="Content Placeholder 2">
            <a:extLst>
              <a:ext uri="{FF2B5EF4-FFF2-40B4-BE49-F238E27FC236}">
                <a16:creationId xmlns:a16="http://schemas.microsoft.com/office/drawing/2014/main" id="{04AAC6CB-C036-45D9-B7DA-C6F8214D6E44}"/>
              </a:ext>
            </a:extLst>
          </p:cNvPr>
          <p:cNvSpPr>
            <a:spLocks noGrp="1"/>
          </p:cNvSpPr>
          <p:nvPr>
            <p:ph idx="1"/>
          </p:nvPr>
        </p:nvSpPr>
        <p:spPr>
          <a:xfrm>
            <a:off x="458694" y="1949450"/>
            <a:ext cx="11274612" cy="4908550"/>
          </a:xfrm>
        </p:spPr>
        <p:txBody>
          <a:bodyPr>
            <a:normAutofit/>
          </a:bodyPr>
          <a:lstStyle/>
          <a:p>
            <a:pPr marL="452438" lvl="1" indent="-368300"/>
            <a:r>
              <a:rPr lang="en-IN" dirty="0"/>
              <a:t>Variable with any type gives you complete freedom to do anything. You can call anything with it.</a:t>
            </a:r>
          </a:p>
          <a:p>
            <a:pPr marL="452438" lvl="1" indent="-368300"/>
            <a:r>
              <a:rPr lang="en-IN" dirty="0"/>
              <a:t>Variable with any type can assign to any variable defined with any other type of type script</a:t>
            </a:r>
          </a:p>
          <a:p>
            <a:pPr marL="452438" lvl="1" indent="-368300"/>
            <a:endParaRPr lang="en-IN" dirty="0"/>
          </a:p>
        </p:txBody>
      </p:sp>
      <p:pic>
        <p:nvPicPr>
          <p:cNvPr id="5" name="Picture 4">
            <a:extLst>
              <a:ext uri="{FF2B5EF4-FFF2-40B4-BE49-F238E27FC236}">
                <a16:creationId xmlns:a16="http://schemas.microsoft.com/office/drawing/2014/main" id="{2F69B16B-A185-4FA9-8B73-60D602434411}"/>
              </a:ext>
            </a:extLst>
          </p:cNvPr>
          <p:cNvPicPr>
            <a:picLocks noChangeAspect="1"/>
          </p:cNvPicPr>
          <p:nvPr/>
        </p:nvPicPr>
        <p:blipFill>
          <a:blip r:embed="rId2"/>
          <a:stretch>
            <a:fillRect/>
          </a:stretch>
        </p:blipFill>
        <p:spPr>
          <a:xfrm>
            <a:off x="1003573" y="3756462"/>
            <a:ext cx="10643773" cy="1372585"/>
          </a:xfrm>
          <a:prstGeom prst="rect">
            <a:avLst/>
          </a:prstGeom>
        </p:spPr>
      </p:pic>
    </p:spTree>
    <p:extLst>
      <p:ext uri="{BB962C8B-B14F-4D97-AF65-F5344CB8AC3E}">
        <p14:creationId xmlns:p14="http://schemas.microsoft.com/office/powerpoint/2010/main" val="849768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2B25-4EA5-443B-853E-02853E9BC0A7}"/>
              </a:ext>
            </a:extLst>
          </p:cNvPr>
          <p:cNvSpPr>
            <a:spLocks noGrp="1"/>
          </p:cNvSpPr>
          <p:nvPr>
            <p:ph type="title"/>
          </p:nvPr>
        </p:nvSpPr>
        <p:spPr/>
        <p:txBody>
          <a:bodyPr/>
          <a:lstStyle/>
          <a:p>
            <a:r>
              <a:rPr lang="en-IN" dirty="0"/>
              <a:t>Any Vs Unknown</a:t>
            </a:r>
          </a:p>
        </p:txBody>
      </p:sp>
      <p:sp>
        <p:nvSpPr>
          <p:cNvPr id="3" name="Content Placeholder 2">
            <a:extLst>
              <a:ext uri="{FF2B5EF4-FFF2-40B4-BE49-F238E27FC236}">
                <a16:creationId xmlns:a16="http://schemas.microsoft.com/office/drawing/2014/main" id="{04AAC6CB-C036-45D9-B7DA-C6F8214D6E44}"/>
              </a:ext>
            </a:extLst>
          </p:cNvPr>
          <p:cNvSpPr>
            <a:spLocks noGrp="1"/>
          </p:cNvSpPr>
          <p:nvPr>
            <p:ph idx="1"/>
          </p:nvPr>
        </p:nvSpPr>
        <p:spPr>
          <a:xfrm>
            <a:off x="458694" y="1949450"/>
            <a:ext cx="11274612" cy="4908550"/>
          </a:xfrm>
        </p:spPr>
        <p:txBody>
          <a:bodyPr>
            <a:normAutofit/>
          </a:bodyPr>
          <a:lstStyle/>
          <a:p>
            <a:pPr marL="452438" lvl="1" indent="-368300"/>
            <a:r>
              <a:rPr lang="en-IN" dirty="0"/>
              <a:t>Variable with any type gives you complete freedom to do anything. You can call anything with it.</a:t>
            </a:r>
          </a:p>
          <a:p>
            <a:pPr marL="452438" lvl="1" indent="-368300"/>
            <a:r>
              <a:rPr lang="en-IN" dirty="0"/>
              <a:t>Variable with any type can assign to well defined type variable.</a:t>
            </a:r>
          </a:p>
        </p:txBody>
      </p:sp>
      <p:pic>
        <p:nvPicPr>
          <p:cNvPr id="5" name="Picture 4">
            <a:extLst>
              <a:ext uri="{FF2B5EF4-FFF2-40B4-BE49-F238E27FC236}">
                <a16:creationId xmlns:a16="http://schemas.microsoft.com/office/drawing/2014/main" id="{2F69B16B-A185-4FA9-8B73-60D602434411}"/>
              </a:ext>
            </a:extLst>
          </p:cNvPr>
          <p:cNvPicPr>
            <a:picLocks noChangeAspect="1"/>
          </p:cNvPicPr>
          <p:nvPr/>
        </p:nvPicPr>
        <p:blipFill>
          <a:blip r:embed="rId2"/>
          <a:stretch>
            <a:fillRect/>
          </a:stretch>
        </p:blipFill>
        <p:spPr>
          <a:xfrm>
            <a:off x="1003573" y="3756462"/>
            <a:ext cx="10643773" cy="1372585"/>
          </a:xfrm>
          <a:prstGeom prst="rect">
            <a:avLst/>
          </a:prstGeom>
        </p:spPr>
      </p:pic>
    </p:spTree>
    <p:extLst>
      <p:ext uri="{BB962C8B-B14F-4D97-AF65-F5344CB8AC3E}">
        <p14:creationId xmlns:p14="http://schemas.microsoft.com/office/powerpoint/2010/main" val="330189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2B25-4EA5-443B-853E-02853E9BC0A7}"/>
              </a:ext>
            </a:extLst>
          </p:cNvPr>
          <p:cNvSpPr>
            <a:spLocks noGrp="1"/>
          </p:cNvSpPr>
          <p:nvPr>
            <p:ph type="title"/>
          </p:nvPr>
        </p:nvSpPr>
        <p:spPr/>
        <p:txBody>
          <a:bodyPr/>
          <a:lstStyle/>
          <a:p>
            <a:r>
              <a:rPr lang="en-IN" dirty="0"/>
              <a:t>Any Vs Unknown</a:t>
            </a:r>
          </a:p>
        </p:txBody>
      </p:sp>
      <p:sp>
        <p:nvSpPr>
          <p:cNvPr id="3" name="Content Placeholder 2">
            <a:extLst>
              <a:ext uri="{FF2B5EF4-FFF2-40B4-BE49-F238E27FC236}">
                <a16:creationId xmlns:a16="http://schemas.microsoft.com/office/drawing/2014/main" id="{04AAC6CB-C036-45D9-B7DA-C6F8214D6E44}"/>
              </a:ext>
            </a:extLst>
          </p:cNvPr>
          <p:cNvSpPr>
            <a:spLocks noGrp="1"/>
          </p:cNvSpPr>
          <p:nvPr>
            <p:ph idx="1"/>
          </p:nvPr>
        </p:nvSpPr>
        <p:spPr>
          <a:xfrm>
            <a:off x="458694" y="1949450"/>
            <a:ext cx="11274612" cy="4908550"/>
          </a:xfrm>
        </p:spPr>
        <p:txBody>
          <a:bodyPr>
            <a:normAutofit/>
          </a:bodyPr>
          <a:lstStyle/>
          <a:p>
            <a:pPr marL="452438" lvl="1" indent="-368300"/>
            <a:r>
              <a:rPr lang="en-IN" dirty="0"/>
              <a:t>Unknown is different because for unknown variable we can assign any type of value. But we can’t use it in unsafe manure.</a:t>
            </a:r>
          </a:p>
          <a:p>
            <a:pPr marL="452438" lvl="1" indent="-368300"/>
            <a:r>
              <a:rPr lang="en-IN" dirty="0"/>
              <a:t>Also you can not access any property on it</a:t>
            </a:r>
          </a:p>
          <a:p>
            <a:pPr marL="452438" lvl="1" indent="-368300"/>
            <a:r>
              <a:rPr lang="en-IN" dirty="0"/>
              <a:t>And you can’t define to well defined type variable.</a:t>
            </a:r>
          </a:p>
          <a:p>
            <a:pPr marL="84138" lvl="1" indent="0">
              <a:buNone/>
            </a:pPr>
            <a:endParaRPr lang="en-IN" dirty="0"/>
          </a:p>
          <a:p>
            <a:pPr marL="452438" lvl="1" indent="-368300"/>
            <a:endParaRPr lang="en-IN" dirty="0"/>
          </a:p>
        </p:txBody>
      </p:sp>
      <p:pic>
        <p:nvPicPr>
          <p:cNvPr id="6" name="Picture 5">
            <a:extLst>
              <a:ext uri="{FF2B5EF4-FFF2-40B4-BE49-F238E27FC236}">
                <a16:creationId xmlns:a16="http://schemas.microsoft.com/office/drawing/2014/main" id="{372BA554-3B6F-4CA5-A2AD-18A72C347926}"/>
              </a:ext>
            </a:extLst>
          </p:cNvPr>
          <p:cNvPicPr>
            <a:picLocks noChangeAspect="1"/>
          </p:cNvPicPr>
          <p:nvPr/>
        </p:nvPicPr>
        <p:blipFill>
          <a:blip r:embed="rId2"/>
          <a:stretch>
            <a:fillRect/>
          </a:stretch>
        </p:blipFill>
        <p:spPr>
          <a:xfrm>
            <a:off x="583488" y="3937273"/>
            <a:ext cx="9900145" cy="1811886"/>
          </a:xfrm>
          <a:prstGeom prst="rect">
            <a:avLst/>
          </a:prstGeom>
        </p:spPr>
      </p:pic>
    </p:spTree>
    <p:extLst>
      <p:ext uri="{BB962C8B-B14F-4D97-AF65-F5344CB8AC3E}">
        <p14:creationId xmlns:p14="http://schemas.microsoft.com/office/powerpoint/2010/main" val="1570840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2B25-4EA5-443B-853E-02853E9BC0A7}"/>
              </a:ext>
            </a:extLst>
          </p:cNvPr>
          <p:cNvSpPr>
            <a:spLocks noGrp="1"/>
          </p:cNvSpPr>
          <p:nvPr>
            <p:ph type="title"/>
          </p:nvPr>
        </p:nvSpPr>
        <p:spPr/>
        <p:txBody>
          <a:bodyPr/>
          <a:lstStyle/>
          <a:p>
            <a:r>
              <a:rPr lang="en-IN" dirty="0"/>
              <a:t>Any Vs Unknown</a:t>
            </a:r>
          </a:p>
        </p:txBody>
      </p:sp>
      <p:sp>
        <p:nvSpPr>
          <p:cNvPr id="3" name="Content Placeholder 2">
            <a:extLst>
              <a:ext uri="{FF2B5EF4-FFF2-40B4-BE49-F238E27FC236}">
                <a16:creationId xmlns:a16="http://schemas.microsoft.com/office/drawing/2014/main" id="{04AAC6CB-C036-45D9-B7DA-C6F8214D6E44}"/>
              </a:ext>
            </a:extLst>
          </p:cNvPr>
          <p:cNvSpPr>
            <a:spLocks noGrp="1"/>
          </p:cNvSpPr>
          <p:nvPr>
            <p:ph idx="1"/>
          </p:nvPr>
        </p:nvSpPr>
        <p:spPr>
          <a:xfrm>
            <a:off x="458694" y="1949450"/>
            <a:ext cx="11274612" cy="4908550"/>
          </a:xfrm>
        </p:spPr>
        <p:txBody>
          <a:bodyPr>
            <a:normAutofit/>
          </a:bodyPr>
          <a:lstStyle/>
          <a:p>
            <a:pPr marL="452438" lvl="1" indent="-368300"/>
            <a:r>
              <a:rPr lang="en-IN" dirty="0"/>
              <a:t>If further you will have to assign to string then we have to check it’s type then only we can assign.</a:t>
            </a:r>
          </a:p>
          <a:p>
            <a:pPr marL="452438" lvl="1" indent="-368300"/>
            <a:r>
              <a:rPr lang="en-IN" dirty="0"/>
              <a:t>Example:</a:t>
            </a:r>
          </a:p>
          <a:p>
            <a:pPr marL="452438" lvl="1" indent="-368300"/>
            <a:endParaRPr lang="en-IN" dirty="0"/>
          </a:p>
          <a:p>
            <a:pPr marL="452438" lvl="1" indent="-368300"/>
            <a:endParaRPr lang="en-IN" dirty="0"/>
          </a:p>
          <a:p>
            <a:pPr marL="452438" lvl="1" indent="-368300"/>
            <a:endParaRPr lang="en-IN" dirty="0"/>
          </a:p>
          <a:p>
            <a:pPr marL="452438" lvl="1" indent="-368300"/>
            <a:endParaRPr lang="en-IN" dirty="0"/>
          </a:p>
          <a:p>
            <a:pPr marL="452438" lvl="1" indent="-368300"/>
            <a:endParaRPr lang="en-IN" dirty="0"/>
          </a:p>
          <a:p>
            <a:pPr marL="452438" lvl="1" indent="-368300"/>
            <a:endParaRPr lang="en-IN" dirty="0"/>
          </a:p>
          <a:p>
            <a:pPr marL="452438" lvl="1" indent="-368300"/>
            <a:r>
              <a:rPr lang="en-IN" dirty="0"/>
              <a:t>So, we can say unknown is safe version of unknown.</a:t>
            </a:r>
          </a:p>
          <a:p>
            <a:pPr marL="452438" lvl="1" indent="-368300"/>
            <a:endParaRPr lang="en-IN" dirty="0"/>
          </a:p>
          <a:p>
            <a:pPr marL="452438" lvl="1" indent="-368300"/>
            <a:endParaRPr lang="en-IN" dirty="0"/>
          </a:p>
          <a:p>
            <a:pPr marL="452438" lvl="1" indent="-368300"/>
            <a:endParaRPr lang="en-IN" dirty="0"/>
          </a:p>
          <a:p>
            <a:pPr marL="452438" lvl="1" indent="-368300"/>
            <a:endParaRPr lang="en-IN" dirty="0"/>
          </a:p>
          <a:p>
            <a:pPr marL="452438" lvl="1" indent="-368300"/>
            <a:endParaRPr lang="en-IN" dirty="0"/>
          </a:p>
          <a:p>
            <a:pPr marL="84138" lvl="1" indent="0">
              <a:buNone/>
            </a:pPr>
            <a:endParaRPr lang="en-IN" dirty="0"/>
          </a:p>
          <a:p>
            <a:pPr marL="84138" lvl="1" indent="0">
              <a:buNone/>
            </a:pPr>
            <a:endParaRPr lang="en-IN" dirty="0"/>
          </a:p>
          <a:p>
            <a:pPr marL="452438" lvl="1" indent="-368300"/>
            <a:endParaRPr lang="en-IN" dirty="0"/>
          </a:p>
          <a:p>
            <a:pPr marL="84138" lvl="1" indent="0">
              <a:buNone/>
            </a:pPr>
            <a:endParaRPr lang="en-IN" dirty="0"/>
          </a:p>
          <a:p>
            <a:pPr marL="452438" lvl="1" indent="-368300"/>
            <a:endParaRPr lang="en-IN" dirty="0"/>
          </a:p>
        </p:txBody>
      </p:sp>
      <p:pic>
        <p:nvPicPr>
          <p:cNvPr id="5" name="Picture 4">
            <a:extLst>
              <a:ext uri="{FF2B5EF4-FFF2-40B4-BE49-F238E27FC236}">
                <a16:creationId xmlns:a16="http://schemas.microsoft.com/office/drawing/2014/main" id="{EA8347B8-140A-45D0-B33E-F3F370A3259B}"/>
              </a:ext>
            </a:extLst>
          </p:cNvPr>
          <p:cNvPicPr>
            <a:picLocks noChangeAspect="1"/>
          </p:cNvPicPr>
          <p:nvPr/>
        </p:nvPicPr>
        <p:blipFill>
          <a:blip r:embed="rId2"/>
          <a:stretch>
            <a:fillRect/>
          </a:stretch>
        </p:blipFill>
        <p:spPr>
          <a:xfrm>
            <a:off x="1188489" y="3299591"/>
            <a:ext cx="5895483" cy="2499711"/>
          </a:xfrm>
          <a:prstGeom prst="rect">
            <a:avLst/>
          </a:prstGeom>
        </p:spPr>
      </p:pic>
    </p:spTree>
    <p:extLst>
      <p:ext uri="{BB962C8B-B14F-4D97-AF65-F5344CB8AC3E}">
        <p14:creationId xmlns:p14="http://schemas.microsoft.com/office/powerpoint/2010/main" val="2143397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2B25-4EA5-443B-853E-02853E9BC0A7}"/>
              </a:ext>
            </a:extLst>
          </p:cNvPr>
          <p:cNvSpPr>
            <a:spLocks noGrp="1"/>
          </p:cNvSpPr>
          <p:nvPr>
            <p:ph type="title"/>
          </p:nvPr>
        </p:nvSpPr>
        <p:spPr/>
        <p:txBody>
          <a:bodyPr/>
          <a:lstStyle/>
          <a:p>
            <a:r>
              <a:rPr lang="en-IN" dirty="0"/>
              <a:t>Any Vs Unknown</a:t>
            </a:r>
          </a:p>
        </p:txBody>
      </p:sp>
      <p:sp>
        <p:nvSpPr>
          <p:cNvPr id="3" name="Content Placeholder 2">
            <a:extLst>
              <a:ext uri="{FF2B5EF4-FFF2-40B4-BE49-F238E27FC236}">
                <a16:creationId xmlns:a16="http://schemas.microsoft.com/office/drawing/2014/main" id="{04AAC6CB-C036-45D9-B7DA-C6F8214D6E44}"/>
              </a:ext>
            </a:extLst>
          </p:cNvPr>
          <p:cNvSpPr>
            <a:spLocks noGrp="1"/>
          </p:cNvSpPr>
          <p:nvPr>
            <p:ph idx="1"/>
          </p:nvPr>
        </p:nvSpPr>
        <p:spPr>
          <a:xfrm>
            <a:off x="458694" y="1381891"/>
            <a:ext cx="11274612" cy="4908550"/>
          </a:xfrm>
        </p:spPr>
        <p:txBody>
          <a:bodyPr>
            <a:normAutofit/>
          </a:bodyPr>
          <a:lstStyle/>
          <a:p>
            <a:pPr marL="452438" lvl="1" indent="-368300"/>
            <a:r>
              <a:rPr lang="en-IN" dirty="0"/>
              <a:t>So, Now we can conclude that any and unknown are same up to certain extent but unknown is safe version of any.</a:t>
            </a:r>
          </a:p>
          <a:p>
            <a:pPr marL="452438" lvl="1" indent="-368300"/>
            <a:r>
              <a:rPr lang="en-IN" dirty="0"/>
              <a:t>Some time maybe you will be working on project and there will be some function where you are not sure about the type but also for further operations you will have to provide type safety then we can use unknown.</a:t>
            </a:r>
          </a:p>
          <a:p>
            <a:pPr marL="452438" lvl="1" indent="-368300"/>
            <a:endParaRPr lang="en-IN" dirty="0"/>
          </a:p>
          <a:p>
            <a:pPr marL="452438" lvl="1" indent="-368300"/>
            <a:endParaRPr lang="en-IN" dirty="0"/>
          </a:p>
          <a:p>
            <a:pPr marL="452438" lvl="1" indent="-368300"/>
            <a:endParaRPr lang="en-IN" dirty="0"/>
          </a:p>
          <a:p>
            <a:pPr marL="452438" lvl="1" indent="-368300"/>
            <a:endParaRPr lang="en-IN" dirty="0"/>
          </a:p>
          <a:p>
            <a:pPr marL="84138" lvl="1" indent="0">
              <a:buNone/>
            </a:pPr>
            <a:endParaRPr lang="en-IN" dirty="0"/>
          </a:p>
          <a:p>
            <a:pPr marL="84138" lvl="1" indent="0">
              <a:buNone/>
            </a:pPr>
            <a:endParaRPr lang="en-IN" dirty="0"/>
          </a:p>
          <a:p>
            <a:pPr marL="452438" lvl="1" indent="-368300"/>
            <a:endParaRPr lang="en-IN" dirty="0"/>
          </a:p>
          <a:p>
            <a:pPr marL="84138" lvl="1" indent="0">
              <a:buNone/>
            </a:pPr>
            <a:endParaRPr lang="en-IN" dirty="0"/>
          </a:p>
          <a:p>
            <a:pPr marL="452438" lvl="1" indent="-368300"/>
            <a:endParaRPr lang="en-IN" dirty="0"/>
          </a:p>
        </p:txBody>
      </p:sp>
      <p:pic>
        <p:nvPicPr>
          <p:cNvPr id="8" name="Picture 7">
            <a:extLst>
              <a:ext uri="{FF2B5EF4-FFF2-40B4-BE49-F238E27FC236}">
                <a16:creationId xmlns:a16="http://schemas.microsoft.com/office/drawing/2014/main" id="{CF93F6DB-5D7B-4556-AAB0-481F0E5FFCCE}"/>
              </a:ext>
            </a:extLst>
          </p:cNvPr>
          <p:cNvPicPr>
            <a:picLocks noChangeAspect="1"/>
          </p:cNvPicPr>
          <p:nvPr/>
        </p:nvPicPr>
        <p:blipFill>
          <a:blip r:embed="rId2"/>
          <a:stretch>
            <a:fillRect/>
          </a:stretch>
        </p:blipFill>
        <p:spPr>
          <a:xfrm>
            <a:off x="1250401" y="3565963"/>
            <a:ext cx="9585763" cy="3289929"/>
          </a:xfrm>
          <a:prstGeom prst="rect">
            <a:avLst/>
          </a:prstGeom>
        </p:spPr>
      </p:pic>
    </p:spTree>
    <p:extLst>
      <p:ext uri="{BB962C8B-B14F-4D97-AF65-F5344CB8AC3E}">
        <p14:creationId xmlns:p14="http://schemas.microsoft.com/office/powerpoint/2010/main" val="272398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2B25-4EA5-443B-853E-02853E9BC0A7}"/>
              </a:ext>
            </a:extLst>
          </p:cNvPr>
          <p:cNvSpPr>
            <a:spLocks noGrp="1"/>
          </p:cNvSpPr>
          <p:nvPr>
            <p:ph type="title"/>
          </p:nvPr>
        </p:nvSpPr>
        <p:spPr/>
        <p:txBody>
          <a:bodyPr/>
          <a:lstStyle/>
          <a:p>
            <a:r>
              <a:rPr lang="en-IN" dirty="0"/>
              <a:t>Any Vs Unknown</a:t>
            </a:r>
          </a:p>
        </p:txBody>
      </p:sp>
      <p:sp>
        <p:nvSpPr>
          <p:cNvPr id="3" name="Content Placeholder 2">
            <a:extLst>
              <a:ext uri="{FF2B5EF4-FFF2-40B4-BE49-F238E27FC236}">
                <a16:creationId xmlns:a16="http://schemas.microsoft.com/office/drawing/2014/main" id="{04AAC6CB-C036-45D9-B7DA-C6F8214D6E44}"/>
              </a:ext>
            </a:extLst>
          </p:cNvPr>
          <p:cNvSpPr>
            <a:spLocks noGrp="1"/>
          </p:cNvSpPr>
          <p:nvPr>
            <p:ph idx="1"/>
          </p:nvPr>
        </p:nvSpPr>
        <p:spPr>
          <a:xfrm>
            <a:off x="458694" y="1381891"/>
            <a:ext cx="11274612" cy="4908550"/>
          </a:xfrm>
        </p:spPr>
        <p:txBody>
          <a:bodyPr>
            <a:normAutofit/>
          </a:bodyPr>
          <a:lstStyle/>
          <a:p>
            <a:pPr marL="452438" lvl="1" indent="-368300"/>
            <a:r>
              <a:rPr lang="en-IN" dirty="0"/>
              <a:t>If we have to provide type safety and avoid runtime errors we will use unknown type and by checking types we can assign them properly with respective type.</a:t>
            </a:r>
          </a:p>
          <a:p>
            <a:pPr marL="452438" lvl="1" indent="-368300"/>
            <a:endParaRPr lang="en-IN" dirty="0"/>
          </a:p>
          <a:p>
            <a:pPr marL="452438" lvl="1" indent="-368300"/>
            <a:endParaRPr lang="en-IN" dirty="0"/>
          </a:p>
          <a:p>
            <a:pPr marL="452438" lvl="1" indent="-368300"/>
            <a:endParaRPr lang="en-IN" dirty="0"/>
          </a:p>
          <a:p>
            <a:pPr marL="452438" lvl="1" indent="-368300"/>
            <a:endParaRPr lang="en-IN" dirty="0"/>
          </a:p>
          <a:p>
            <a:pPr marL="84138" lvl="1" indent="0">
              <a:buNone/>
            </a:pPr>
            <a:endParaRPr lang="en-IN" dirty="0"/>
          </a:p>
          <a:p>
            <a:pPr marL="84138" lvl="1" indent="0">
              <a:buNone/>
            </a:pPr>
            <a:endParaRPr lang="en-IN" dirty="0"/>
          </a:p>
          <a:p>
            <a:pPr marL="452438" lvl="1" indent="-368300"/>
            <a:endParaRPr lang="en-IN" dirty="0"/>
          </a:p>
          <a:p>
            <a:pPr marL="84138" lvl="1" indent="0">
              <a:buNone/>
            </a:pPr>
            <a:endParaRPr lang="en-IN" dirty="0"/>
          </a:p>
          <a:p>
            <a:pPr marL="452438" lvl="1" indent="-368300"/>
            <a:endParaRPr lang="en-IN" dirty="0"/>
          </a:p>
        </p:txBody>
      </p:sp>
    </p:spTree>
    <p:extLst>
      <p:ext uri="{BB962C8B-B14F-4D97-AF65-F5344CB8AC3E}">
        <p14:creationId xmlns:p14="http://schemas.microsoft.com/office/powerpoint/2010/main" val="1913234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1383-4F0E-48F2-BB69-FDCFA2E634AD}"/>
              </a:ext>
            </a:extLst>
          </p:cNvPr>
          <p:cNvSpPr>
            <a:spLocks noGrp="1"/>
          </p:cNvSpPr>
          <p:nvPr>
            <p:ph type="title"/>
          </p:nvPr>
        </p:nvSpPr>
        <p:spPr/>
        <p:txBody>
          <a:bodyPr/>
          <a:lstStyle/>
          <a:p>
            <a:r>
              <a:rPr lang="en-IN" dirty="0"/>
              <a:t>Arrays in Type Script</a:t>
            </a:r>
          </a:p>
        </p:txBody>
      </p:sp>
      <p:sp>
        <p:nvSpPr>
          <p:cNvPr id="3" name="Content Placeholder 2">
            <a:extLst>
              <a:ext uri="{FF2B5EF4-FFF2-40B4-BE49-F238E27FC236}">
                <a16:creationId xmlns:a16="http://schemas.microsoft.com/office/drawing/2014/main" id="{65F986C1-57A1-4680-A7FE-072B567F0099}"/>
              </a:ext>
            </a:extLst>
          </p:cNvPr>
          <p:cNvSpPr>
            <a:spLocks noGrp="1"/>
          </p:cNvSpPr>
          <p:nvPr>
            <p:ph idx="1"/>
          </p:nvPr>
        </p:nvSpPr>
        <p:spPr/>
        <p:txBody>
          <a:bodyPr/>
          <a:lstStyle/>
          <a:p>
            <a:r>
              <a:rPr lang="en-IN" dirty="0"/>
              <a:t>Array has different definition in different programming languages.</a:t>
            </a:r>
          </a:p>
          <a:p>
            <a:pPr lvl="1"/>
            <a:r>
              <a:rPr lang="en-IN" dirty="0"/>
              <a:t>JS, PHP –It’s collection of elements of different types</a:t>
            </a:r>
          </a:p>
          <a:p>
            <a:pPr lvl="1"/>
            <a:r>
              <a:rPr lang="en-IN" dirty="0"/>
              <a:t>Java, C# - It’s an collection of elements of similar data types.</a:t>
            </a:r>
          </a:p>
          <a:p>
            <a:pPr marL="457200" lvl="1" indent="0">
              <a:buNone/>
            </a:pPr>
            <a:r>
              <a:rPr lang="en-IN" dirty="0"/>
              <a:t>In type script the concept is the same but here we can achieve both approaches. Let’s see How we can implement arrays of different types, single type, mixed type as well as we will see how we can display all elements in array.</a:t>
            </a:r>
          </a:p>
        </p:txBody>
      </p:sp>
    </p:spTree>
    <p:extLst>
      <p:ext uri="{BB962C8B-B14F-4D97-AF65-F5344CB8AC3E}">
        <p14:creationId xmlns:p14="http://schemas.microsoft.com/office/powerpoint/2010/main" val="2108607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1383-4F0E-48F2-BB69-FDCFA2E634AD}"/>
              </a:ext>
            </a:extLst>
          </p:cNvPr>
          <p:cNvSpPr>
            <a:spLocks noGrp="1"/>
          </p:cNvSpPr>
          <p:nvPr>
            <p:ph type="title"/>
          </p:nvPr>
        </p:nvSpPr>
        <p:spPr/>
        <p:txBody>
          <a:bodyPr/>
          <a:lstStyle/>
          <a:p>
            <a:r>
              <a:rPr lang="en-IN" dirty="0"/>
              <a:t>Arrays in Type Script</a:t>
            </a:r>
          </a:p>
        </p:txBody>
      </p:sp>
      <p:sp>
        <p:nvSpPr>
          <p:cNvPr id="3" name="Content Placeholder 2">
            <a:extLst>
              <a:ext uri="{FF2B5EF4-FFF2-40B4-BE49-F238E27FC236}">
                <a16:creationId xmlns:a16="http://schemas.microsoft.com/office/drawing/2014/main" id="{65F986C1-57A1-4680-A7FE-072B567F0099}"/>
              </a:ext>
            </a:extLst>
          </p:cNvPr>
          <p:cNvSpPr>
            <a:spLocks noGrp="1"/>
          </p:cNvSpPr>
          <p:nvPr>
            <p:ph idx="1"/>
          </p:nvPr>
        </p:nvSpPr>
        <p:spPr/>
        <p:txBody>
          <a:bodyPr/>
          <a:lstStyle/>
          <a:p>
            <a:r>
              <a:rPr lang="en-IN" dirty="0"/>
              <a:t>Basic Syntax for declaring an array what we have seen in java script</a:t>
            </a:r>
          </a:p>
          <a:p>
            <a:endParaRPr lang="en-IN" dirty="0"/>
          </a:p>
          <a:p>
            <a:endParaRPr lang="en-IN" dirty="0"/>
          </a:p>
          <a:p>
            <a:endParaRPr lang="en-IN" dirty="0"/>
          </a:p>
          <a:p>
            <a:r>
              <a:rPr lang="en-IN" dirty="0"/>
              <a:t>Which will print array. But As we are working with type script so, we should have provision to implement type safety here. How to achieve this.</a:t>
            </a:r>
          </a:p>
          <a:p>
            <a:pPr lvl="1"/>
            <a:endParaRPr lang="en-IN" dirty="0"/>
          </a:p>
        </p:txBody>
      </p:sp>
      <p:pic>
        <p:nvPicPr>
          <p:cNvPr id="7" name="Picture 6">
            <a:extLst>
              <a:ext uri="{FF2B5EF4-FFF2-40B4-BE49-F238E27FC236}">
                <a16:creationId xmlns:a16="http://schemas.microsoft.com/office/drawing/2014/main" id="{F52A5DEE-D2FB-4C98-93CD-51B44382CFBC}"/>
              </a:ext>
            </a:extLst>
          </p:cNvPr>
          <p:cNvPicPr>
            <a:picLocks noChangeAspect="1"/>
          </p:cNvPicPr>
          <p:nvPr/>
        </p:nvPicPr>
        <p:blipFill>
          <a:blip r:embed="rId2"/>
          <a:stretch>
            <a:fillRect/>
          </a:stretch>
        </p:blipFill>
        <p:spPr>
          <a:xfrm>
            <a:off x="1831591" y="2443327"/>
            <a:ext cx="9096375" cy="1466850"/>
          </a:xfrm>
          <a:prstGeom prst="rect">
            <a:avLst/>
          </a:prstGeom>
        </p:spPr>
      </p:pic>
    </p:spTree>
    <p:extLst>
      <p:ext uri="{BB962C8B-B14F-4D97-AF65-F5344CB8AC3E}">
        <p14:creationId xmlns:p14="http://schemas.microsoft.com/office/powerpoint/2010/main" val="2087086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1383-4F0E-48F2-BB69-FDCFA2E634AD}"/>
              </a:ext>
            </a:extLst>
          </p:cNvPr>
          <p:cNvSpPr>
            <a:spLocks noGrp="1"/>
          </p:cNvSpPr>
          <p:nvPr>
            <p:ph type="title"/>
          </p:nvPr>
        </p:nvSpPr>
        <p:spPr/>
        <p:txBody>
          <a:bodyPr/>
          <a:lstStyle/>
          <a:p>
            <a:r>
              <a:rPr lang="en-IN" dirty="0"/>
              <a:t>Arrays in Type Script</a:t>
            </a:r>
          </a:p>
        </p:txBody>
      </p:sp>
      <p:sp>
        <p:nvSpPr>
          <p:cNvPr id="3" name="Content Placeholder 2">
            <a:extLst>
              <a:ext uri="{FF2B5EF4-FFF2-40B4-BE49-F238E27FC236}">
                <a16:creationId xmlns:a16="http://schemas.microsoft.com/office/drawing/2014/main" id="{65F986C1-57A1-4680-A7FE-072B567F0099}"/>
              </a:ext>
            </a:extLst>
          </p:cNvPr>
          <p:cNvSpPr>
            <a:spLocks noGrp="1"/>
          </p:cNvSpPr>
          <p:nvPr>
            <p:ph idx="1"/>
          </p:nvPr>
        </p:nvSpPr>
        <p:spPr>
          <a:xfrm>
            <a:off x="458694" y="1949450"/>
            <a:ext cx="11274612" cy="4808702"/>
          </a:xfrm>
        </p:spPr>
        <p:txBody>
          <a:bodyPr/>
          <a:lstStyle/>
          <a:p>
            <a:pPr marL="457200" lvl="1" indent="0">
              <a:buNone/>
            </a:pPr>
            <a:r>
              <a:rPr lang="en-IN" dirty="0"/>
              <a:t>We will consider same array and try to push two elements. One is string element and second is number type element.</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r>
              <a:rPr lang="en-IN" dirty="0"/>
              <a:t>Here, you can see that we got compile time error. While pushing number.</a:t>
            </a:r>
          </a:p>
          <a:p>
            <a:pPr marL="457200" lvl="1" indent="0">
              <a:buNone/>
            </a:pPr>
            <a:r>
              <a:rPr lang="en-IN" b="1" dirty="0">
                <a:solidFill>
                  <a:srgbClr val="C00000"/>
                </a:solidFill>
              </a:rPr>
              <a:t>Can anybody tell me what is reason?</a:t>
            </a:r>
          </a:p>
          <a:p>
            <a:pPr marL="457200" lvl="1" indent="0">
              <a:buNone/>
            </a:pPr>
            <a:endParaRPr lang="en-IN" dirty="0"/>
          </a:p>
        </p:txBody>
      </p:sp>
      <p:pic>
        <p:nvPicPr>
          <p:cNvPr id="5" name="Picture 4">
            <a:extLst>
              <a:ext uri="{FF2B5EF4-FFF2-40B4-BE49-F238E27FC236}">
                <a16:creationId xmlns:a16="http://schemas.microsoft.com/office/drawing/2014/main" id="{5132B22B-BAA2-4CE6-A48E-CADBBF51FEBA}"/>
              </a:ext>
            </a:extLst>
          </p:cNvPr>
          <p:cNvPicPr>
            <a:picLocks noChangeAspect="1"/>
          </p:cNvPicPr>
          <p:nvPr/>
        </p:nvPicPr>
        <p:blipFill>
          <a:blip r:embed="rId2"/>
          <a:stretch>
            <a:fillRect/>
          </a:stretch>
        </p:blipFill>
        <p:spPr>
          <a:xfrm>
            <a:off x="1881187" y="2942431"/>
            <a:ext cx="8429625" cy="2209800"/>
          </a:xfrm>
          <a:prstGeom prst="rect">
            <a:avLst/>
          </a:prstGeom>
        </p:spPr>
      </p:pic>
    </p:spTree>
    <p:extLst>
      <p:ext uri="{BB962C8B-B14F-4D97-AF65-F5344CB8AC3E}">
        <p14:creationId xmlns:p14="http://schemas.microsoft.com/office/powerpoint/2010/main" val="331977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C4D3-3960-4133-AB49-FEC8AD0B39C4}"/>
              </a:ext>
            </a:extLst>
          </p:cNvPr>
          <p:cNvSpPr>
            <a:spLocks noGrp="1"/>
          </p:cNvSpPr>
          <p:nvPr>
            <p:ph type="title"/>
          </p:nvPr>
        </p:nvSpPr>
        <p:spPr/>
        <p:txBody>
          <a:bodyPr>
            <a:normAutofit/>
          </a:bodyPr>
          <a:lstStyle/>
          <a:p>
            <a:r>
              <a:rPr lang="en-IN" dirty="0"/>
              <a:t>Understanding of Functions</a:t>
            </a:r>
          </a:p>
        </p:txBody>
      </p:sp>
      <p:sp>
        <p:nvSpPr>
          <p:cNvPr id="3" name="Content Placeholder 2">
            <a:extLst>
              <a:ext uri="{FF2B5EF4-FFF2-40B4-BE49-F238E27FC236}">
                <a16:creationId xmlns:a16="http://schemas.microsoft.com/office/drawing/2014/main" id="{9C204F95-D875-4A87-AB08-CDA23B7BBA05}"/>
              </a:ext>
            </a:extLst>
          </p:cNvPr>
          <p:cNvSpPr>
            <a:spLocks noGrp="1"/>
          </p:cNvSpPr>
          <p:nvPr>
            <p:ph idx="1"/>
          </p:nvPr>
        </p:nvSpPr>
        <p:spPr/>
        <p:txBody>
          <a:bodyPr/>
          <a:lstStyle/>
          <a:p>
            <a:r>
              <a:rPr lang="en-US" b="0" i="0" dirty="0">
                <a:solidFill>
                  <a:srgbClr val="4D5B7C"/>
                </a:solidFill>
                <a:effectLst/>
                <a:latin typeface="Inter"/>
              </a:rPr>
              <a:t>Creating and using functions is a fundamental aspect of any programming language, and </a:t>
            </a:r>
            <a:r>
              <a:rPr lang="en-US" dirty="0">
                <a:solidFill>
                  <a:srgbClr val="4D5B7C"/>
                </a:solidFill>
                <a:latin typeface="Inter"/>
              </a:rPr>
              <a:t>TypeScript </a:t>
            </a:r>
            <a:r>
              <a:rPr lang="en-US" b="0" i="0" dirty="0">
                <a:solidFill>
                  <a:srgbClr val="4D5B7C"/>
                </a:solidFill>
                <a:effectLst/>
                <a:latin typeface="Inter"/>
              </a:rPr>
              <a:t>is no different. </a:t>
            </a:r>
          </a:p>
          <a:p>
            <a:r>
              <a:rPr lang="en-US" dirty="0">
                <a:solidFill>
                  <a:srgbClr val="4D5B7C"/>
                </a:solidFill>
                <a:latin typeface="Inter"/>
              </a:rPr>
              <a:t>TypeScript fully supports the existing JavaScript syntax for functions, while also adding type information and function overloading as new features.</a:t>
            </a:r>
          </a:p>
        </p:txBody>
      </p:sp>
    </p:spTree>
    <p:extLst>
      <p:ext uri="{BB962C8B-B14F-4D97-AF65-F5344CB8AC3E}">
        <p14:creationId xmlns:p14="http://schemas.microsoft.com/office/powerpoint/2010/main" val="3197180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1383-4F0E-48F2-BB69-FDCFA2E634AD}"/>
              </a:ext>
            </a:extLst>
          </p:cNvPr>
          <p:cNvSpPr>
            <a:spLocks noGrp="1"/>
          </p:cNvSpPr>
          <p:nvPr>
            <p:ph type="title"/>
          </p:nvPr>
        </p:nvSpPr>
        <p:spPr/>
        <p:txBody>
          <a:bodyPr/>
          <a:lstStyle/>
          <a:p>
            <a:r>
              <a:rPr lang="en-IN" dirty="0"/>
              <a:t>Arrays in Type Script</a:t>
            </a:r>
          </a:p>
        </p:txBody>
      </p:sp>
      <p:sp>
        <p:nvSpPr>
          <p:cNvPr id="3" name="Content Placeholder 2">
            <a:extLst>
              <a:ext uri="{FF2B5EF4-FFF2-40B4-BE49-F238E27FC236}">
                <a16:creationId xmlns:a16="http://schemas.microsoft.com/office/drawing/2014/main" id="{65F986C1-57A1-4680-A7FE-072B567F0099}"/>
              </a:ext>
            </a:extLst>
          </p:cNvPr>
          <p:cNvSpPr>
            <a:spLocks noGrp="1"/>
          </p:cNvSpPr>
          <p:nvPr>
            <p:ph idx="1"/>
          </p:nvPr>
        </p:nvSpPr>
        <p:spPr>
          <a:xfrm>
            <a:off x="458694" y="1949450"/>
            <a:ext cx="11274612" cy="4808702"/>
          </a:xfrm>
        </p:spPr>
        <p:txBody>
          <a:bodyPr/>
          <a:lstStyle/>
          <a:p>
            <a:pPr marL="457200" lvl="1" indent="0">
              <a:buNone/>
            </a:pPr>
            <a:r>
              <a:rPr lang="en-IN" dirty="0"/>
              <a:t>Again, I will use same array but at the initialization we will put number into it.</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r>
              <a:rPr lang="en-IN" dirty="0"/>
              <a:t>So, here I think your doubt must be clear. So, later on if you want to push any boolean value then at the time of initialization a boolean value should present in it then type script will infer this array as mixed array.</a:t>
            </a:r>
          </a:p>
        </p:txBody>
      </p:sp>
      <p:pic>
        <p:nvPicPr>
          <p:cNvPr id="6" name="Picture 5">
            <a:extLst>
              <a:ext uri="{FF2B5EF4-FFF2-40B4-BE49-F238E27FC236}">
                <a16:creationId xmlns:a16="http://schemas.microsoft.com/office/drawing/2014/main" id="{5F039C6E-FE8C-44B1-A3AB-0D15296F013B}"/>
              </a:ext>
            </a:extLst>
          </p:cNvPr>
          <p:cNvPicPr>
            <a:picLocks noChangeAspect="1"/>
          </p:cNvPicPr>
          <p:nvPr/>
        </p:nvPicPr>
        <p:blipFill>
          <a:blip r:embed="rId2"/>
          <a:stretch>
            <a:fillRect/>
          </a:stretch>
        </p:blipFill>
        <p:spPr>
          <a:xfrm>
            <a:off x="1485900" y="2533650"/>
            <a:ext cx="9220200" cy="1790700"/>
          </a:xfrm>
          <a:prstGeom prst="rect">
            <a:avLst/>
          </a:prstGeom>
        </p:spPr>
      </p:pic>
    </p:spTree>
    <p:extLst>
      <p:ext uri="{BB962C8B-B14F-4D97-AF65-F5344CB8AC3E}">
        <p14:creationId xmlns:p14="http://schemas.microsoft.com/office/powerpoint/2010/main" val="868241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1383-4F0E-48F2-BB69-FDCFA2E634AD}"/>
              </a:ext>
            </a:extLst>
          </p:cNvPr>
          <p:cNvSpPr>
            <a:spLocks noGrp="1"/>
          </p:cNvSpPr>
          <p:nvPr>
            <p:ph type="title"/>
          </p:nvPr>
        </p:nvSpPr>
        <p:spPr/>
        <p:txBody>
          <a:bodyPr/>
          <a:lstStyle/>
          <a:p>
            <a:r>
              <a:rPr lang="en-IN" dirty="0"/>
              <a:t>Arrays in Type Script</a:t>
            </a:r>
          </a:p>
        </p:txBody>
      </p:sp>
      <p:sp>
        <p:nvSpPr>
          <p:cNvPr id="3" name="Content Placeholder 2">
            <a:extLst>
              <a:ext uri="{FF2B5EF4-FFF2-40B4-BE49-F238E27FC236}">
                <a16:creationId xmlns:a16="http://schemas.microsoft.com/office/drawing/2014/main" id="{65F986C1-57A1-4680-A7FE-072B567F0099}"/>
              </a:ext>
            </a:extLst>
          </p:cNvPr>
          <p:cNvSpPr>
            <a:spLocks noGrp="1"/>
          </p:cNvSpPr>
          <p:nvPr>
            <p:ph idx="1"/>
          </p:nvPr>
        </p:nvSpPr>
        <p:spPr>
          <a:xfrm>
            <a:off x="458694" y="1949450"/>
            <a:ext cx="11274612" cy="4808702"/>
          </a:xfrm>
        </p:spPr>
        <p:txBody>
          <a:bodyPr/>
          <a:lstStyle/>
          <a:p>
            <a:pPr marL="457200" lvl="1" indent="0">
              <a:buNone/>
            </a:pPr>
            <a:r>
              <a:rPr lang="en-IN" dirty="0"/>
              <a:t>Let’s understand Array declaration, initialization step by steps and with different ways.</a:t>
            </a:r>
          </a:p>
          <a:p>
            <a:pPr marL="457200" lvl="1" indent="0">
              <a:buNone/>
            </a:pPr>
            <a:r>
              <a:rPr lang="en-IN" b="1" dirty="0"/>
              <a:t>Array declaration and initialization at same time of same type</a:t>
            </a:r>
          </a:p>
          <a:p>
            <a:pPr marL="457200" lvl="1" indent="0">
              <a:buNone/>
            </a:pPr>
            <a:endParaRPr lang="en-IN" b="1" dirty="0"/>
          </a:p>
          <a:p>
            <a:pPr marL="457200" lvl="1" indent="0">
              <a:buNone/>
            </a:pPr>
            <a:endParaRPr lang="en-IN" b="1" dirty="0"/>
          </a:p>
          <a:p>
            <a:pPr marL="457200" lvl="1" indent="0">
              <a:buNone/>
            </a:pPr>
            <a:endParaRPr lang="en-IN" b="1" dirty="0"/>
          </a:p>
          <a:p>
            <a:pPr marL="457200" lvl="1" indent="0">
              <a:buNone/>
            </a:pPr>
            <a:r>
              <a:rPr lang="en-IN" b="1" dirty="0"/>
              <a:t>Array declaration and initialization later of same type</a:t>
            </a:r>
          </a:p>
          <a:p>
            <a:pPr marL="457200" lvl="1" indent="0">
              <a:buNone/>
            </a:pPr>
            <a:endParaRPr lang="en-IN" b="1" dirty="0"/>
          </a:p>
          <a:p>
            <a:pPr marL="457200" lvl="1" indent="0">
              <a:buNone/>
            </a:pPr>
            <a:endParaRPr lang="en-IN" b="1" dirty="0"/>
          </a:p>
        </p:txBody>
      </p:sp>
      <p:pic>
        <p:nvPicPr>
          <p:cNvPr id="5" name="Picture 4">
            <a:extLst>
              <a:ext uri="{FF2B5EF4-FFF2-40B4-BE49-F238E27FC236}">
                <a16:creationId xmlns:a16="http://schemas.microsoft.com/office/drawing/2014/main" id="{B0C12FF9-8CEE-4BA4-830D-03171DDE7330}"/>
              </a:ext>
            </a:extLst>
          </p:cNvPr>
          <p:cNvPicPr>
            <a:picLocks noChangeAspect="1"/>
          </p:cNvPicPr>
          <p:nvPr/>
        </p:nvPicPr>
        <p:blipFill>
          <a:blip r:embed="rId2"/>
          <a:stretch>
            <a:fillRect/>
          </a:stretch>
        </p:blipFill>
        <p:spPr>
          <a:xfrm>
            <a:off x="2401047" y="3344151"/>
            <a:ext cx="7010400" cy="1009650"/>
          </a:xfrm>
          <a:prstGeom prst="rect">
            <a:avLst/>
          </a:prstGeom>
        </p:spPr>
      </p:pic>
      <p:pic>
        <p:nvPicPr>
          <p:cNvPr id="8" name="Picture 7">
            <a:extLst>
              <a:ext uri="{FF2B5EF4-FFF2-40B4-BE49-F238E27FC236}">
                <a16:creationId xmlns:a16="http://schemas.microsoft.com/office/drawing/2014/main" id="{CB0B1806-2E91-4CFE-A491-AE0353F6D1C2}"/>
              </a:ext>
            </a:extLst>
          </p:cNvPr>
          <p:cNvPicPr>
            <a:picLocks noChangeAspect="1"/>
          </p:cNvPicPr>
          <p:nvPr/>
        </p:nvPicPr>
        <p:blipFill>
          <a:blip r:embed="rId3"/>
          <a:stretch>
            <a:fillRect/>
          </a:stretch>
        </p:blipFill>
        <p:spPr>
          <a:xfrm>
            <a:off x="2401047" y="5324639"/>
            <a:ext cx="7010400" cy="918506"/>
          </a:xfrm>
          <a:prstGeom prst="rect">
            <a:avLst/>
          </a:prstGeom>
        </p:spPr>
      </p:pic>
    </p:spTree>
    <p:extLst>
      <p:ext uri="{BB962C8B-B14F-4D97-AF65-F5344CB8AC3E}">
        <p14:creationId xmlns:p14="http://schemas.microsoft.com/office/powerpoint/2010/main" val="153368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1383-4F0E-48F2-BB69-FDCFA2E634AD}"/>
              </a:ext>
            </a:extLst>
          </p:cNvPr>
          <p:cNvSpPr>
            <a:spLocks noGrp="1"/>
          </p:cNvSpPr>
          <p:nvPr>
            <p:ph type="title"/>
          </p:nvPr>
        </p:nvSpPr>
        <p:spPr>
          <a:xfrm>
            <a:off x="458694" y="334228"/>
            <a:ext cx="10895106" cy="1325563"/>
          </a:xfrm>
        </p:spPr>
        <p:txBody>
          <a:bodyPr/>
          <a:lstStyle/>
          <a:p>
            <a:r>
              <a:rPr lang="en-IN" dirty="0"/>
              <a:t>Arrays in Type Script</a:t>
            </a:r>
          </a:p>
        </p:txBody>
      </p:sp>
      <p:sp>
        <p:nvSpPr>
          <p:cNvPr id="3" name="Content Placeholder 2">
            <a:extLst>
              <a:ext uri="{FF2B5EF4-FFF2-40B4-BE49-F238E27FC236}">
                <a16:creationId xmlns:a16="http://schemas.microsoft.com/office/drawing/2014/main" id="{65F986C1-57A1-4680-A7FE-072B567F0099}"/>
              </a:ext>
            </a:extLst>
          </p:cNvPr>
          <p:cNvSpPr>
            <a:spLocks noGrp="1"/>
          </p:cNvSpPr>
          <p:nvPr>
            <p:ph idx="1"/>
          </p:nvPr>
        </p:nvSpPr>
        <p:spPr>
          <a:xfrm>
            <a:off x="458694" y="1949450"/>
            <a:ext cx="11274612" cy="4808702"/>
          </a:xfrm>
        </p:spPr>
        <p:txBody>
          <a:bodyPr/>
          <a:lstStyle/>
          <a:p>
            <a:pPr marL="457200" lvl="1" indent="0">
              <a:buNone/>
            </a:pPr>
            <a:r>
              <a:rPr lang="en-IN" dirty="0"/>
              <a:t>Let’s understand Array declaration, initialization step by steps and with different ways.</a:t>
            </a:r>
          </a:p>
          <a:p>
            <a:pPr marL="457200" lvl="1" indent="0">
              <a:buNone/>
            </a:pPr>
            <a:r>
              <a:rPr lang="en-IN" b="1" dirty="0"/>
              <a:t>Array declaration and initialization at same time of mixed type</a:t>
            </a:r>
          </a:p>
          <a:p>
            <a:pPr marL="457200" lvl="1" indent="0">
              <a:buNone/>
            </a:pPr>
            <a:endParaRPr lang="en-IN" b="1" dirty="0"/>
          </a:p>
          <a:p>
            <a:pPr marL="457200" lvl="1" indent="0">
              <a:buNone/>
            </a:pPr>
            <a:endParaRPr lang="en-IN" b="1" dirty="0"/>
          </a:p>
          <a:p>
            <a:pPr marL="457200" lvl="1" indent="0">
              <a:buNone/>
            </a:pPr>
            <a:r>
              <a:rPr lang="en-IN" b="1" dirty="0"/>
              <a:t>Array declaration and initialization later of mixed type</a:t>
            </a:r>
          </a:p>
          <a:p>
            <a:pPr marL="457200" lvl="1" indent="0">
              <a:buNone/>
            </a:pPr>
            <a:endParaRPr lang="en-IN" b="1" dirty="0"/>
          </a:p>
          <a:p>
            <a:pPr marL="457200" lvl="1" indent="0">
              <a:buNone/>
            </a:pPr>
            <a:endParaRPr lang="en-IN" b="1" dirty="0"/>
          </a:p>
        </p:txBody>
      </p:sp>
      <p:pic>
        <p:nvPicPr>
          <p:cNvPr id="6" name="Picture 5">
            <a:extLst>
              <a:ext uri="{FF2B5EF4-FFF2-40B4-BE49-F238E27FC236}">
                <a16:creationId xmlns:a16="http://schemas.microsoft.com/office/drawing/2014/main" id="{04F3CA21-85F9-4E4B-A743-AA3F3A6C9679}"/>
              </a:ext>
            </a:extLst>
          </p:cNvPr>
          <p:cNvPicPr>
            <a:picLocks noChangeAspect="1"/>
          </p:cNvPicPr>
          <p:nvPr/>
        </p:nvPicPr>
        <p:blipFill>
          <a:blip r:embed="rId2"/>
          <a:stretch>
            <a:fillRect/>
          </a:stretch>
        </p:blipFill>
        <p:spPr>
          <a:xfrm>
            <a:off x="2543922" y="3322555"/>
            <a:ext cx="6724650" cy="676275"/>
          </a:xfrm>
          <a:prstGeom prst="rect">
            <a:avLst/>
          </a:prstGeom>
        </p:spPr>
      </p:pic>
      <p:pic>
        <p:nvPicPr>
          <p:cNvPr id="9" name="Picture 8">
            <a:extLst>
              <a:ext uri="{FF2B5EF4-FFF2-40B4-BE49-F238E27FC236}">
                <a16:creationId xmlns:a16="http://schemas.microsoft.com/office/drawing/2014/main" id="{D07AD492-8E99-479F-9BD5-09228BFDD0CF}"/>
              </a:ext>
            </a:extLst>
          </p:cNvPr>
          <p:cNvPicPr>
            <a:picLocks noChangeAspect="1"/>
          </p:cNvPicPr>
          <p:nvPr/>
        </p:nvPicPr>
        <p:blipFill>
          <a:blip r:embed="rId3"/>
          <a:stretch>
            <a:fillRect/>
          </a:stretch>
        </p:blipFill>
        <p:spPr>
          <a:xfrm>
            <a:off x="2543922" y="5013585"/>
            <a:ext cx="7343775" cy="819150"/>
          </a:xfrm>
          <a:prstGeom prst="rect">
            <a:avLst/>
          </a:prstGeom>
        </p:spPr>
      </p:pic>
    </p:spTree>
    <p:extLst>
      <p:ext uri="{BB962C8B-B14F-4D97-AF65-F5344CB8AC3E}">
        <p14:creationId xmlns:p14="http://schemas.microsoft.com/office/powerpoint/2010/main" val="2456892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1383-4F0E-48F2-BB69-FDCFA2E634AD}"/>
              </a:ext>
            </a:extLst>
          </p:cNvPr>
          <p:cNvSpPr>
            <a:spLocks noGrp="1"/>
          </p:cNvSpPr>
          <p:nvPr>
            <p:ph type="title"/>
          </p:nvPr>
        </p:nvSpPr>
        <p:spPr/>
        <p:txBody>
          <a:bodyPr/>
          <a:lstStyle/>
          <a:p>
            <a:r>
              <a:rPr lang="en-IN" dirty="0"/>
              <a:t>Arrays in Type Script</a:t>
            </a:r>
          </a:p>
        </p:txBody>
      </p:sp>
      <p:sp>
        <p:nvSpPr>
          <p:cNvPr id="3" name="Content Placeholder 2">
            <a:extLst>
              <a:ext uri="{FF2B5EF4-FFF2-40B4-BE49-F238E27FC236}">
                <a16:creationId xmlns:a16="http://schemas.microsoft.com/office/drawing/2014/main" id="{65F986C1-57A1-4680-A7FE-072B567F0099}"/>
              </a:ext>
            </a:extLst>
          </p:cNvPr>
          <p:cNvSpPr>
            <a:spLocks noGrp="1"/>
          </p:cNvSpPr>
          <p:nvPr>
            <p:ph idx="1"/>
          </p:nvPr>
        </p:nvSpPr>
        <p:spPr>
          <a:xfrm>
            <a:off x="458694" y="1329340"/>
            <a:ext cx="11274612" cy="4808702"/>
          </a:xfrm>
        </p:spPr>
        <p:txBody>
          <a:bodyPr/>
          <a:lstStyle/>
          <a:p>
            <a:pPr marL="457200" lvl="1" indent="0">
              <a:buNone/>
            </a:pPr>
            <a:r>
              <a:rPr lang="en-IN" b="1" dirty="0"/>
              <a:t>How to print array?</a:t>
            </a:r>
          </a:p>
          <a:p>
            <a:pPr marL="457200" lvl="1" indent="0">
              <a:buNone/>
            </a:pPr>
            <a:r>
              <a:rPr lang="en-IN" dirty="0"/>
              <a:t>If we simply have to print all elements as in array then simply we can log it to console.</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r>
              <a:rPr lang="en-IN" b="1" dirty="0"/>
              <a:t>Output:</a:t>
            </a:r>
          </a:p>
          <a:p>
            <a:pPr marL="457200" lvl="1" indent="0">
              <a:buNone/>
            </a:pPr>
            <a:endParaRPr lang="en-IN" dirty="0"/>
          </a:p>
          <a:p>
            <a:pPr marL="457200" lvl="1" indent="0">
              <a:buNone/>
            </a:pPr>
            <a:endParaRPr lang="en-IN" dirty="0"/>
          </a:p>
          <a:p>
            <a:pPr marL="457200" lvl="1" indent="0">
              <a:buNone/>
            </a:pPr>
            <a:endParaRPr lang="en-IN" b="1" dirty="0"/>
          </a:p>
        </p:txBody>
      </p:sp>
      <p:pic>
        <p:nvPicPr>
          <p:cNvPr id="5" name="Picture 4">
            <a:extLst>
              <a:ext uri="{FF2B5EF4-FFF2-40B4-BE49-F238E27FC236}">
                <a16:creationId xmlns:a16="http://schemas.microsoft.com/office/drawing/2014/main" id="{0E68CB80-691D-4ABC-98F9-0679028AB42C}"/>
              </a:ext>
            </a:extLst>
          </p:cNvPr>
          <p:cNvPicPr>
            <a:picLocks noChangeAspect="1"/>
          </p:cNvPicPr>
          <p:nvPr/>
        </p:nvPicPr>
        <p:blipFill>
          <a:blip r:embed="rId2"/>
          <a:stretch>
            <a:fillRect/>
          </a:stretch>
        </p:blipFill>
        <p:spPr>
          <a:xfrm>
            <a:off x="2438400" y="2439255"/>
            <a:ext cx="7787509" cy="1966058"/>
          </a:xfrm>
          <a:prstGeom prst="rect">
            <a:avLst/>
          </a:prstGeom>
        </p:spPr>
      </p:pic>
      <p:pic>
        <p:nvPicPr>
          <p:cNvPr id="8" name="Picture 7">
            <a:extLst>
              <a:ext uri="{FF2B5EF4-FFF2-40B4-BE49-F238E27FC236}">
                <a16:creationId xmlns:a16="http://schemas.microsoft.com/office/drawing/2014/main" id="{A4849166-AF45-4EFD-BF3D-E4BD70FB7409}"/>
              </a:ext>
            </a:extLst>
          </p:cNvPr>
          <p:cNvPicPr>
            <a:picLocks noChangeAspect="1"/>
          </p:cNvPicPr>
          <p:nvPr/>
        </p:nvPicPr>
        <p:blipFill>
          <a:blip r:embed="rId3"/>
          <a:stretch>
            <a:fillRect/>
          </a:stretch>
        </p:blipFill>
        <p:spPr>
          <a:xfrm>
            <a:off x="2438400" y="4870637"/>
            <a:ext cx="6180083" cy="920563"/>
          </a:xfrm>
          <a:prstGeom prst="rect">
            <a:avLst/>
          </a:prstGeom>
        </p:spPr>
      </p:pic>
    </p:spTree>
    <p:extLst>
      <p:ext uri="{BB962C8B-B14F-4D97-AF65-F5344CB8AC3E}">
        <p14:creationId xmlns:p14="http://schemas.microsoft.com/office/powerpoint/2010/main" val="3496727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1383-4F0E-48F2-BB69-FDCFA2E634AD}"/>
              </a:ext>
            </a:extLst>
          </p:cNvPr>
          <p:cNvSpPr>
            <a:spLocks noGrp="1"/>
          </p:cNvSpPr>
          <p:nvPr>
            <p:ph type="title"/>
          </p:nvPr>
        </p:nvSpPr>
        <p:spPr/>
        <p:txBody>
          <a:bodyPr/>
          <a:lstStyle/>
          <a:p>
            <a:r>
              <a:rPr lang="en-IN" dirty="0"/>
              <a:t>Arrays in Type Script</a:t>
            </a:r>
          </a:p>
        </p:txBody>
      </p:sp>
      <p:sp>
        <p:nvSpPr>
          <p:cNvPr id="3" name="Content Placeholder 2">
            <a:extLst>
              <a:ext uri="{FF2B5EF4-FFF2-40B4-BE49-F238E27FC236}">
                <a16:creationId xmlns:a16="http://schemas.microsoft.com/office/drawing/2014/main" id="{65F986C1-57A1-4680-A7FE-072B567F0099}"/>
              </a:ext>
            </a:extLst>
          </p:cNvPr>
          <p:cNvSpPr>
            <a:spLocks noGrp="1"/>
          </p:cNvSpPr>
          <p:nvPr>
            <p:ph idx="1"/>
          </p:nvPr>
        </p:nvSpPr>
        <p:spPr>
          <a:xfrm>
            <a:off x="458694" y="1329340"/>
            <a:ext cx="11274612" cy="4808702"/>
          </a:xfrm>
        </p:spPr>
        <p:txBody>
          <a:bodyPr/>
          <a:lstStyle/>
          <a:p>
            <a:pPr marL="457200" lvl="1" indent="0">
              <a:buNone/>
            </a:pPr>
            <a:r>
              <a:rPr lang="en-IN" b="1" dirty="0"/>
              <a:t>How to print array?</a:t>
            </a:r>
          </a:p>
          <a:p>
            <a:pPr marL="457200" lvl="1" indent="0">
              <a:buNone/>
            </a:pPr>
            <a:r>
              <a:rPr lang="en-IN" dirty="0"/>
              <a:t>If we want to get elements one by one then either we can print them with respect to their index</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r>
              <a:rPr lang="en-IN" dirty="0"/>
              <a:t>Output:</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b="1" dirty="0"/>
          </a:p>
        </p:txBody>
      </p:sp>
      <p:pic>
        <p:nvPicPr>
          <p:cNvPr id="6" name="Picture 5">
            <a:extLst>
              <a:ext uri="{FF2B5EF4-FFF2-40B4-BE49-F238E27FC236}">
                <a16:creationId xmlns:a16="http://schemas.microsoft.com/office/drawing/2014/main" id="{593D9178-13DB-45C3-B58A-6709B35EBF36}"/>
              </a:ext>
            </a:extLst>
          </p:cNvPr>
          <p:cNvPicPr>
            <a:picLocks noChangeAspect="1"/>
          </p:cNvPicPr>
          <p:nvPr/>
        </p:nvPicPr>
        <p:blipFill>
          <a:blip r:embed="rId2"/>
          <a:stretch>
            <a:fillRect/>
          </a:stretch>
        </p:blipFill>
        <p:spPr>
          <a:xfrm>
            <a:off x="3019425" y="2654903"/>
            <a:ext cx="6153150" cy="1304925"/>
          </a:xfrm>
          <a:prstGeom prst="rect">
            <a:avLst/>
          </a:prstGeom>
        </p:spPr>
      </p:pic>
      <p:pic>
        <p:nvPicPr>
          <p:cNvPr id="9" name="Picture 8">
            <a:extLst>
              <a:ext uri="{FF2B5EF4-FFF2-40B4-BE49-F238E27FC236}">
                <a16:creationId xmlns:a16="http://schemas.microsoft.com/office/drawing/2014/main" id="{E6A2B6B6-1090-4051-8D33-F7964AD0CBF6}"/>
              </a:ext>
            </a:extLst>
          </p:cNvPr>
          <p:cNvPicPr>
            <a:picLocks noChangeAspect="1"/>
          </p:cNvPicPr>
          <p:nvPr/>
        </p:nvPicPr>
        <p:blipFill>
          <a:blip r:embed="rId3"/>
          <a:stretch>
            <a:fillRect/>
          </a:stretch>
        </p:blipFill>
        <p:spPr>
          <a:xfrm>
            <a:off x="3019425" y="4546316"/>
            <a:ext cx="4327306" cy="1304925"/>
          </a:xfrm>
          <a:prstGeom prst="rect">
            <a:avLst/>
          </a:prstGeom>
        </p:spPr>
      </p:pic>
    </p:spTree>
    <p:extLst>
      <p:ext uri="{BB962C8B-B14F-4D97-AF65-F5344CB8AC3E}">
        <p14:creationId xmlns:p14="http://schemas.microsoft.com/office/powerpoint/2010/main" val="549242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1383-4F0E-48F2-BB69-FDCFA2E634AD}"/>
              </a:ext>
            </a:extLst>
          </p:cNvPr>
          <p:cNvSpPr>
            <a:spLocks noGrp="1"/>
          </p:cNvSpPr>
          <p:nvPr>
            <p:ph type="title"/>
          </p:nvPr>
        </p:nvSpPr>
        <p:spPr/>
        <p:txBody>
          <a:bodyPr/>
          <a:lstStyle/>
          <a:p>
            <a:r>
              <a:rPr lang="en-IN" dirty="0"/>
              <a:t>Arrays in Type Script</a:t>
            </a:r>
          </a:p>
        </p:txBody>
      </p:sp>
      <p:sp>
        <p:nvSpPr>
          <p:cNvPr id="3" name="Content Placeholder 2">
            <a:extLst>
              <a:ext uri="{FF2B5EF4-FFF2-40B4-BE49-F238E27FC236}">
                <a16:creationId xmlns:a16="http://schemas.microsoft.com/office/drawing/2014/main" id="{65F986C1-57A1-4680-A7FE-072B567F0099}"/>
              </a:ext>
            </a:extLst>
          </p:cNvPr>
          <p:cNvSpPr>
            <a:spLocks noGrp="1"/>
          </p:cNvSpPr>
          <p:nvPr>
            <p:ph idx="1"/>
          </p:nvPr>
        </p:nvSpPr>
        <p:spPr>
          <a:xfrm>
            <a:off x="458694" y="1329340"/>
            <a:ext cx="11274612" cy="4808702"/>
          </a:xfrm>
        </p:spPr>
        <p:txBody>
          <a:bodyPr/>
          <a:lstStyle/>
          <a:p>
            <a:pPr marL="457200" lvl="1" indent="0">
              <a:buNone/>
            </a:pPr>
            <a:r>
              <a:rPr lang="en-IN" b="1" dirty="0"/>
              <a:t>How to print array?</a:t>
            </a:r>
          </a:p>
          <a:p>
            <a:pPr marL="457200" lvl="1" indent="0">
              <a:buNone/>
            </a:pPr>
            <a:r>
              <a:rPr lang="en-IN" dirty="0"/>
              <a:t>Or we can use any type of looping to get all elements one by one</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r>
              <a:rPr lang="en-IN" dirty="0"/>
              <a:t>Output:</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b="1" dirty="0"/>
          </a:p>
        </p:txBody>
      </p:sp>
      <p:pic>
        <p:nvPicPr>
          <p:cNvPr id="5" name="Picture 4">
            <a:extLst>
              <a:ext uri="{FF2B5EF4-FFF2-40B4-BE49-F238E27FC236}">
                <a16:creationId xmlns:a16="http://schemas.microsoft.com/office/drawing/2014/main" id="{F46925CE-3979-45C3-B1A1-77BB277897C1}"/>
              </a:ext>
            </a:extLst>
          </p:cNvPr>
          <p:cNvPicPr>
            <a:picLocks noChangeAspect="1"/>
          </p:cNvPicPr>
          <p:nvPr/>
        </p:nvPicPr>
        <p:blipFill>
          <a:blip r:embed="rId2"/>
          <a:stretch>
            <a:fillRect/>
          </a:stretch>
        </p:blipFill>
        <p:spPr>
          <a:xfrm>
            <a:off x="2521847" y="2282826"/>
            <a:ext cx="7607005" cy="1481137"/>
          </a:xfrm>
          <a:prstGeom prst="rect">
            <a:avLst/>
          </a:prstGeom>
        </p:spPr>
      </p:pic>
      <p:pic>
        <p:nvPicPr>
          <p:cNvPr id="8" name="Picture 7">
            <a:extLst>
              <a:ext uri="{FF2B5EF4-FFF2-40B4-BE49-F238E27FC236}">
                <a16:creationId xmlns:a16="http://schemas.microsoft.com/office/drawing/2014/main" id="{769F64D2-FB6B-4A3C-AAE3-0CF118950897}"/>
              </a:ext>
            </a:extLst>
          </p:cNvPr>
          <p:cNvPicPr>
            <a:picLocks noChangeAspect="1"/>
          </p:cNvPicPr>
          <p:nvPr/>
        </p:nvPicPr>
        <p:blipFill>
          <a:blip r:embed="rId3"/>
          <a:stretch>
            <a:fillRect/>
          </a:stretch>
        </p:blipFill>
        <p:spPr>
          <a:xfrm>
            <a:off x="2521847" y="4727543"/>
            <a:ext cx="6390925" cy="990600"/>
          </a:xfrm>
          <a:prstGeom prst="rect">
            <a:avLst/>
          </a:prstGeom>
        </p:spPr>
      </p:pic>
    </p:spTree>
    <p:extLst>
      <p:ext uri="{BB962C8B-B14F-4D97-AF65-F5344CB8AC3E}">
        <p14:creationId xmlns:p14="http://schemas.microsoft.com/office/powerpoint/2010/main" val="4201124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8416-9D01-4599-954D-093F5C26FD12}"/>
              </a:ext>
            </a:extLst>
          </p:cNvPr>
          <p:cNvSpPr>
            <a:spLocks noGrp="1"/>
          </p:cNvSpPr>
          <p:nvPr>
            <p:ph type="title"/>
          </p:nvPr>
        </p:nvSpPr>
        <p:spPr/>
        <p:txBody>
          <a:bodyPr/>
          <a:lstStyle/>
          <a:p>
            <a:r>
              <a:rPr lang="en-IN" dirty="0"/>
              <a:t>Tuples in Array</a:t>
            </a:r>
          </a:p>
        </p:txBody>
      </p:sp>
      <p:sp>
        <p:nvSpPr>
          <p:cNvPr id="3" name="Content Placeholder 2">
            <a:extLst>
              <a:ext uri="{FF2B5EF4-FFF2-40B4-BE49-F238E27FC236}">
                <a16:creationId xmlns:a16="http://schemas.microsoft.com/office/drawing/2014/main" id="{CE98E9FC-3F50-453D-ACB4-AC444C1B902D}"/>
              </a:ext>
            </a:extLst>
          </p:cNvPr>
          <p:cNvSpPr>
            <a:spLocks noGrp="1"/>
          </p:cNvSpPr>
          <p:nvPr>
            <p:ph idx="1"/>
          </p:nvPr>
        </p:nvSpPr>
        <p:spPr>
          <a:xfrm>
            <a:off x="458694" y="1949450"/>
            <a:ext cx="11274612" cy="4682578"/>
          </a:xfrm>
        </p:spPr>
        <p:txBody>
          <a:bodyPr/>
          <a:lstStyle/>
          <a:p>
            <a:r>
              <a:rPr lang="en-IN" dirty="0"/>
              <a:t>In simple words tuples are similar to an array but we can provide some more restrictions which we have achieved in array.</a:t>
            </a:r>
          </a:p>
          <a:p>
            <a:r>
              <a:rPr lang="en-IN" dirty="0"/>
              <a:t>In array, we can create mixed type array but consider a scenario where you are fetching data from API, or from any database and sequence of data are important and in such kind of scenario you will have to provide more restriction on types then tuple will plays important role here.</a:t>
            </a:r>
          </a:p>
          <a:p>
            <a:r>
              <a:rPr lang="en-IN" dirty="0"/>
              <a:t>Using tuple we can provide rather restrict to add element in proper sequence of type.</a:t>
            </a:r>
          </a:p>
        </p:txBody>
      </p:sp>
    </p:spTree>
    <p:extLst>
      <p:ext uri="{BB962C8B-B14F-4D97-AF65-F5344CB8AC3E}">
        <p14:creationId xmlns:p14="http://schemas.microsoft.com/office/powerpoint/2010/main" val="519045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8416-9D01-4599-954D-093F5C26FD12}"/>
              </a:ext>
            </a:extLst>
          </p:cNvPr>
          <p:cNvSpPr>
            <a:spLocks noGrp="1"/>
          </p:cNvSpPr>
          <p:nvPr>
            <p:ph type="title"/>
          </p:nvPr>
        </p:nvSpPr>
        <p:spPr>
          <a:xfrm>
            <a:off x="458694" y="-10649"/>
            <a:ext cx="10895106" cy="1325563"/>
          </a:xfrm>
        </p:spPr>
        <p:txBody>
          <a:bodyPr/>
          <a:lstStyle/>
          <a:p>
            <a:r>
              <a:rPr lang="en-IN" dirty="0"/>
              <a:t>Tuples in Array</a:t>
            </a:r>
          </a:p>
        </p:txBody>
      </p:sp>
      <p:sp>
        <p:nvSpPr>
          <p:cNvPr id="3" name="Content Placeholder 2">
            <a:extLst>
              <a:ext uri="{FF2B5EF4-FFF2-40B4-BE49-F238E27FC236}">
                <a16:creationId xmlns:a16="http://schemas.microsoft.com/office/drawing/2014/main" id="{CE98E9FC-3F50-453D-ACB4-AC444C1B902D}"/>
              </a:ext>
            </a:extLst>
          </p:cNvPr>
          <p:cNvSpPr>
            <a:spLocks noGrp="1"/>
          </p:cNvSpPr>
          <p:nvPr>
            <p:ph idx="1"/>
          </p:nvPr>
        </p:nvSpPr>
        <p:spPr>
          <a:xfrm>
            <a:off x="458693" y="993008"/>
            <a:ext cx="11274612" cy="4682578"/>
          </a:xfrm>
        </p:spPr>
        <p:txBody>
          <a:bodyPr/>
          <a:lstStyle/>
          <a:p>
            <a:r>
              <a:rPr lang="en-IN" dirty="0"/>
              <a:t>Example for declaring an tuple:</a:t>
            </a:r>
          </a:p>
          <a:p>
            <a:endParaRPr lang="en-IN" dirty="0"/>
          </a:p>
          <a:p>
            <a:endParaRPr lang="en-IN" dirty="0"/>
          </a:p>
          <a:p>
            <a:endParaRPr lang="en-IN" dirty="0"/>
          </a:p>
          <a:p>
            <a:endParaRPr lang="en-IN" dirty="0"/>
          </a:p>
          <a:p>
            <a:r>
              <a:rPr lang="en-IN" dirty="0"/>
              <a:t>As it’s an array so we can update value at certain index.</a:t>
            </a:r>
          </a:p>
          <a:p>
            <a:pPr lvl="1"/>
            <a:r>
              <a:rPr lang="en-IN" dirty="0"/>
              <a:t>Example:</a:t>
            </a:r>
          </a:p>
          <a:p>
            <a:pPr lvl="1"/>
            <a:endParaRPr lang="en-IN" dirty="0"/>
          </a:p>
        </p:txBody>
      </p:sp>
      <p:pic>
        <p:nvPicPr>
          <p:cNvPr id="7" name="Picture 6">
            <a:extLst>
              <a:ext uri="{FF2B5EF4-FFF2-40B4-BE49-F238E27FC236}">
                <a16:creationId xmlns:a16="http://schemas.microsoft.com/office/drawing/2014/main" id="{4C3B308E-9B58-4318-AE8F-609953634EC7}"/>
              </a:ext>
            </a:extLst>
          </p:cNvPr>
          <p:cNvPicPr>
            <a:picLocks noChangeAspect="1"/>
          </p:cNvPicPr>
          <p:nvPr/>
        </p:nvPicPr>
        <p:blipFill>
          <a:blip r:embed="rId2"/>
          <a:stretch>
            <a:fillRect/>
          </a:stretch>
        </p:blipFill>
        <p:spPr>
          <a:xfrm>
            <a:off x="1893997" y="1544199"/>
            <a:ext cx="8847576" cy="2112087"/>
          </a:xfrm>
          <a:prstGeom prst="rect">
            <a:avLst/>
          </a:prstGeom>
        </p:spPr>
      </p:pic>
      <p:pic>
        <p:nvPicPr>
          <p:cNvPr id="9" name="Picture 8">
            <a:extLst>
              <a:ext uri="{FF2B5EF4-FFF2-40B4-BE49-F238E27FC236}">
                <a16:creationId xmlns:a16="http://schemas.microsoft.com/office/drawing/2014/main" id="{382CBD99-4FF7-49C2-83A0-9FC1BE2F07DA}"/>
              </a:ext>
            </a:extLst>
          </p:cNvPr>
          <p:cNvPicPr>
            <a:picLocks noChangeAspect="1"/>
          </p:cNvPicPr>
          <p:nvPr/>
        </p:nvPicPr>
        <p:blipFill>
          <a:blip r:embed="rId3"/>
          <a:stretch>
            <a:fillRect/>
          </a:stretch>
        </p:blipFill>
        <p:spPr>
          <a:xfrm>
            <a:off x="2726284" y="4771262"/>
            <a:ext cx="7496175" cy="2019300"/>
          </a:xfrm>
          <a:prstGeom prst="rect">
            <a:avLst/>
          </a:prstGeom>
        </p:spPr>
      </p:pic>
    </p:spTree>
    <p:extLst>
      <p:ext uri="{BB962C8B-B14F-4D97-AF65-F5344CB8AC3E}">
        <p14:creationId xmlns:p14="http://schemas.microsoft.com/office/powerpoint/2010/main" val="334537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1381-44DF-4CED-BDDF-8EE69EB19C99}"/>
              </a:ext>
            </a:extLst>
          </p:cNvPr>
          <p:cNvSpPr>
            <a:spLocks noGrp="1"/>
          </p:cNvSpPr>
          <p:nvPr>
            <p:ph type="title"/>
          </p:nvPr>
        </p:nvSpPr>
        <p:spPr/>
        <p:txBody>
          <a:bodyPr/>
          <a:lstStyle/>
          <a:p>
            <a:r>
              <a:rPr lang="en-IN" dirty="0"/>
              <a:t>OOPS concepts with Type Script</a:t>
            </a:r>
          </a:p>
        </p:txBody>
      </p:sp>
      <p:sp>
        <p:nvSpPr>
          <p:cNvPr id="3" name="Content Placeholder 2">
            <a:extLst>
              <a:ext uri="{FF2B5EF4-FFF2-40B4-BE49-F238E27FC236}">
                <a16:creationId xmlns:a16="http://schemas.microsoft.com/office/drawing/2014/main" id="{7038063B-2FBB-42EB-B0C0-DA2D696CB948}"/>
              </a:ext>
            </a:extLst>
          </p:cNvPr>
          <p:cNvSpPr>
            <a:spLocks noGrp="1"/>
          </p:cNvSpPr>
          <p:nvPr>
            <p:ph idx="1"/>
          </p:nvPr>
        </p:nvSpPr>
        <p:spPr/>
        <p:txBody>
          <a:bodyPr/>
          <a:lstStyle/>
          <a:p>
            <a:r>
              <a:rPr lang="en-IN" dirty="0"/>
              <a:t>Classes </a:t>
            </a:r>
          </a:p>
          <a:p>
            <a:r>
              <a:rPr lang="en-IN" dirty="0"/>
              <a:t>Objects</a:t>
            </a:r>
          </a:p>
          <a:p>
            <a:r>
              <a:rPr lang="en-IN" dirty="0"/>
              <a:t>Inheritance</a:t>
            </a:r>
          </a:p>
          <a:p>
            <a:r>
              <a:rPr lang="en-IN" dirty="0"/>
              <a:t>Interfaces</a:t>
            </a:r>
          </a:p>
          <a:p>
            <a:endParaRPr lang="en-IN" dirty="0"/>
          </a:p>
        </p:txBody>
      </p:sp>
    </p:spTree>
    <p:extLst>
      <p:ext uri="{BB962C8B-B14F-4D97-AF65-F5344CB8AC3E}">
        <p14:creationId xmlns:p14="http://schemas.microsoft.com/office/powerpoint/2010/main" val="263481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C4D3-3960-4133-AB49-FEC8AD0B39C4}"/>
              </a:ext>
            </a:extLst>
          </p:cNvPr>
          <p:cNvSpPr>
            <a:spLocks noGrp="1"/>
          </p:cNvSpPr>
          <p:nvPr>
            <p:ph type="title"/>
          </p:nvPr>
        </p:nvSpPr>
        <p:spPr/>
        <p:txBody>
          <a:bodyPr>
            <a:normAutofit/>
          </a:bodyPr>
          <a:lstStyle/>
          <a:p>
            <a:r>
              <a:rPr lang="en-IN" dirty="0"/>
              <a:t>Understanding of Functions</a:t>
            </a:r>
          </a:p>
        </p:txBody>
      </p:sp>
      <p:sp>
        <p:nvSpPr>
          <p:cNvPr id="3" name="Content Placeholder 2">
            <a:extLst>
              <a:ext uri="{FF2B5EF4-FFF2-40B4-BE49-F238E27FC236}">
                <a16:creationId xmlns:a16="http://schemas.microsoft.com/office/drawing/2014/main" id="{9C204F95-D875-4A87-AB08-CDA23B7BBA05}"/>
              </a:ext>
            </a:extLst>
          </p:cNvPr>
          <p:cNvSpPr>
            <a:spLocks noGrp="1"/>
          </p:cNvSpPr>
          <p:nvPr>
            <p:ph idx="1"/>
          </p:nvPr>
        </p:nvSpPr>
        <p:spPr>
          <a:xfrm>
            <a:off x="458694" y="1949450"/>
            <a:ext cx="11274612" cy="4908550"/>
          </a:xfrm>
        </p:spPr>
        <p:txBody>
          <a:bodyPr/>
          <a:lstStyle/>
          <a:p>
            <a:r>
              <a:rPr lang="en-US" b="0" i="0" dirty="0">
                <a:solidFill>
                  <a:srgbClr val="4D5B7C"/>
                </a:solidFill>
                <a:effectLst/>
                <a:latin typeface="Inter"/>
              </a:rPr>
              <a:t>The syntax for creating functions in TypeScript is the same, except for one major addition: You can let the compiler know what types each argument or parameter should have. The following code block shows the general syntax for this, with the type declarations highlighted:</a:t>
            </a:r>
          </a:p>
          <a:p>
            <a:pPr marL="457200" lvl="1" indent="0">
              <a:buNone/>
            </a:pPr>
            <a:r>
              <a:rPr lang="en-US" b="1" dirty="0">
                <a:solidFill>
                  <a:srgbClr val="4D5B7C"/>
                </a:solidFill>
                <a:latin typeface="Inter"/>
              </a:rPr>
              <a:t>function </a:t>
            </a:r>
            <a:r>
              <a:rPr lang="en-US" b="1" dirty="0" err="1">
                <a:solidFill>
                  <a:srgbClr val="4D5B7C"/>
                </a:solidFill>
                <a:latin typeface="Inter"/>
              </a:rPr>
              <a:t>functionName</a:t>
            </a:r>
            <a:r>
              <a:rPr lang="en-US" b="1" dirty="0">
                <a:solidFill>
                  <a:srgbClr val="4D5B7C"/>
                </a:solidFill>
                <a:latin typeface="Inter"/>
              </a:rPr>
              <a:t>(param1: Param1Type, param2: Param2Type): </a:t>
            </a:r>
            <a:r>
              <a:rPr lang="en-US" b="1" dirty="0" err="1">
                <a:solidFill>
                  <a:srgbClr val="4D5B7C"/>
                </a:solidFill>
                <a:latin typeface="Inter"/>
              </a:rPr>
              <a:t>ReturnType</a:t>
            </a:r>
            <a:r>
              <a:rPr lang="en-US" b="1" dirty="0">
                <a:solidFill>
                  <a:srgbClr val="4D5B7C"/>
                </a:solidFill>
                <a:latin typeface="Inter"/>
              </a:rPr>
              <a:t> {</a:t>
            </a:r>
          </a:p>
          <a:p>
            <a:pPr marL="457200" lvl="1" indent="0">
              <a:buNone/>
            </a:pPr>
            <a:r>
              <a:rPr lang="en-US" b="1" dirty="0">
                <a:solidFill>
                  <a:srgbClr val="4D5B7C"/>
                </a:solidFill>
                <a:latin typeface="Inter"/>
              </a:rPr>
              <a:t>  // ... body of the function</a:t>
            </a:r>
          </a:p>
          <a:p>
            <a:pPr marL="457200" lvl="1" indent="0">
              <a:buNone/>
            </a:pPr>
            <a:r>
              <a:rPr lang="en-US" b="1" dirty="0">
                <a:solidFill>
                  <a:srgbClr val="4D5B7C"/>
                </a:solidFill>
                <a:latin typeface="Inter"/>
              </a:rPr>
              <a:t>}</a:t>
            </a:r>
          </a:p>
          <a:p>
            <a:pPr marL="457200" lvl="1" indent="0">
              <a:buNone/>
            </a:pPr>
            <a:r>
              <a:rPr lang="en-US" dirty="0">
                <a:solidFill>
                  <a:srgbClr val="4D5B7C"/>
                </a:solidFill>
                <a:latin typeface="Inter"/>
              </a:rPr>
              <a:t>By considering above syntax, we will create very basic function:</a:t>
            </a:r>
          </a:p>
          <a:p>
            <a:pPr marL="457200" lvl="1" indent="0">
              <a:buNone/>
            </a:pPr>
            <a:r>
              <a:rPr lang="en-US" b="1" dirty="0">
                <a:solidFill>
                  <a:srgbClr val="4D5B7C"/>
                </a:solidFill>
                <a:latin typeface="Inter"/>
              </a:rPr>
              <a:t>function </a:t>
            </a:r>
            <a:r>
              <a:rPr lang="en-US" b="1" dirty="0" err="1">
                <a:solidFill>
                  <a:srgbClr val="4D5B7C"/>
                </a:solidFill>
                <a:latin typeface="Inter"/>
              </a:rPr>
              <a:t>additionOfTwoNumbers</a:t>
            </a:r>
            <a:r>
              <a:rPr lang="en-US" b="1" dirty="0">
                <a:solidFill>
                  <a:srgbClr val="4D5B7C"/>
                </a:solidFill>
                <a:latin typeface="Inter"/>
              </a:rPr>
              <a:t>(num1:number, num2:number):number { </a:t>
            </a:r>
          </a:p>
          <a:p>
            <a:pPr marL="457200" lvl="1" indent="0">
              <a:buNone/>
            </a:pPr>
            <a:r>
              <a:rPr lang="en-US" b="1" dirty="0">
                <a:solidFill>
                  <a:srgbClr val="4D5B7C"/>
                </a:solidFill>
                <a:latin typeface="Inter"/>
              </a:rPr>
              <a:t>return num1+num2}</a:t>
            </a:r>
            <a:endParaRPr lang="en-IN" b="1" dirty="0">
              <a:solidFill>
                <a:srgbClr val="4D5B7C"/>
              </a:solidFill>
              <a:latin typeface="Inter"/>
            </a:endParaRPr>
          </a:p>
        </p:txBody>
      </p:sp>
    </p:spTree>
    <p:extLst>
      <p:ext uri="{BB962C8B-B14F-4D97-AF65-F5344CB8AC3E}">
        <p14:creationId xmlns:p14="http://schemas.microsoft.com/office/powerpoint/2010/main" val="49657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C4D3-3960-4133-AB49-FEC8AD0B39C4}"/>
              </a:ext>
            </a:extLst>
          </p:cNvPr>
          <p:cNvSpPr>
            <a:spLocks noGrp="1"/>
          </p:cNvSpPr>
          <p:nvPr>
            <p:ph type="title"/>
          </p:nvPr>
        </p:nvSpPr>
        <p:spPr/>
        <p:txBody>
          <a:bodyPr>
            <a:normAutofit/>
          </a:bodyPr>
          <a:lstStyle/>
          <a:p>
            <a:r>
              <a:rPr lang="en-IN" dirty="0"/>
              <a:t>Understanding of Functions</a:t>
            </a:r>
          </a:p>
        </p:txBody>
      </p:sp>
      <p:sp>
        <p:nvSpPr>
          <p:cNvPr id="7" name="Content Placeholder 6">
            <a:extLst>
              <a:ext uri="{FF2B5EF4-FFF2-40B4-BE49-F238E27FC236}">
                <a16:creationId xmlns:a16="http://schemas.microsoft.com/office/drawing/2014/main" id="{69B11F07-9053-4B17-8963-3387D6B61689}"/>
              </a:ext>
            </a:extLst>
          </p:cNvPr>
          <p:cNvSpPr>
            <a:spLocks noGrp="1"/>
          </p:cNvSpPr>
          <p:nvPr>
            <p:ph idx="1"/>
          </p:nvPr>
        </p:nvSpPr>
        <p:spPr>
          <a:xfrm>
            <a:off x="458694" y="1802306"/>
            <a:ext cx="11274612" cy="4195763"/>
          </a:xfrm>
        </p:spPr>
        <p:txBody>
          <a:bodyPr/>
          <a:lstStyle/>
          <a:p>
            <a:r>
              <a:rPr lang="en-IN" dirty="0"/>
              <a:t>Observe the code given below:</a:t>
            </a:r>
          </a:p>
        </p:txBody>
      </p:sp>
      <p:pic>
        <p:nvPicPr>
          <p:cNvPr id="9" name="Picture 8">
            <a:extLst>
              <a:ext uri="{FF2B5EF4-FFF2-40B4-BE49-F238E27FC236}">
                <a16:creationId xmlns:a16="http://schemas.microsoft.com/office/drawing/2014/main" id="{331EA815-20C2-4C14-8370-D95B00C899AB}"/>
              </a:ext>
            </a:extLst>
          </p:cNvPr>
          <p:cNvPicPr>
            <a:picLocks noChangeAspect="1"/>
          </p:cNvPicPr>
          <p:nvPr/>
        </p:nvPicPr>
        <p:blipFill>
          <a:blip r:embed="rId2"/>
          <a:stretch>
            <a:fillRect/>
          </a:stretch>
        </p:blipFill>
        <p:spPr>
          <a:xfrm>
            <a:off x="0" y="2477031"/>
            <a:ext cx="12192000" cy="4380969"/>
          </a:xfrm>
          <a:prstGeom prst="rect">
            <a:avLst/>
          </a:prstGeom>
        </p:spPr>
      </p:pic>
    </p:spTree>
    <p:extLst>
      <p:ext uri="{BB962C8B-B14F-4D97-AF65-F5344CB8AC3E}">
        <p14:creationId xmlns:p14="http://schemas.microsoft.com/office/powerpoint/2010/main" val="108533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C4D3-3960-4133-AB49-FEC8AD0B39C4}"/>
              </a:ext>
            </a:extLst>
          </p:cNvPr>
          <p:cNvSpPr>
            <a:spLocks noGrp="1"/>
          </p:cNvSpPr>
          <p:nvPr>
            <p:ph type="title"/>
          </p:nvPr>
        </p:nvSpPr>
        <p:spPr/>
        <p:txBody>
          <a:bodyPr>
            <a:normAutofit/>
          </a:bodyPr>
          <a:lstStyle/>
          <a:p>
            <a:r>
              <a:rPr lang="en-IN" dirty="0"/>
              <a:t>Understanding of Functions</a:t>
            </a:r>
          </a:p>
        </p:txBody>
      </p:sp>
      <p:sp>
        <p:nvSpPr>
          <p:cNvPr id="7" name="Content Placeholder 6">
            <a:extLst>
              <a:ext uri="{FF2B5EF4-FFF2-40B4-BE49-F238E27FC236}">
                <a16:creationId xmlns:a16="http://schemas.microsoft.com/office/drawing/2014/main" id="{69B11F07-9053-4B17-8963-3387D6B61689}"/>
              </a:ext>
            </a:extLst>
          </p:cNvPr>
          <p:cNvSpPr>
            <a:spLocks noGrp="1"/>
          </p:cNvSpPr>
          <p:nvPr>
            <p:ph idx="1"/>
          </p:nvPr>
        </p:nvSpPr>
        <p:spPr>
          <a:xfrm>
            <a:off x="458694" y="1802306"/>
            <a:ext cx="11274612" cy="4195763"/>
          </a:xfrm>
        </p:spPr>
        <p:txBody>
          <a:bodyPr/>
          <a:lstStyle/>
          <a:p>
            <a:r>
              <a:rPr lang="en-US" dirty="0"/>
              <a:t>If you called your function with a value that has a type other than expected by your function, the TypeScript Compiler (</a:t>
            </a:r>
            <a:r>
              <a:rPr lang="en-US" dirty="0" err="1"/>
              <a:t>tsc</a:t>
            </a:r>
            <a:r>
              <a:rPr lang="en-US" dirty="0"/>
              <a:t>) would give you the </a:t>
            </a:r>
            <a:r>
              <a:rPr lang="en-US" b="1" dirty="0"/>
              <a:t>error 2345. </a:t>
            </a:r>
            <a:r>
              <a:rPr lang="en-US" dirty="0"/>
              <a:t>Take the following call to the </a:t>
            </a:r>
            <a:r>
              <a:rPr lang="en-US" b="1" dirty="0"/>
              <a:t>sum</a:t>
            </a:r>
            <a:r>
              <a:rPr lang="en-US" dirty="0"/>
              <a:t>  function:</a:t>
            </a:r>
          </a:p>
          <a:p>
            <a:r>
              <a:rPr lang="en-US" dirty="0"/>
              <a:t>const result2 = sum('24', '32');</a:t>
            </a:r>
            <a:endParaRPr lang="en-IN" dirty="0"/>
          </a:p>
        </p:txBody>
      </p:sp>
    </p:spTree>
    <p:extLst>
      <p:ext uri="{BB962C8B-B14F-4D97-AF65-F5344CB8AC3E}">
        <p14:creationId xmlns:p14="http://schemas.microsoft.com/office/powerpoint/2010/main" val="3998216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C4D3-3960-4133-AB49-FEC8AD0B39C4}"/>
              </a:ext>
            </a:extLst>
          </p:cNvPr>
          <p:cNvSpPr>
            <a:spLocks noGrp="1"/>
          </p:cNvSpPr>
          <p:nvPr>
            <p:ph type="title"/>
          </p:nvPr>
        </p:nvSpPr>
        <p:spPr/>
        <p:txBody>
          <a:bodyPr>
            <a:normAutofit/>
          </a:bodyPr>
          <a:lstStyle/>
          <a:p>
            <a:r>
              <a:rPr lang="en-IN" dirty="0"/>
              <a:t>Understanding of Functions</a:t>
            </a:r>
          </a:p>
        </p:txBody>
      </p:sp>
      <p:sp>
        <p:nvSpPr>
          <p:cNvPr id="7" name="Content Placeholder 6">
            <a:extLst>
              <a:ext uri="{FF2B5EF4-FFF2-40B4-BE49-F238E27FC236}">
                <a16:creationId xmlns:a16="http://schemas.microsoft.com/office/drawing/2014/main" id="{69B11F07-9053-4B17-8963-3387D6B61689}"/>
              </a:ext>
            </a:extLst>
          </p:cNvPr>
          <p:cNvSpPr>
            <a:spLocks noGrp="1"/>
          </p:cNvSpPr>
          <p:nvPr>
            <p:ph idx="1"/>
          </p:nvPr>
        </p:nvSpPr>
        <p:spPr>
          <a:xfrm>
            <a:off x="458694" y="1802306"/>
            <a:ext cx="11274612" cy="4195763"/>
          </a:xfrm>
        </p:spPr>
        <p:txBody>
          <a:bodyPr/>
          <a:lstStyle/>
          <a:p>
            <a:r>
              <a:rPr lang="en-US" dirty="0"/>
              <a:t>You can see what error it will display in given below picture:</a:t>
            </a:r>
            <a:endParaRPr lang="en-IN" dirty="0"/>
          </a:p>
        </p:txBody>
      </p:sp>
      <p:pic>
        <p:nvPicPr>
          <p:cNvPr id="4" name="Picture 3">
            <a:extLst>
              <a:ext uri="{FF2B5EF4-FFF2-40B4-BE49-F238E27FC236}">
                <a16:creationId xmlns:a16="http://schemas.microsoft.com/office/drawing/2014/main" id="{AED94BBD-9CF3-4A9B-81B4-21D5F237969D}"/>
              </a:ext>
            </a:extLst>
          </p:cNvPr>
          <p:cNvPicPr>
            <a:picLocks noChangeAspect="1"/>
          </p:cNvPicPr>
          <p:nvPr/>
        </p:nvPicPr>
        <p:blipFill>
          <a:blip r:embed="rId2"/>
          <a:stretch>
            <a:fillRect/>
          </a:stretch>
        </p:blipFill>
        <p:spPr>
          <a:xfrm>
            <a:off x="282773" y="2322786"/>
            <a:ext cx="11909227" cy="4535213"/>
          </a:xfrm>
          <a:prstGeom prst="rect">
            <a:avLst/>
          </a:prstGeom>
        </p:spPr>
      </p:pic>
    </p:spTree>
    <p:extLst>
      <p:ext uri="{BB962C8B-B14F-4D97-AF65-F5344CB8AC3E}">
        <p14:creationId xmlns:p14="http://schemas.microsoft.com/office/powerpoint/2010/main" val="3615150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C4D3-3960-4133-AB49-FEC8AD0B39C4}"/>
              </a:ext>
            </a:extLst>
          </p:cNvPr>
          <p:cNvSpPr>
            <a:spLocks noGrp="1"/>
          </p:cNvSpPr>
          <p:nvPr>
            <p:ph type="title"/>
          </p:nvPr>
        </p:nvSpPr>
        <p:spPr/>
        <p:txBody>
          <a:bodyPr>
            <a:normAutofit/>
          </a:bodyPr>
          <a:lstStyle/>
          <a:p>
            <a:r>
              <a:rPr lang="en-IN" dirty="0"/>
              <a:t>Understanding of Functions</a:t>
            </a:r>
          </a:p>
        </p:txBody>
      </p:sp>
      <p:sp>
        <p:nvSpPr>
          <p:cNvPr id="7" name="Content Placeholder 6">
            <a:extLst>
              <a:ext uri="{FF2B5EF4-FFF2-40B4-BE49-F238E27FC236}">
                <a16:creationId xmlns:a16="http://schemas.microsoft.com/office/drawing/2014/main" id="{69B11F07-9053-4B17-8963-3387D6B61689}"/>
              </a:ext>
            </a:extLst>
          </p:cNvPr>
          <p:cNvSpPr>
            <a:spLocks noGrp="1"/>
          </p:cNvSpPr>
          <p:nvPr>
            <p:ph idx="1"/>
          </p:nvPr>
        </p:nvSpPr>
        <p:spPr>
          <a:xfrm>
            <a:off x="458694" y="1802306"/>
            <a:ext cx="11274612" cy="4195763"/>
          </a:xfrm>
        </p:spPr>
        <p:txBody>
          <a:bodyPr/>
          <a:lstStyle/>
          <a:p>
            <a:r>
              <a:rPr lang="en-US" dirty="0"/>
              <a:t>You can see what error it will display in given below picture:</a:t>
            </a:r>
            <a:endParaRPr lang="en-IN" dirty="0"/>
          </a:p>
        </p:txBody>
      </p:sp>
      <p:pic>
        <p:nvPicPr>
          <p:cNvPr id="4" name="Picture 3">
            <a:extLst>
              <a:ext uri="{FF2B5EF4-FFF2-40B4-BE49-F238E27FC236}">
                <a16:creationId xmlns:a16="http://schemas.microsoft.com/office/drawing/2014/main" id="{AED94BBD-9CF3-4A9B-81B4-21D5F237969D}"/>
              </a:ext>
            </a:extLst>
          </p:cNvPr>
          <p:cNvPicPr>
            <a:picLocks noChangeAspect="1"/>
          </p:cNvPicPr>
          <p:nvPr/>
        </p:nvPicPr>
        <p:blipFill>
          <a:blip r:embed="rId2"/>
          <a:stretch>
            <a:fillRect/>
          </a:stretch>
        </p:blipFill>
        <p:spPr>
          <a:xfrm>
            <a:off x="282773" y="2322786"/>
            <a:ext cx="11909227" cy="4535213"/>
          </a:xfrm>
          <a:prstGeom prst="rect">
            <a:avLst/>
          </a:prstGeom>
        </p:spPr>
      </p:pic>
    </p:spTree>
    <p:extLst>
      <p:ext uri="{BB962C8B-B14F-4D97-AF65-F5344CB8AC3E}">
        <p14:creationId xmlns:p14="http://schemas.microsoft.com/office/powerpoint/2010/main" val="939674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C4D3-3960-4133-AB49-FEC8AD0B39C4}"/>
              </a:ext>
            </a:extLst>
          </p:cNvPr>
          <p:cNvSpPr>
            <a:spLocks noGrp="1"/>
          </p:cNvSpPr>
          <p:nvPr>
            <p:ph type="title"/>
          </p:nvPr>
        </p:nvSpPr>
        <p:spPr/>
        <p:txBody>
          <a:bodyPr>
            <a:normAutofit/>
          </a:bodyPr>
          <a:lstStyle/>
          <a:p>
            <a:r>
              <a:rPr lang="en-IN" dirty="0"/>
              <a:t>Understanding of Functions</a:t>
            </a:r>
          </a:p>
        </p:txBody>
      </p:sp>
      <p:sp>
        <p:nvSpPr>
          <p:cNvPr id="7" name="Content Placeholder 6">
            <a:extLst>
              <a:ext uri="{FF2B5EF4-FFF2-40B4-BE49-F238E27FC236}">
                <a16:creationId xmlns:a16="http://schemas.microsoft.com/office/drawing/2014/main" id="{69B11F07-9053-4B17-8963-3387D6B61689}"/>
              </a:ext>
            </a:extLst>
          </p:cNvPr>
          <p:cNvSpPr>
            <a:spLocks noGrp="1"/>
          </p:cNvSpPr>
          <p:nvPr>
            <p:ph idx="1"/>
          </p:nvPr>
        </p:nvSpPr>
        <p:spPr>
          <a:xfrm>
            <a:off x="458694" y="1802306"/>
            <a:ext cx="11274612" cy="4195763"/>
          </a:xfrm>
        </p:spPr>
        <p:txBody>
          <a:bodyPr/>
          <a:lstStyle/>
          <a:p>
            <a:r>
              <a:rPr lang="en-US" dirty="0"/>
              <a:t>We have already seen, that we can use some primitive types</a:t>
            </a:r>
            <a:r>
              <a:rPr lang="en-IN" dirty="0"/>
              <a:t> like string, number and boolean but we can also use user define type as type.</a:t>
            </a:r>
          </a:p>
          <a:p>
            <a:r>
              <a:rPr lang="en-IN" dirty="0"/>
              <a:t>It is like non primitive data types in Java.</a:t>
            </a:r>
          </a:p>
          <a:p>
            <a:r>
              <a:rPr lang="en-IN" dirty="0"/>
              <a:t>Let’s consider we will have to work with employee related data. So, we will create our type as </a:t>
            </a:r>
            <a:r>
              <a:rPr lang="en-IN" b="1" dirty="0"/>
              <a:t>employee</a:t>
            </a:r>
            <a:r>
              <a:rPr lang="en-IN" dirty="0"/>
              <a:t>.</a:t>
            </a:r>
          </a:p>
          <a:p>
            <a:endParaRPr lang="en-US" dirty="0"/>
          </a:p>
        </p:txBody>
      </p:sp>
    </p:spTree>
    <p:extLst>
      <p:ext uri="{BB962C8B-B14F-4D97-AF65-F5344CB8AC3E}">
        <p14:creationId xmlns:p14="http://schemas.microsoft.com/office/powerpoint/2010/main" val="1772586368"/>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313820"/>
      </a:dk2>
      <a:lt2>
        <a:srgbClr val="E8E2E2"/>
      </a:lt2>
      <a:accent1>
        <a:srgbClr val="32B1AF"/>
      </a:accent1>
      <a:accent2>
        <a:srgbClr val="28B679"/>
      </a:accent2>
      <a:accent3>
        <a:srgbClr val="34B748"/>
      </a:accent3>
      <a:accent4>
        <a:srgbClr val="4EB728"/>
      </a:accent4>
      <a:accent5>
        <a:srgbClr val="85AC31"/>
      </a:accent5>
      <a:accent6>
        <a:srgbClr val="AEA126"/>
      </a:accent6>
      <a:hlink>
        <a:srgbClr val="5F8D2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TM03457491[[fn=Metropolitan]]</Template>
  <TotalTime>1201</TotalTime>
  <Words>1568</Words>
  <Application>Microsoft Office PowerPoint</Application>
  <PresentationFormat>Widescreen</PresentationFormat>
  <Paragraphs>225</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Avenir Next LT Pro</vt:lpstr>
      <vt:lpstr>AvenirNext LT Pro Medium</vt:lpstr>
      <vt:lpstr>Epilogue</vt:lpstr>
      <vt:lpstr>Inter</vt:lpstr>
      <vt:lpstr>Sabon Next LT</vt:lpstr>
      <vt:lpstr>DappledVTI</vt:lpstr>
      <vt:lpstr>Type Script</vt:lpstr>
      <vt:lpstr>Objectives</vt:lpstr>
      <vt:lpstr>Understanding of Functions</vt:lpstr>
      <vt:lpstr>Understanding of Functions</vt:lpstr>
      <vt:lpstr>Understanding of Functions</vt:lpstr>
      <vt:lpstr>Understanding of Functions</vt:lpstr>
      <vt:lpstr>Understanding of Functions</vt:lpstr>
      <vt:lpstr>Understanding of Functions</vt:lpstr>
      <vt:lpstr>Understanding of Functions</vt:lpstr>
      <vt:lpstr>Understanding of Functions</vt:lpstr>
      <vt:lpstr>Understanding of Functions</vt:lpstr>
      <vt:lpstr>Understanding of Functions</vt:lpstr>
      <vt:lpstr>Understanding of Functions</vt:lpstr>
      <vt:lpstr>Understanding of Functions</vt:lpstr>
      <vt:lpstr>Understanding of Functions</vt:lpstr>
      <vt:lpstr>Understanding of Functions</vt:lpstr>
      <vt:lpstr>Understanding of Functions</vt:lpstr>
      <vt:lpstr>Any Vs Unknown</vt:lpstr>
      <vt:lpstr>Any Vs Unknown</vt:lpstr>
      <vt:lpstr>Any Vs Unknown</vt:lpstr>
      <vt:lpstr>Any Vs Unknown</vt:lpstr>
      <vt:lpstr>Any Vs Unknown</vt:lpstr>
      <vt:lpstr>Any Vs Unknown</vt:lpstr>
      <vt:lpstr>Any Vs Unknown</vt:lpstr>
      <vt:lpstr>Any Vs Unknown</vt:lpstr>
      <vt:lpstr>Any Vs Unknown</vt:lpstr>
      <vt:lpstr>Arrays in Type Script</vt:lpstr>
      <vt:lpstr>Arrays in Type Script</vt:lpstr>
      <vt:lpstr>Arrays in Type Script</vt:lpstr>
      <vt:lpstr>Arrays in Type Script</vt:lpstr>
      <vt:lpstr>Arrays in Type Script</vt:lpstr>
      <vt:lpstr>Arrays in Type Script</vt:lpstr>
      <vt:lpstr>Arrays in Type Script</vt:lpstr>
      <vt:lpstr>Arrays in Type Script</vt:lpstr>
      <vt:lpstr>Arrays in Type Script</vt:lpstr>
      <vt:lpstr>Tuples in Array</vt:lpstr>
      <vt:lpstr>Tuples in Array</vt:lpstr>
      <vt:lpstr>OOPS concepts with Type Script</vt:lpstr>
    </vt:vector>
  </TitlesOfParts>
  <Company>Citiustech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Script</dc:title>
  <dc:creator>Bhushan Paradkar</dc:creator>
  <cp:lastModifiedBy>Bhushan Paradkar</cp:lastModifiedBy>
  <cp:revision>2</cp:revision>
  <dcterms:created xsi:type="dcterms:W3CDTF">2022-12-13T02:30:11Z</dcterms:created>
  <dcterms:modified xsi:type="dcterms:W3CDTF">2023-01-26T16:46:12Z</dcterms:modified>
</cp:coreProperties>
</file>