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Public Sans" charset="1" panose="00000000000000000000"/>
      <p:regular r:id="rId20"/>
    </p:embeddedFont>
    <p:embeddedFont>
      <p:font typeface="Public Sans Bold" charset="1" panose="00000000000000000000"/>
      <p:regular r:id="rId21"/>
    </p:embeddedFont>
    <p:embeddedFont>
      <p:font typeface="Public Sans Medium"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notesMasters/notesMaster1.xml" Type="http://schemas.openxmlformats.org/officeDocument/2006/relationships/notesMaster"/><Relationship Id="rId24" Target="theme/theme2.xml" Type="http://schemas.openxmlformats.org/officeDocument/2006/relationships/theme"/><Relationship Id="rId25" Target="notesSlides/notesSlide1.xml" Type="http://schemas.openxmlformats.org/officeDocument/2006/relationships/notesSlide"/><Relationship Id="rId26" Target="notesSlides/notesSlide2.xml" Type="http://schemas.openxmlformats.org/officeDocument/2006/relationships/notesSlide"/><Relationship Id="rId27" Target="notesSlides/notesSlide3.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Input: The algorithm takes three inputs:</a:t>
            </a:r>
          </a:p>
          <a:p>
            <a:r>
              <a:rPr lang="en-US"/>
              <a:t/>
            </a:r>
          </a:p>
          <a:p>
            <a:r>
              <a:rPr lang="en-US"/>
              <a:t>A training dataset D. This dataset consists of n data points, where each data point is a pair (xᵢ, yᵢ). Here, xᵢ is the input vector and yᵢ is the corresponding target output vector.</a:t>
            </a:r>
          </a:p>
          <a:p>
            <a:r>
              <a:rPr lang="en-US"/>
              <a:t>A learning rate α. This is a small value that controls how much the weights of the network are updated during training.</a:t>
            </a:r>
          </a:p>
          <a:p>
            <a:r>
              <a:rPr lang="en-US"/>
              <a:t>The number of epochs N. An epoch is one iteration through the entire training dataset.</a:t>
            </a:r>
          </a:p>
          <a:p>
            <a:r>
              <a:rPr lang="en-US"/>
              <a:t>Initialize: The algorithm starts by initializing the weights of the network to random values. These weights represent the strength of the connections between the neurons in the network.</a:t>
            </a:r>
          </a:p>
          <a:p>
            <a:r>
              <a:rPr lang="en-US"/>
              <a:t/>
            </a:r>
          </a:p>
          <a:p>
            <a:r>
              <a:rPr lang="en-US"/>
              <a:t>For loop: The algorithm then iterates for a specified number of epochs (N).</a:t>
            </a:r>
          </a:p>
          <a:p>
            <a:r>
              <a:rPr lang="en-US"/>
              <a:t/>
            </a:r>
          </a:p>
          <a:p>
            <a:r>
              <a:rPr lang="en-US"/>
              <a:t>Inner for loop: Within each epoch, the algorithm iterates over all the data points in the training dataset (n).</a:t>
            </a:r>
          </a:p>
          <a:p>
            <a:r>
              <a:rPr lang="en-US"/>
              <a:t/>
            </a:r>
          </a:p>
          <a:p>
            <a:r>
              <a:rPr lang="en-US"/>
              <a:t>Calculate the output: For each data point, the algorithm calculates the output of the neural network (oⱼ) using an activation function f. The activation function is a mathematical function that introduces non-linearity into the network.</a:t>
            </a:r>
          </a:p>
          <a:p>
            <a:r>
              <a:rPr lang="en-US"/>
              <a:t/>
            </a:r>
          </a:p>
          <a:p>
            <a:r>
              <a:rPr lang="en-US"/>
              <a:t>Calculate the error: The algorithm then calculates the error (eⱼ) for each data point. The error is the difference between the target output (yⱼ) and the actual output (oⱼ) of the network.</a:t>
            </a:r>
          </a:p>
          <a:p>
            <a:r>
              <a:rPr lang="en-US"/>
              <a:t/>
            </a:r>
          </a:p>
          <a:p>
            <a:r>
              <a:rPr lang="en-US"/>
              <a:t>Update weights: The algorithm updates the weights of the network based on the calculated error. The update rule is based on the backpropagation algorithm, which is a gradient descent optimization algorithm. The learning rate (α) controls the step size of the update.</a:t>
            </a:r>
          </a:p>
          <a:p>
            <a:r>
              <a:rPr lang="en-US"/>
              <a:t/>
            </a:r>
          </a:p>
          <a:p>
            <a:r>
              <a:rPr lang="en-US"/>
              <a:t>Output: After N iterations through the training dataset, the algorithm outputs the trained neural network with the final weights.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0.png" Type="http://schemas.openxmlformats.org/officeDocument/2006/relationships/image"/><Relationship Id="rId4"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A3A5B"/>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734305"/>
            <a:ext cx="588789" cy="588789"/>
          </a:xfrm>
          <a:custGeom>
            <a:avLst/>
            <a:gdLst/>
            <a:ahLst/>
            <a:cxnLst/>
            <a:rect r="r" b="b" t="t" l="l"/>
            <a:pathLst>
              <a:path h="588789" w="588789">
                <a:moveTo>
                  <a:pt x="0" y="0"/>
                </a:moveTo>
                <a:lnTo>
                  <a:pt x="588789" y="0"/>
                </a:lnTo>
                <a:lnTo>
                  <a:pt x="588789" y="588790"/>
                </a:lnTo>
                <a:lnTo>
                  <a:pt x="0" y="588790"/>
                </a:lnTo>
                <a:lnTo>
                  <a:pt x="0" y="0"/>
                </a:lnTo>
                <a:close/>
              </a:path>
            </a:pathLst>
          </a:custGeom>
          <a:blipFill>
            <a:blip r:embed="rId2"/>
            <a:stretch>
              <a:fillRect l="0" t="0" r="0" b="0"/>
            </a:stretch>
          </a:blipFill>
        </p:spPr>
      </p:sp>
      <p:sp>
        <p:nvSpPr>
          <p:cNvPr name="TextBox 3" id="3"/>
          <p:cNvSpPr txBox="true"/>
          <p:nvPr/>
        </p:nvSpPr>
        <p:spPr>
          <a:xfrm rot="0">
            <a:off x="1028700" y="2943513"/>
            <a:ext cx="8606097" cy="3336927"/>
          </a:xfrm>
          <a:prstGeom prst="rect">
            <a:avLst/>
          </a:prstGeom>
        </p:spPr>
        <p:txBody>
          <a:bodyPr anchor="t" rtlCol="false" tIns="0" lIns="0" bIns="0" rIns="0">
            <a:spAutoFit/>
          </a:bodyPr>
          <a:lstStyle/>
          <a:p>
            <a:pPr algn="l">
              <a:lnSpc>
                <a:spcPts val="12650"/>
              </a:lnSpc>
            </a:pPr>
            <a:r>
              <a:rPr lang="en-US" sz="13750" spc="-1127">
                <a:solidFill>
                  <a:srgbClr val="E9F1ED"/>
                </a:solidFill>
                <a:latin typeface="Public Sans"/>
              </a:rPr>
              <a:t>Solar Power Predictions</a:t>
            </a:r>
          </a:p>
        </p:txBody>
      </p:sp>
      <p:sp>
        <p:nvSpPr>
          <p:cNvPr name="TextBox 4" id="4"/>
          <p:cNvSpPr txBox="true"/>
          <p:nvPr/>
        </p:nvSpPr>
        <p:spPr>
          <a:xfrm rot="0">
            <a:off x="1181100" y="6739366"/>
            <a:ext cx="8215643" cy="451721"/>
          </a:xfrm>
          <a:prstGeom prst="rect">
            <a:avLst/>
          </a:prstGeom>
        </p:spPr>
        <p:txBody>
          <a:bodyPr anchor="t" rtlCol="false" tIns="0" lIns="0" bIns="0" rIns="0">
            <a:spAutoFit/>
          </a:bodyPr>
          <a:lstStyle/>
          <a:p>
            <a:pPr algn="l" marL="0" indent="0" lvl="0">
              <a:lnSpc>
                <a:spcPts val="3011"/>
              </a:lnSpc>
              <a:spcBef>
                <a:spcPct val="0"/>
              </a:spcBef>
            </a:pPr>
            <a:r>
              <a:rPr lang="en-US" sz="3911" spc="-320">
                <a:solidFill>
                  <a:srgbClr val="3A3A5B"/>
                </a:solidFill>
                <a:latin typeface="Public Sans"/>
              </a:rPr>
              <a:t>Using ML/DL                                                 SC 407</a:t>
            </a:r>
          </a:p>
        </p:txBody>
      </p:sp>
      <p:sp>
        <p:nvSpPr>
          <p:cNvPr name="TextBox 5" id="5"/>
          <p:cNvSpPr txBox="true"/>
          <p:nvPr/>
        </p:nvSpPr>
        <p:spPr>
          <a:xfrm rot="0">
            <a:off x="1916848" y="927449"/>
            <a:ext cx="1255856" cy="273940"/>
          </a:xfrm>
          <a:prstGeom prst="rect">
            <a:avLst/>
          </a:prstGeom>
        </p:spPr>
        <p:txBody>
          <a:bodyPr anchor="t" rtlCol="false" tIns="0" lIns="0" bIns="0" rIns="0">
            <a:spAutoFit/>
          </a:bodyPr>
          <a:lstStyle/>
          <a:p>
            <a:pPr algn="l" marL="0" indent="0" lvl="0">
              <a:lnSpc>
                <a:spcPts val="1848"/>
              </a:lnSpc>
              <a:spcBef>
                <a:spcPct val="0"/>
              </a:spcBef>
            </a:pPr>
            <a:r>
              <a:rPr lang="en-US" sz="2400" spc="-196">
                <a:solidFill>
                  <a:srgbClr val="EDF1EF"/>
                </a:solidFill>
                <a:latin typeface="Public Sans"/>
              </a:rPr>
              <a:t>Group  5</a:t>
            </a:r>
          </a:p>
        </p:txBody>
      </p:sp>
      <p:sp>
        <p:nvSpPr>
          <p:cNvPr name="TextBox 6" id="6"/>
          <p:cNvSpPr txBox="true"/>
          <p:nvPr/>
        </p:nvSpPr>
        <p:spPr>
          <a:xfrm rot="0">
            <a:off x="867965" y="9156700"/>
            <a:ext cx="3375392" cy="288926"/>
          </a:xfrm>
          <a:prstGeom prst="rect">
            <a:avLst/>
          </a:prstGeom>
        </p:spPr>
        <p:txBody>
          <a:bodyPr anchor="t" rtlCol="false" tIns="0" lIns="0" bIns="0" rIns="0">
            <a:spAutoFit/>
          </a:bodyPr>
          <a:lstStyle/>
          <a:p>
            <a:pPr algn="l" marL="0" indent="0" lvl="0">
              <a:lnSpc>
                <a:spcPts val="1925"/>
              </a:lnSpc>
              <a:spcBef>
                <a:spcPct val="0"/>
              </a:spcBef>
            </a:pPr>
            <a:r>
              <a:rPr lang="en-US" sz="2500" spc="-205">
                <a:solidFill>
                  <a:srgbClr val="EDF1EF"/>
                </a:solidFill>
                <a:latin typeface="Public Sans"/>
              </a:rPr>
              <a:t>Prof. Yash Vasavada</a:t>
            </a:r>
          </a:p>
        </p:txBody>
      </p:sp>
      <p:sp>
        <p:nvSpPr>
          <p:cNvPr name="AutoShape 7" id="7"/>
          <p:cNvSpPr/>
          <p:nvPr/>
        </p:nvSpPr>
        <p:spPr>
          <a:xfrm>
            <a:off x="3692694" y="9272588"/>
            <a:ext cx="6658294" cy="0"/>
          </a:xfrm>
          <a:prstGeom prst="line">
            <a:avLst/>
          </a:prstGeom>
          <a:ln cap="flat" w="28575">
            <a:solidFill>
              <a:srgbClr val="EDF1EF"/>
            </a:solidFill>
            <a:prstDash val="solid"/>
            <a:headEnd type="none" len="sm" w="sm"/>
            <a:tailEnd type="none" len="sm" w="sm"/>
          </a:ln>
        </p:spPr>
      </p:sp>
      <p:sp>
        <p:nvSpPr>
          <p:cNvPr name="AutoShape 8" id="8"/>
          <p:cNvSpPr/>
          <p:nvPr/>
        </p:nvSpPr>
        <p:spPr>
          <a:xfrm>
            <a:off x="3172704" y="1021556"/>
            <a:ext cx="6816496" cy="0"/>
          </a:xfrm>
          <a:prstGeom prst="line">
            <a:avLst/>
          </a:prstGeom>
          <a:ln cap="flat" w="28575">
            <a:solidFill>
              <a:srgbClr val="EDF1EF"/>
            </a:solidFill>
            <a:prstDash val="solid"/>
            <a:headEnd type="none" len="sm" w="sm"/>
            <a:tailEnd type="none" len="sm" w="sm"/>
          </a:ln>
        </p:spPr>
      </p:sp>
      <p:sp>
        <p:nvSpPr>
          <p:cNvPr name="Freeform 9" id="9"/>
          <p:cNvSpPr/>
          <p:nvPr/>
        </p:nvSpPr>
        <p:spPr>
          <a:xfrm flipH="false" flipV="false" rot="0">
            <a:off x="10350988" y="1849711"/>
            <a:ext cx="7259039" cy="6587578"/>
          </a:xfrm>
          <a:custGeom>
            <a:avLst/>
            <a:gdLst/>
            <a:ahLst/>
            <a:cxnLst/>
            <a:rect r="r" b="b" t="t" l="l"/>
            <a:pathLst>
              <a:path h="6587578" w="7259039">
                <a:moveTo>
                  <a:pt x="0" y="0"/>
                </a:moveTo>
                <a:lnTo>
                  <a:pt x="7259039" y="0"/>
                </a:lnTo>
                <a:lnTo>
                  <a:pt x="7259039" y="6587578"/>
                </a:lnTo>
                <a:lnTo>
                  <a:pt x="0" y="6587578"/>
                </a:lnTo>
                <a:lnTo>
                  <a:pt x="0" y="0"/>
                </a:lnTo>
                <a:close/>
              </a:path>
            </a:pathLst>
          </a:custGeom>
          <a:blipFill>
            <a:blip r:embed="rId3"/>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A3A5B"/>
        </a:solidFill>
      </p:bgPr>
    </p:bg>
    <p:spTree>
      <p:nvGrpSpPr>
        <p:cNvPr id="1" name=""/>
        <p:cNvGrpSpPr/>
        <p:nvPr/>
      </p:nvGrpSpPr>
      <p:grpSpPr>
        <a:xfrm>
          <a:off x="0" y="0"/>
          <a:ext cx="0" cy="0"/>
          <a:chOff x="0" y="0"/>
          <a:chExt cx="0" cy="0"/>
        </a:xfrm>
      </p:grpSpPr>
      <p:sp>
        <p:nvSpPr>
          <p:cNvPr name="Freeform 2" id="2"/>
          <p:cNvSpPr/>
          <p:nvPr/>
        </p:nvSpPr>
        <p:spPr>
          <a:xfrm flipH="false" flipV="false" rot="0">
            <a:off x="10113150" y="2321019"/>
            <a:ext cx="7146150" cy="5644962"/>
          </a:xfrm>
          <a:custGeom>
            <a:avLst/>
            <a:gdLst/>
            <a:ahLst/>
            <a:cxnLst/>
            <a:rect r="r" b="b" t="t" l="l"/>
            <a:pathLst>
              <a:path h="5644962" w="7146150">
                <a:moveTo>
                  <a:pt x="0" y="0"/>
                </a:moveTo>
                <a:lnTo>
                  <a:pt x="7146150" y="0"/>
                </a:lnTo>
                <a:lnTo>
                  <a:pt x="7146150" y="5644962"/>
                </a:lnTo>
                <a:lnTo>
                  <a:pt x="0" y="5644962"/>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1409700" y="5298981"/>
            <a:ext cx="7468396" cy="2667000"/>
          </a:xfrm>
          <a:prstGeom prst="rect">
            <a:avLst/>
          </a:prstGeom>
        </p:spPr>
        <p:txBody>
          <a:bodyPr anchor="t" rtlCol="false" tIns="0" lIns="0" bIns="0" rIns="0">
            <a:spAutoFit/>
          </a:bodyPr>
          <a:lstStyle/>
          <a:p>
            <a:pPr algn="l" marL="431799" indent="-215899" lvl="1">
              <a:lnSpc>
                <a:spcPts val="2699"/>
              </a:lnSpc>
              <a:buFont typeface="Arial"/>
              <a:buChar char="•"/>
            </a:pPr>
            <a:r>
              <a:rPr lang="en-US" sz="1999" spc="119">
                <a:solidFill>
                  <a:srgbClr val="EDF1EF"/>
                </a:solidFill>
                <a:latin typeface="Public Sans"/>
              </a:rPr>
              <a:t>The model is trained using Mean Squared Error (MSE) as the loss function, which measures the average squared difference between predicted and actual values.</a:t>
            </a:r>
          </a:p>
          <a:p>
            <a:pPr algn="l">
              <a:lnSpc>
                <a:spcPts val="2699"/>
              </a:lnSpc>
            </a:pPr>
          </a:p>
          <a:p>
            <a:pPr algn="l" marL="431799" indent="-215899" lvl="1">
              <a:lnSpc>
                <a:spcPts val="2699"/>
              </a:lnSpc>
              <a:buFont typeface="Arial"/>
              <a:buChar char="•"/>
            </a:pPr>
            <a:r>
              <a:rPr lang="en-US" sz="1999" spc="119">
                <a:solidFill>
                  <a:srgbClr val="EDF1EF"/>
                </a:solidFill>
                <a:latin typeface="Public Sans"/>
              </a:rPr>
              <a:t>The evaluation metric used during training is Root Mean Squared Error (RMSE), which provides a measure of the model’s prediction accuracy. </a:t>
            </a:r>
          </a:p>
        </p:txBody>
      </p:sp>
      <p:sp>
        <p:nvSpPr>
          <p:cNvPr name="TextBox 4" id="4"/>
          <p:cNvSpPr txBox="true"/>
          <p:nvPr/>
        </p:nvSpPr>
        <p:spPr>
          <a:xfrm rot="0">
            <a:off x="1675604" y="2140014"/>
            <a:ext cx="7468396" cy="2015491"/>
          </a:xfrm>
          <a:prstGeom prst="rect">
            <a:avLst/>
          </a:prstGeom>
        </p:spPr>
        <p:txBody>
          <a:bodyPr anchor="t" rtlCol="false" tIns="0" lIns="0" bIns="0" rIns="0">
            <a:spAutoFit/>
          </a:bodyPr>
          <a:lstStyle/>
          <a:p>
            <a:pPr algn="l">
              <a:lnSpc>
                <a:spcPts val="7680"/>
              </a:lnSpc>
            </a:pPr>
            <a:r>
              <a:rPr lang="en-US" sz="8000" spc="-656">
                <a:solidFill>
                  <a:srgbClr val="EDF1EF"/>
                </a:solidFill>
                <a:latin typeface="Public Sans"/>
              </a:rPr>
              <a:t>Training &amp; Optimization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A3A5B"/>
        </a:solidFill>
      </p:bgPr>
    </p:bg>
    <p:spTree>
      <p:nvGrpSpPr>
        <p:cNvPr id="1" name=""/>
        <p:cNvGrpSpPr/>
        <p:nvPr/>
      </p:nvGrpSpPr>
      <p:grpSpPr>
        <a:xfrm>
          <a:off x="0" y="0"/>
          <a:ext cx="0" cy="0"/>
          <a:chOff x="0" y="0"/>
          <a:chExt cx="0" cy="0"/>
        </a:xfrm>
      </p:grpSpPr>
      <p:sp>
        <p:nvSpPr>
          <p:cNvPr name="Freeform 2" id="2"/>
          <p:cNvSpPr/>
          <p:nvPr/>
        </p:nvSpPr>
        <p:spPr>
          <a:xfrm flipH="false" flipV="false" rot="0">
            <a:off x="586293" y="3049548"/>
            <a:ext cx="4753512" cy="4187905"/>
          </a:xfrm>
          <a:custGeom>
            <a:avLst/>
            <a:gdLst/>
            <a:ahLst/>
            <a:cxnLst/>
            <a:rect r="r" b="b" t="t" l="l"/>
            <a:pathLst>
              <a:path h="4187905" w="4753512">
                <a:moveTo>
                  <a:pt x="0" y="0"/>
                </a:moveTo>
                <a:lnTo>
                  <a:pt x="4753512" y="0"/>
                </a:lnTo>
                <a:lnTo>
                  <a:pt x="4753512" y="4187904"/>
                </a:lnTo>
                <a:lnTo>
                  <a:pt x="0" y="4187904"/>
                </a:lnTo>
                <a:lnTo>
                  <a:pt x="0" y="0"/>
                </a:lnTo>
                <a:close/>
              </a:path>
            </a:pathLst>
          </a:custGeom>
          <a:blipFill>
            <a:blip r:embed="rId3"/>
            <a:stretch>
              <a:fillRect l="0" t="0" r="0" b="0"/>
            </a:stretch>
          </a:blipFill>
          <a:ln w="38100" cap="sq">
            <a:solidFill>
              <a:srgbClr val="000000"/>
            </a:solidFill>
            <a:prstDash val="solid"/>
            <a:miter/>
          </a:ln>
        </p:spPr>
      </p:sp>
      <p:sp>
        <p:nvSpPr>
          <p:cNvPr name="Freeform 3" id="3"/>
          <p:cNvSpPr/>
          <p:nvPr/>
        </p:nvSpPr>
        <p:spPr>
          <a:xfrm flipH="false" flipV="false" rot="0">
            <a:off x="5987505" y="3049548"/>
            <a:ext cx="5565860" cy="4187905"/>
          </a:xfrm>
          <a:custGeom>
            <a:avLst/>
            <a:gdLst/>
            <a:ahLst/>
            <a:cxnLst/>
            <a:rect r="r" b="b" t="t" l="l"/>
            <a:pathLst>
              <a:path h="4187905" w="5565860">
                <a:moveTo>
                  <a:pt x="0" y="0"/>
                </a:moveTo>
                <a:lnTo>
                  <a:pt x="5565860" y="0"/>
                </a:lnTo>
                <a:lnTo>
                  <a:pt x="5565860" y="4187904"/>
                </a:lnTo>
                <a:lnTo>
                  <a:pt x="0" y="4187904"/>
                </a:lnTo>
                <a:lnTo>
                  <a:pt x="0" y="0"/>
                </a:lnTo>
                <a:close/>
              </a:path>
            </a:pathLst>
          </a:custGeom>
          <a:blipFill>
            <a:blip r:embed="rId4"/>
            <a:stretch>
              <a:fillRect l="0" t="0" r="0" b="0"/>
            </a:stretch>
          </a:blipFill>
          <a:ln w="38100" cap="sq">
            <a:solidFill>
              <a:srgbClr val="000000"/>
            </a:solidFill>
            <a:prstDash val="solid"/>
            <a:miter/>
          </a:ln>
        </p:spPr>
      </p:sp>
      <p:sp>
        <p:nvSpPr>
          <p:cNvPr name="Freeform 4" id="4"/>
          <p:cNvSpPr/>
          <p:nvPr/>
        </p:nvSpPr>
        <p:spPr>
          <a:xfrm flipH="false" flipV="false" rot="0">
            <a:off x="12199459" y="3049548"/>
            <a:ext cx="5812060" cy="4187905"/>
          </a:xfrm>
          <a:custGeom>
            <a:avLst/>
            <a:gdLst/>
            <a:ahLst/>
            <a:cxnLst/>
            <a:rect r="r" b="b" t="t" l="l"/>
            <a:pathLst>
              <a:path h="4187905" w="5812060">
                <a:moveTo>
                  <a:pt x="0" y="0"/>
                </a:moveTo>
                <a:lnTo>
                  <a:pt x="5812060" y="0"/>
                </a:lnTo>
                <a:lnTo>
                  <a:pt x="5812060" y="4187904"/>
                </a:lnTo>
                <a:lnTo>
                  <a:pt x="0" y="4187904"/>
                </a:lnTo>
                <a:lnTo>
                  <a:pt x="0" y="0"/>
                </a:lnTo>
                <a:close/>
              </a:path>
            </a:pathLst>
          </a:custGeom>
          <a:blipFill>
            <a:blip r:embed="rId5"/>
            <a:stretch>
              <a:fillRect l="0" t="0" r="0" b="0"/>
            </a:stretch>
          </a:blipFill>
          <a:ln w="38100" cap="sq">
            <a:solidFill>
              <a:srgbClr val="000000"/>
            </a:solidFill>
            <a:prstDash val="solid"/>
            <a:miter/>
          </a:ln>
        </p:spPr>
      </p:sp>
      <p:sp>
        <p:nvSpPr>
          <p:cNvPr name="TextBox 5" id="5"/>
          <p:cNvSpPr txBox="true"/>
          <p:nvPr/>
        </p:nvSpPr>
        <p:spPr>
          <a:xfrm rot="0">
            <a:off x="3683657" y="1195982"/>
            <a:ext cx="12647583" cy="1043941"/>
          </a:xfrm>
          <a:prstGeom prst="rect">
            <a:avLst/>
          </a:prstGeom>
        </p:spPr>
        <p:txBody>
          <a:bodyPr anchor="t" rtlCol="false" tIns="0" lIns="0" bIns="0" rIns="0">
            <a:spAutoFit/>
          </a:bodyPr>
          <a:lstStyle/>
          <a:p>
            <a:pPr algn="l">
              <a:lnSpc>
                <a:spcPts val="7680"/>
              </a:lnSpc>
            </a:pPr>
            <a:r>
              <a:rPr lang="en-US" sz="8000" spc="-656">
                <a:solidFill>
                  <a:srgbClr val="EDF1EF"/>
                </a:solidFill>
                <a:latin typeface="Public Sans"/>
              </a:rPr>
              <a:t>Visualization  &amp;  Evaluation</a:t>
            </a:r>
          </a:p>
        </p:txBody>
      </p:sp>
      <p:sp>
        <p:nvSpPr>
          <p:cNvPr name="TextBox 6" id="6"/>
          <p:cNvSpPr txBox="true"/>
          <p:nvPr/>
        </p:nvSpPr>
        <p:spPr>
          <a:xfrm rot="0">
            <a:off x="853568" y="7712544"/>
            <a:ext cx="4486237" cy="1027670"/>
          </a:xfrm>
          <a:prstGeom prst="rect">
            <a:avLst/>
          </a:prstGeom>
        </p:spPr>
        <p:txBody>
          <a:bodyPr anchor="t" rtlCol="false" tIns="0" lIns="0" bIns="0" rIns="0">
            <a:spAutoFit/>
          </a:bodyPr>
          <a:lstStyle/>
          <a:p>
            <a:pPr algn="ctr">
              <a:lnSpc>
                <a:spcPts val="2098"/>
              </a:lnSpc>
            </a:pPr>
          </a:p>
          <a:p>
            <a:pPr algn="ctr" marL="0" indent="0" lvl="0">
              <a:lnSpc>
                <a:spcPts val="2098"/>
              </a:lnSpc>
              <a:spcBef>
                <a:spcPct val="0"/>
              </a:spcBef>
            </a:pPr>
            <a:r>
              <a:rPr lang="en-US" sz="1554" spc="93">
                <a:solidFill>
                  <a:srgbClr val="EDF1EF"/>
                </a:solidFill>
                <a:latin typeface="Public Sans"/>
              </a:rPr>
              <a:t>Analysis of 12 locations (A-L) solar power consumption by each location along the duration of an year.</a:t>
            </a:r>
          </a:p>
        </p:txBody>
      </p:sp>
      <p:sp>
        <p:nvSpPr>
          <p:cNvPr name="TextBox 7" id="7"/>
          <p:cNvSpPr txBox="true"/>
          <p:nvPr/>
        </p:nvSpPr>
        <p:spPr>
          <a:xfrm rot="0">
            <a:off x="6527317" y="8018502"/>
            <a:ext cx="4486237" cy="513320"/>
          </a:xfrm>
          <a:prstGeom prst="rect">
            <a:avLst/>
          </a:prstGeom>
        </p:spPr>
        <p:txBody>
          <a:bodyPr anchor="t" rtlCol="false" tIns="0" lIns="0" bIns="0" rIns="0">
            <a:spAutoFit/>
          </a:bodyPr>
          <a:lstStyle/>
          <a:p>
            <a:pPr algn="ctr" marL="0" indent="0" lvl="0">
              <a:lnSpc>
                <a:spcPts val="2098"/>
              </a:lnSpc>
              <a:spcBef>
                <a:spcPct val="0"/>
              </a:spcBef>
            </a:pPr>
            <a:r>
              <a:rPr lang="en-US" sz="1554" spc="93">
                <a:solidFill>
                  <a:srgbClr val="EDF1EF"/>
                </a:solidFill>
                <a:latin typeface="Public Sans Medium"/>
              </a:rPr>
              <a:t>Analysis of average power generated by all  locations over an year</a:t>
            </a:r>
          </a:p>
        </p:txBody>
      </p:sp>
      <p:sp>
        <p:nvSpPr>
          <p:cNvPr name="TextBox 8" id="8"/>
          <p:cNvSpPr txBox="true"/>
          <p:nvPr/>
        </p:nvSpPr>
        <p:spPr>
          <a:xfrm rot="0">
            <a:off x="12862370" y="7969719"/>
            <a:ext cx="4486237" cy="513320"/>
          </a:xfrm>
          <a:prstGeom prst="rect">
            <a:avLst/>
          </a:prstGeom>
        </p:spPr>
        <p:txBody>
          <a:bodyPr anchor="t" rtlCol="false" tIns="0" lIns="0" bIns="0" rIns="0">
            <a:spAutoFit/>
          </a:bodyPr>
          <a:lstStyle/>
          <a:p>
            <a:pPr algn="ctr" marL="0" indent="0" lvl="0">
              <a:lnSpc>
                <a:spcPts val="2098"/>
              </a:lnSpc>
              <a:spcBef>
                <a:spcPct val="0"/>
              </a:spcBef>
            </a:pPr>
            <a:r>
              <a:rPr lang="en-US" sz="1554" spc="93">
                <a:solidFill>
                  <a:srgbClr val="EDF1EF"/>
                </a:solidFill>
                <a:latin typeface="Public Sans Medium"/>
              </a:rPr>
              <a:t>Analysis of average power generation by all the location over the due time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A3A5B"/>
        </a:solidFill>
      </p:bgPr>
    </p:bg>
    <p:spTree>
      <p:nvGrpSpPr>
        <p:cNvPr id="1" name=""/>
        <p:cNvGrpSpPr/>
        <p:nvPr/>
      </p:nvGrpSpPr>
      <p:grpSpPr>
        <a:xfrm>
          <a:off x="0" y="0"/>
          <a:ext cx="0" cy="0"/>
          <a:chOff x="0" y="0"/>
          <a:chExt cx="0" cy="0"/>
        </a:xfrm>
      </p:grpSpPr>
      <p:sp>
        <p:nvSpPr>
          <p:cNvPr name="Freeform 2" id="2"/>
          <p:cNvSpPr/>
          <p:nvPr/>
        </p:nvSpPr>
        <p:spPr>
          <a:xfrm flipH="false" flipV="false" rot="0">
            <a:off x="643501" y="2262458"/>
            <a:ext cx="8500499" cy="5762083"/>
          </a:xfrm>
          <a:custGeom>
            <a:avLst/>
            <a:gdLst/>
            <a:ahLst/>
            <a:cxnLst/>
            <a:rect r="r" b="b" t="t" l="l"/>
            <a:pathLst>
              <a:path h="5762083" w="8500499">
                <a:moveTo>
                  <a:pt x="0" y="0"/>
                </a:moveTo>
                <a:lnTo>
                  <a:pt x="8500499" y="0"/>
                </a:lnTo>
                <a:lnTo>
                  <a:pt x="8500499" y="5762084"/>
                </a:lnTo>
                <a:lnTo>
                  <a:pt x="0" y="5762084"/>
                </a:lnTo>
                <a:lnTo>
                  <a:pt x="0" y="0"/>
                </a:lnTo>
                <a:close/>
              </a:path>
            </a:pathLst>
          </a:custGeom>
          <a:blipFill>
            <a:blip r:embed="rId3"/>
            <a:stretch>
              <a:fillRect l="0" t="0" r="0" b="0"/>
            </a:stretch>
          </a:blipFill>
        </p:spPr>
      </p:sp>
      <p:sp>
        <p:nvSpPr>
          <p:cNvPr name="Freeform 3" id="3"/>
          <p:cNvSpPr/>
          <p:nvPr/>
        </p:nvSpPr>
        <p:spPr>
          <a:xfrm flipH="false" flipV="false" rot="0">
            <a:off x="9741336" y="1893787"/>
            <a:ext cx="7721997" cy="7510833"/>
          </a:xfrm>
          <a:custGeom>
            <a:avLst/>
            <a:gdLst/>
            <a:ahLst/>
            <a:cxnLst/>
            <a:rect r="r" b="b" t="t" l="l"/>
            <a:pathLst>
              <a:path h="7510833" w="7721997">
                <a:moveTo>
                  <a:pt x="0" y="0"/>
                </a:moveTo>
                <a:lnTo>
                  <a:pt x="7721998" y="0"/>
                </a:lnTo>
                <a:lnTo>
                  <a:pt x="7721998" y="7510833"/>
                </a:lnTo>
                <a:lnTo>
                  <a:pt x="0" y="7510833"/>
                </a:lnTo>
                <a:lnTo>
                  <a:pt x="0" y="0"/>
                </a:lnTo>
                <a:close/>
              </a:path>
            </a:pathLst>
          </a:custGeom>
          <a:blipFill>
            <a:blip r:embed="rId4"/>
            <a:stretch>
              <a:fillRect l="0" t="0" r="0" b="0"/>
            </a:stretch>
          </a:blipFill>
        </p:spPr>
      </p:sp>
      <p:sp>
        <p:nvSpPr>
          <p:cNvPr name="TextBox 4" id="4"/>
          <p:cNvSpPr txBox="true"/>
          <p:nvPr/>
        </p:nvSpPr>
        <p:spPr>
          <a:xfrm rot="0">
            <a:off x="2858991" y="592455"/>
            <a:ext cx="14604343" cy="1043941"/>
          </a:xfrm>
          <a:prstGeom prst="rect">
            <a:avLst/>
          </a:prstGeom>
        </p:spPr>
        <p:txBody>
          <a:bodyPr anchor="t" rtlCol="false" tIns="0" lIns="0" bIns="0" rIns="0">
            <a:spAutoFit/>
          </a:bodyPr>
          <a:lstStyle/>
          <a:p>
            <a:pPr algn="l">
              <a:lnSpc>
                <a:spcPts val="7680"/>
              </a:lnSpc>
            </a:pPr>
            <a:r>
              <a:rPr lang="en-US" sz="8000" spc="-656">
                <a:solidFill>
                  <a:srgbClr val="EDF1EF"/>
                </a:solidFill>
                <a:latin typeface="Public Sans"/>
              </a:rPr>
              <a:t>Feature Importance and Correlation</a:t>
            </a:r>
          </a:p>
        </p:txBody>
      </p:sp>
      <p:sp>
        <p:nvSpPr>
          <p:cNvPr name="TextBox 5" id="5"/>
          <p:cNvSpPr txBox="true"/>
          <p:nvPr/>
        </p:nvSpPr>
        <p:spPr>
          <a:xfrm rot="0">
            <a:off x="1669888" y="8297720"/>
            <a:ext cx="6447726" cy="321353"/>
          </a:xfrm>
          <a:prstGeom prst="rect">
            <a:avLst/>
          </a:prstGeom>
        </p:spPr>
        <p:txBody>
          <a:bodyPr anchor="t" rtlCol="false" tIns="0" lIns="0" bIns="0" rIns="0">
            <a:spAutoFit/>
          </a:bodyPr>
          <a:lstStyle/>
          <a:p>
            <a:pPr algn="ctr" marL="0" indent="0" lvl="0">
              <a:lnSpc>
                <a:spcPts val="2611"/>
              </a:lnSpc>
              <a:spcBef>
                <a:spcPct val="0"/>
              </a:spcBef>
            </a:pPr>
            <a:r>
              <a:rPr lang="en-US" sz="1934" spc="116">
                <a:solidFill>
                  <a:srgbClr val="EDF1EF"/>
                </a:solidFill>
                <a:latin typeface="Public Sans"/>
              </a:rPr>
              <a:t>Feature Importance based on Lasso Coefficients</a:t>
            </a:r>
          </a:p>
        </p:txBody>
      </p:sp>
      <p:sp>
        <p:nvSpPr>
          <p:cNvPr name="TextBox 6" id="6"/>
          <p:cNvSpPr txBox="true"/>
          <p:nvPr/>
        </p:nvSpPr>
        <p:spPr>
          <a:xfrm rot="0">
            <a:off x="10378472" y="9491067"/>
            <a:ext cx="6447726" cy="321353"/>
          </a:xfrm>
          <a:prstGeom prst="rect">
            <a:avLst/>
          </a:prstGeom>
        </p:spPr>
        <p:txBody>
          <a:bodyPr anchor="t" rtlCol="false" tIns="0" lIns="0" bIns="0" rIns="0">
            <a:spAutoFit/>
          </a:bodyPr>
          <a:lstStyle/>
          <a:p>
            <a:pPr algn="ctr" marL="0" indent="0" lvl="0">
              <a:lnSpc>
                <a:spcPts val="2611"/>
              </a:lnSpc>
              <a:spcBef>
                <a:spcPct val="0"/>
              </a:spcBef>
            </a:pPr>
            <a:r>
              <a:rPr lang="en-US" sz="1934" spc="116">
                <a:solidFill>
                  <a:srgbClr val="EDF1EF"/>
                </a:solidFill>
                <a:latin typeface="Public Sans"/>
              </a:rPr>
              <a:t>Correlation Heatmap using Seaborn</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3A3A5B"/>
        </a:solidFill>
      </p:bgPr>
    </p:bg>
    <p:spTree>
      <p:nvGrpSpPr>
        <p:cNvPr id="1" name=""/>
        <p:cNvGrpSpPr/>
        <p:nvPr/>
      </p:nvGrpSpPr>
      <p:grpSpPr>
        <a:xfrm>
          <a:off x="0" y="0"/>
          <a:ext cx="0" cy="0"/>
          <a:chOff x="0" y="0"/>
          <a:chExt cx="0" cy="0"/>
        </a:xfrm>
      </p:grpSpPr>
      <p:sp>
        <p:nvSpPr>
          <p:cNvPr name="TextBox 2" id="2"/>
          <p:cNvSpPr txBox="true"/>
          <p:nvPr/>
        </p:nvSpPr>
        <p:spPr>
          <a:xfrm rot="0">
            <a:off x="6337325" y="60328"/>
            <a:ext cx="5613350" cy="1727193"/>
          </a:xfrm>
          <a:prstGeom prst="rect">
            <a:avLst/>
          </a:prstGeom>
        </p:spPr>
        <p:txBody>
          <a:bodyPr anchor="t" rtlCol="false" tIns="0" lIns="0" bIns="0" rIns="0">
            <a:spAutoFit/>
          </a:bodyPr>
          <a:lstStyle/>
          <a:p>
            <a:pPr algn="ctr">
              <a:lnSpc>
                <a:spcPts val="14000"/>
              </a:lnSpc>
            </a:pPr>
            <a:r>
              <a:rPr lang="en-US" sz="10000" spc="-730">
                <a:solidFill>
                  <a:srgbClr val="F5F5F5"/>
                </a:solidFill>
                <a:latin typeface="Public Sans"/>
              </a:rPr>
              <a:t>Conclusion</a:t>
            </a:r>
          </a:p>
        </p:txBody>
      </p:sp>
      <p:sp>
        <p:nvSpPr>
          <p:cNvPr name="TextBox 3" id="3"/>
          <p:cNvSpPr txBox="true"/>
          <p:nvPr/>
        </p:nvSpPr>
        <p:spPr>
          <a:xfrm rot="0">
            <a:off x="1617301" y="1455780"/>
            <a:ext cx="15641999" cy="7802520"/>
          </a:xfrm>
          <a:prstGeom prst="rect">
            <a:avLst/>
          </a:prstGeom>
        </p:spPr>
        <p:txBody>
          <a:bodyPr anchor="t" rtlCol="false" tIns="0" lIns="0" bIns="0" rIns="0">
            <a:spAutoFit/>
          </a:bodyPr>
          <a:lstStyle/>
          <a:p>
            <a:pPr algn="l">
              <a:lnSpc>
                <a:spcPts val="3926"/>
              </a:lnSpc>
            </a:pPr>
          </a:p>
          <a:p>
            <a:pPr algn="l" marL="627899" indent="-313949" lvl="1">
              <a:lnSpc>
                <a:spcPts val="3926"/>
              </a:lnSpc>
              <a:buFont typeface="Arial"/>
              <a:buChar char="•"/>
            </a:pPr>
            <a:r>
              <a:rPr lang="en-US" sz="2908" spc="174">
                <a:solidFill>
                  <a:srgbClr val="EDF1EF"/>
                </a:solidFill>
                <a:latin typeface="Public Sans Medium"/>
              </a:rPr>
              <a:t>Our study has significantly contributed to advancing solar power forecasting accuracy through the utilization of machine learning techniques, particularly Artificial Neural Networks (ANN). By incorporating factors such as temperature, angle of incidence, zenith, and azimuth into our models, we have enhanced the prediction accuracy compared to previous methodologies.</a:t>
            </a:r>
          </a:p>
          <a:p>
            <a:pPr algn="l">
              <a:lnSpc>
                <a:spcPts val="3926"/>
              </a:lnSpc>
            </a:pPr>
          </a:p>
          <a:p>
            <a:pPr algn="l" marL="627899" indent="-313949" lvl="1">
              <a:lnSpc>
                <a:spcPts val="3926"/>
              </a:lnSpc>
              <a:buFont typeface="Arial"/>
              <a:buChar char="•"/>
            </a:pPr>
            <a:r>
              <a:rPr lang="en-US" sz="2908" spc="174">
                <a:solidFill>
                  <a:srgbClr val="EDF1EF"/>
                </a:solidFill>
                <a:latin typeface="Public Sans Medium"/>
              </a:rPr>
              <a:t>One of the key highlights of our approach is the comprehensive evaluation framework we have employed, utilizing the Pearson Correlation Coefficient (PCC) and Hyperband optimization. These evaluation metrics provide a deeper understanding of model accuracy and efficiency, surpassing traditional methods used in previous studies.</a:t>
            </a:r>
          </a:p>
          <a:p>
            <a:pPr algn="l">
              <a:lnSpc>
                <a:spcPts val="3926"/>
              </a:lnSpc>
            </a:pPr>
          </a:p>
          <a:p>
            <a:pPr algn="l" marL="627899" indent="-313949" lvl="1">
              <a:lnSpc>
                <a:spcPts val="3926"/>
              </a:lnSpc>
              <a:spcBef>
                <a:spcPct val="0"/>
              </a:spcBef>
              <a:buFont typeface="Arial"/>
              <a:buChar char="•"/>
            </a:pPr>
            <a:r>
              <a:rPr lang="en-US" sz="2908" spc="174">
                <a:solidFill>
                  <a:srgbClr val="EDF1EF"/>
                </a:solidFill>
                <a:latin typeface="Public Sans Medium"/>
              </a:rPr>
              <a:t>This progress contributes significantly to a more sustainable energy landscape by offering a reliable and efficient approach to solar power forecasting, vital for grid stability and effective energy management.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DF1EF"/>
        </a:solidFill>
      </p:bgPr>
    </p:bg>
    <p:spTree>
      <p:nvGrpSpPr>
        <p:cNvPr id="1" name=""/>
        <p:cNvGrpSpPr/>
        <p:nvPr/>
      </p:nvGrpSpPr>
      <p:grpSpPr>
        <a:xfrm>
          <a:off x="0" y="0"/>
          <a:ext cx="0" cy="0"/>
          <a:chOff x="0" y="0"/>
          <a:chExt cx="0" cy="0"/>
        </a:xfrm>
      </p:grpSpPr>
      <p:grpSp>
        <p:nvGrpSpPr>
          <p:cNvPr name="Group 2" id="2"/>
          <p:cNvGrpSpPr/>
          <p:nvPr/>
        </p:nvGrpSpPr>
        <p:grpSpPr>
          <a:xfrm rot="0">
            <a:off x="10422943" y="357806"/>
            <a:ext cx="7521930" cy="9571388"/>
            <a:chOff x="0" y="0"/>
            <a:chExt cx="1981084" cy="2520859"/>
          </a:xfrm>
        </p:grpSpPr>
        <p:sp>
          <p:nvSpPr>
            <p:cNvPr name="Freeform 3" id="3"/>
            <p:cNvSpPr/>
            <p:nvPr/>
          </p:nvSpPr>
          <p:spPr>
            <a:xfrm flipH="false" flipV="false" rot="0">
              <a:off x="0" y="0"/>
              <a:ext cx="1981085" cy="2520859"/>
            </a:xfrm>
            <a:custGeom>
              <a:avLst/>
              <a:gdLst/>
              <a:ahLst/>
              <a:cxnLst/>
              <a:rect r="r" b="b" t="t" l="l"/>
              <a:pathLst>
                <a:path h="2520859" w="1981085">
                  <a:moveTo>
                    <a:pt x="0" y="0"/>
                  </a:moveTo>
                  <a:lnTo>
                    <a:pt x="1981085" y="0"/>
                  </a:lnTo>
                  <a:lnTo>
                    <a:pt x="1981085" y="2520859"/>
                  </a:lnTo>
                  <a:lnTo>
                    <a:pt x="0" y="2520859"/>
                  </a:lnTo>
                  <a:close/>
                </a:path>
              </a:pathLst>
            </a:custGeom>
            <a:solidFill>
              <a:srgbClr val="3A3A5B"/>
            </a:solidFill>
          </p:spPr>
        </p:sp>
        <p:sp>
          <p:nvSpPr>
            <p:cNvPr name="TextBox 4" id="4"/>
            <p:cNvSpPr txBox="true"/>
            <p:nvPr/>
          </p:nvSpPr>
          <p:spPr>
            <a:xfrm>
              <a:off x="0" y="-38100"/>
              <a:ext cx="1981084" cy="255895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734305"/>
            <a:ext cx="588789" cy="588789"/>
          </a:xfrm>
          <a:custGeom>
            <a:avLst/>
            <a:gdLst/>
            <a:ahLst/>
            <a:cxnLst/>
            <a:rect r="r" b="b" t="t" l="l"/>
            <a:pathLst>
              <a:path h="588789" w="588789">
                <a:moveTo>
                  <a:pt x="0" y="0"/>
                </a:moveTo>
                <a:lnTo>
                  <a:pt x="588789" y="0"/>
                </a:lnTo>
                <a:lnTo>
                  <a:pt x="588789" y="588790"/>
                </a:lnTo>
                <a:lnTo>
                  <a:pt x="0" y="588790"/>
                </a:lnTo>
                <a:lnTo>
                  <a:pt x="0" y="0"/>
                </a:lnTo>
                <a:close/>
              </a:path>
            </a:pathLst>
          </a:custGeom>
          <a:blipFill>
            <a:blip r:embed="rId2"/>
            <a:stretch>
              <a:fillRect l="0" t="0" r="0" b="0"/>
            </a:stretch>
          </a:blipFill>
        </p:spPr>
      </p:sp>
      <p:sp>
        <p:nvSpPr>
          <p:cNvPr name="AutoShape 6" id="6"/>
          <p:cNvSpPr/>
          <p:nvPr/>
        </p:nvSpPr>
        <p:spPr>
          <a:xfrm>
            <a:off x="3330907" y="9258300"/>
            <a:ext cx="6658294" cy="0"/>
          </a:xfrm>
          <a:prstGeom prst="line">
            <a:avLst/>
          </a:prstGeom>
          <a:ln cap="flat" w="28575">
            <a:solidFill>
              <a:srgbClr val="3A3A5B"/>
            </a:solidFill>
            <a:prstDash val="solid"/>
            <a:headEnd type="none" len="sm" w="sm"/>
            <a:tailEnd type="none" len="sm" w="sm"/>
          </a:ln>
        </p:spPr>
      </p:sp>
      <p:sp>
        <p:nvSpPr>
          <p:cNvPr name="AutoShape 7" id="7"/>
          <p:cNvSpPr/>
          <p:nvPr/>
        </p:nvSpPr>
        <p:spPr>
          <a:xfrm>
            <a:off x="5690370" y="1014413"/>
            <a:ext cx="4298830" cy="0"/>
          </a:xfrm>
          <a:prstGeom prst="line">
            <a:avLst/>
          </a:prstGeom>
          <a:ln cap="flat" w="28575">
            <a:solidFill>
              <a:srgbClr val="3A3A5B"/>
            </a:solidFill>
            <a:prstDash val="solid"/>
            <a:headEnd type="none" len="sm" w="sm"/>
            <a:tailEnd type="none" len="sm" w="sm"/>
          </a:ln>
        </p:spPr>
      </p:sp>
      <p:sp>
        <p:nvSpPr>
          <p:cNvPr name="Freeform 8" id="8"/>
          <p:cNvSpPr/>
          <p:nvPr/>
        </p:nvSpPr>
        <p:spPr>
          <a:xfrm flipH="false" flipV="false" rot="0">
            <a:off x="12436319" y="1758339"/>
            <a:ext cx="3495179" cy="6770322"/>
          </a:xfrm>
          <a:custGeom>
            <a:avLst/>
            <a:gdLst/>
            <a:ahLst/>
            <a:cxnLst/>
            <a:rect r="r" b="b" t="t" l="l"/>
            <a:pathLst>
              <a:path h="6770322" w="3495179">
                <a:moveTo>
                  <a:pt x="0" y="0"/>
                </a:moveTo>
                <a:lnTo>
                  <a:pt x="3495179" y="0"/>
                </a:lnTo>
                <a:lnTo>
                  <a:pt x="3495179" y="6770322"/>
                </a:lnTo>
                <a:lnTo>
                  <a:pt x="0" y="6770322"/>
                </a:lnTo>
                <a:lnTo>
                  <a:pt x="0" y="0"/>
                </a:lnTo>
                <a:close/>
              </a:path>
            </a:pathLst>
          </a:custGeom>
          <a:blipFill>
            <a:blip r:embed="rId3"/>
            <a:stretch>
              <a:fillRect l="0" t="0" r="0" b="0"/>
            </a:stretch>
          </a:blipFill>
        </p:spPr>
      </p:sp>
      <p:sp>
        <p:nvSpPr>
          <p:cNvPr name="TextBox 9" id="9"/>
          <p:cNvSpPr txBox="true"/>
          <p:nvPr/>
        </p:nvSpPr>
        <p:spPr>
          <a:xfrm rot="0">
            <a:off x="1028700" y="2706688"/>
            <a:ext cx="7543416" cy="5359399"/>
          </a:xfrm>
          <a:prstGeom prst="rect">
            <a:avLst/>
          </a:prstGeom>
        </p:spPr>
        <p:txBody>
          <a:bodyPr anchor="t" rtlCol="false" tIns="0" lIns="0" bIns="0" rIns="0">
            <a:spAutoFit/>
          </a:bodyPr>
          <a:lstStyle/>
          <a:p>
            <a:pPr algn="l">
              <a:lnSpc>
                <a:spcPts val="13599"/>
              </a:lnSpc>
            </a:pPr>
            <a:r>
              <a:rPr lang="en-US" sz="15999" spc="-1311">
                <a:solidFill>
                  <a:srgbClr val="3A3A5B"/>
                </a:solidFill>
                <a:latin typeface="Public Sans"/>
              </a:rPr>
              <a:t>Thank you very much!</a:t>
            </a:r>
          </a:p>
        </p:txBody>
      </p:sp>
      <p:sp>
        <p:nvSpPr>
          <p:cNvPr name="TextBox 10" id="10"/>
          <p:cNvSpPr txBox="true"/>
          <p:nvPr/>
        </p:nvSpPr>
        <p:spPr>
          <a:xfrm rot="0">
            <a:off x="1959675" y="927449"/>
            <a:ext cx="3372073" cy="273940"/>
          </a:xfrm>
          <a:prstGeom prst="rect">
            <a:avLst/>
          </a:prstGeom>
        </p:spPr>
        <p:txBody>
          <a:bodyPr anchor="t" rtlCol="false" tIns="0" lIns="0" bIns="0" rIns="0">
            <a:spAutoFit/>
          </a:bodyPr>
          <a:lstStyle/>
          <a:p>
            <a:pPr algn="l" marL="0" indent="0" lvl="0">
              <a:lnSpc>
                <a:spcPts val="1848"/>
              </a:lnSpc>
              <a:spcBef>
                <a:spcPct val="0"/>
              </a:spcBef>
            </a:pPr>
            <a:r>
              <a:rPr lang="en-US" sz="2400" spc="-196">
                <a:solidFill>
                  <a:srgbClr val="3A3A5B"/>
                </a:solidFill>
                <a:latin typeface="Public Sans"/>
              </a:rPr>
              <a:t>Presented by Group-5</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DF1EF"/>
        </a:solidFill>
      </p:bgPr>
    </p:bg>
    <p:spTree>
      <p:nvGrpSpPr>
        <p:cNvPr id="1" name=""/>
        <p:cNvGrpSpPr/>
        <p:nvPr/>
      </p:nvGrpSpPr>
      <p:grpSpPr>
        <a:xfrm>
          <a:off x="0" y="0"/>
          <a:ext cx="0" cy="0"/>
          <a:chOff x="0" y="0"/>
          <a:chExt cx="0" cy="0"/>
        </a:xfrm>
      </p:grpSpPr>
      <p:sp>
        <p:nvSpPr>
          <p:cNvPr name="TextBox 2" id="2"/>
          <p:cNvSpPr txBox="true"/>
          <p:nvPr/>
        </p:nvSpPr>
        <p:spPr>
          <a:xfrm rot="0">
            <a:off x="2468367" y="853047"/>
            <a:ext cx="6634517" cy="1460239"/>
          </a:xfrm>
          <a:prstGeom prst="rect">
            <a:avLst/>
          </a:prstGeom>
        </p:spPr>
        <p:txBody>
          <a:bodyPr anchor="t" rtlCol="false" tIns="0" lIns="0" bIns="0" rIns="0">
            <a:spAutoFit/>
          </a:bodyPr>
          <a:lstStyle/>
          <a:p>
            <a:pPr algn="l">
              <a:lnSpc>
                <a:spcPts val="10792"/>
              </a:lnSpc>
            </a:pPr>
            <a:r>
              <a:rPr lang="en-US" sz="11241" spc="-921">
                <a:solidFill>
                  <a:srgbClr val="3A3A5B"/>
                </a:solidFill>
                <a:latin typeface="Public Sans Bold"/>
              </a:rPr>
              <a:t>Contents</a:t>
            </a:r>
          </a:p>
        </p:txBody>
      </p:sp>
      <p:sp>
        <p:nvSpPr>
          <p:cNvPr name="TextBox 3" id="3"/>
          <p:cNvSpPr txBox="true"/>
          <p:nvPr/>
        </p:nvSpPr>
        <p:spPr>
          <a:xfrm rot="0">
            <a:off x="2468367" y="2840157"/>
            <a:ext cx="15037530" cy="5531606"/>
          </a:xfrm>
          <a:prstGeom prst="rect">
            <a:avLst/>
          </a:prstGeom>
        </p:spPr>
        <p:txBody>
          <a:bodyPr anchor="t" rtlCol="false" tIns="0" lIns="0" bIns="0" rIns="0">
            <a:spAutoFit/>
          </a:bodyPr>
          <a:lstStyle/>
          <a:p>
            <a:pPr algn="just">
              <a:lnSpc>
                <a:spcPts val="7380"/>
              </a:lnSpc>
            </a:pPr>
            <a:r>
              <a:rPr lang="en-US" sz="5467" spc="328">
                <a:solidFill>
                  <a:srgbClr val="3A3A5B"/>
                </a:solidFill>
                <a:latin typeface="Public Sans Medium"/>
              </a:rPr>
              <a:t>1) Introduction</a:t>
            </a:r>
          </a:p>
          <a:p>
            <a:pPr algn="just">
              <a:lnSpc>
                <a:spcPts val="7380"/>
              </a:lnSpc>
            </a:pPr>
            <a:r>
              <a:rPr lang="en-US" sz="5467" spc="328">
                <a:solidFill>
                  <a:srgbClr val="3A3A5B"/>
                </a:solidFill>
                <a:latin typeface="Public Sans Medium"/>
              </a:rPr>
              <a:t>2) Motivation</a:t>
            </a:r>
          </a:p>
          <a:p>
            <a:pPr algn="just">
              <a:lnSpc>
                <a:spcPts val="7380"/>
              </a:lnSpc>
            </a:pPr>
            <a:r>
              <a:rPr lang="en-US" sz="5467" spc="328">
                <a:solidFill>
                  <a:srgbClr val="3A3A5B"/>
                </a:solidFill>
                <a:latin typeface="Public Sans Medium"/>
              </a:rPr>
              <a:t>3) About Dataset</a:t>
            </a:r>
          </a:p>
          <a:p>
            <a:pPr algn="just">
              <a:lnSpc>
                <a:spcPts val="7380"/>
              </a:lnSpc>
            </a:pPr>
            <a:r>
              <a:rPr lang="en-US" sz="5467" spc="328">
                <a:solidFill>
                  <a:srgbClr val="3A3A5B"/>
                </a:solidFill>
                <a:latin typeface="Public Sans Medium"/>
              </a:rPr>
              <a:t>4) Model Architecture</a:t>
            </a:r>
          </a:p>
          <a:p>
            <a:pPr algn="just">
              <a:lnSpc>
                <a:spcPts val="7380"/>
              </a:lnSpc>
            </a:pPr>
            <a:r>
              <a:rPr lang="en-US" sz="5467" spc="328">
                <a:solidFill>
                  <a:srgbClr val="3A3A5B"/>
                </a:solidFill>
                <a:latin typeface="Public Sans Medium"/>
              </a:rPr>
              <a:t>5) Feature Selection and Correlation</a:t>
            </a:r>
          </a:p>
          <a:p>
            <a:pPr algn="just">
              <a:lnSpc>
                <a:spcPts val="7380"/>
              </a:lnSpc>
            </a:pPr>
            <a:r>
              <a:rPr lang="en-US" sz="5467" spc="328">
                <a:solidFill>
                  <a:srgbClr val="3A3A5B"/>
                </a:solidFill>
                <a:latin typeface="Public Sans Medium"/>
              </a:rPr>
              <a:t>6) Conclusion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3A3A5B"/>
        </a:solidFill>
      </p:bgPr>
    </p:bg>
    <p:spTree>
      <p:nvGrpSpPr>
        <p:cNvPr id="1" name=""/>
        <p:cNvGrpSpPr/>
        <p:nvPr/>
      </p:nvGrpSpPr>
      <p:grpSpPr>
        <a:xfrm>
          <a:off x="0" y="0"/>
          <a:ext cx="0" cy="0"/>
          <a:chOff x="0" y="0"/>
          <a:chExt cx="0" cy="0"/>
        </a:xfrm>
      </p:grpSpPr>
      <p:sp>
        <p:nvSpPr>
          <p:cNvPr name="TextBox 2" id="2"/>
          <p:cNvSpPr txBox="true"/>
          <p:nvPr/>
        </p:nvSpPr>
        <p:spPr>
          <a:xfrm rot="0">
            <a:off x="2018433" y="1276350"/>
            <a:ext cx="14220550" cy="1468350"/>
          </a:xfrm>
          <a:prstGeom prst="rect">
            <a:avLst/>
          </a:prstGeom>
        </p:spPr>
        <p:txBody>
          <a:bodyPr anchor="t" rtlCol="false" tIns="0" lIns="0" bIns="0" rIns="0">
            <a:spAutoFit/>
          </a:bodyPr>
          <a:lstStyle/>
          <a:p>
            <a:pPr algn="ctr">
              <a:lnSpc>
                <a:spcPts val="10847"/>
              </a:lnSpc>
            </a:pPr>
            <a:r>
              <a:rPr lang="en-US" sz="11299" spc="-926">
                <a:solidFill>
                  <a:srgbClr val="EDF1EF"/>
                </a:solidFill>
                <a:latin typeface="Public Sans"/>
              </a:rPr>
              <a:t>Introduction</a:t>
            </a:r>
          </a:p>
        </p:txBody>
      </p:sp>
      <p:sp>
        <p:nvSpPr>
          <p:cNvPr name="TextBox 3" id="3"/>
          <p:cNvSpPr txBox="true"/>
          <p:nvPr/>
        </p:nvSpPr>
        <p:spPr>
          <a:xfrm rot="0">
            <a:off x="1307709" y="3405973"/>
            <a:ext cx="15641999" cy="5852327"/>
          </a:xfrm>
          <a:prstGeom prst="rect">
            <a:avLst/>
          </a:prstGeom>
        </p:spPr>
        <p:txBody>
          <a:bodyPr anchor="t" rtlCol="false" tIns="0" lIns="0" bIns="0" rIns="0">
            <a:spAutoFit/>
          </a:bodyPr>
          <a:lstStyle/>
          <a:p>
            <a:pPr algn="l" marL="627899" indent="-313949" lvl="1">
              <a:lnSpc>
                <a:spcPts val="3926"/>
              </a:lnSpc>
              <a:buFont typeface="Arial"/>
              <a:buChar char="•"/>
            </a:pPr>
            <a:r>
              <a:rPr lang="en-US" sz="2908" spc="174">
                <a:solidFill>
                  <a:srgbClr val="EDF1EF"/>
                </a:solidFill>
                <a:latin typeface="Public Sans Medium"/>
              </a:rPr>
              <a:t>Solar Power is a vital renewable source of energy which can be easily harnessed.</a:t>
            </a:r>
          </a:p>
          <a:p>
            <a:pPr algn="l" marL="627899" indent="-313949" lvl="1">
              <a:lnSpc>
                <a:spcPts val="3926"/>
              </a:lnSpc>
              <a:buFont typeface="Arial"/>
              <a:buChar char="•"/>
            </a:pPr>
            <a:r>
              <a:rPr lang="en-US" sz="2908" spc="174">
                <a:solidFill>
                  <a:srgbClr val="EDF1EF"/>
                </a:solidFill>
                <a:latin typeface="Public Sans Medium"/>
              </a:rPr>
              <a:t>The transition towards renewable energy sources is crucial for addressing global energy demands sustainably.</a:t>
            </a:r>
          </a:p>
          <a:p>
            <a:pPr algn="l" marL="627899" indent="-313949" lvl="1">
              <a:lnSpc>
                <a:spcPts val="3926"/>
              </a:lnSpc>
              <a:buFont typeface="Arial"/>
              <a:buChar char="•"/>
            </a:pPr>
            <a:r>
              <a:rPr lang="en-US" sz="2908" spc="174">
                <a:solidFill>
                  <a:srgbClr val="EDF1EF"/>
                </a:solidFill>
                <a:latin typeface="Public Sans Medium"/>
              </a:rPr>
              <a:t>There are many factors that determine the energy production of a solar panel.</a:t>
            </a:r>
          </a:p>
          <a:p>
            <a:pPr algn="l" marL="627899" indent="-313949" lvl="1">
              <a:lnSpc>
                <a:spcPts val="3926"/>
              </a:lnSpc>
              <a:buFont typeface="Arial"/>
              <a:buChar char="•"/>
            </a:pPr>
            <a:r>
              <a:rPr lang="en-US" sz="2908" spc="174">
                <a:solidFill>
                  <a:srgbClr val="EDF1EF"/>
                </a:solidFill>
                <a:latin typeface="Public Sans Medium"/>
              </a:rPr>
              <a:t>Thus, forecasting the output of solar panel becomes crucial for smooth operation </a:t>
            </a:r>
          </a:p>
          <a:p>
            <a:pPr algn="l" marL="627899" indent="-313949" lvl="1">
              <a:lnSpc>
                <a:spcPts val="3926"/>
              </a:lnSpc>
              <a:spcBef>
                <a:spcPct val="0"/>
              </a:spcBef>
              <a:buFont typeface="Arial"/>
              <a:buChar char="•"/>
            </a:pPr>
            <a:r>
              <a:rPr lang="en-US" sz="2908" spc="174">
                <a:solidFill>
                  <a:srgbClr val="EDF1EF"/>
                </a:solidFill>
                <a:latin typeface="Public Sans Medium"/>
              </a:rPr>
              <a:t>Forecasting the output of solar power remains essential for optimizing energy generation, despite ongoing efforts to improve the efficiency of solar cells.</a:t>
            </a:r>
          </a:p>
          <a:p>
            <a:pPr algn="l" marL="0" indent="0" lvl="0">
              <a:lnSpc>
                <a:spcPts val="3926"/>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3A3A5B"/>
        </a:solidFill>
      </p:bgPr>
    </p:bg>
    <p:spTree>
      <p:nvGrpSpPr>
        <p:cNvPr id="1" name=""/>
        <p:cNvGrpSpPr/>
        <p:nvPr/>
      </p:nvGrpSpPr>
      <p:grpSpPr>
        <a:xfrm>
          <a:off x="0" y="0"/>
          <a:ext cx="0" cy="0"/>
          <a:chOff x="0" y="0"/>
          <a:chExt cx="0" cy="0"/>
        </a:xfrm>
      </p:grpSpPr>
      <p:sp>
        <p:nvSpPr>
          <p:cNvPr name="TextBox 2" id="2"/>
          <p:cNvSpPr txBox="true"/>
          <p:nvPr/>
        </p:nvSpPr>
        <p:spPr>
          <a:xfrm rot="0">
            <a:off x="1028700" y="2447245"/>
            <a:ext cx="16230600" cy="4187190"/>
          </a:xfrm>
          <a:prstGeom prst="rect">
            <a:avLst/>
          </a:prstGeom>
        </p:spPr>
        <p:txBody>
          <a:bodyPr anchor="t" rtlCol="false" tIns="0" lIns="0" bIns="0" rIns="0">
            <a:spAutoFit/>
          </a:bodyPr>
          <a:lstStyle/>
          <a:p>
            <a:pPr algn="just">
              <a:lnSpc>
                <a:spcPts val="3360"/>
              </a:lnSpc>
            </a:pPr>
          </a:p>
          <a:p>
            <a:pPr algn="just" marL="518163" indent="-259082" lvl="1">
              <a:lnSpc>
                <a:spcPts val="3360"/>
              </a:lnSpc>
              <a:buFont typeface="Arial"/>
              <a:buChar char="•"/>
            </a:pPr>
            <a:r>
              <a:rPr lang="en-US" sz="2400">
                <a:solidFill>
                  <a:srgbClr val="FFFFFF"/>
                </a:solidFill>
                <a:latin typeface="Public Sans Bold"/>
              </a:rPr>
              <a:t>The amount of solar radiation that hits the panel, dust accumulation, humidity, temperature, solar panel materialistic factors, and solar irradiance varies throughout the day.</a:t>
            </a:r>
          </a:p>
          <a:p>
            <a:pPr algn="just" marL="518163" indent="-259082" lvl="1">
              <a:lnSpc>
                <a:spcPts val="3360"/>
              </a:lnSpc>
              <a:buFont typeface="Arial"/>
              <a:buChar char="•"/>
            </a:pPr>
            <a:r>
              <a:rPr lang="en-US" sz="2400">
                <a:solidFill>
                  <a:srgbClr val="FFFFFF"/>
                </a:solidFill>
                <a:latin typeface="Public Sans Bold"/>
              </a:rPr>
              <a:t>The objective is to improve the precision of predicting PV module production; we measure the average of these parameters received within a set time interval. </a:t>
            </a:r>
          </a:p>
          <a:p>
            <a:pPr algn="just" marL="518163" indent="-259082" lvl="1">
              <a:lnSpc>
                <a:spcPts val="3360"/>
              </a:lnSpc>
              <a:buFont typeface="Arial"/>
              <a:buChar char="•"/>
            </a:pPr>
            <a:r>
              <a:rPr lang="en-US" sz="2400">
                <a:solidFill>
                  <a:srgbClr val="FFFFFF"/>
                </a:solidFill>
                <a:latin typeface="Public Sans Bold"/>
              </a:rPr>
              <a:t>With machine learning, especially ANN, a prominent tool, we can improve accuracy; these models consider various factors such as temperature, cloud cover, wind speed, and humidity.</a:t>
            </a:r>
          </a:p>
          <a:p>
            <a:pPr algn="just" marL="518163" indent="-259082" lvl="1">
              <a:lnSpc>
                <a:spcPts val="3360"/>
              </a:lnSpc>
              <a:buFont typeface="Arial"/>
              <a:buChar char="•"/>
            </a:pPr>
            <a:r>
              <a:rPr lang="en-US" sz="2400">
                <a:solidFill>
                  <a:srgbClr val="FFFFFF"/>
                </a:solidFill>
                <a:latin typeface="Public Sans Bold"/>
              </a:rPr>
              <a:t>Precise forecasting is essential for grid stability and effective energy management. ANN models are adequate for handling non-linear data and learning from examples. Studies show that ANN models provide better prediction accuracy than traditional methods.</a:t>
            </a:r>
          </a:p>
        </p:txBody>
      </p:sp>
      <p:sp>
        <p:nvSpPr>
          <p:cNvPr name="TextBox 3" id="3"/>
          <p:cNvSpPr txBox="true"/>
          <p:nvPr/>
        </p:nvSpPr>
        <p:spPr>
          <a:xfrm rot="0">
            <a:off x="1028700" y="7166610"/>
            <a:ext cx="16230600" cy="2091690"/>
          </a:xfrm>
          <a:prstGeom prst="rect">
            <a:avLst/>
          </a:prstGeom>
        </p:spPr>
        <p:txBody>
          <a:bodyPr anchor="t" rtlCol="false" tIns="0" lIns="0" bIns="0" rIns="0">
            <a:spAutoFit/>
          </a:bodyPr>
          <a:lstStyle/>
          <a:p>
            <a:pPr algn="just">
              <a:lnSpc>
                <a:spcPts val="3359"/>
              </a:lnSpc>
            </a:pPr>
            <a:r>
              <a:rPr lang="en-US" sz="2400">
                <a:solidFill>
                  <a:srgbClr val="FFFFFF"/>
                </a:solidFill>
                <a:latin typeface="Public Sans Bold"/>
              </a:rPr>
              <a:t>Problem Statement: We aim to predict the forthcoming solar energy output at precise points. This involves scrutinizing past solar power production records in conjunction with relevant meteorological data, encompassing factors like irradiance, temperature, and humidity. The ultimate goal is to minimize forecasting errors and enhance the reliability and efficiency of solar power integration into the grid, thereby contributing to a more sustainable energy landscape.</a:t>
            </a:r>
          </a:p>
        </p:txBody>
      </p:sp>
      <p:sp>
        <p:nvSpPr>
          <p:cNvPr name="TextBox 4" id="4"/>
          <p:cNvSpPr txBox="true"/>
          <p:nvPr/>
        </p:nvSpPr>
        <p:spPr>
          <a:xfrm rot="0">
            <a:off x="2033725" y="795692"/>
            <a:ext cx="14220550" cy="1119379"/>
          </a:xfrm>
          <a:prstGeom prst="rect">
            <a:avLst/>
          </a:prstGeom>
        </p:spPr>
        <p:txBody>
          <a:bodyPr anchor="t" rtlCol="false" tIns="0" lIns="0" bIns="0" rIns="0">
            <a:spAutoFit/>
          </a:bodyPr>
          <a:lstStyle/>
          <a:p>
            <a:pPr algn="ctr">
              <a:lnSpc>
                <a:spcPts val="8256"/>
              </a:lnSpc>
            </a:pPr>
            <a:r>
              <a:rPr lang="en-US" sz="8600" spc="-705">
                <a:solidFill>
                  <a:srgbClr val="EDF1EF"/>
                </a:solidFill>
                <a:latin typeface="Public Sans"/>
              </a:rPr>
              <a:t>Motivation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3A3A5B"/>
        </a:solidFill>
      </p:bgPr>
    </p:bg>
    <p:spTree>
      <p:nvGrpSpPr>
        <p:cNvPr id="1" name=""/>
        <p:cNvGrpSpPr/>
        <p:nvPr/>
      </p:nvGrpSpPr>
      <p:grpSpPr>
        <a:xfrm>
          <a:off x="0" y="0"/>
          <a:ext cx="0" cy="0"/>
          <a:chOff x="0" y="0"/>
          <a:chExt cx="0" cy="0"/>
        </a:xfrm>
      </p:grpSpPr>
      <p:sp>
        <p:nvSpPr>
          <p:cNvPr name="TextBox 2" id="2"/>
          <p:cNvSpPr txBox="true"/>
          <p:nvPr/>
        </p:nvSpPr>
        <p:spPr>
          <a:xfrm rot="0">
            <a:off x="5344772" y="507496"/>
            <a:ext cx="7598455" cy="1727193"/>
          </a:xfrm>
          <a:prstGeom prst="rect">
            <a:avLst/>
          </a:prstGeom>
        </p:spPr>
        <p:txBody>
          <a:bodyPr anchor="t" rtlCol="false" tIns="0" lIns="0" bIns="0" rIns="0">
            <a:spAutoFit/>
          </a:bodyPr>
          <a:lstStyle/>
          <a:p>
            <a:pPr algn="ctr">
              <a:lnSpc>
                <a:spcPts val="14000"/>
              </a:lnSpc>
            </a:pPr>
            <a:r>
              <a:rPr lang="en-US" sz="10000" spc="-730">
                <a:solidFill>
                  <a:srgbClr val="F5F5F5"/>
                </a:solidFill>
                <a:latin typeface="Public Sans"/>
              </a:rPr>
              <a:t>About  Dataset</a:t>
            </a:r>
          </a:p>
        </p:txBody>
      </p:sp>
      <p:sp>
        <p:nvSpPr>
          <p:cNvPr name="TextBox 3" id="3"/>
          <p:cNvSpPr txBox="true"/>
          <p:nvPr/>
        </p:nvSpPr>
        <p:spPr>
          <a:xfrm rot="0">
            <a:off x="1323001" y="2900996"/>
            <a:ext cx="15641999" cy="3414585"/>
          </a:xfrm>
          <a:prstGeom prst="rect">
            <a:avLst/>
          </a:prstGeom>
        </p:spPr>
        <p:txBody>
          <a:bodyPr anchor="t" rtlCol="false" tIns="0" lIns="0" bIns="0" rIns="0">
            <a:spAutoFit/>
          </a:bodyPr>
          <a:lstStyle/>
          <a:p>
            <a:pPr algn="l" marL="627899" indent="-313949" lvl="1">
              <a:lnSpc>
                <a:spcPts val="3926"/>
              </a:lnSpc>
              <a:buFont typeface="Arial"/>
              <a:buChar char="•"/>
            </a:pPr>
            <a:r>
              <a:rPr lang="en-US" sz="2908" spc="174">
                <a:solidFill>
                  <a:srgbClr val="EDF1EF"/>
                </a:solidFill>
                <a:latin typeface="Public Sans Medium"/>
              </a:rPr>
              <a:t>The dataset includes various meteorological and atmospheric variables such as wind gust, wind speed, cloud cover etc.</a:t>
            </a:r>
          </a:p>
          <a:p>
            <a:pPr algn="l" marL="627899" indent="-313949" lvl="1">
              <a:lnSpc>
                <a:spcPts val="3926"/>
              </a:lnSpc>
              <a:buFont typeface="Arial"/>
              <a:buChar char="•"/>
            </a:pPr>
            <a:r>
              <a:rPr lang="en-US" sz="2908" spc="174">
                <a:solidFill>
                  <a:srgbClr val="EDF1EF"/>
                </a:solidFill>
                <a:latin typeface="Public Sans Medium"/>
              </a:rPr>
              <a:t>It also contains solar-specific variables such as zenith, azimuth and angle of incidence.</a:t>
            </a:r>
          </a:p>
          <a:p>
            <a:pPr algn="l" marL="627899" indent="-313949" lvl="1">
              <a:lnSpc>
                <a:spcPts val="3926"/>
              </a:lnSpc>
              <a:spcBef>
                <a:spcPct val="0"/>
              </a:spcBef>
              <a:buFont typeface="Arial"/>
              <a:buChar char="•"/>
            </a:pPr>
            <a:r>
              <a:rPr lang="en-US" sz="2908" spc="174">
                <a:solidFill>
                  <a:srgbClr val="EDF1EF"/>
                </a:solidFill>
                <a:latin typeface="Public Sans Medium"/>
              </a:rPr>
              <a:t>There are a total of 20 variables which describe the environmental conditions that affect solar power generation.</a:t>
            </a:r>
          </a:p>
          <a:p>
            <a:pPr algn="l" marL="0" indent="0" lvl="0">
              <a:lnSpc>
                <a:spcPts val="3926"/>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3A3A5B"/>
        </a:solidFill>
      </p:bgPr>
    </p:bg>
    <p:spTree>
      <p:nvGrpSpPr>
        <p:cNvPr id="1" name=""/>
        <p:cNvGrpSpPr/>
        <p:nvPr/>
      </p:nvGrpSpPr>
      <p:grpSpPr>
        <a:xfrm>
          <a:off x="0" y="0"/>
          <a:ext cx="0" cy="0"/>
          <a:chOff x="0" y="0"/>
          <a:chExt cx="0" cy="0"/>
        </a:xfrm>
      </p:grpSpPr>
      <p:sp>
        <p:nvSpPr>
          <p:cNvPr name="TextBox 2" id="2"/>
          <p:cNvSpPr txBox="true"/>
          <p:nvPr/>
        </p:nvSpPr>
        <p:spPr>
          <a:xfrm rot="0">
            <a:off x="1409700" y="2155585"/>
            <a:ext cx="7468396" cy="2211319"/>
          </a:xfrm>
          <a:prstGeom prst="rect">
            <a:avLst/>
          </a:prstGeom>
        </p:spPr>
        <p:txBody>
          <a:bodyPr anchor="t" rtlCol="false" tIns="0" lIns="0" bIns="0" rIns="0">
            <a:spAutoFit/>
          </a:bodyPr>
          <a:lstStyle/>
          <a:p>
            <a:pPr algn="l">
              <a:lnSpc>
                <a:spcPts val="8447"/>
              </a:lnSpc>
            </a:pPr>
            <a:r>
              <a:rPr lang="en-US" sz="8799" spc="-721">
                <a:solidFill>
                  <a:srgbClr val="EDF1EF"/>
                </a:solidFill>
                <a:latin typeface="Public Sans"/>
              </a:rPr>
              <a:t>Model Architecture</a:t>
            </a:r>
          </a:p>
        </p:txBody>
      </p:sp>
      <p:sp>
        <p:nvSpPr>
          <p:cNvPr name="TextBox 3" id="3"/>
          <p:cNvSpPr txBox="true"/>
          <p:nvPr/>
        </p:nvSpPr>
        <p:spPr>
          <a:xfrm rot="0">
            <a:off x="1409700" y="5321539"/>
            <a:ext cx="7468396" cy="3333750"/>
          </a:xfrm>
          <a:prstGeom prst="rect">
            <a:avLst/>
          </a:prstGeom>
        </p:spPr>
        <p:txBody>
          <a:bodyPr anchor="t" rtlCol="false" tIns="0" lIns="0" bIns="0" rIns="0">
            <a:spAutoFit/>
          </a:bodyPr>
          <a:lstStyle/>
          <a:p>
            <a:pPr algn="l">
              <a:lnSpc>
                <a:spcPts val="2699"/>
              </a:lnSpc>
            </a:pPr>
            <a:r>
              <a:rPr lang="en-US" sz="1999" spc="119">
                <a:solidFill>
                  <a:srgbClr val="EDF1EF"/>
                </a:solidFill>
                <a:latin typeface="Public Sans Medium"/>
              </a:rPr>
              <a:t>Our model involves the construction of a neural network using TensorFlow and Keras for predicting solar power generation.</a:t>
            </a:r>
          </a:p>
          <a:p>
            <a:pPr algn="l">
              <a:lnSpc>
                <a:spcPts val="2699"/>
              </a:lnSpc>
            </a:pPr>
          </a:p>
          <a:p>
            <a:pPr algn="l" marL="0" indent="0" lvl="0">
              <a:lnSpc>
                <a:spcPts val="2699"/>
              </a:lnSpc>
              <a:spcBef>
                <a:spcPct val="0"/>
              </a:spcBef>
            </a:pPr>
            <a:r>
              <a:rPr lang="en-US" sz="1999" spc="119">
                <a:solidFill>
                  <a:srgbClr val="EDF1EF"/>
                </a:solidFill>
                <a:latin typeface="Public Sans Medium"/>
              </a:rPr>
              <a:t>This neural network architecture is tailored for regression tasks, specifically for predicting solar power generation based on historical data. The use of feature scaling, early stopping, and a learning rate schedule are indicative of a model designed to converge effectively while preventing overfitting</a:t>
            </a:r>
          </a:p>
        </p:txBody>
      </p:sp>
      <p:grpSp>
        <p:nvGrpSpPr>
          <p:cNvPr name="Group 4" id="4"/>
          <p:cNvGrpSpPr/>
          <p:nvPr/>
        </p:nvGrpSpPr>
        <p:grpSpPr>
          <a:xfrm rot="0">
            <a:off x="10304089" y="1008776"/>
            <a:ext cx="6731750" cy="2643481"/>
            <a:chOff x="0" y="0"/>
            <a:chExt cx="2137189" cy="839249"/>
          </a:xfrm>
        </p:grpSpPr>
        <p:sp>
          <p:nvSpPr>
            <p:cNvPr name="Freeform 5" id="5"/>
            <p:cNvSpPr/>
            <p:nvPr/>
          </p:nvSpPr>
          <p:spPr>
            <a:xfrm flipH="false" flipV="false" rot="0">
              <a:off x="0" y="0"/>
              <a:ext cx="2137189" cy="839249"/>
            </a:xfrm>
            <a:custGeom>
              <a:avLst/>
              <a:gdLst/>
              <a:ahLst/>
              <a:cxnLst/>
              <a:rect r="r" b="b" t="t" l="l"/>
              <a:pathLst>
                <a:path h="839249" w="2137189">
                  <a:moveTo>
                    <a:pt x="0" y="0"/>
                  </a:moveTo>
                  <a:lnTo>
                    <a:pt x="2137189" y="0"/>
                  </a:lnTo>
                  <a:lnTo>
                    <a:pt x="2137189" y="839249"/>
                  </a:lnTo>
                  <a:lnTo>
                    <a:pt x="0" y="839249"/>
                  </a:lnTo>
                  <a:close/>
                </a:path>
              </a:pathLst>
            </a:custGeom>
            <a:solidFill>
              <a:srgbClr val="EDF1EF"/>
            </a:solidFill>
          </p:spPr>
        </p:sp>
        <p:sp>
          <p:nvSpPr>
            <p:cNvPr name="TextBox 6" id="6"/>
            <p:cNvSpPr txBox="true"/>
            <p:nvPr/>
          </p:nvSpPr>
          <p:spPr>
            <a:xfrm>
              <a:off x="0" y="-38100"/>
              <a:ext cx="2137189" cy="877349"/>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0304089" y="3800026"/>
            <a:ext cx="6731750" cy="2643481"/>
            <a:chOff x="0" y="0"/>
            <a:chExt cx="2137189" cy="839249"/>
          </a:xfrm>
        </p:grpSpPr>
        <p:sp>
          <p:nvSpPr>
            <p:cNvPr name="Freeform 8" id="8"/>
            <p:cNvSpPr/>
            <p:nvPr/>
          </p:nvSpPr>
          <p:spPr>
            <a:xfrm flipH="false" flipV="false" rot="0">
              <a:off x="0" y="0"/>
              <a:ext cx="2137189" cy="839249"/>
            </a:xfrm>
            <a:custGeom>
              <a:avLst/>
              <a:gdLst/>
              <a:ahLst/>
              <a:cxnLst/>
              <a:rect r="r" b="b" t="t" l="l"/>
              <a:pathLst>
                <a:path h="839249" w="2137189">
                  <a:moveTo>
                    <a:pt x="0" y="0"/>
                  </a:moveTo>
                  <a:lnTo>
                    <a:pt x="2137189" y="0"/>
                  </a:lnTo>
                  <a:lnTo>
                    <a:pt x="2137189" y="839249"/>
                  </a:lnTo>
                  <a:lnTo>
                    <a:pt x="0" y="839249"/>
                  </a:lnTo>
                  <a:close/>
                </a:path>
              </a:pathLst>
            </a:custGeom>
            <a:solidFill>
              <a:srgbClr val="EDF1EF"/>
            </a:solidFill>
          </p:spPr>
        </p:sp>
        <p:sp>
          <p:nvSpPr>
            <p:cNvPr name="TextBox 9" id="9"/>
            <p:cNvSpPr txBox="true"/>
            <p:nvPr/>
          </p:nvSpPr>
          <p:spPr>
            <a:xfrm>
              <a:off x="0" y="-38100"/>
              <a:ext cx="2137189" cy="877349"/>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0304089" y="6594896"/>
            <a:ext cx="6731750" cy="2643481"/>
            <a:chOff x="0" y="0"/>
            <a:chExt cx="2137189" cy="839249"/>
          </a:xfrm>
        </p:grpSpPr>
        <p:sp>
          <p:nvSpPr>
            <p:cNvPr name="Freeform 11" id="11"/>
            <p:cNvSpPr/>
            <p:nvPr/>
          </p:nvSpPr>
          <p:spPr>
            <a:xfrm flipH="false" flipV="false" rot="0">
              <a:off x="0" y="0"/>
              <a:ext cx="2137189" cy="839249"/>
            </a:xfrm>
            <a:custGeom>
              <a:avLst/>
              <a:gdLst/>
              <a:ahLst/>
              <a:cxnLst/>
              <a:rect r="r" b="b" t="t" l="l"/>
              <a:pathLst>
                <a:path h="839249" w="2137189">
                  <a:moveTo>
                    <a:pt x="0" y="0"/>
                  </a:moveTo>
                  <a:lnTo>
                    <a:pt x="2137189" y="0"/>
                  </a:lnTo>
                  <a:lnTo>
                    <a:pt x="2137189" y="839249"/>
                  </a:lnTo>
                  <a:lnTo>
                    <a:pt x="0" y="839249"/>
                  </a:lnTo>
                  <a:close/>
                </a:path>
              </a:pathLst>
            </a:custGeom>
            <a:solidFill>
              <a:srgbClr val="EDF1EF"/>
            </a:solidFill>
          </p:spPr>
        </p:sp>
        <p:sp>
          <p:nvSpPr>
            <p:cNvPr name="TextBox 12" id="12"/>
            <p:cNvSpPr txBox="true"/>
            <p:nvPr/>
          </p:nvSpPr>
          <p:spPr>
            <a:xfrm>
              <a:off x="0" y="-38100"/>
              <a:ext cx="2137189" cy="877349"/>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0767897" y="1966203"/>
            <a:ext cx="1578952" cy="1169670"/>
          </a:xfrm>
          <a:prstGeom prst="rect">
            <a:avLst/>
          </a:prstGeom>
        </p:spPr>
        <p:txBody>
          <a:bodyPr anchor="t" rtlCol="false" tIns="0" lIns="0" bIns="0" rIns="0">
            <a:spAutoFit/>
          </a:bodyPr>
          <a:lstStyle/>
          <a:p>
            <a:pPr algn="l">
              <a:lnSpc>
                <a:spcPts val="8640"/>
              </a:lnSpc>
            </a:pPr>
            <a:r>
              <a:rPr lang="en-US" sz="9000" spc="-738">
                <a:solidFill>
                  <a:srgbClr val="3A3A5B"/>
                </a:solidFill>
                <a:latin typeface="Public Sans"/>
              </a:rPr>
              <a:t>01.</a:t>
            </a:r>
          </a:p>
        </p:txBody>
      </p:sp>
      <p:sp>
        <p:nvSpPr>
          <p:cNvPr name="TextBox 14" id="14"/>
          <p:cNvSpPr txBox="true"/>
          <p:nvPr/>
        </p:nvSpPr>
        <p:spPr>
          <a:xfrm rot="0">
            <a:off x="10767897" y="4635817"/>
            <a:ext cx="1578952" cy="1169670"/>
          </a:xfrm>
          <a:prstGeom prst="rect">
            <a:avLst/>
          </a:prstGeom>
        </p:spPr>
        <p:txBody>
          <a:bodyPr anchor="t" rtlCol="false" tIns="0" lIns="0" bIns="0" rIns="0">
            <a:spAutoFit/>
          </a:bodyPr>
          <a:lstStyle/>
          <a:p>
            <a:pPr algn="l">
              <a:lnSpc>
                <a:spcPts val="8640"/>
              </a:lnSpc>
            </a:pPr>
            <a:r>
              <a:rPr lang="en-US" sz="9000" spc="-738">
                <a:solidFill>
                  <a:srgbClr val="3A3A5B"/>
                </a:solidFill>
                <a:latin typeface="Public Sans"/>
              </a:rPr>
              <a:t>02.</a:t>
            </a:r>
          </a:p>
        </p:txBody>
      </p:sp>
      <p:sp>
        <p:nvSpPr>
          <p:cNvPr name="TextBox 15" id="15"/>
          <p:cNvSpPr txBox="true"/>
          <p:nvPr/>
        </p:nvSpPr>
        <p:spPr>
          <a:xfrm rot="0">
            <a:off x="10767897" y="7353167"/>
            <a:ext cx="1578952" cy="1169670"/>
          </a:xfrm>
          <a:prstGeom prst="rect">
            <a:avLst/>
          </a:prstGeom>
        </p:spPr>
        <p:txBody>
          <a:bodyPr anchor="t" rtlCol="false" tIns="0" lIns="0" bIns="0" rIns="0">
            <a:spAutoFit/>
          </a:bodyPr>
          <a:lstStyle/>
          <a:p>
            <a:pPr algn="l">
              <a:lnSpc>
                <a:spcPts val="8640"/>
              </a:lnSpc>
            </a:pPr>
            <a:r>
              <a:rPr lang="en-US" sz="9000" spc="-738">
                <a:solidFill>
                  <a:srgbClr val="3A3A5B"/>
                </a:solidFill>
                <a:latin typeface="Public Sans"/>
              </a:rPr>
              <a:t>03.</a:t>
            </a:r>
          </a:p>
        </p:txBody>
      </p:sp>
      <p:sp>
        <p:nvSpPr>
          <p:cNvPr name="TextBox 16" id="16"/>
          <p:cNvSpPr txBox="true"/>
          <p:nvPr/>
        </p:nvSpPr>
        <p:spPr>
          <a:xfrm rot="0">
            <a:off x="12580858" y="1164657"/>
            <a:ext cx="4132127" cy="2207895"/>
          </a:xfrm>
          <a:prstGeom prst="rect">
            <a:avLst/>
          </a:prstGeom>
        </p:spPr>
        <p:txBody>
          <a:bodyPr anchor="t" rtlCol="false" tIns="0" lIns="0" bIns="0" rIns="0">
            <a:spAutoFit/>
          </a:bodyPr>
          <a:lstStyle/>
          <a:p>
            <a:pPr algn="just">
              <a:lnSpc>
                <a:spcPts val="2430"/>
              </a:lnSpc>
            </a:pPr>
            <a:r>
              <a:rPr lang="en-US" sz="1800" spc="107">
                <a:solidFill>
                  <a:srgbClr val="3A3A5B"/>
                </a:solidFill>
                <a:latin typeface="Public Sans Bold"/>
              </a:rPr>
              <a:t>Model Configuration:</a:t>
            </a:r>
          </a:p>
          <a:p>
            <a:pPr algn="just">
              <a:lnSpc>
                <a:spcPts val="1890"/>
              </a:lnSpc>
            </a:pPr>
          </a:p>
          <a:p>
            <a:pPr algn="just" marL="302262" indent="-151131" lvl="1">
              <a:lnSpc>
                <a:spcPts val="1890"/>
              </a:lnSpc>
              <a:buFont typeface="Arial"/>
              <a:buChar char="•"/>
            </a:pPr>
            <a:r>
              <a:rPr lang="en-US" sz="1400" spc="84">
                <a:solidFill>
                  <a:srgbClr val="3A3A5B"/>
                </a:solidFill>
                <a:latin typeface="Public Sans Medium"/>
              </a:rPr>
              <a:t>Input Layer: The model takes input with a dimensionality corresponding to the number of features in the dataset</a:t>
            </a:r>
          </a:p>
          <a:p>
            <a:pPr algn="just" marL="302262" indent="-151131" lvl="1">
              <a:lnSpc>
                <a:spcPts val="1890"/>
              </a:lnSpc>
              <a:buFont typeface="Arial"/>
              <a:buChar char="•"/>
            </a:pPr>
            <a:r>
              <a:rPr lang="en-US" sz="1400" spc="84">
                <a:solidFill>
                  <a:srgbClr val="3A3A5B"/>
                </a:solidFill>
                <a:latin typeface="Public Sans Medium"/>
              </a:rPr>
              <a:t>Hidden Layers: There are two hidden layers with 32 and 64 neurons.</a:t>
            </a:r>
          </a:p>
          <a:p>
            <a:pPr algn="just" marL="302262" indent="-151131" lvl="1">
              <a:lnSpc>
                <a:spcPts val="1890"/>
              </a:lnSpc>
              <a:buFont typeface="Arial"/>
              <a:buChar char="•"/>
            </a:pPr>
            <a:r>
              <a:rPr lang="en-US" sz="1400" spc="84">
                <a:solidFill>
                  <a:srgbClr val="3A3A5B"/>
                </a:solidFill>
                <a:latin typeface="Public Sans Medium"/>
              </a:rPr>
              <a:t>Output Layer: The single dense output dense layer with 1 neuron.</a:t>
            </a:r>
          </a:p>
        </p:txBody>
      </p:sp>
      <p:sp>
        <p:nvSpPr>
          <p:cNvPr name="TextBox 17" id="17"/>
          <p:cNvSpPr txBox="true"/>
          <p:nvPr/>
        </p:nvSpPr>
        <p:spPr>
          <a:xfrm rot="0">
            <a:off x="12580858" y="3896678"/>
            <a:ext cx="4132127" cy="2446020"/>
          </a:xfrm>
          <a:prstGeom prst="rect">
            <a:avLst/>
          </a:prstGeom>
        </p:spPr>
        <p:txBody>
          <a:bodyPr anchor="t" rtlCol="false" tIns="0" lIns="0" bIns="0" rIns="0">
            <a:spAutoFit/>
          </a:bodyPr>
          <a:lstStyle/>
          <a:p>
            <a:pPr algn="just">
              <a:lnSpc>
                <a:spcPts val="2430"/>
              </a:lnSpc>
            </a:pPr>
            <a:r>
              <a:rPr lang="en-US" sz="1800" spc="107">
                <a:solidFill>
                  <a:srgbClr val="3A3A5B"/>
                </a:solidFill>
                <a:latin typeface="Public Sans Bold"/>
              </a:rPr>
              <a:t>Optimization &amp; training:</a:t>
            </a:r>
          </a:p>
          <a:p>
            <a:pPr algn="just">
              <a:lnSpc>
                <a:spcPts val="1890"/>
              </a:lnSpc>
            </a:pPr>
          </a:p>
          <a:p>
            <a:pPr algn="just" marL="302262" indent="-151131" lvl="1">
              <a:lnSpc>
                <a:spcPts val="1890"/>
              </a:lnSpc>
              <a:buFont typeface="Arial"/>
              <a:buChar char="•"/>
            </a:pPr>
            <a:r>
              <a:rPr lang="en-US" sz="1400" spc="84">
                <a:solidFill>
                  <a:srgbClr val="3A3A5B"/>
                </a:solidFill>
                <a:latin typeface="Public Sans Medium"/>
              </a:rPr>
              <a:t>The model uses the optimizer with the learning rate of 0.001 and decay exponentially with a decay rate of 0.90 every 1000 steps. MSE as loss function and RMSE as metric to evaluate model.</a:t>
            </a:r>
          </a:p>
          <a:p>
            <a:pPr algn="just" marL="302262" indent="-151131" lvl="1">
              <a:lnSpc>
                <a:spcPts val="1890"/>
              </a:lnSpc>
              <a:buFont typeface="Arial"/>
              <a:buChar char="•"/>
            </a:pPr>
            <a:r>
              <a:rPr lang="en-US" sz="1400" spc="84">
                <a:solidFill>
                  <a:srgbClr val="3A3A5B"/>
                </a:solidFill>
                <a:latin typeface="Public Sans Medium"/>
              </a:rPr>
              <a:t>To prevent overfitting, early stopping is employed and trained with a batch size of 32 and for a maximum of 150 epochs,</a:t>
            </a:r>
          </a:p>
        </p:txBody>
      </p:sp>
      <p:sp>
        <p:nvSpPr>
          <p:cNvPr name="TextBox 18" id="18"/>
          <p:cNvSpPr txBox="true"/>
          <p:nvPr/>
        </p:nvSpPr>
        <p:spPr>
          <a:xfrm rot="0">
            <a:off x="12580858" y="6978890"/>
            <a:ext cx="4132127" cy="1969770"/>
          </a:xfrm>
          <a:prstGeom prst="rect">
            <a:avLst/>
          </a:prstGeom>
        </p:spPr>
        <p:txBody>
          <a:bodyPr anchor="t" rtlCol="false" tIns="0" lIns="0" bIns="0" rIns="0">
            <a:spAutoFit/>
          </a:bodyPr>
          <a:lstStyle/>
          <a:p>
            <a:pPr algn="just">
              <a:lnSpc>
                <a:spcPts val="2430"/>
              </a:lnSpc>
            </a:pPr>
            <a:r>
              <a:rPr lang="en-US" sz="1800" spc="107">
                <a:solidFill>
                  <a:srgbClr val="3A3A5B"/>
                </a:solidFill>
                <a:latin typeface="Public Sans Bold"/>
              </a:rPr>
              <a:t>Visualization &amp; Evaluation:</a:t>
            </a:r>
          </a:p>
          <a:p>
            <a:pPr algn="just">
              <a:lnSpc>
                <a:spcPts val="1890"/>
              </a:lnSpc>
            </a:pPr>
          </a:p>
          <a:p>
            <a:pPr algn="just" marL="302262" indent="-151131" lvl="1">
              <a:lnSpc>
                <a:spcPts val="1890"/>
              </a:lnSpc>
              <a:buFont typeface="Arial"/>
              <a:buChar char="•"/>
            </a:pPr>
            <a:r>
              <a:rPr lang="en-US" sz="1400" spc="84">
                <a:solidFill>
                  <a:srgbClr val="3A3A5B"/>
                </a:solidFill>
                <a:latin typeface="Public Sans Medium"/>
              </a:rPr>
              <a:t>The model architecture includes plotting of training history and evaluation metrics to visually assess the training process and the model's performance on both training and testing data.</a:t>
            </a:r>
          </a:p>
          <a:p>
            <a:pPr algn="just">
              <a:lnSpc>
                <a:spcPts val="1890"/>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3A3A5B"/>
        </a:solidFill>
      </p:bgPr>
    </p:bg>
    <p:spTree>
      <p:nvGrpSpPr>
        <p:cNvPr id="1" name=""/>
        <p:cNvGrpSpPr/>
        <p:nvPr/>
      </p:nvGrpSpPr>
      <p:grpSpPr>
        <a:xfrm>
          <a:off x="0" y="0"/>
          <a:ext cx="0" cy="0"/>
          <a:chOff x="0" y="0"/>
          <a:chExt cx="0" cy="0"/>
        </a:xfrm>
      </p:grpSpPr>
      <p:sp>
        <p:nvSpPr>
          <p:cNvPr name="TextBox 2" id="2"/>
          <p:cNvSpPr txBox="true"/>
          <p:nvPr/>
        </p:nvSpPr>
        <p:spPr>
          <a:xfrm rot="0">
            <a:off x="4611717" y="1860784"/>
            <a:ext cx="12647583" cy="1043941"/>
          </a:xfrm>
          <a:prstGeom prst="rect">
            <a:avLst/>
          </a:prstGeom>
        </p:spPr>
        <p:txBody>
          <a:bodyPr anchor="t" rtlCol="false" tIns="0" lIns="0" bIns="0" rIns="0">
            <a:spAutoFit/>
          </a:bodyPr>
          <a:lstStyle/>
          <a:p>
            <a:pPr algn="l">
              <a:lnSpc>
                <a:spcPts val="7680"/>
              </a:lnSpc>
            </a:pPr>
            <a:r>
              <a:rPr lang="en-US" sz="8000" spc="-656">
                <a:solidFill>
                  <a:srgbClr val="EDF1EF"/>
                </a:solidFill>
                <a:latin typeface="Public Sans"/>
              </a:rPr>
              <a:t>Model Configuration</a:t>
            </a:r>
          </a:p>
        </p:txBody>
      </p:sp>
      <p:sp>
        <p:nvSpPr>
          <p:cNvPr name="TextBox 3" id="3"/>
          <p:cNvSpPr txBox="true"/>
          <p:nvPr/>
        </p:nvSpPr>
        <p:spPr>
          <a:xfrm rot="0">
            <a:off x="1028700" y="3306891"/>
            <a:ext cx="4486237" cy="5914034"/>
          </a:xfrm>
          <a:prstGeom prst="rect">
            <a:avLst/>
          </a:prstGeom>
        </p:spPr>
        <p:txBody>
          <a:bodyPr anchor="t" rtlCol="false" tIns="0" lIns="0" bIns="0" rIns="0">
            <a:spAutoFit/>
          </a:bodyPr>
          <a:lstStyle/>
          <a:p>
            <a:pPr algn="l">
              <a:lnSpc>
                <a:spcPts val="2092"/>
              </a:lnSpc>
            </a:pPr>
          </a:p>
          <a:p>
            <a:pPr algn="l">
              <a:lnSpc>
                <a:spcPts val="2092"/>
              </a:lnSpc>
            </a:pPr>
          </a:p>
          <a:p>
            <a:pPr algn="l" marL="334646" indent="-167323" lvl="1">
              <a:lnSpc>
                <a:spcPts val="2092"/>
              </a:lnSpc>
              <a:buFont typeface="Arial"/>
              <a:buChar char="•"/>
            </a:pPr>
            <a:r>
              <a:rPr lang="en-US" sz="1550" spc="93">
                <a:solidFill>
                  <a:srgbClr val="EDF1EF"/>
                </a:solidFill>
                <a:latin typeface="Public Sans Medium"/>
              </a:rPr>
              <a:t>Input Layer: </a:t>
            </a:r>
          </a:p>
          <a:p>
            <a:pPr algn="l">
              <a:lnSpc>
                <a:spcPts val="2098"/>
              </a:lnSpc>
            </a:pPr>
          </a:p>
          <a:p>
            <a:pPr algn="l" marL="671050" indent="-223683" lvl="2">
              <a:lnSpc>
                <a:spcPts val="2098"/>
              </a:lnSpc>
              <a:buFont typeface="Arial"/>
              <a:buChar char="⚬"/>
            </a:pPr>
            <a:r>
              <a:rPr lang="en-US" sz="1554" spc="93">
                <a:solidFill>
                  <a:srgbClr val="EDF1EF"/>
                </a:solidFill>
                <a:latin typeface="Public Sans Medium"/>
              </a:rPr>
              <a:t>Temperature at 2 meters above ground level</a:t>
            </a:r>
          </a:p>
          <a:p>
            <a:pPr algn="l" marL="671050" indent="-223683" lvl="2">
              <a:lnSpc>
                <a:spcPts val="2098"/>
              </a:lnSpc>
              <a:buFont typeface="Arial"/>
              <a:buChar char="⚬"/>
            </a:pPr>
            <a:r>
              <a:rPr lang="en-US" sz="1554" spc="93">
                <a:solidFill>
                  <a:srgbClr val="EDF1EF"/>
                </a:solidFill>
                <a:latin typeface="Public Sans Medium"/>
              </a:rPr>
              <a:t>Relative humidity at 2 meters above ground level</a:t>
            </a:r>
          </a:p>
          <a:p>
            <a:pPr algn="l" marL="671050" indent="-223683" lvl="2">
              <a:lnSpc>
                <a:spcPts val="2098"/>
              </a:lnSpc>
              <a:buFont typeface="Arial"/>
              <a:buChar char="⚬"/>
            </a:pPr>
            <a:r>
              <a:rPr lang="en-US" sz="1554" spc="93">
                <a:solidFill>
                  <a:srgbClr val="EDF1EF"/>
                </a:solidFill>
                <a:latin typeface="Public Sans Medium"/>
              </a:rPr>
              <a:t>Mean sea-level pressure</a:t>
            </a:r>
          </a:p>
          <a:p>
            <a:pPr algn="l" marL="671050" indent="-223683" lvl="2">
              <a:lnSpc>
                <a:spcPts val="2098"/>
              </a:lnSpc>
              <a:buFont typeface="Arial"/>
              <a:buChar char="⚬"/>
            </a:pPr>
            <a:r>
              <a:rPr lang="en-US" sz="1554" spc="93">
                <a:solidFill>
                  <a:srgbClr val="EDF1EF"/>
                </a:solidFill>
                <a:latin typeface="Public Sans Medium"/>
              </a:rPr>
              <a:t>Total precipitation at the surface</a:t>
            </a:r>
          </a:p>
          <a:p>
            <a:pPr algn="l" marL="671050" indent="-223683" lvl="2">
              <a:lnSpc>
                <a:spcPts val="2098"/>
              </a:lnSpc>
              <a:buFont typeface="Arial"/>
              <a:buChar char="⚬"/>
            </a:pPr>
            <a:r>
              <a:rPr lang="en-US" sz="1554" spc="93">
                <a:solidFill>
                  <a:srgbClr val="EDF1EF"/>
                </a:solidFill>
                <a:latin typeface="Public Sans Medium"/>
              </a:rPr>
              <a:t>Snowfall amount at the surface</a:t>
            </a:r>
          </a:p>
          <a:p>
            <a:pPr algn="l" marL="671050" indent="-223683" lvl="2">
              <a:lnSpc>
                <a:spcPts val="2098"/>
              </a:lnSpc>
              <a:buFont typeface="Arial"/>
              <a:buChar char="⚬"/>
            </a:pPr>
            <a:r>
              <a:rPr lang="en-US" sz="1554" spc="93">
                <a:solidFill>
                  <a:srgbClr val="EDF1EF"/>
                </a:solidFill>
                <a:latin typeface="Public Sans Medium"/>
              </a:rPr>
              <a:t>High, medium, and low cloud cover at different layers</a:t>
            </a:r>
          </a:p>
          <a:p>
            <a:pPr algn="l" marL="671050" indent="-223683" lvl="2">
              <a:lnSpc>
                <a:spcPts val="2098"/>
              </a:lnSpc>
              <a:buFont typeface="Arial"/>
              <a:buChar char="⚬"/>
            </a:pPr>
            <a:r>
              <a:rPr lang="en-US" sz="1554" spc="93">
                <a:solidFill>
                  <a:srgbClr val="EDF1EF"/>
                </a:solidFill>
                <a:latin typeface="Public Sans Medium"/>
              </a:rPr>
              <a:t>Shortwave radiation at the surface</a:t>
            </a:r>
          </a:p>
          <a:p>
            <a:pPr algn="l" marL="671050" indent="-223683" lvl="2">
              <a:lnSpc>
                <a:spcPts val="2098"/>
              </a:lnSpc>
              <a:buFont typeface="Arial"/>
              <a:buChar char="⚬"/>
            </a:pPr>
            <a:r>
              <a:rPr lang="en-US" sz="1554" spc="93">
                <a:solidFill>
                  <a:srgbClr val="EDF1EF"/>
                </a:solidFill>
                <a:latin typeface="Public Sans Medium"/>
              </a:rPr>
              <a:t>Wind speed and direction at 10 meters and 80 meters above ground level</a:t>
            </a:r>
          </a:p>
          <a:p>
            <a:pPr algn="l" marL="671050" indent="-223683" lvl="2">
              <a:lnSpc>
                <a:spcPts val="2098"/>
              </a:lnSpc>
              <a:buFont typeface="Arial"/>
              <a:buChar char="⚬"/>
            </a:pPr>
            <a:r>
              <a:rPr lang="en-US" sz="1554" spc="93">
                <a:solidFill>
                  <a:srgbClr val="EDF1EF"/>
                </a:solidFill>
                <a:latin typeface="Public Sans Medium"/>
              </a:rPr>
              <a:t>Wind speed and direction at 900 mb</a:t>
            </a:r>
          </a:p>
          <a:p>
            <a:pPr algn="l" marL="671050" indent="-223683" lvl="2">
              <a:lnSpc>
                <a:spcPts val="2098"/>
              </a:lnSpc>
              <a:buFont typeface="Arial"/>
              <a:buChar char="⚬"/>
            </a:pPr>
            <a:r>
              <a:rPr lang="en-US" sz="1554" spc="93">
                <a:solidFill>
                  <a:srgbClr val="EDF1EF"/>
                </a:solidFill>
                <a:latin typeface="Public Sans Medium"/>
              </a:rPr>
              <a:t>Wind gust speed at 10 meters above ground level</a:t>
            </a:r>
          </a:p>
          <a:p>
            <a:pPr algn="l" marL="671050" indent="-223683" lvl="2">
              <a:lnSpc>
                <a:spcPts val="2098"/>
              </a:lnSpc>
              <a:spcBef>
                <a:spcPct val="0"/>
              </a:spcBef>
              <a:buFont typeface="Arial"/>
              <a:buChar char="⚬"/>
            </a:pPr>
            <a:r>
              <a:rPr lang="en-US" sz="1554" spc="93">
                <a:solidFill>
                  <a:srgbClr val="EDF1EF"/>
                </a:solidFill>
                <a:latin typeface="Public Sans Medium"/>
              </a:rPr>
              <a:t>Angle of incidence, zenith, azimuth (related to solar position)</a:t>
            </a:r>
          </a:p>
          <a:p>
            <a:pPr algn="l" marL="0" indent="0" lvl="0">
              <a:lnSpc>
                <a:spcPts val="2098"/>
              </a:lnSpc>
              <a:spcBef>
                <a:spcPct val="0"/>
              </a:spcBef>
            </a:pPr>
          </a:p>
        </p:txBody>
      </p:sp>
      <p:sp>
        <p:nvSpPr>
          <p:cNvPr name="TextBox 4" id="4"/>
          <p:cNvSpPr txBox="true"/>
          <p:nvPr/>
        </p:nvSpPr>
        <p:spPr>
          <a:xfrm rot="0">
            <a:off x="6772393" y="3843853"/>
            <a:ext cx="4486237" cy="2570720"/>
          </a:xfrm>
          <a:prstGeom prst="rect">
            <a:avLst/>
          </a:prstGeom>
        </p:spPr>
        <p:txBody>
          <a:bodyPr anchor="t" rtlCol="false" tIns="0" lIns="0" bIns="0" rIns="0">
            <a:spAutoFit/>
          </a:bodyPr>
          <a:lstStyle/>
          <a:p>
            <a:pPr algn="l" marL="335525" indent="-167762" lvl="1">
              <a:lnSpc>
                <a:spcPts val="2098"/>
              </a:lnSpc>
              <a:buFont typeface="Arial"/>
              <a:buChar char="•"/>
            </a:pPr>
            <a:r>
              <a:rPr lang="en-US" sz="1554" spc="93">
                <a:solidFill>
                  <a:srgbClr val="EDF1EF"/>
                </a:solidFill>
                <a:latin typeface="Public Sans Bold"/>
              </a:rPr>
              <a:t>Hidden Layers:</a:t>
            </a:r>
          </a:p>
          <a:p>
            <a:pPr algn="l">
              <a:lnSpc>
                <a:spcPts val="2098"/>
              </a:lnSpc>
            </a:pPr>
          </a:p>
          <a:p>
            <a:pPr algn="l">
              <a:lnSpc>
                <a:spcPts val="2098"/>
              </a:lnSpc>
            </a:pPr>
            <a:r>
              <a:rPr lang="en-US" sz="1554" spc="93">
                <a:solidFill>
                  <a:srgbClr val="EDF1EF"/>
                </a:solidFill>
                <a:latin typeface="Public Sans Medium"/>
              </a:rPr>
              <a:t>The model architecture includes multiple</a:t>
            </a:r>
          </a:p>
          <a:p>
            <a:pPr algn="l">
              <a:lnSpc>
                <a:spcPts val="2098"/>
              </a:lnSpc>
            </a:pPr>
            <a:r>
              <a:rPr lang="en-US" sz="1554" spc="93">
                <a:solidFill>
                  <a:srgbClr val="EDF1EF"/>
                </a:solidFill>
                <a:latin typeface="Public Sans Medium"/>
              </a:rPr>
              <a:t>hidden layers with ReLU (Rectified Linear Unit) activation</a:t>
            </a:r>
          </a:p>
          <a:p>
            <a:pPr algn="l">
              <a:lnSpc>
                <a:spcPts val="2098"/>
              </a:lnSpc>
            </a:pPr>
            <a:r>
              <a:rPr lang="en-US" sz="1554" spc="93">
                <a:solidFill>
                  <a:srgbClr val="EDF1EF"/>
                </a:solidFill>
                <a:latin typeface="Public Sans Medium"/>
              </a:rPr>
              <a:t>functions. The number of neurons in each hidden layer is</a:t>
            </a:r>
          </a:p>
          <a:p>
            <a:pPr algn="l">
              <a:lnSpc>
                <a:spcPts val="2098"/>
              </a:lnSpc>
            </a:pPr>
            <a:r>
              <a:rPr lang="en-US" sz="1554" spc="93">
                <a:solidFill>
                  <a:srgbClr val="EDF1EF"/>
                </a:solidFill>
                <a:latin typeface="Public Sans Medium"/>
              </a:rPr>
              <a:t>specified as [32, 64]. Dropout layers are used for regularization</a:t>
            </a:r>
          </a:p>
          <a:p>
            <a:pPr algn="l" marL="0" indent="0" lvl="0">
              <a:lnSpc>
                <a:spcPts val="2098"/>
              </a:lnSpc>
              <a:spcBef>
                <a:spcPct val="0"/>
              </a:spcBef>
            </a:pPr>
            <a:r>
              <a:rPr lang="en-US" sz="1554" spc="93">
                <a:solidFill>
                  <a:srgbClr val="EDF1EF"/>
                </a:solidFill>
                <a:latin typeface="Public Sans Medium"/>
              </a:rPr>
              <a:t>to prevent overfitting during training.</a:t>
            </a:r>
          </a:p>
        </p:txBody>
      </p:sp>
      <p:sp>
        <p:nvSpPr>
          <p:cNvPr name="TextBox 5" id="5"/>
          <p:cNvSpPr txBox="true"/>
          <p:nvPr/>
        </p:nvSpPr>
        <p:spPr>
          <a:xfrm rot="0">
            <a:off x="12515930" y="3843853"/>
            <a:ext cx="4486237" cy="1799195"/>
          </a:xfrm>
          <a:prstGeom prst="rect">
            <a:avLst/>
          </a:prstGeom>
        </p:spPr>
        <p:txBody>
          <a:bodyPr anchor="t" rtlCol="false" tIns="0" lIns="0" bIns="0" rIns="0">
            <a:spAutoFit/>
          </a:bodyPr>
          <a:lstStyle/>
          <a:p>
            <a:pPr algn="l" marL="335525" indent="-167762" lvl="1">
              <a:lnSpc>
                <a:spcPts val="2098"/>
              </a:lnSpc>
              <a:buFont typeface="Arial"/>
              <a:buChar char="•"/>
            </a:pPr>
            <a:r>
              <a:rPr lang="en-US" sz="1554" spc="93">
                <a:solidFill>
                  <a:srgbClr val="EDF1EF"/>
                </a:solidFill>
                <a:latin typeface="Public Sans Bold"/>
              </a:rPr>
              <a:t>Output Layer:</a:t>
            </a:r>
          </a:p>
          <a:p>
            <a:pPr algn="l">
              <a:lnSpc>
                <a:spcPts val="2098"/>
              </a:lnSpc>
            </a:pPr>
          </a:p>
          <a:p>
            <a:pPr algn="l">
              <a:lnSpc>
                <a:spcPts val="2098"/>
              </a:lnSpc>
            </a:pPr>
            <a:r>
              <a:rPr lang="en-US" sz="1554" spc="93">
                <a:solidFill>
                  <a:srgbClr val="EDF1EF"/>
                </a:solidFill>
                <a:latin typeface="Public Sans Medium"/>
              </a:rPr>
              <a:t>The output layer is a single neuron with a</a:t>
            </a:r>
          </a:p>
          <a:p>
            <a:pPr algn="l">
              <a:lnSpc>
                <a:spcPts val="2098"/>
              </a:lnSpc>
            </a:pPr>
            <a:r>
              <a:rPr lang="en-US" sz="1554" spc="93">
                <a:solidFill>
                  <a:srgbClr val="EDF1EF"/>
                </a:solidFill>
                <a:latin typeface="Public Sans Medium"/>
              </a:rPr>
              <a:t>linear activation function, as this is a regression task aiming</a:t>
            </a:r>
          </a:p>
          <a:p>
            <a:pPr algn="l" marL="0" indent="0" lvl="0">
              <a:lnSpc>
                <a:spcPts val="2098"/>
              </a:lnSpc>
              <a:spcBef>
                <a:spcPct val="0"/>
              </a:spcBef>
            </a:pPr>
            <a:r>
              <a:rPr lang="en-US" sz="1554" spc="93">
                <a:solidFill>
                  <a:srgbClr val="EDF1EF"/>
                </a:solidFill>
                <a:latin typeface="Public Sans Medium"/>
              </a:rPr>
              <a:t>to predict continuous values (solar power generation).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A3A5B"/>
        </a:solidFill>
      </p:bgPr>
    </p:bg>
    <p:spTree>
      <p:nvGrpSpPr>
        <p:cNvPr id="1" name=""/>
        <p:cNvGrpSpPr/>
        <p:nvPr/>
      </p:nvGrpSpPr>
      <p:grpSpPr>
        <a:xfrm>
          <a:off x="0" y="0"/>
          <a:ext cx="0" cy="0"/>
          <a:chOff x="0" y="0"/>
          <a:chExt cx="0" cy="0"/>
        </a:xfrm>
      </p:grpSpPr>
      <p:sp>
        <p:nvSpPr>
          <p:cNvPr name="Freeform 2" id="2"/>
          <p:cNvSpPr/>
          <p:nvPr/>
        </p:nvSpPr>
        <p:spPr>
          <a:xfrm flipH="false" flipV="false" rot="0">
            <a:off x="1544095" y="3521358"/>
            <a:ext cx="7076030" cy="5035294"/>
          </a:xfrm>
          <a:custGeom>
            <a:avLst/>
            <a:gdLst/>
            <a:ahLst/>
            <a:cxnLst/>
            <a:rect r="r" b="b" t="t" l="l"/>
            <a:pathLst>
              <a:path h="5035294" w="7076030">
                <a:moveTo>
                  <a:pt x="0" y="0"/>
                </a:moveTo>
                <a:lnTo>
                  <a:pt x="7076030" y="0"/>
                </a:lnTo>
                <a:lnTo>
                  <a:pt x="7076030" y="5035294"/>
                </a:lnTo>
                <a:lnTo>
                  <a:pt x="0" y="5035294"/>
                </a:lnTo>
                <a:lnTo>
                  <a:pt x="0" y="0"/>
                </a:lnTo>
                <a:close/>
              </a:path>
            </a:pathLst>
          </a:custGeom>
          <a:blipFill>
            <a:blip r:embed="rId2"/>
            <a:stretch>
              <a:fillRect l="0" t="0" r="0" b="0"/>
            </a:stretch>
          </a:blipFill>
        </p:spPr>
      </p:sp>
      <p:sp>
        <p:nvSpPr>
          <p:cNvPr name="Freeform 3" id="3"/>
          <p:cNvSpPr/>
          <p:nvPr/>
        </p:nvSpPr>
        <p:spPr>
          <a:xfrm flipH="false" flipV="false" rot="0">
            <a:off x="10632056" y="3491807"/>
            <a:ext cx="5568774" cy="5094397"/>
          </a:xfrm>
          <a:custGeom>
            <a:avLst/>
            <a:gdLst/>
            <a:ahLst/>
            <a:cxnLst/>
            <a:rect r="r" b="b" t="t" l="l"/>
            <a:pathLst>
              <a:path h="5094397" w="5568774">
                <a:moveTo>
                  <a:pt x="0" y="0"/>
                </a:moveTo>
                <a:lnTo>
                  <a:pt x="5568773" y="0"/>
                </a:lnTo>
                <a:lnTo>
                  <a:pt x="5568773" y="5094396"/>
                </a:lnTo>
                <a:lnTo>
                  <a:pt x="0" y="5094396"/>
                </a:lnTo>
                <a:lnTo>
                  <a:pt x="0" y="0"/>
                </a:lnTo>
                <a:close/>
              </a:path>
            </a:pathLst>
          </a:custGeom>
          <a:blipFill>
            <a:blip r:embed="rId3"/>
            <a:stretch>
              <a:fillRect l="0" t="0" r="0" b="0"/>
            </a:stretch>
          </a:blipFill>
        </p:spPr>
      </p:sp>
      <p:sp>
        <p:nvSpPr>
          <p:cNvPr name="TextBox 4" id="4"/>
          <p:cNvSpPr txBox="true"/>
          <p:nvPr/>
        </p:nvSpPr>
        <p:spPr>
          <a:xfrm rot="0">
            <a:off x="4611717" y="1860784"/>
            <a:ext cx="12647583" cy="1043941"/>
          </a:xfrm>
          <a:prstGeom prst="rect">
            <a:avLst/>
          </a:prstGeom>
        </p:spPr>
        <p:txBody>
          <a:bodyPr anchor="t" rtlCol="false" tIns="0" lIns="0" bIns="0" rIns="0">
            <a:spAutoFit/>
          </a:bodyPr>
          <a:lstStyle/>
          <a:p>
            <a:pPr algn="l">
              <a:lnSpc>
                <a:spcPts val="7680"/>
              </a:lnSpc>
            </a:pPr>
            <a:r>
              <a:rPr lang="en-US" sz="8000" spc="-656">
                <a:solidFill>
                  <a:srgbClr val="EDF1EF"/>
                </a:solidFill>
                <a:latin typeface="Public Sans"/>
              </a:rPr>
              <a:t>Model Configuration</a:t>
            </a:r>
          </a:p>
        </p:txBody>
      </p:sp>
      <p:sp>
        <p:nvSpPr>
          <p:cNvPr name="AutoShape 5" id="5"/>
          <p:cNvSpPr/>
          <p:nvPr/>
        </p:nvSpPr>
        <p:spPr>
          <a:xfrm>
            <a:off x="9144000" y="5609783"/>
            <a:ext cx="963458" cy="0"/>
          </a:xfrm>
          <a:prstGeom prst="line">
            <a:avLst/>
          </a:prstGeom>
          <a:ln cap="flat" w="38100">
            <a:solidFill>
              <a:srgbClr val="FFFFFF"/>
            </a:solidFill>
            <a:prstDash val="sysDot"/>
            <a:headEnd type="triangle" len="med" w="lg"/>
            <a:tailEnd type="triangle" len="med" w="lg"/>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A3A5B"/>
        </a:solidFill>
      </p:bgPr>
    </p:bg>
    <p:spTree>
      <p:nvGrpSpPr>
        <p:cNvPr id="1" name=""/>
        <p:cNvGrpSpPr/>
        <p:nvPr/>
      </p:nvGrpSpPr>
      <p:grpSpPr>
        <a:xfrm>
          <a:off x="0" y="0"/>
          <a:ext cx="0" cy="0"/>
          <a:chOff x="0" y="0"/>
          <a:chExt cx="0" cy="0"/>
        </a:xfrm>
      </p:grpSpPr>
      <p:sp>
        <p:nvSpPr>
          <p:cNvPr name="Freeform 2" id="2"/>
          <p:cNvSpPr/>
          <p:nvPr/>
        </p:nvSpPr>
        <p:spPr>
          <a:xfrm flipH="false" flipV="false" rot="0">
            <a:off x="9626107" y="2244789"/>
            <a:ext cx="8088906" cy="6349871"/>
          </a:xfrm>
          <a:custGeom>
            <a:avLst/>
            <a:gdLst/>
            <a:ahLst/>
            <a:cxnLst/>
            <a:rect r="r" b="b" t="t" l="l"/>
            <a:pathLst>
              <a:path h="6349871" w="8088906">
                <a:moveTo>
                  <a:pt x="0" y="0"/>
                </a:moveTo>
                <a:lnTo>
                  <a:pt x="8088906" y="0"/>
                </a:lnTo>
                <a:lnTo>
                  <a:pt x="8088906" y="6349872"/>
                </a:lnTo>
                <a:lnTo>
                  <a:pt x="0" y="6349872"/>
                </a:lnTo>
                <a:lnTo>
                  <a:pt x="0" y="0"/>
                </a:lnTo>
                <a:close/>
              </a:path>
            </a:pathLst>
          </a:custGeom>
          <a:blipFill>
            <a:blip r:embed="rId3"/>
            <a:stretch>
              <a:fillRect l="0" t="0" r="0" b="0"/>
            </a:stretch>
          </a:blipFill>
          <a:ln w="38100" cap="sq">
            <a:solidFill>
              <a:srgbClr val="000000"/>
            </a:solidFill>
            <a:prstDash val="solid"/>
            <a:miter/>
          </a:ln>
        </p:spPr>
      </p:sp>
      <p:sp>
        <p:nvSpPr>
          <p:cNvPr name="TextBox 3" id="3"/>
          <p:cNvSpPr txBox="true"/>
          <p:nvPr/>
        </p:nvSpPr>
        <p:spPr>
          <a:xfrm rot="0">
            <a:off x="1685129" y="2140014"/>
            <a:ext cx="7468396" cy="2015491"/>
          </a:xfrm>
          <a:prstGeom prst="rect">
            <a:avLst/>
          </a:prstGeom>
        </p:spPr>
        <p:txBody>
          <a:bodyPr anchor="t" rtlCol="false" tIns="0" lIns="0" bIns="0" rIns="0">
            <a:spAutoFit/>
          </a:bodyPr>
          <a:lstStyle/>
          <a:p>
            <a:pPr algn="l">
              <a:lnSpc>
                <a:spcPts val="7680"/>
              </a:lnSpc>
            </a:pPr>
            <a:r>
              <a:rPr lang="en-US" sz="8000" spc="-656">
                <a:solidFill>
                  <a:srgbClr val="EDF1EF"/>
                </a:solidFill>
                <a:latin typeface="Public Sans"/>
              </a:rPr>
              <a:t>Training &amp; Optimization :</a:t>
            </a:r>
          </a:p>
        </p:txBody>
      </p:sp>
      <p:sp>
        <p:nvSpPr>
          <p:cNvPr name="TextBox 4" id="4"/>
          <p:cNvSpPr txBox="true"/>
          <p:nvPr/>
        </p:nvSpPr>
        <p:spPr>
          <a:xfrm rot="0">
            <a:off x="1409700" y="4984685"/>
            <a:ext cx="7468396" cy="3667125"/>
          </a:xfrm>
          <a:prstGeom prst="rect">
            <a:avLst/>
          </a:prstGeom>
        </p:spPr>
        <p:txBody>
          <a:bodyPr anchor="t" rtlCol="false" tIns="0" lIns="0" bIns="0" rIns="0">
            <a:spAutoFit/>
          </a:bodyPr>
          <a:lstStyle/>
          <a:p>
            <a:pPr algn="l">
              <a:lnSpc>
                <a:spcPts val="2699"/>
              </a:lnSpc>
            </a:pPr>
          </a:p>
          <a:p>
            <a:pPr algn="l">
              <a:lnSpc>
                <a:spcPts val="2699"/>
              </a:lnSpc>
            </a:pPr>
          </a:p>
          <a:p>
            <a:pPr algn="l" marL="431799" indent="-215899" lvl="1">
              <a:lnSpc>
                <a:spcPts val="2699"/>
              </a:lnSpc>
              <a:buFont typeface="Arial"/>
              <a:buChar char="•"/>
            </a:pPr>
            <a:r>
              <a:rPr lang="en-US" sz="1999" spc="119">
                <a:solidFill>
                  <a:srgbClr val="EDF1EF"/>
                </a:solidFill>
                <a:latin typeface="Public Sans Medium"/>
              </a:rPr>
              <a:t>The "early stopping" concept is a technique used in machine learning, particularly in the training of neural networks, to prevent overfitting and improve generalization performance. Overfitting occurs when a model learns to fit the training data too closely, capturing noise or random fluctuations rather than underlying patterns. This can lead to poor performance on unseen data.</a:t>
            </a:r>
          </a:p>
          <a:p>
            <a:pPr algn="l" marL="0" indent="0" lvl="0">
              <a:lnSpc>
                <a:spcPts val="269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DAGCymAtjRI</dc:identifier>
  <dcterms:modified xsi:type="dcterms:W3CDTF">2011-08-01T06:04:30Z</dcterms:modified>
  <cp:revision>1</cp:revision>
  <dc:title>Copy of Colorful &amp; Informative Science Presentation</dc:title>
</cp:coreProperties>
</file>