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3" r:id="rId9"/>
    <p:sldId id="291" r:id="rId10"/>
    <p:sldId id="286" r:id="rId11"/>
    <p:sldId id="292" r:id="rId12"/>
    <p:sldId id="28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6837-3DA9-4C4C-91D1-5FAA30A46D6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C186-E059-4B4D-A7EC-CB80D8FD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1C186-E059-4B4D-A7EC-CB80D8FD33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3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1C186-E059-4B4D-A7EC-CB80D8FD33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A02D-D06E-42E1-B344-5785466B50AE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7DDC-F314-41D0-826D-7A7AE976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Lattix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Metrics</a:t>
            </a:r>
            <a:endParaRPr lang="en-US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90650"/>
            <a:ext cx="8915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1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Metrics</a:t>
            </a:r>
            <a:endParaRPr 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Dependency Structure </a:t>
            </a:r>
            <a:r>
              <a:rPr lang="en-US" sz="2800" b="1" dirty="0"/>
              <a:t>Matrix</a:t>
            </a:r>
            <a:r>
              <a:rPr lang="en-US" sz="2800" dirty="0"/>
              <a:t> (</a:t>
            </a:r>
            <a:r>
              <a:rPr lang="en-US" sz="2800" b="1" dirty="0"/>
              <a:t>DSM</a:t>
            </a:r>
            <a:r>
              <a:rPr lang="en-US" sz="2800" dirty="0"/>
              <a:t>) and Conceptual Architecture Diagram (</a:t>
            </a:r>
            <a:r>
              <a:rPr lang="en-US" sz="2800" b="1" dirty="0"/>
              <a:t>CAD</a:t>
            </a:r>
            <a:r>
              <a:rPr lang="en-US" sz="2800" dirty="0"/>
              <a:t>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81125"/>
            <a:ext cx="8915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DSM – Design / Dependency Structure Matrix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Managing Dependencies</a:t>
            </a:r>
          </a:p>
          <a:p>
            <a:pPr marL="0" indent="0">
              <a:buNone/>
            </a:pPr>
            <a:r>
              <a:rPr lang="en-US" sz="1800" dirty="0" smtClean="0"/>
              <a:t>	Why </a:t>
            </a:r>
            <a:r>
              <a:rPr lang="en-US" sz="1800" dirty="0"/>
              <a:t>you should care</a:t>
            </a:r>
          </a:p>
          <a:p>
            <a:pPr marL="0" indent="0">
              <a:buNone/>
            </a:pPr>
            <a:r>
              <a:rPr lang="en-US" sz="1800" dirty="0" smtClean="0"/>
              <a:t>	Reasons </a:t>
            </a:r>
            <a:r>
              <a:rPr lang="en-US" sz="1800" dirty="0"/>
              <a:t>we </a:t>
            </a:r>
            <a:r>
              <a:rPr lang="en-US" sz="1800" dirty="0" smtClean="0"/>
              <a:t>fail</a:t>
            </a:r>
          </a:p>
          <a:p>
            <a:pPr marL="0" indent="0">
              <a:buNone/>
            </a:pPr>
            <a:r>
              <a:rPr lang="en-US" sz="1800" dirty="0" smtClean="0"/>
              <a:t>	How </a:t>
            </a:r>
            <a:r>
              <a:rPr lang="en-US" sz="1800" dirty="0"/>
              <a:t>design structure matrix can help</a:t>
            </a:r>
          </a:p>
          <a:p>
            <a:pPr marL="914400" lvl="2" indent="0">
              <a:buNone/>
            </a:pPr>
            <a:r>
              <a:rPr lang="en-US" sz="1600" dirty="0" smtClean="0"/>
              <a:t>- Method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- Tooling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Business </a:t>
            </a:r>
            <a:r>
              <a:rPr lang="en-US" sz="2800" dirty="0" smtClean="0"/>
              <a:t>Case -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Why you should care about managing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Business </a:t>
            </a:r>
            <a:r>
              <a:rPr lang="en-US" sz="2400" b="1" dirty="0"/>
              <a:t>Needs and </a:t>
            </a:r>
            <a:r>
              <a:rPr lang="en-US" sz="2400" b="1" dirty="0" smtClean="0"/>
              <a:t>Obstacles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Development </a:t>
            </a:r>
            <a:r>
              <a:rPr lang="en-US" sz="1800" b="1" dirty="0"/>
              <a:t>Speed Rigidity</a:t>
            </a:r>
          </a:p>
          <a:p>
            <a:pPr marL="400050" lvl="1" indent="0">
              <a:buNone/>
            </a:pPr>
            <a:r>
              <a:rPr lang="en-US" sz="1800" dirty="0" smtClean="0"/>
              <a:t>Extra </a:t>
            </a:r>
            <a:r>
              <a:rPr lang="en-US" sz="1800" dirty="0"/>
              <a:t>effort cascading changes due to chain of dependencies</a:t>
            </a:r>
          </a:p>
          <a:p>
            <a:pPr marL="0" indent="0">
              <a:buNone/>
            </a:pPr>
            <a:r>
              <a:rPr lang="en-US" sz="1800" b="1" dirty="0" smtClean="0"/>
              <a:t>Software </a:t>
            </a:r>
            <a:r>
              <a:rPr lang="en-US" sz="1800" b="1" dirty="0"/>
              <a:t>Platform Immobility</a:t>
            </a:r>
          </a:p>
          <a:p>
            <a:pPr marL="400050" lvl="1" indent="0">
              <a:buNone/>
            </a:pPr>
            <a:r>
              <a:rPr lang="en-US" sz="1800" dirty="0" smtClean="0"/>
              <a:t>Can </a:t>
            </a:r>
            <a:r>
              <a:rPr lang="en-US" sz="1800" dirty="0"/>
              <a:t>not isolate reusable parts due to excessive dependencies</a:t>
            </a:r>
          </a:p>
          <a:p>
            <a:pPr marL="0" indent="0">
              <a:buNone/>
            </a:pPr>
            <a:r>
              <a:rPr lang="en-US" sz="1800" b="1" dirty="0" smtClean="0"/>
              <a:t>Schedule </a:t>
            </a:r>
            <a:r>
              <a:rPr lang="en-US" sz="1800" b="1" dirty="0"/>
              <a:t>Predictability Fragility</a:t>
            </a:r>
          </a:p>
          <a:p>
            <a:pPr marL="400050" lvl="1" indent="0">
              <a:buNone/>
            </a:pPr>
            <a:r>
              <a:rPr lang="en-US" sz="1800" dirty="0" smtClean="0"/>
              <a:t>Frequent </a:t>
            </a:r>
            <a:r>
              <a:rPr lang="en-US" sz="1800" dirty="0"/>
              <a:t>unexpected failures in other parts due to complex or implicit dependencies</a:t>
            </a:r>
          </a:p>
          <a:p>
            <a:pPr marL="0" indent="0">
              <a:buNone/>
            </a:pPr>
            <a:r>
              <a:rPr lang="en-US" sz="1800" b="1" dirty="0" smtClean="0"/>
              <a:t>Early/continuous </a:t>
            </a:r>
            <a:r>
              <a:rPr lang="en-US" sz="1800" b="1" dirty="0"/>
              <a:t>integration Testability</a:t>
            </a:r>
          </a:p>
          <a:p>
            <a:pPr marL="400050" lvl="1" indent="0">
              <a:buNone/>
            </a:pPr>
            <a:r>
              <a:rPr lang="en-US" sz="1800" dirty="0" smtClean="0"/>
              <a:t>Can </a:t>
            </a:r>
            <a:r>
              <a:rPr lang="en-US" sz="1800" dirty="0"/>
              <a:t>not unit test due to excessive dependencies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21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Dependencies are Essential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Modularity in software needed</a:t>
            </a:r>
          </a:p>
          <a:p>
            <a:pPr marL="0" indent="0">
              <a:buNone/>
            </a:pPr>
            <a:r>
              <a:rPr lang="en-US" sz="1800" dirty="0" smtClean="0"/>
              <a:t>	Manage </a:t>
            </a:r>
            <a:r>
              <a:rPr lang="en-US" sz="1800" dirty="0"/>
              <a:t>complexity</a:t>
            </a:r>
          </a:p>
          <a:p>
            <a:pPr marL="0" indent="0">
              <a:buNone/>
            </a:pPr>
            <a:r>
              <a:rPr lang="en-US" sz="1800" dirty="0" smtClean="0"/>
              <a:t>	Allow </a:t>
            </a:r>
            <a:r>
              <a:rPr lang="en-US" sz="1800" dirty="0"/>
              <a:t>parallel work</a:t>
            </a:r>
          </a:p>
          <a:p>
            <a:pPr marL="0" indent="0">
              <a:buNone/>
            </a:pPr>
            <a:r>
              <a:rPr lang="en-US" sz="1800" dirty="0" smtClean="0"/>
              <a:t>	Provide </a:t>
            </a:r>
            <a:r>
              <a:rPr lang="en-US" sz="1800" dirty="0"/>
              <a:t>design flexibility through encapsulation</a:t>
            </a:r>
          </a:p>
          <a:p>
            <a:pPr marL="0" indent="0">
              <a:buNone/>
            </a:pPr>
            <a:r>
              <a:rPr lang="en-US" sz="1800" dirty="0" smtClean="0"/>
              <a:t>	Decisions </a:t>
            </a:r>
            <a:r>
              <a:rPr lang="en-US" sz="1800" dirty="0"/>
              <a:t>on modularization affect dependencies</a:t>
            </a:r>
          </a:p>
          <a:p>
            <a:pPr marL="0" indent="0">
              <a:buNone/>
            </a:pPr>
            <a:r>
              <a:rPr lang="en-US" sz="1800" b="1" dirty="0" smtClean="0"/>
              <a:t>Well </a:t>
            </a:r>
            <a:r>
              <a:rPr lang="en-US" sz="1800" b="1" dirty="0"/>
              <a:t>known design principles</a:t>
            </a:r>
          </a:p>
          <a:p>
            <a:pPr marL="0" indent="0">
              <a:buNone/>
            </a:pPr>
            <a:r>
              <a:rPr lang="en-US" sz="1800" dirty="0" smtClean="0"/>
              <a:t>	Coupling </a:t>
            </a:r>
            <a:r>
              <a:rPr lang="en-US" sz="1800" dirty="0"/>
              <a:t>and cohesion</a:t>
            </a:r>
          </a:p>
          <a:p>
            <a:pPr marL="0" indent="0">
              <a:buNone/>
            </a:pPr>
            <a:r>
              <a:rPr lang="en-US" sz="1800" dirty="0" smtClean="0"/>
              <a:t>	Single </a:t>
            </a:r>
            <a:r>
              <a:rPr lang="en-US" sz="1800" dirty="0"/>
              <a:t>responsibility </a:t>
            </a:r>
            <a:r>
              <a:rPr lang="en-US" sz="1800" dirty="0" smtClean="0"/>
              <a:t>principle	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Avoid </a:t>
            </a:r>
            <a:r>
              <a:rPr lang="en-US" sz="1800" dirty="0"/>
              <a:t>dependency cycles</a:t>
            </a:r>
          </a:p>
          <a:p>
            <a:pPr marL="0" indent="0">
              <a:buNone/>
            </a:pPr>
            <a:r>
              <a:rPr lang="en-US" sz="1800" dirty="0" smtClean="0"/>
              <a:t>	Depend </a:t>
            </a:r>
            <a:r>
              <a:rPr lang="en-US" sz="1800" dirty="0"/>
              <a:t>towards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Reasons We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Lack </a:t>
            </a:r>
            <a:r>
              <a:rPr lang="en-US" sz="1800" dirty="0"/>
              <a:t>of awareness in some cases </a:t>
            </a:r>
          </a:p>
          <a:p>
            <a:pPr marL="0" indent="0">
              <a:buNone/>
            </a:pPr>
            <a:r>
              <a:rPr lang="en-US" sz="1800" dirty="0" smtClean="0"/>
              <a:t>Lack </a:t>
            </a:r>
            <a:r>
              <a:rPr lang="en-US" sz="1800" dirty="0"/>
              <a:t>of precision principles</a:t>
            </a:r>
          </a:p>
          <a:p>
            <a:pPr marL="0" indent="0">
              <a:buNone/>
            </a:pPr>
            <a:r>
              <a:rPr lang="en-US" sz="1800" dirty="0" smtClean="0"/>
              <a:t>Architecture </a:t>
            </a:r>
            <a:r>
              <a:rPr lang="en-US" sz="1800" dirty="0"/>
              <a:t>documentation intended for understanding</a:t>
            </a:r>
          </a:p>
          <a:p>
            <a:pPr marL="0" indent="0">
              <a:buNone/>
            </a:pPr>
            <a:r>
              <a:rPr lang="en-US" sz="1800" dirty="0" smtClean="0"/>
              <a:t>	Partial </a:t>
            </a:r>
            <a:r>
              <a:rPr lang="en-US" sz="1800" dirty="0"/>
              <a:t>description -Not complete/formal -</a:t>
            </a:r>
            <a:r>
              <a:rPr lang="en-US" sz="1800" dirty="0" smtClean="0"/>
              <a:t>Gaps</a:t>
            </a:r>
          </a:p>
          <a:p>
            <a:pPr marL="0" indent="0">
              <a:buNone/>
            </a:pPr>
            <a:r>
              <a:rPr lang="en-US" sz="1800" dirty="0" smtClean="0"/>
              <a:t>Developers can easily violate defined architecture</a:t>
            </a:r>
          </a:p>
          <a:p>
            <a:pPr marL="0" indent="0">
              <a:buNone/>
            </a:pPr>
            <a:r>
              <a:rPr lang="en-US" sz="1800" dirty="0" smtClean="0"/>
              <a:t>	At </a:t>
            </a:r>
            <a:r>
              <a:rPr lang="en-US" sz="1800" dirty="0"/>
              <a:t>source code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UML </a:t>
            </a:r>
            <a:r>
              <a:rPr lang="en-US" sz="2800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UML not suitable for managing </a:t>
            </a:r>
            <a:r>
              <a:rPr lang="en-US" sz="1800" dirty="0" smtClean="0"/>
              <a:t>dependencies</a:t>
            </a:r>
          </a:p>
          <a:p>
            <a:pPr marL="0" indent="0">
              <a:buNone/>
            </a:pPr>
            <a:r>
              <a:rPr lang="en-US" sz="1800" dirty="0" smtClean="0"/>
              <a:t>	Easily overwhelmed by dependencies</a:t>
            </a:r>
          </a:p>
          <a:p>
            <a:pPr marL="0" indent="0">
              <a:buNone/>
            </a:pPr>
            <a:r>
              <a:rPr lang="en-US" sz="1800" dirty="0" smtClean="0"/>
              <a:t>	Dependencies </a:t>
            </a:r>
            <a:r>
              <a:rPr lang="en-US" sz="1800" dirty="0"/>
              <a:t>in model not in any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" y="2743200"/>
            <a:ext cx="736309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Dependency Structure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DSM Overview</a:t>
            </a:r>
          </a:p>
          <a:p>
            <a:pPr marL="0" indent="0">
              <a:buNone/>
            </a:pPr>
            <a:r>
              <a:rPr lang="en-US" sz="2000" dirty="0" smtClean="0"/>
              <a:t>	Created </a:t>
            </a:r>
            <a:r>
              <a:rPr lang="en-US" sz="2000" dirty="0"/>
              <a:t>in 1970s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Used </a:t>
            </a:r>
            <a:r>
              <a:rPr lang="en-US" sz="2000" dirty="0"/>
              <a:t>to manage dependencies in very complex systems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238500"/>
            <a:ext cx="165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3733800"/>
            <a:ext cx="1438275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1219200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62600"/>
            <a:ext cx="838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0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96269"/>
            <a:ext cx="74104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1295400"/>
            <a:ext cx="7467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Agenda</a:t>
            </a:r>
          </a:p>
          <a:p>
            <a:endParaRPr lang="en-US" sz="2800" dirty="0" smtClean="0"/>
          </a:p>
          <a:p>
            <a:r>
              <a:rPr lang="en-US" sz="2400" dirty="0" smtClean="0"/>
              <a:t>What is  Lattix Architect?</a:t>
            </a:r>
          </a:p>
          <a:p>
            <a:endParaRPr lang="en-US" sz="2400" dirty="0" smtClean="0"/>
          </a:p>
          <a:p>
            <a:r>
              <a:rPr lang="en-US" sz="2400" dirty="0" smtClean="0"/>
              <a:t>Why Lattix?</a:t>
            </a:r>
          </a:p>
          <a:p>
            <a:endParaRPr lang="en-US" sz="2400" dirty="0"/>
          </a:p>
          <a:p>
            <a:r>
              <a:rPr lang="en-US" sz="2400" dirty="0" smtClean="0"/>
              <a:t>Features</a:t>
            </a:r>
          </a:p>
          <a:p>
            <a:endParaRPr lang="en-US" sz="2400" dirty="0"/>
          </a:p>
          <a:p>
            <a:r>
              <a:rPr lang="en-US" sz="2400" dirty="0" smtClean="0"/>
              <a:t>Metrics</a:t>
            </a:r>
          </a:p>
          <a:p>
            <a:endParaRPr lang="en-US" sz="2400" dirty="0"/>
          </a:p>
          <a:p>
            <a:r>
              <a:rPr lang="en-US" sz="2400" dirty="0" smtClean="0"/>
              <a:t>DSM – Design / Dependency Structure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7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DSM </a:t>
            </a:r>
            <a:r>
              <a:rPr lang="en-US" sz="3200" dirty="0"/>
              <a:t>Definition 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436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199"/>
            <a:ext cx="16573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2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Strength -Concise 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729581"/>
            <a:ext cx="53911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dirty="0"/>
              <a:t>Strength -Concise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2057400"/>
            <a:ext cx="5648325" cy="313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</a:t>
            </a:r>
            <a:r>
              <a:rPr lang="en-US" sz="2800" dirty="0" smtClean="0"/>
              <a:t>Strength- Concise</a:t>
            </a:r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053431"/>
            <a:ext cx="58102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Strength 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Find </a:t>
            </a:r>
            <a:r>
              <a:rPr lang="en-US" sz="1800" dirty="0"/>
              <a:t>layering by partitioning</a:t>
            </a:r>
          </a:p>
          <a:p>
            <a:pPr marL="0" indent="0">
              <a:buNone/>
            </a:pPr>
            <a:r>
              <a:rPr lang="en-US" sz="1800" dirty="0" smtClean="0"/>
              <a:t>	Cycles </a:t>
            </a:r>
            <a:r>
              <a:rPr lang="en-US" sz="1800" dirty="0"/>
              <a:t>easily visible 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276600"/>
            <a:ext cx="46053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5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Strength -Analysis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Find </a:t>
            </a:r>
            <a:r>
              <a:rPr lang="en-US" sz="1800" dirty="0"/>
              <a:t>layering by </a:t>
            </a:r>
            <a:r>
              <a:rPr lang="en-US" sz="1800" dirty="0" smtClean="0"/>
              <a:t>partitioning</a:t>
            </a:r>
          </a:p>
          <a:p>
            <a:pPr marL="0" indent="0">
              <a:buNone/>
            </a:pPr>
            <a:r>
              <a:rPr lang="en-US" sz="1800" dirty="0" smtClean="0"/>
              <a:t>	Cycles </a:t>
            </a:r>
            <a:r>
              <a:rPr lang="en-US" sz="1800" dirty="0"/>
              <a:t>easily visible 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743200"/>
            <a:ext cx="62674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dirty="0"/>
              <a:t>Strength 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Discover </a:t>
            </a:r>
            <a:r>
              <a:rPr lang="en-US" sz="1800" dirty="0"/>
              <a:t>public, internal and unused </a:t>
            </a:r>
            <a:r>
              <a:rPr lang="en-US" sz="1800" dirty="0" smtClean="0"/>
              <a:t>code</a:t>
            </a:r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858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dirty="0"/>
              <a:t>Strength -Refactoring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What if scenarios can be done without changing code</a:t>
            </a:r>
          </a:p>
          <a:p>
            <a:pPr marL="0" indent="0">
              <a:buNone/>
            </a:pPr>
            <a:r>
              <a:rPr lang="en-US" sz="1800" dirty="0" smtClean="0"/>
              <a:t>	Moving </a:t>
            </a:r>
            <a:r>
              <a:rPr lang="en-US" sz="1800" dirty="0"/>
              <a:t>elements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62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4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Strength -Refactoring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What if scenarios can be done without changing code</a:t>
            </a:r>
          </a:p>
          <a:p>
            <a:pPr marL="0" indent="0">
              <a:buNone/>
            </a:pPr>
            <a:r>
              <a:rPr lang="en-US" sz="1800" dirty="0" smtClean="0"/>
              <a:t>	Moving </a:t>
            </a:r>
            <a:r>
              <a:rPr lang="en-US" sz="1800" dirty="0"/>
              <a:t>elements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9" y="2667000"/>
            <a:ext cx="53387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3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dirty="0"/>
              <a:t>Strength -Refactoring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What if scenarios can be done without changing </a:t>
            </a:r>
            <a:r>
              <a:rPr lang="en-US" sz="1800" dirty="0" smtClean="0"/>
              <a:t>code</a:t>
            </a:r>
          </a:p>
          <a:p>
            <a:pPr marL="0" indent="0">
              <a:buNone/>
            </a:pPr>
            <a:r>
              <a:rPr lang="en-US" sz="1800" dirty="0" smtClean="0"/>
              <a:t>	Grouping </a:t>
            </a:r>
            <a:r>
              <a:rPr lang="en-US" sz="1800" dirty="0"/>
              <a:t>elements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010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7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9030" y="1652024"/>
            <a:ext cx="762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sz="2000" b="1" dirty="0" smtClean="0"/>
              <a:t>Lattix </a:t>
            </a:r>
            <a:r>
              <a:rPr lang="en-US" sz="2000" b="1" dirty="0"/>
              <a:t>Architect</a:t>
            </a:r>
            <a:r>
              <a:rPr lang="en-US" sz="2000" dirty="0"/>
              <a:t> 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 </a:t>
            </a:r>
            <a:r>
              <a:rPr lang="en-US" dirty="0"/>
              <a:t>desktop application that enables you to create Dependency Models of your systems, including applications, databases, services, and configuration files.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000" b="1" dirty="0" smtClean="0"/>
          </a:p>
          <a:p>
            <a:r>
              <a:rPr lang="en-US" sz="2000" b="1" dirty="0" smtClean="0"/>
              <a:t>Benefits:</a:t>
            </a:r>
            <a:endParaRPr lang="en-US" sz="2000" b="1" dirty="0"/>
          </a:p>
          <a:p>
            <a:r>
              <a:rPr lang="en-US" dirty="0" smtClean="0"/>
              <a:t>With </a:t>
            </a:r>
            <a:r>
              <a:rPr lang="en-US" dirty="0"/>
              <a:t>Lattix Architect, </a:t>
            </a:r>
            <a:r>
              <a:rPr lang="en-US" dirty="0" smtClean="0"/>
              <a:t>you </a:t>
            </a:r>
            <a:r>
              <a:rPr lang="en-US" dirty="0"/>
              <a:t>can 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Analyze </a:t>
            </a:r>
            <a:r>
              <a:rPr lang="en-US" dirty="0"/>
              <a:t>your architecture in </a:t>
            </a:r>
            <a:r>
              <a:rPr lang="en-US" dirty="0" smtClean="0"/>
              <a:t>detail</a:t>
            </a:r>
          </a:p>
          <a:p>
            <a:pPr marL="342900" indent="-342900">
              <a:buAutoNum type="alphaLcParenR"/>
            </a:pPr>
            <a:r>
              <a:rPr lang="en-US" dirty="0" smtClean="0"/>
              <a:t>Edit </a:t>
            </a:r>
            <a:r>
              <a:rPr lang="en-US" dirty="0"/>
              <a:t>the structure to create what-if and should-be </a:t>
            </a:r>
            <a:r>
              <a:rPr lang="en-US" dirty="0" smtClean="0"/>
              <a:t>architectures</a:t>
            </a:r>
          </a:p>
          <a:p>
            <a:pPr marL="342900" indent="-342900">
              <a:buAutoNum type="alphaLcParenR"/>
            </a:pPr>
            <a:r>
              <a:rPr lang="en-US" dirty="0" smtClean="0"/>
              <a:t>Create </a:t>
            </a:r>
            <a:r>
              <a:rPr lang="en-US" dirty="0"/>
              <a:t>design rules to formalize and communicate that architecture to your entire development </a:t>
            </a:r>
            <a:r>
              <a:rPr lang="en-US" dirty="0" smtClean="0"/>
              <a:t>Teams</a:t>
            </a:r>
            <a:endParaRPr lang="en-US" dirty="0"/>
          </a:p>
        </p:txBody>
      </p:sp>
      <p:pic>
        <p:nvPicPr>
          <p:cNvPr id="1026" name="Picture 2" descr="Image result for w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9" y="762000"/>
            <a:ext cx="2667000" cy="91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w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wh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wh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Image result for wh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w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48" y="2953940"/>
            <a:ext cx="2078182" cy="77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dirty="0"/>
              <a:t>Strength -Refactoring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What if scenarios can be done without changing code</a:t>
            </a:r>
          </a:p>
          <a:p>
            <a:pPr marL="0" indent="0">
              <a:buNone/>
            </a:pPr>
            <a:r>
              <a:rPr lang="en-US" sz="1800" dirty="0" smtClean="0"/>
              <a:t>	Grouping </a:t>
            </a:r>
            <a:r>
              <a:rPr lang="en-US" sz="1800" dirty="0"/>
              <a:t>elements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667000"/>
            <a:ext cx="6286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1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dirty="0"/>
              <a:t>Strength -Refactoring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What if scenarios can be done without changing code</a:t>
            </a:r>
          </a:p>
          <a:p>
            <a:pPr marL="0" indent="0">
              <a:buNone/>
            </a:pPr>
            <a:r>
              <a:rPr lang="en-US" sz="1800" dirty="0" smtClean="0"/>
              <a:t>	Grouping </a:t>
            </a:r>
            <a:r>
              <a:rPr lang="en-US" sz="1800" dirty="0"/>
              <a:t>elements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4815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5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Strength -Refactoring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What if scenarios can be done without changing code</a:t>
            </a:r>
          </a:p>
          <a:p>
            <a:pPr marL="0" indent="0">
              <a:buNone/>
            </a:pPr>
            <a:r>
              <a:rPr lang="en-US" sz="2000" dirty="0" smtClean="0"/>
              <a:t>	Grouping </a:t>
            </a:r>
            <a:r>
              <a:rPr lang="en-US" sz="2000" dirty="0"/>
              <a:t>elements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70" y="2362200"/>
            <a:ext cx="44386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1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Lattix/DSM </a:t>
            </a:r>
            <a:r>
              <a:rPr lang="en-US" sz="2400" dirty="0"/>
              <a:t>excellent for analysis/refactoring code </a:t>
            </a:r>
            <a:r>
              <a:rPr lang="en-US" sz="2400" dirty="0" smtClean="0"/>
              <a:t>base</a:t>
            </a:r>
          </a:p>
          <a:p>
            <a:pPr lvl="1"/>
            <a:r>
              <a:rPr lang="en-US" sz="2400" dirty="0" smtClean="0"/>
              <a:t>Scales much better than UML</a:t>
            </a:r>
          </a:p>
          <a:p>
            <a:pPr lvl="1"/>
            <a:r>
              <a:rPr lang="en-US" sz="2400" dirty="0" smtClean="0"/>
              <a:t>Analyze refactoring scenarios without code changes</a:t>
            </a:r>
          </a:p>
          <a:p>
            <a:pPr lvl="1"/>
            <a:r>
              <a:rPr lang="en-US" sz="2400" dirty="0" smtClean="0"/>
              <a:t>Allows reasoning at higher abstraction level 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Lattix/DSM fits well in agile approach</a:t>
            </a:r>
          </a:p>
          <a:p>
            <a:pPr lvl="1"/>
            <a:r>
              <a:rPr lang="en-US" sz="2400" dirty="0"/>
              <a:t>Use dependency rules to document architecture</a:t>
            </a:r>
          </a:p>
          <a:p>
            <a:pPr lvl="1"/>
            <a:r>
              <a:rPr lang="en-US" sz="2400" dirty="0"/>
              <a:t>Avoid architecture degradation by integrating Lattix in continuous </a:t>
            </a:r>
            <a:r>
              <a:rPr lang="en-US" sz="2400" dirty="0" smtClean="0"/>
              <a:t>build</a:t>
            </a:r>
            <a:endParaRPr lang="en-US" sz="2400" dirty="0" smtClean="0"/>
          </a:p>
          <a:p>
            <a:r>
              <a:rPr lang="en-US" sz="2400" dirty="0" smtClean="0"/>
              <a:t>Lattix/DSM </a:t>
            </a:r>
            <a:r>
              <a:rPr lang="en-US" sz="2400" dirty="0"/>
              <a:t>used for product line architecture (Ricoh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Support migration</a:t>
            </a:r>
          </a:p>
          <a:p>
            <a:pPr lvl="1"/>
            <a:r>
              <a:rPr lang="en-US" sz="2400" dirty="0"/>
              <a:t>Allow evolution</a:t>
            </a:r>
          </a:p>
          <a:p>
            <a:pPr lvl="1"/>
            <a:r>
              <a:rPr lang="en-US" sz="2400" dirty="0"/>
              <a:t>Check conformance code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2534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Summary</a:t>
            </a:r>
            <a:endParaRPr 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00275"/>
            <a:ext cx="58578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3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3687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	Understand </a:t>
            </a:r>
            <a:r>
              <a:rPr lang="en-US" sz="1800" dirty="0"/>
              <a:t>the detailed dependency of every low level element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Decomposition </a:t>
            </a:r>
            <a:r>
              <a:rPr lang="en-US" sz="1800" dirty="0"/>
              <a:t>hierarchy enables massive scalability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Re-engineer </a:t>
            </a:r>
            <a:r>
              <a:rPr lang="en-US" sz="1800" dirty="0"/>
              <a:t>systems and generate work list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Design </a:t>
            </a:r>
            <a:r>
              <a:rPr lang="en-US" sz="1800" dirty="0"/>
              <a:t>rules allow precise specification of layering and componentization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Control </a:t>
            </a:r>
            <a:r>
              <a:rPr lang="en-US" sz="1800" dirty="0"/>
              <a:t>how 3rd party libraries are used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Metrics to </a:t>
            </a:r>
            <a:r>
              <a:rPr lang="en-US" sz="1800" dirty="0"/>
              <a:t>measure complexity, stability, cyclicality, coupling and other </a:t>
            </a:r>
            <a:r>
              <a:rPr lang="en-US" sz="1800" dirty="0" smtClean="0"/>
              <a:t>	measures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smtClean="0"/>
              <a:t>	Open </a:t>
            </a:r>
            <a:r>
              <a:rPr lang="en-US" sz="1800" dirty="0"/>
              <a:t>API to extend, customize and integrate into tool </a:t>
            </a:r>
            <a:r>
              <a:rPr lang="en-US" sz="1800" dirty="0" smtClean="0"/>
              <a:t>chain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Image result for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eatu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Featur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Featur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Image result fo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599"/>
            <a:ext cx="3752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Lattix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Tool to apply DSM technology to software architecture</a:t>
            </a:r>
          </a:p>
          <a:p>
            <a:pPr marL="0" indent="0">
              <a:buNone/>
            </a:pPr>
            <a:r>
              <a:rPr lang="en-US" sz="2000" b="1" dirty="0"/>
              <a:t>Introducing Lattix</a:t>
            </a:r>
          </a:p>
          <a:p>
            <a:pPr marL="0" indent="0">
              <a:buNone/>
            </a:pPr>
            <a:r>
              <a:rPr lang="en-US" sz="2000" dirty="0" smtClean="0"/>
              <a:t>Discover </a:t>
            </a:r>
            <a:r>
              <a:rPr lang="en-US" sz="2000" dirty="0"/>
              <a:t>and Identify Issues with Dependencies </a:t>
            </a:r>
          </a:p>
          <a:p>
            <a:pPr marL="0" indent="0">
              <a:buNone/>
            </a:pPr>
            <a:r>
              <a:rPr lang="en-US" sz="2000" dirty="0" smtClean="0"/>
              <a:t>	Analysis </a:t>
            </a:r>
            <a:r>
              <a:rPr lang="en-US" sz="2000" dirty="0"/>
              <a:t>using DSM techniques</a:t>
            </a:r>
          </a:p>
          <a:p>
            <a:pPr marL="0" indent="0">
              <a:buNone/>
            </a:pPr>
            <a:r>
              <a:rPr lang="en-US" sz="2000" dirty="0" smtClean="0"/>
              <a:t>Specify/Enforce </a:t>
            </a:r>
            <a:r>
              <a:rPr lang="en-US" sz="2000" dirty="0"/>
              <a:t>Architectures</a:t>
            </a:r>
          </a:p>
          <a:p>
            <a:pPr marL="0" indent="0">
              <a:buNone/>
            </a:pPr>
            <a:r>
              <a:rPr lang="en-US" sz="2000" dirty="0" smtClean="0"/>
              <a:t>	Dependency </a:t>
            </a:r>
            <a:r>
              <a:rPr lang="en-US" sz="2000" dirty="0"/>
              <a:t>rules</a:t>
            </a:r>
          </a:p>
          <a:p>
            <a:pPr marL="0" indent="0">
              <a:buNone/>
            </a:pPr>
            <a:r>
              <a:rPr lang="en-US" sz="2000" dirty="0" smtClean="0"/>
              <a:t>Re-engineer </a:t>
            </a:r>
            <a:r>
              <a:rPr lang="en-US" sz="2000" dirty="0"/>
              <a:t>and Refactor</a:t>
            </a:r>
          </a:p>
          <a:p>
            <a:pPr marL="0" indent="0">
              <a:buNone/>
            </a:pPr>
            <a:r>
              <a:rPr lang="en-US" sz="2000" dirty="0" smtClean="0"/>
              <a:t>	Impact </a:t>
            </a:r>
            <a:r>
              <a:rPr lang="en-US" sz="2000" dirty="0"/>
              <a:t>analysis</a:t>
            </a:r>
          </a:p>
          <a:p>
            <a:pPr marL="0" indent="0">
              <a:buNone/>
            </a:pPr>
            <a:r>
              <a:rPr lang="en-US" sz="2000" dirty="0" smtClean="0"/>
              <a:t>Track</a:t>
            </a:r>
            <a:r>
              <a:rPr lang="en-US" sz="2000" dirty="0"/>
              <a:t>, Measure and Report on Changes and Trends</a:t>
            </a:r>
          </a:p>
          <a:p>
            <a:pPr marL="0" indent="0">
              <a:buNone/>
            </a:pPr>
            <a:r>
              <a:rPr lang="en-US" sz="2000" dirty="0" smtClean="0"/>
              <a:t>	Metrics </a:t>
            </a:r>
            <a:r>
              <a:rPr lang="en-US" sz="2000" dirty="0"/>
              <a:t>and repository</a:t>
            </a:r>
          </a:p>
          <a:p>
            <a:pPr marL="0" indent="0">
              <a:buNone/>
            </a:pPr>
            <a:r>
              <a:rPr lang="en-US" sz="2000" dirty="0" smtClean="0"/>
              <a:t>Wide </a:t>
            </a:r>
            <a:r>
              <a:rPr lang="en-US" sz="2000" dirty="0"/>
              <a:t>range of input sources</a:t>
            </a:r>
          </a:p>
          <a:p>
            <a:pPr marL="0" indent="0">
              <a:buNone/>
            </a:pPr>
            <a:r>
              <a:rPr lang="en-US" sz="2000" dirty="0" smtClean="0"/>
              <a:t>	C</a:t>
            </a:r>
            <a:r>
              <a:rPr lang="en-US" sz="2000" dirty="0"/>
              <a:t>++, C, Java, Fortran, Ada, UML, .NET, databases, XML, Excel, LDI, etc…..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55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</a:t>
            </a:r>
            <a:r>
              <a:rPr lang="en-US" sz="2800" dirty="0" smtClean="0"/>
              <a:t>Approach</a:t>
            </a:r>
            <a:endParaRPr lang="en-US" sz="28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772444"/>
            <a:ext cx="65817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5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Rules and Violations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38975" cy="451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3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 Picture - Lattix Architect &amp; Web</a:t>
            </a:r>
            <a:endParaRPr lang="en-US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23014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83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Lattix Toolset</a:t>
            </a:r>
            <a:endParaRPr lang="en-US" sz="28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96269"/>
            <a:ext cx="6248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2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332</Words>
  <Application>Microsoft Office PowerPoint</Application>
  <PresentationFormat>On-screen Show (4:3)</PresentationFormat>
  <Paragraphs>148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Lattix Architect</vt:lpstr>
      <vt:lpstr>PowerPoint Presentation</vt:lpstr>
      <vt:lpstr>PowerPoint Presentation</vt:lpstr>
      <vt:lpstr>PowerPoint Presentation</vt:lpstr>
      <vt:lpstr>Lattix</vt:lpstr>
      <vt:lpstr>General Approach</vt:lpstr>
      <vt:lpstr>Design Rules and Violations</vt:lpstr>
      <vt:lpstr>Big Picture - Lattix Architect &amp; Web</vt:lpstr>
      <vt:lpstr>Lattix Toolset</vt:lpstr>
      <vt:lpstr>Metrics</vt:lpstr>
      <vt:lpstr>Metrics</vt:lpstr>
      <vt:lpstr>Dependency Structure Matrix (DSM) and Conceptual Architecture Diagram (CAD)</vt:lpstr>
      <vt:lpstr>DSM – Design / Dependency Structure Matrix</vt:lpstr>
      <vt:lpstr>Business Case - Why you should care about managing dependencies</vt:lpstr>
      <vt:lpstr>Dependencies are Essential</vt:lpstr>
      <vt:lpstr>Reasons We Fail</vt:lpstr>
      <vt:lpstr>UML Limitations</vt:lpstr>
      <vt:lpstr>Dependency Structure Matrix</vt:lpstr>
      <vt:lpstr>Example </vt:lpstr>
      <vt:lpstr>DSM Definition </vt:lpstr>
      <vt:lpstr>Key Strength -Concise </vt:lpstr>
      <vt:lpstr>Key Strength -Concise</vt:lpstr>
      <vt:lpstr>Key Strength- Concise</vt:lpstr>
      <vt:lpstr>Key Strength -Analysis</vt:lpstr>
      <vt:lpstr>Key Strength -Analysis</vt:lpstr>
      <vt:lpstr>Key Strength -Analysis</vt:lpstr>
      <vt:lpstr>Key Strength -Refactoring</vt:lpstr>
      <vt:lpstr>Key Strength -Refactoring</vt:lpstr>
      <vt:lpstr>Key Strength -Refactoring</vt:lpstr>
      <vt:lpstr>Key Strength -Refactoring</vt:lpstr>
      <vt:lpstr>Key Strength -Refactoring</vt:lpstr>
      <vt:lpstr>Key Strength -Refactoring</vt:lpstr>
      <vt:lpstr>PowerPoint Presentation</vt:lpstr>
    </vt:vector>
  </TitlesOfParts>
  <Company>AIG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Lattix Architect</dc:title>
  <dc:creator>American International Group</dc:creator>
  <cp:lastModifiedBy>American International Group</cp:lastModifiedBy>
  <cp:revision>55</cp:revision>
  <dcterms:created xsi:type="dcterms:W3CDTF">2018-01-28T12:15:34Z</dcterms:created>
  <dcterms:modified xsi:type="dcterms:W3CDTF">2018-01-28T17:57:23Z</dcterms:modified>
</cp:coreProperties>
</file>