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7"/>
  </p:notesMasterIdLst>
  <p:handoutMasterIdLst>
    <p:handoutMasterId r:id="rId8"/>
  </p:handoutMasterIdLst>
  <p:sldIdLst>
    <p:sldId id="449" r:id="rId3"/>
    <p:sldId id="1561" r:id="rId4"/>
    <p:sldId id="1562" r:id="rId5"/>
    <p:sldId id="33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E6A"/>
    <a:srgbClr val="939593"/>
    <a:srgbClr val="FFFFFF"/>
    <a:srgbClr val="EB68AF"/>
    <a:srgbClr val="A5DAED"/>
    <a:srgbClr val="7F7F7F"/>
    <a:srgbClr val="109DD0"/>
    <a:srgbClr val="784583"/>
    <a:srgbClr val="D61360"/>
    <a:srgbClr val="A0CD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712"/>
  </p:normalViewPr>
  <p:slideViewPr>
    <p:cSldViewPr snapToGrid="0" snapToObjects="1">
      <p:cViewPr>
        <p:scale>
          <a:sx n="78" d="100"/>
          <a:sy n="78" d="100"/>
        </p:scale>
        <p:origin x="-318"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15-08-2019</a:t>
            </a:fld>
            <a:endParaRPr lang="en-US" dirty="0"/>
          </a:p>
        </p:txBody>
      </p:sp>
      <p:sp>
        <p:nvSpPr>
          <p:cNvPr id="4" name="Footer Placeholder 3">
            <a:extLst>
              <a:ext uri="{FF2B5EF4-FFF2-40B4-BE49-F238E27FC236}">
                <a16:creationId xmlns:a16="http://schemas.microsoft.com/office/drawing/2014/main" xmlns=""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dirty="0"/>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15-08-2019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dirty="0"/>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hyperlink" Target="https://www.mphasis.com/home/our-approach.html" TargetMode="Externa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https://www.facebook.com/MphasisPeople/" TargetMode="External"/><Relationship Id="rId12" Type="http://schemas.openxmlformats.org/officeDocument/2006/relationships/image" Target="../media/image18.svg"/><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image" Target="../media/image14.svg"/><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hyperlink" Target="https://twitter.com/Mphasis" TargetMode="External"/><Relationship Id="rId4" Type="http://schemas.openxmlformats.org/officeDocument/2006/relationships/hyperlink" Target="https://www.linkedin.com/company/mphasis/" TargetMode="External"/><Relationship Id="rId9" Type="http://schemas.openxmlformats.org/officeDocument/2006/relationships/image" Target="../media/image16.sv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hyperlink" Target="https://www.mphasis.com/home/our-approach.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xmlns=""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xmlns=""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August 18</a:t>
            </a:r>
            <a:endParaRPr lang="en-US" dirty="0"/>
          </a:p>
        </p:txBody>
      </p:sp>
      <p:grpSp>
        <p:nvGrpSpPr>
          <p:cNvPr id="11" name="Group 10">
            <a:extLst>
              <a:ext uri="{FF2B5EF4-FFF2-40B4-BE49-F238E27FC236}">
                <a16:creationId xmlns:a16="http://schemas.microsoft.com/office/drawing/2014/main" xmlns=""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xmlns=""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xmlns=""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xmlns=""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xmlns=""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xmlns=""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May 2018</a:t>
            </a:r>
          </a:p>
        </p:txBody>
      </p:sp>
      <p:grpSp>
        <p:nvGrpSpPr>
          <p:cNvPr id="17" name="Group 16">
            <a:extLst>
              <a:ext uri="{FF2B5EF4-FFF2-40B4-BE49-F238E27FC236}">
                <a16:creationId xmlns:a16="http://schemas.microsoft.com/office/drawing/2014/main" xmlns=""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xmlns=""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xmlns=""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0799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17">
            <a:extLst>
              <a:ext uri="{FF2B5EF4-FFF2-40B4-BE49-F238E27FC236}">
                <a16:creationId xmlns:a16="http://schemas.microsoft.com/office/drawing/2014/main" xmlns="" id="{4D4FD06C-5B53-0B4D-8142-26E4EA1C0E31}"/>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9" name="Text Placeholder 17">
            <a:extLst>
              <a:ext uri="{FF2B5EF4-FFF2-40B4-BE49-F238E27FC236}">
                <a16:creationId xmlns:a16="http://schemas.microsoft.com/office/drawing/2014/main" xmlns="" id="{6A212E31-8890-6247-A94F-7AC3EC6DD0DE}"/>
              </a:ext>
            </a:extLst>
          </p:cNvPr>
          <p:cNvSpPr>
            <a:spLocks noGrp="1"/>
          </p:cNvSpPr>
          <p:nvPr>
            <p:ph type="body" sz="quarter" idx="11" hasCustomPrompt="1"/>
          </p:nvPr>
        </p:nvSpPr>
        <p:spPr>
          <a:xfrm>
            <a:off x="5132297" y="441268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accent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1" name="Straight Connector 10">
            <a:extLst>
              <a:ext uri="{FF2B5EF4-FFF2-40B4-BE49-F238E27FC236}">
                <a16:creationId xmlns:a16="http://schemas.microsoft.com/office/drawing/2014/main" xmlns=""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cture Placeholder 8">
            <a:extLst>
              <a:ext uri="{FF2B5EF4-FFF2-40B4-BE49-F238E27FC236}">
                <a16:creationId xmlns:a16="http://schemas.microsoft.com/office/drawing/2014/main" xmlns="" id="{FE1431C8-DC1B-F940-95BC-74FB76E772D4}"/>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 Logo - Click on icon to add picture or drag and drop on the area</a:t>
            </a:r>
          </a:p>
          <a:p>
            <a:endParaRPr lang="en-US" dirty="0"/>
          </a:p>
        </p:txBody>
      </p:sp>
      <p:grpSp>
        <p:nvGrpSpPr>
          <p:cNvPr id="15" name="Group 14">
            <a:extLst>
              <a:ext uri="{FF2B5EF4-FFF2-40B4-BE49-F238E27FC236}">
                <a16:creationId xmlns:a16="http://schemas.microsoft.com/office/drawing/2014/main" xmlns=""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xmlns=""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xmlns=""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71874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a:gradFill flip="none" rotWithShape="1">
            <a:gsLst>
              <a:gs pos="0">
                <a:srgbClr val="939593">
                  <a:tint val="66000"/>
                  <a:satMod val="160000"/>
                </a:srgbClr>
              </a:gs>
              <a:gs pos="50000">
                <a:srgbClr val="939593">
                  <a:tint val="44500"/>
                  <a:satMod val="160000"/>
                </a:srgbClr>
              </a:gs>
              <a:gs pos="100000">
                <a:srgbClr val="939593">
                  <a:tint val="23500"/>
                  <a:satMod val="160000"/>
                </a:srgbClr>
              </a:gs>
            </a:gsLst>
            <a:lin ang="18900000" scaled="1"/>
            <a:tileRect/>
          </a:gradFill>
        </p:spPr>
        <p:txBody>
          <a:bodyPr/>
          <a:lstStyle>
            <a:lvl1pPr>
              <a:defRPr sz="2400">
                <a:solidFill>
                  <a:schemeClr val="accent6">
                    <a:lumMod val="75000"/>
                  </a:schemeClr>
                </a:solidFill>
              </a:defRPr>
            </a:lvl1pPr>
          </a:lstStyle>
          <a:p>
            <a:r>
              <a:rPr lang="en-US" dirty="0"/>
              <a:t>Header – 24pt</a:t>
            </a:r>
          </a:p>
        </p:txBody>
      </p:sp>
      <p:sp>
        <p:nvSpPr>
          <p:cNvPr id="6"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7"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82320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xmlns=""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xmlns=""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xmlns=""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xmlns="" id="{624D84FE-9F10-3E4F-A3EE-08F2DC268A10}"/>
              </a:ext>
            </a:extLst>
          </p:cNvPr>
          <p:cNvSpPr>
            <a:spLocks noGrp="1"/>
          </p:cNvSpPr>
          <p:nvPr>
            <p:ph type="title" hasCustomPrompt="1"/>
          </p:nvPr>
        </p:nvSpPr>
        <p:spPr>
          <a:xfrm>
            <a:off x="0" y="240434"/>
            <a:ext cx="12192000" cy="341457"/>
          </a:xfrm>
        </p:spPr>
        <p:txBody>
          <a:bodyPr/>
          <a:lstStyle>
            <a:lvl1pPr>
              <a:defRPr sz="2400" baseline="0">
                <a:solidFill>
                  <a:schemeClr val="accent6">
                    <a:lumMod val="75000"/>
                  </a:schemeClr>
                </a:solidFill>
              </a:defRPr>
            </a:lvl1pPr>
          </a:lstStyle>
          <a:p>
            <a:r>
              <a:rPr lang="en-US" dirty="0"/>
              <a:t>Color Palette – 24pt</a:t>
            </a:r>
          </a:p>
        </p:txBody>
      </p:sp>
      <p:cxnSp>
        <p:nvCxnSpPr>
          <p:cNvPr id="30" name="Straight Connector 29">
            <a:extLst>
              <a:ext uri="{FF2B5EF4-FFF2-40B4-BE49-F238E27FC236}">
                <a16:creationId xmlns:a16="http://schemas.microsoft.com/office/drawing/2014/main" xmlns=""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a:extLst/>
          </p:cNvPr>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a:extLst/>
          </p:cNvPr>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57" name="Rounded Rectangle 5">
            <a:extLst/>
          </p:cNvPr>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58" name="Rounded Rectangle 6">
            <a:extLst/>
          </p:cNvPr>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dirty="0"/>
          </a:p>
        </p:txBody>
      </p:sp>
      <p:sp>
        <p:nvSpPr>
          <p:cNvPr id="59" name="Rounded Rectangle 4">
            <a:extLst/>
          </p:cNvPr>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dirty="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a:extLst/>
          </p:cNvPr>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19"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0"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C32A823-2E32-FE4A-8912-5D4220A5E809}"/>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Header – 24pt</a:t>
            </a:r>
          </a:p>
        </p:txBody>
      </p:sp>
      <p:cxnSp>
        <p:nvCxnSpPr>
          <p:cNvPr id="6" name="Straight Connector 5">
            <a:extLst>
              <a:ext uri="{FF2B5EF4-FFF2-40B4-BE49-F238E27FC236}">
                <a16:creationId xmlns:a16="http://schemas.microsoft.com/office/drawing/2014/main" xmlns=""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xmlns=""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11"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9166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parator Slide - Dark Grey">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xmlns="" id="{C99F0783-036D-944D-9BDE-BE26AA5B6C0A}"/>
              </a:ext>
            </a:extLst>
          </p:cNvPr>
          <p:cNvCxnSpPr>
            <a:cxnSpLocks/>
          </p:cNvCxnSpPr>
          <p:nvPr userDrawn="1"/>
        </p:nvCxnSpPr>
        <p:spPr>
          <a:xfrm>
            <a:off x="1263844" y="2573415"/>
            <a:ext cx="3647547" cy="0"/>
          </a:xfrm>
          <a:prstGeom prst="line">
            <a:avLst/>
          </a:prstGeom>
          <a:ln w="9525" cmpd="sng">
            <a:solidFill>
              <a:schemeClr val="bg1">
                <a:lumMod val="50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xmlns="" id="{1FDAFCB2-B2EB-B442-A106-65F4F9E022A4}"/>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lumMod val="50000"/>
                  </a:schemeClr>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
        <p:nvSpPr>
          <p:cNvPr id="16" name="Content Placeholder 3">
            <a:extLst>
              <a:ext uri="{FF2B5EF4-FFF2-40B4-BE49-F238E27FC236}">
                <a16:creationId xmlns:a16="http://schemas.microsoft.com/office/drawing/2014/main" xmlns="" id="{04055F18-C494-BA40-9345-4E81EA0A72C1}"/>
              </a:ext>
            </a:extLst>
          </p:cNvPr>
          <p:cNvSpPr>
            <a:spLocks noGrp="1"/>
          </p:cNvSpPr>
          <p:nvPr>
            <p:ph sz="quarter" idx="16" hasCustomPrompt="1"/>
          </p:nvPr>
        </p:nvSpPr>
        <p:spPr>
          <a:xfrm>
            <a:off x="1263844" y="2727182"/>
            <a:ext cx="3648075"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lumMod val="50000"/>
                  </a:schemeClr>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263943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4E81F3C-A3F0-5C45-AC5C-5E3E76E2BA06}"/>
              </a:ext>
            </a:extLst>
          </p:cNvPr>
          <p:cNvSpPr>
            <a:spLocks noGrp="1"/>
          </p:cNvSpPr>
          <p:nvPr>
            <p:ph type="title" hasCustomPrompt="1"/>
          </p:nvPr>
        </p:nvSpPr>
        <p:spPr/>
        <p:txBody>
          <a:bodyPr/>
          <a:lstStyle>
            <a:lvl1pPr>
              <a:defRPr sz="2400" b="1">
                <a:latin typeface="+mn-lt"/>
              </a:defRPr>
            </a:lvl1pPr>
          </a:lstStyle>
          <a:p>
            <a:r>
              <a:rPr lang="en-US" dirty="0"/>
              <a:t>Services slide – 24pt</a:t>
            </a:r>
          </a:p>
        </p:txBody>
      </p:sp>
      <p:cxnSp>
        <p:nvCxnSpPr>
          <p:cNvPr id="9" name="Straight Connector 8">
            <a:extLst>
              <a:ext uri="{FF2B5EF4-FFF2-40B4-BE49-F238E27FC236}">
                <a16:creationId xmlns:a16="http://schemas.microsoft.com/office/drawing/2014/main" xmlns=""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7"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8"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27118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rvices Slid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xmlns=""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xmlns=""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xmlns=""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xmlns=""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xmlns=""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xmlns=""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xmlns=""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xmlns=""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xmlns=""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xmlns=""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xmlns=""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xmlns=""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xmlns=""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xmlns=""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xmlns=""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xmlns=""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xmlns=""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xmlns=""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5" name="Title 2">
            <a:extLst/>
          </p:cNvPr>
          <p:cNvSpPr>
            <a:spLocks noGrp="1"/>
          </p:cNvSpPr>
          <p:nvPr>
            <p:ph type="title" hasCustomPrompt="1"/>
          </p:nvPr>
        </p:nvSpPr>
        <p:spPr>
          <a:xfrm>
            <a:off x="0" y="240434"/>
            <a:ext cx="12192000" cy="341457"/>
          </a:xfrm>
        </p:spPr>
        <p:txBody>
          <a:bodyPr/>
          <a:lstStyle>
            <a:lvl1pPr>
              <a:defRPr sz="2400" b="1">
                <a:latin typeface="+mn-lt"/>
              </a:defRPr>
            </a:lvl1pPr>
          </a:lstStyle>
          <a:p>
            <a:r>
              <a:rPr lang="en-US" dirty="0"/>
              <a:t>Services slide – 24pt</a:t>
            </a:r>
          </a:p>
        </p:txBody>
      </p:sp>
      <p:sp>
        <p:nvSpPr>
          <p:cNvPr id="24"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6"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59670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xmlns=""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xmlns=""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xmlns=""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xmlns=""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xmlns=""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xmlns=""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xmlns=""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xmlns=""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xmlns=""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xmlns=""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xmlns=""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xmlns=""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xmlns=""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xmlns=""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xmlns=""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6"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70260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xmlns=""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xmlns=""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xmlns=""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xmlns=""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xmlns=""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xmlns=""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xmlns=""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xmlns=""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xmlns=""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xmlns=""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xmlns=""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xmlns=""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xmlns=""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xmlns=""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xmlns=""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30"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xmlns=""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xmlns=""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xmlns=""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fld id="{62CC2019-3D0C-8E40-AE0D-9B954BB888BC}" type="datetime6">
              <a:rPr lang="en-IN" smtClean="0"/>
              <a:t>August 19</a:t>
            </a:fld>
            <a:endParaRPr lang="en-US" dirty="0"/>
          </a:p>
        </p:txBody>
      </p:sp>
      <p:grpSp>
        <p:nvGrpSpPr>
          <p:cNvPr id="19" name="Group 18">
            <a:extLst>
              <a:ext uri="{FF2B5EF4-FFF2-40B4-BE49-F238E27FC236}">
                <a16:creationId xmlns:a16="http://schemas.microsoft.com/office/drawing/2014/main" xmlns=""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xmlns=""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xmlns=""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xmlns=""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xmlns="" id="{624D84FE-9F10-3E4F-A3EE-08F2DC268A10}"/>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Services slide – 24pt</a:t>
            </a:r>
          </a:p>
        </p:txBody>
      </p:sp>
      <p:cxnSp>
        <p:nvCxnSpPr>
          <p:cNvPr id="30" name="Straight Connector 29">
            <a:extLst>
              <a:ext uri="{FF2B5EF4-FFF2-40B4-BE49-F238E27FC236}">
                <a16:creationId xmlns:a16="http://schemas.microsoft.com/office/drawing/2014/main" xmlns=""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xmlns=""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xmlns=""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xmlns=""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xmlns=""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xmlns=""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xmlns=""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xmlns=""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xmlns=""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xmlns=""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xmlns=""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xmlns=""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xmlns=""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xmlns=""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xmlns=""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xmlns=""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xmlns=""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xmlns=""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xmlns=""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xmlns=""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7"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xmlns="" id="{A8FD1FD4-3816-FB44-915F-85344A42071F}"/>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Awards – 24pt</a:t>
            </a:r>
          </a:p>
        </p:txBody>
      </p:sp>
      <p:cxnSp>
        <p:nvCxnSpPr>
          <p:cNvPr id="27" name="Straight Connector 26">
            <a:extLst>
              <a:ext uri="{FF2B5EF4-FFF2-40B4-BE49-F238E27FC236}">
                <a16:creationId xmlns:a16="http://schemas.microsoft.com/office/drawing/2014/main" xmlns=""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xmlns=""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xmlns=""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5" name="Oval 34">
            <a:extLst>
              <a:ext uri="{FF2B5EF4-FFF2-40B4-BE49-F238E27FC236}">
                <a16:creationId xmlns:a16="http://schemas.microsoft.com/office/drawing/2014/main" xmlns=""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8" name="Oval 37">
            <a:extLst>
              <a:ext uri="{FF2B5EF4-FFF2-40B4-BE49-F238E27FC236}">
                <a16:creationId xmlns:a16="http://schemas.microsoft.com/office/drawing/2014/main" xmlns=""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9" name="Oval 38">
            <a:extLst>
              <a:ext uri="{FF2B5EF4-FFF2-40B4-BE49-F238E27FC236}">
                <a16:creationId xmlns:a16="http://schemas.microsoft.com/office/drawing/2014/main" xmlns=""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4" name="Content Placeholder 6">
            <a:extLst>
              <a:ext uri="{FF2B5EF4-FFF2-40B4-BE49-F238E27FC236}">
                <a16:creationId xmlns:a16="http://schemas.microsoft.com/office/drawing/2014/main" xmlns=""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xmlns=""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xmlns=""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xmlns=""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xmlns=""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xmlns=""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xmlns=""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xmlns=""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xmlns=""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xmlns=""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xmlns=""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xmlns=""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xmlns=""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xmlns=""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xmlns=""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xmlns=""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3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Multi utility Slide – 24pt</a:t>
            </a:r>
          </a:p>
        </p:txBody>
      </p:sp>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xmlns=""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xmlns=""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xmlns=""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xmlns=""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xmlns=""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xmlns=""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xmlns=""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xmlns=""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xmlns=""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xmlns=""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xmlns=""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19"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xmlns=""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7" name="Freeform 5">
            <a:extLst>
              <a:ext uri="{FF2B5EF4-FFF2-40B4-BE49-F238E27FC236}">
                <a16:creationId xmlns:a16="http://schemas.microsoft.com/office/drawing/2014/main" xmlns=""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8" name="Freeform 5">
            <a:extLst>
              <a:ext uri="{FF2B5EF4-FFF2-40B4-BE49-F238E27FC236}">
                <a16:creationId xmlns:a16="http://schemas.microsoft.com/office/drawing/2014/main" xmlns=""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9" name="Freeform 5">
            <a:extLst>
              <a:ext uri="{FF2B5EF4-FFF2-40B4-BE49-F238E27FC236}">
                <a16:creationId xmlns:a16="http://schemas.microsoft.com/office/drawing/2014/main" xmlns=""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0" name="Freeform 5">
            <a:extLst>
              <a:ext uri="{FF2B5EF4-FFF2-40B4-BE49-F238E27FC236}">
                <a16:creationId xmlns:a16="http://schemas.microsoft.com/office/drawing/2014/main" xmlns=""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1" name="Freeform 5">
            <a:extLst>
              <a:ext uri="{FF2B5EF4-FFF2-40B4-BE49-F238E27FC236}">
                <a16:creationId xmlns:a16="http://schemas.microsoft.com/office/drawing/2014/main" xmlns=""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2" name="Oval 11">
            <a:extLst>
              <a:ext uri="{FF2B5EF4-FFF2-40B4-BE49-F238E27FC236}">
                <a16:creationId xmlns:a16="http://schemas.microsoft.com/office/drawing/2014/main" xmlns=""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3" name="Oval 12">
            <a:extLst>
              <a:ext uri="{FF2B5EF4-FFF2-40B4-BE49-F238E27FC236}">
                <a16:creationId xmlns:a16="http://schemas.microsoft.com/office/drawing/2014/main" xmlns=""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4" name="Oval 13">
            <a:extLst>
              <a:ext uri="{FF2B5EF4-FFF2-40B4-BE49-F238E27FC236}">
                <a16:creationId xmlns:a16="http://schemas.microsoft.com/office/drawing/2014/main" xmlns=""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5" name="Oval 14">
            <a:extLst>
              <a:ext uri="{FF2B5EF4-FFF2-40B4-BE49-F238E27FC236}">
                <a16:creationId xmlns:a16="http://schemas.microsoft.com/office/drawing/2014/main" xmlns=""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6" name="Oval 15">
            <a:extLst>
              <a:ext uri="{FF2B5EF4-FFF2-40B4-BE49-F238E27FC236}">
                <a16:creationId xmlns:a16="http://schemas.microsoft.com/office/drawing/2014/main" xmlns=""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7" name="Rectangle 26">
            <a:extLst>
              <a:ext uri="{FF2B5EF4-FFF2-40B4-BE49-F238E27FC236}">
                <a16:creationId xmlns:a16="http://schemas.microsoft.com/office/drawing/2014/main" xmlns=""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xmlns=""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xmlns=""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xmlns=""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xmlns=""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xmlns=""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xmlns=""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xmlns=""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xmlns=""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xmlns=""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xmlns=""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xmlns=""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xmlns=""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xmlns=""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xmlns=""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xmlns=""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xmlns=""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xmlns=""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51"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xmlns="" id="{40FB3CCA-5010-384A-93BF-09B278FD5044}"/>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23" name="Straight Connector 22">
            <a:extLst>
              <a:ext uri="{FF2B5EF4-FFF2-40B4-BE49-F238E27FC236}">
                <a16:creationId xmlns:a16="http://schemas.microsoft.com/office/drawing/2014/main" xmlns=""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xmlns=""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6" name="Oval 25">
            <a:extLst>
              <a:ext uri="{FF2B5EF4-FFF2-40B4-BE49-F238E27FC236}">
                <a16:creationId xmlns:a16="http://schemas.microsoft.com/office/drawing/2014/main" xmlns=""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7" name="Oval 26">
            <a:extLst>
              <a:ext uri="{FF2B5EF4-FFF2-40B4-BE49-F238E27FC236}">
                <a16:creationId xmlns:a16="http://schemas.microsoft.com/office/drawing/2014/main" xmlns=""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Picture Placeholder 4">
            <a:extLst>
              <a:ext uri="{FF2B5EF4-FFF2-40B4-BE49-F238E27FC236}">
                <a16:creationId xmlns:a16="http://schemas.microsoft.com/office/drawing/2014/main" xmlns=""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xmlns=""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xmlns=""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xmlns=""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15"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0" name="Oval 19">
            <a:extLst>
              <a:ext uri="{FF2B5EF4-FFF2-40B4-BE49-F238E27FC236}">
                <a16:creationId xmlns:a16="http://schemas.microsoft.com/office/drawing/2014/main" xmlns=""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1" name="Oval 20">
            <a:extLst>
              <a:ext uri="{FF2B5EF4-FFF2-40B4-BE49-F238E27FC236}">
                <a16:creationId xmlns:a16="http://schemas.microsoft.com/office/drawing/2014/main" xmlns=""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3" name="Oval 32">
            <a:extLst>
              <a:ext uri="{FF2B5EF4-FFF2-40B4-BE49-F238E27FC236}">
                <a16:creationId xmlns:a16="http://schemas.microsoft.com/office/drawing/2014/main" xmlns=""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4" name="Oval 33">
            <a:extLst>
              <a:ext uri="{FF2B5EF4-FFF2-40B4-BE49-F238E27FC236}">
                <a16:creationId xmlns:a16="http://schemas.microsoft.com/office/drawing/2014/main" xmlns=""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5" name="Oval 34">
            <a:extLst>
              <a:ext uri="{FF2B5EF4-FFF2-40B4-BE49-F238E27FC236}">
                <a16:creationId xmlns:a16="http://schemas.microsoft.com/office/drawing/2014/main" xmlns=""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9" name="Picture Placeholder 4">
            <a:extLst>
              <a:ext uri="{FF2B5EF4-FFF2-40B4-BE49-F238E27FC236}">
                <a16:creationId xmlns:a16="http://schemas.microsoft.com/office/drawing/2014/main" xmlns=""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xmlns=""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xmlns=""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xmlns=""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xmlns=""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xmlns=""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xmlns=""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xmlns=""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xmlns=""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xmlns=""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xmlns=""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xmlns=""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xmlns=""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xmlns=""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1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xmlns=""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xmlns=""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xmlns=""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xmlns=""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xmlns=""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xmlns=""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xmlns=""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xmlns=""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xmlns=""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xmlns=""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xmlns=""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xmlns=""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xmlns=""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xmlns=""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xmlns=""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xmlns=""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xmlns=""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xmlns=""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xmlns=""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xmlns=""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xmlns=""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xmlns=""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xmlns=""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xmlns=""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xmlns=""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xmlns=""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xmlns=""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xmlns=""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xmlns=""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xmlns=""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xmlns=""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xmlns=""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xmlns=""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xmlns=""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xmlns=""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xmlns=""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xmlns=""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xmlns=""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xmlns=""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xmlns=""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xmlns=""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xmlns=""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xmlns=""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49"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xmlns=""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latin typeface="+mn-lt"/>
              </a:defRPr>
            </a:lvl1pPr>
          </a:lstStyle>
          <a:p>
            <a:r>
              <a:rPr lang="en-US" dirty="0"/>
              <a:t>Timeline – 24pt</a:t>
            </a:r>
          </a:p>
        </p:txBody>
      </p:sp>
      <p:cxnSp>
        <p:nvCxnSpPr>
          <p:cNvPr id="34" name="Straight Connector 33">
            <a:extLst>
              <a:ext uri="{FF2B5EF4-FFF2-40B4-BE49-F238E27FC236}">
                <a16:creationId xmlns:a16="http://schemas.microsoft.com/office/drawing/2014/main" xmlns=""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xmlns=""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1" name="Oval 30">
            <a:extLst>
              <a:ext uri="{FF2B5EF4-FFF2-40B4-BE49-F238E27FC236}">
                <a16:creationId xmlns:a16="http://schemas.microsoft.com/office/drawing/2014/main" xmlns=""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Oval 31">
            <a:extLst>
              <a:ext uri="{FF2B5EF4-FFF2-40B4-BE49-F238E27FC236}">
                <a16:creationId xmlns:a16="http://schemas.microsoft.com/office/drawing/2014/main" xmlns=""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2" name="Oval 41">
            <a:extLst>
              <a:ext uri="{FF2B5EF4-FFF2-40B4-BE49-F238E27FC236}">
                <a16:creationId xmlns:a16="http://schemas.microsoft.com/office/drawing/2014/main" xmlns=""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3" name="Oval 42">
            <a:extLst>
              <a:ext uri="{FF2B5EF4-FFF2-40B4-BE49-F238E27FC236}">
                <a16:creationId xmlns:a16="http://schemas.microsoft.com/office/drawing/2014/main" xmlns=""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4" name="Oval 43">
            <a:extLst>
              <a:ext uri="{FF2B5EF4-FFF2-40B4-BE49-F238E27FC236}">
                <a16:creationId xmlns:a16="http://schemas.microsoft.com/office/drawing/2014/main" xmlns=""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5" name="Text Placeholder 4">
            <a:extLst>
              <a:ext uri="{FF2B5EF4-FFF2-40B4-BE49-F238E27FC236}">
                <a16:creationId xmlns:a16="http://schemas.microsoft.com/office/drawing/2014/main" xmlns=""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xmlns=""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xmlns=""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xmlns=""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xmlns=""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xmlns=""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xmlns=""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xmlns=""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xmlns=""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xmlns=""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xmlns=""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xmlns=""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xmlns=""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xmlns=""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xmlns=""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8"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xmlns=""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xmlns=""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xmlns="" id="{42AD8904-BFD7-1349-8FDF-99EE25D4305B}"/>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Video Slide – 24pt</a:t>
            </a:r>
          </a:p>
        </p:txBody>
      </p:sp>
      <p:cxnSp>
        <p:nvCxnSpPr>
          <p:cNvPr id="8" name="Straight Connector 7">
            <a:extLst>
              <a:ext uri="{FF2B5EF4-FFF2-40B4-BE49-F238E27FC236}">
                <a16:creationId xmlns:a16="http://schemas.microsoft.com/office/drawing/2014/main" xmlns=""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xmlns=""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1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xmlns=""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xmlns=""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a:extLst/>
          </p:cNvPr>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xmlns=""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xmlns=""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xmlns=""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xmlns=""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xmlns=""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xmlns=""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Picture Placeholder 4">
            <a:extLst>
              <a:ext uri="{FF2B5EF4-FFF2-40B4-BE49-F238E27FC236}">
                <a16:creationId xmlns:a16="http://schemas.microsoft.com/office/drawing/2014/main" xmlns=""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xmlns=""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xmlns=""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xmlns=""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7" name="Picture Placeholder 4">
            <a:extLst>
              <a:ext uri="{FF2B5EF4-FFF2-40B4-BE49-F238E27FC236}">
                <a16:creationId xmlns:a16="http://schemas.microsoft.com/office/drawing/2014/main" xmlns=""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xmlns=""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xmlns=""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xmlns=""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1" name="Picture Placeholder 4">
            <a:extLst>
              <a:ext uri="{FF2B5EF4-FFF2-40B4-BE49-F238E27FC236}">
                <a16:creationId xmlns:a16="http://schemas.microsoft.com/office/drawing/2014/main" xmlns=""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xmlns=""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xmlns=""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xmlns=""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5" name="Picture Placeholder 4">
            <a:extLst>
              <a:ext uri="{FF2B5EF4-FFF2-40B4-BE49-F238E27FC236}">
                <a16:creationId xmlns:a16="http://schemas.microsoft.com/office/drawing/2014/main" xmlns=""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4"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Our Team – 24pt</a:t>
            </a:r>
          </a:p>
        </p:txBody>
      </p:sp>
      <p:sp>
        <p:nvSpPr>
          <p:cNvPr id="14" name="Rectangle 13">
            <a:extLst>
              <a:ext uri="{FF2B5EF4-FFF2-40B4-BE49-F238E27FC236}">
                <a16:creationId xmlns:a16="http://schemas.microsoft.com/office/drawing/2014/main" xmlns=""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xmlns=""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5">
            <a:extLst>
              <a:ext uri="{FF2B5EF4-FFF2-40B4-BE49-F238E27FC236}">
                <a16:creationId xmlns:a16="http://schemas.microsoft.com/office/drawing/2014/main" xmlns=""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xmlns=""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xmlns=""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xmlns=""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FF2B5EF4-FFF2-40B4-BE49-F238E27FC236}">
                <a16:creationId xmlns:a16="http://schemas.microsoft.com/office/drawing/2014/main" xmlns=""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Picture Placeholder 15">
            <a:extLst>
              <a:ext uri="{FF2B5EF4-FFF2-40B4-BE49-F238E27FC236}">
                <a16:creationId xmlns:a16="http://schemas.microsoft.com/office/drawing/2014/main" xmlns=""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xmlns=""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xmlns=""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xmlns=""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xmlns=""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Picture Placeholder 15">
            <a:extLst>
              <a:ext uri="{FF2B5EF4-FFF2-40B4-BE49-F238E27FC236}">
                <a16:creationId xmlns:a16="http://schemas.microsoft.com/office/drawing/2014/main" xmlns=""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xmlns=""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xmlns=""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xmlns=""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2"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xmlns=""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xmlns=""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xmlns=""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xmlns=""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6527522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xmlns=""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xmlns="" id="{972D545C-E698-A945-847B-35CFA1D61EB3}"/>
              </a:ext>
            </a:extLst>
          </p:cNvPr>
          <p:cNvSpPr/>
          <p:nvPr userDrawn="1"/>
        </p:nvSpPr>
        <p:spPr>
          <a:xfrm>
            <a:off x="4569888" y="2772175"/>
            <a:ext cx="3072398" cy="3024680"/>
          </a:xfrm>
          <a:prstGeom prst="roundRect">
            <a:avLst>
              <a:gd name="adj" fmla="val 3045"/>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8" name="Rounded Rectangle 7">
            <a:extLst>
              <a:ext uri="{FF2B5EF4-FFF2-40B4-BE49-F238E27FC236}">
                <a16:creationId xmlns:a16="http://schemas.microsoft.com/office/drawing/2014/main" xmlns="" id="{F6592730-9082-0D48-B742-1A4991DFD08B}"/>
              </a:ext>
            </a:extLst>
          </p:cNvPr>
          <p:cNvSpPr/>
          <p:nvPr userDrawn="1"/>
        </p:nvSpPr>
        <p:spPr>
          <a:xfrm>
            <a:off x="5768215" y="5063083"/>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9" name="Rounded Rectangle 8">
            <a:extLst>
              <a:ext uri="{FF2B5EF4-FFF2-40B4-BE49-F238E27FC236}">
                <a16:creationId xmlns:a16="http://schemas.microsoft.com/office/drawing/2014/main" xmlns="" id="{E5460C34-646D-E545-A724-7D37328FCD8B}"/>
              </a:ext>
            </a:extLst>
          </p:cNvPr>
          <p:cNvSpPr/>
          <p:nvPr userDrawn="1"/>
        </p:nvSpPr>
        <p:spPr>
          <a:xfrm>
            <a:off x="5557730" y="5063083"/>
            <a:ext cx="1875494"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19" name="Text Placeholder 5">
            <a:extLst>
              <a:ext uri="{FF2B5EF4-FFF2-40B4-BE49-F238E27FC236}">
                <a16:creationId xmlns:a16="http://schemas.microsoft.com/office/drawing/2014/main" xmlns="" id="{264AE598-F519-EC48-B46B-53072B7D7840}"/>
              </a:ext>
            </a:extLst>
          </p:cNvPr>
          <p:cNvSpPr txBox="1">
            <a:spLocks/>
          </p:cNvSpPr>
          <p:nvPr userDrawn="1"/>
        </p:nvSpPr>
        <p:spPr>
          <a:xfrm>
            <a:off x="5344232" y="3137631"/>
            <a:ext cx="1523711" cy="28220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cap="none" dirty="0">
                <a:solidFill>
                  <a:schemeClr val="bg2"/>
                </a:solidFill>
                <a:latin typeface="+mn-lt"/>
                <a:cs typeface="Lato Regular"/>
              </a:rPr>
              <a:t>@mphasis</a:t>
            </a:r>
          </a:p>
        </p:txBody>
      </p:sp>
      <p:sp>
        <p:nvSpPr>
          <p:cNvPr id="20" name="Text Placeholder 5">
            <a:extLst>
              <a:ext uri="{FF2B5EF4-FFF2-40B4-BE49-F238E27FC236}">
                <a16:creationId xmlns:a16="http://schemas.microsoft.com/office/drawing/2014/main" xmlns="" id="{A3F209CD-3E6C-DB45-8E51-E1C8DE39EBBA}"/>
              </a:ext>
            </a:extLst>
          </p:cNvPr>
          <p:cNvSpPr txBox="1">
            <a:spLocks/>
          </p:cNvSpPr>
          <p:nvPr userDrawn="1"/>
        </p:nvSpPr>
        <p:spPr>
          <a:xfrm>
            <a:off x="4802397" y="2907689"/>
            <a:ext cx="2607381" cy="51362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dirty="0">
                <a:solidFill>
                  <a:schemeClr val="tx2"/>
                </a:solidFill>
                <a:latin typeface="+mn-lt"/>
              </a:rPr>
              <a:t>FOLLOW US IN THE LINK BELLOW</a:t>
            </a:r>
          </a:p>
        </p:txBody>
      </p:sp>
      <p:pic>
        <p:nvPicPr>
          <p:cNvPr id="21" name="Picture 20">
            <a:extLst>
              <a:ext uri="{FF2B5EF4-FFF2-40B4-BE49-F238E27FC236}">
                <a16:creationId xmlns:a16="http://schemas.microsoft.com/office/drawing/2014/main" xmlns="" id="{0E1FD598-B273-A749-8E53-C3679F79E367}"/>
              </a:ext>
            </a:extLst>
          </p:cNvPr>
          <p:cNvPicPr>
            <a:picLocks noChangeAspect="1"/>
          </p:cNvPicPr>
          <p:nvPr userDrawn="1"/>
        </p:nvPicPr>
        <p:blipFill rotWithShape="1">
          <a:blip r:embed="rId3"/>
          <a:srcRect l="40266" t="17921" r="39881" b="19160"/>
          <a:stretch/>
        </p:blipFill>
        <p:spPr>
          <a:xfrm>
            <a:off x="5644433" y="420559"/>
            <a:ext cx="923309" cy="1399853"/>
          </a:xfrm>
          <a:prstGeom prst="rect">
            <a:avLst/>
          </a:prstGeom>
        </p:spPr>
      </p:pic>
      <p:sp>
        <p:nvSpPr>
          <p:cNvPr id="22" name="Content Placeholder 21">
            <a:extLst>
              <a:ext uri="{FF2B5EF4-FFF2-40B4-BE49-F238E27FC236}">
                <a16:creationId xmlns:a16="http://schemas.microsoft.com/office/drawing/2014/main" xmlns="" id="{66CA826B-6C53-F94A-8E50-3D5B53C75395}"/>
              </a:ext>
            </a:extLst>
          </p:cNvPr>
          <p:cNvSpPr>
            <a:spLocks noGrp="1"/>
          </p:cNvSpPr>
          <p:nvPr>
            <p:ph sz="quarter" idx="13" hasCustomPrompt="1"/>
          </p:nvPr>
        </p:nvSpPr>
        <p:spPr>
          <a:xfrm>
            <a:off x="4908357" y="1957966"/>
            <a:ext cx="2395460" cy="446617"/>
          </a:xfrm>
          <a:prstGeom prst="rect">
            <a:avLst/>
          </a:prstGeom>
        </p:spPr>
        <p:txBody>
          <a:bodyPr/>
          <a:lstStyle>
            <a:lvl1pPr marL="0" indent="0" algn="ctr">
              <a:buNone/>
              <a:defRPr sz="2391"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lvl="0"/>
            <a:r>
              <a:rPr lang="en-US" dirty="0"/>
              <a:t>CONTACT US</a:t>
            </a:r>
          </a:p>
        </p:txBody>
      </p:sp>
      <p:sp>
        <p:nvSpPr>
          <p:cNvPr id="24" name="Content Placeholder 21">
            <a:extLst>
              <a:ext uri="{FF2B5EF4-FFF2-40B4-BE49-F238E27FC236}">
                <a16:creationId xmlns:a16="http://schemas.microsoft.com/office/drawing/2014/main" xmlns="" id="{3DE5018B-D1CC-5447-85EA-EC7D47CAA95B}"/>
              </a:ext>
            </a:extLst>
          </p:cNvPr>
          <p:cNvSpPr>
            <a:spLocks noGrp="1"/>
          </p:cNvSpPr>
          <p:nvPr>
            <p:ph sz="quarter" idx="15" hasCustomPrompt="1"/>
          </p:nvPr>
        </p:nvSpPr>
        <p:spPr>
          <a:xfrm>
            <a:off x="4767444" y="4243966"/>
            <a:ext cx="2677287" cy="446617"/>
          </a:xfrm>
          <a:prstGeom prst="rect">
            <a:avLst/>
          </a:prstGeom>
        </p:spPr>
        <p:txBody>
          <a:bodyPr/>
          <a:lstStyle>
            <a:lvl1pPr marL="0" indent="0">
              <a:buNone/>
              <a:defRPr sz="1200"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xmlns="" id="{0D31820A-DD73-7E4D-B283-9AB9C85B3AB6}"/>
              </a:ext>
            </a:extLst>
          </p:cNvPr>
          <p:cNvCxnSpPr/>
          <p:nvPr userDrawn="1"/>
        </p:nvCxnSpPr>
        <p:spPr>
          <a:xfrm>
            <a:off x="5653884"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573A9758-1889-534B-A91C-E1CF96566C0E}"/>
              </a:ext>
            </a:extLst>
          </p:cNvPr>
          <p:cNvCxnSpPr/>
          <p:nvPr userDrawn="1"/>
        </p:nvCxnSpPr>
        <p:spPr>
          <a:xfrm>
            <a:off x="6486257"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0" name="Graphic 29">
            <a:hlinkClick r:id="rId4"/>
            <a:extLst>
              <a:ext uri="{FF2B5EF4-FFF2-40B4-BE49-F238E27FC236}">
                <a16:creationId xmlns:a16="http://schemas.microsoft.com/office/drawing/2014/main" xmlns="" id="{8831CF71-0BF3-8D4D-99EA-11A06B5F5294}"/>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041589" y="3612271"/>
            <a:ext cx="391441" cy="391441"/>
          </a:xfrm>
          <a:prstGeom prst="rect">
            <a:avLst/>
          </a:prstGeom>
        </p:spPr>
      </p:pic>
      <p:sp>
        <p:nvSpPr>
          <p:cNvPr id="3" name="Text Placeholder 2">
            <a:extLst>
              <a:ext uri="{FF2B5EF4-FFF2-40B4-BE49-F238E27FC236}">
                <a16:creationId xmlns:a16="http://schemas.microsoft.com/office/drawing/2014/main" xmlns="" id="{D3256AB7-BF80-7048-815F-A1D51B0A27FC}"/>
              </a:ext>
            </a:extLst>
          </p:cNvPr>
          <p:cNvSpPr>
            <a:spLocks noGrp="1"/>
          </p:cNvSpPr>
          <p:nvPr userDrawn="1">
            <p:ph type="body" sz="quarter" idx="16" hasCustomPrompt="1"/>
          </p:nvPr>
        </p:nvSpPr>
        <p:spPr>
          <a:xfrm>
            <a:off x="5614988" y="5062538"/>
            <a:ext cx="1689100" cy="531812"/>
          </a:xfrm>
          <a:prstGeom prst="rect">
            <a:avLst/>
          </a:prstGeom>
        </p:spPr>
        <p:txBody>
          <a:bodyPr anchor="ctr"/>
          <a:lstStyle>
            <a:lvl1pPr marL="0" indent="0" algn="ctr">
              <a:buNone/>
              <a:defRPr sz="12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Contact Details</a:t>
            </a:r>
          </a:p>
        </p:txBody>
      </p:sp>
      <p:sp>
        <p:nvSpPr>
          <p:cNvPr id="5" name="Picture Placeholder 4">
            <a:extLst>
              <a:ext uri="{FF2B5EF4-FFF2-40B4-BE49-F238E27FC236}">
                <a16:creationId xmlns:a16="http://schemas.microsoft.com/office/drawing/2014/main" xmlns="" id="{E26FFB31-183E-1A45-A793-BF684D65704D}"/>
              </a:ext>
            </a:extLst>
          </p:cNvPr>
          <p:cNvSpPr>
            <a:spLocks noGrp="1"/>
          </p:cNvSpPr>
          <p:nvPr userDrawn="1">
            <p:ph type="pic" sz="quarter" idx="17" hasCustomPrompt="1"/>
          </p:nvPr>
        </p:nvSpPr>
        <p:spPr>
          <a:xfrm>
            <a:off x="4916208" y="5062538"/>
            <a:ext cx="531812" cy="531812"/>
          </a:xfrm>
          <a:prstGeom prst="rect">
            <a:avLst/>
          </a:prstGeom>
        </p:spPr>
        <p:txBody>
          <a:bodyPr anchor="ctr"/>
          <a:lstStyle>
            <a:lvl1pPr marL="0" indent="0" algn="ctr">
              <a:buNone/>
              <a:defRPr sz="1000"/>
            </a:lvl1pPr>
          </a:lstStyle>
          <a:p>
            <a:r>
              <a:rPr lang="en-US" dirty="0"/>
              <a:t>Place icon here</a:t>
            </a:r>
          </a:p>
        </p:txBody>
      </p:sp>
      <p:pic>
        <p:nvPicPr>
          <p:cNvPr id="29" name="Graphic 28">
            <a:hlinkClick r:id="rId7"/>
            <a:extLst>
              <a:ext uri="{FF2B5EF4-FFF2-40B4-BE49-F238E27FC236}">
                <a16:creationId xmlns:a16="http://schemas.microsoft.com/office/drawing/2014/main" xmlns="" id="{EC6F4EF2-E475-B144-86D2-DF5D92BF755C}"/>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6707110" y="3608783"/>
            <a:ext cx="398416" cy="398416"/>
          </a:xfrm>
          <a:prstGeom prst="rect">
            <a:avLst/>
          </a:prstGeom>
        </p:spPr>
      </p:pic>
      <p:pic>
        <p:nvPicPr>
          <p:cNvPr id="31" name="Graphic 30">
            <a:hlinkClick r:id="rId10"/>
            <a:extLst>
              <a:ext uri="{FF2B5EF4-FFF2-40B4-BE49-F238E27FC236}">
                <a16:creationId xmlns:a16="http://schemas.microsoft.com/office/drawing/2014/main" xmlns="" id="{B987D016-0AA5-1647-B182-B3E47A11AE3E}"/>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5874738" y="3612658"/>
            <a:ext cx="390666" cy="390666"/>
          </a:xfrm>
          <a:prstGeom prst="rect">
            <a:avLst/>
          </a:prstGeom>
        </p:spPr>
      </p:pic>
    </p:spTree>
    <p:extLst>
      <p:ext uri="{BB962C8B-B14F-4D97-AF65-F5344CB8AC3E}">
        <p14:creationId xmlns:p14="http://schemas.microsoft.com/office/powerpoint/2010/main" val="107465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600"/>
                                        <p:tgtEl>
                                          <p:spTgt spid="19">
                                            <p:txEl>
                                              <p:pRg st="0" end="0"/>
                                            </p:txEl>
                                          </p:spTgt>
                                        </p:tgtEl>
                                      </p:cBhvr>
                                    </p:animEffect>
                                    <p:anim calcmode="lin" valueType="num">
                                      <p:cBhvr>
                                        <p:cTn id="8" dur="6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19">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19">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600"/>
                                        <p:tgtEl>
                                          <p:spTgt spid="20">
                                            <p:txEl>
                                              <p:pRg st="0" end="0"/>
                                            </p:txEl>
                                          </p:spTgt>
                                        </p:tgtEl>
                                      </p:cBhvr>
                                    </p:animEffect>
                                    <p:anim calcmode="lin" valueType="num">
                                      <p:cBhvr>
                                        <p:cTn id="14"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37" presetClass="entr" presetSubtype="0" fill="hold" nodeType="withEffect">
                  <p:stCondLst>
                    <p:cond delay="300"/>
                  </p:stCondLst>
                  <p:childTnLst>
                    <p:set>
                      <p:cBhvr>
                        <p:cTn dur="1" fill="hold">
                          <p:stCondLst>
                            <p:cond delay="0"/>
                          </p:stCondLst>
                        </p:cTn>
                        <p:tgtEl>
                          <p:spTgt spid="19"/>
                        </p:tgtEl>
                        <p:attrNameLst>
                          <p:attrName>style.visibility</p:attrName>
                        </p:attrNameLst>
                      </p:cBhvr>
                      <p:to>
                        <p:strVal val="visible"/>
                      </p:to>
                    </p:set>
                    <p:animEffect transition="in" filter="fade">
                      <p:cBhvr>
                        <p:cTn dur="600"/>
                        <p:tgtEl>
                          <p:spTgt spid="19"/>
                        </p:tgtEl>
                      </p:cBhvr>
                    </p:animEffect>
                    <p:anim calcmode="lin" valueType="num">
                      <p:cBhvr>
                        <p:cTn dur="600" fill="hold"/>
                        <p:tgtEl>
                          <p:spTgt spid="19"/>
                        </p:tgtEl>
                        <p:attrNameLst>
                          <p:attrName>ppt_x</p:attrName>
                        </p:attrNameLst>
                      </p:cBhvr>
                      <p:tavLst>
                        <p:tav tm="0">
                          <p:val>
                            <p:strVal val="#ppt_x"/>
                          </p:val>
                        </p:tav>
                        <p:tav tm="100000">
                          <p:val>
                            <p:strVal val="#ppt_x"/>
                          </p:val>
                        </p:tav>
                      </p:tavLst>
                    </p:anim>
                    <p:anim calcmode="lin" valueType="num">
                      <p:cBhvr>
                        <p:cTn dur="540" decel="100000" fill="hold"/>
                        <p:tgtEl>
                          <p:spTgt spid="1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19"/>
                        </p:tgtEl>
                        <p:attrNameLst>
                          <p:attrName>ppt_y</p:attrName>
                        </p:attrNameLst>
                      </p:cBhvr>
                      <p:tavLst>
                        <p:tav tm="0">
                          <p:val>
                            <p:strVal val="#ppt_y-.03"/>
                          </p:val>
                        </p:tav>
                        <p:tav tm="100000">
                          <p:val>
                            <p:strVal val="#ppt_y"/>
                          </p:val>
                        </p:tav>
                      </p:tavLst>
                    </p:anim>
                  </p:childTnLst>
                </p:cTn>
              </p:par>
            </p:tnLst>
          </p:tmpl>
        </p:tmplLst>
      </p:bldP>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01F199-8DFA-4B32-A155-C165D2E1EE92}"/>
              </a:ext>
            </a:extLst>
          </p:cNvPr>
          <p:cNvSpPr>
            <a:spLocks noGrp="1"/>
          </p:cNvSpPr>
          <p:nvPr>
            <p:ph type="title"/>
          </p:nvPr>
        </p:nvSpPr>
        <p:spPr>
          <a:xfrm>
            <a:off x="838200" y="-13648"/>
            <a:ext cx="10515600" cy="595539"/>
          </a:xfrm>
          <a:prstGeom prst="rect">
            <a:avLst/>
          </a:prstGeom>
        </p:spPr>
        <p:txBody>
          <a:bodyPr anchor="ctr">
            <a:noAutofit/>
          </a:bodyPr>
          <a:lstStyle>
            <a:lvl1pPr algn="ctr">
              <a:defRPr sz="24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xmlns="" id="{3A4359F7-4D65-4302-8E17-A9CEBAE0878B}"/>
              </a:ext>
            </a:extLst>
          </p:cNvPr>
          <p:cNvSpPr txBox="1"/>
          <p:nvPr userDrawn="1"/>
        </p:nvSpPr>
        <p:spPr>
          <a:xfrm>
            <a:off x="272529" y="6554764"/>
            <a:ext cx="3204890" cy="246221"/>
          </a:xfrm>
          <a:prstGeom prst="rect">
            <a:avLst/>
          </a:prstGeom>
          <a:noFill/>
        </p:spPr>
        <p:txBody>
          <a:bodyPr wrap="square" rtlCol="0">
            <a:spAutoFit/>
          </a:bodyPr>
          <a:lstStyle/>
          <a:p>
            <a:r>
              <a:rPr lang="en-US" sz="1000" dirty="0">
                <a:solidFill>
                  <a:schemeClr val="bg1"/>
                </a:solidFill>
              </a:rPr>
              <a:t>© Mphasis 2019  Proprietary and confidential information</a:t>
            </a:r>
          </a:p>
        </p:txBody>
      </p:sp>
      <p:sp>
        <p:nvSpPr>
          <p:cNvPr id="17" name="TextBox 16">
            <a:extLst>
              <a:ext uri="{FF2B5EF4-FFF2-40B4-BE49-F238E27FC236}">
                <a16:creationId xmlns:a16="http://schemas.microsoft.com/office/drawing/2014/main" xmlns="" id="{E117062F-0EF4-4017-AEE4-696F5CCBAD82}"/>
              </a:ext>
            </a:extLst>
          </p:cNvPr>
          <p:cNvSpPr txBox="1"/>
          <p:nvPr userDrawn="1"/>
        </p:nvSpPr>
        <p:spPr>
          <a:xfrm>
            <a:off x="10696575" y="6554764"/>
            <a:ext cx="462743" cy="246221"/>
          </a:xfrm>
          <a:prstGeom prst="rect">
            <a:avLst/>
          </a:prstGeom>
          <a:noFill/>
        </p:spPr>
        <p:txBody>
          <a:bodyPr wrap="square" rtlCol="0">
            <a:spAutoFit/>
          </a:bodyPr>
          <a:lstStyle/>
          <a:p>
            <a:pPr algn="r"/>
            <a:fld id="{82F70C56-9CC2-43FD-A22E-F0925CD76F70}" type="slidenum">
              <a:rPr lang="en-GB" sz="1000" smtClean="0">
                <a:solidFill>
                  <a:schemeClr val="bg1"/>
                </a:solidFill>
              </a:rP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xmlns="" id="{D6C4363B-EC02-4871-9C9B-6E6736588C89}"/>
              </a:ext>
            </a:extLst>
          </p:cNvPr>
          <p:cNvCxnSpPr/>
          <p:nvPr userDrawn="1"/>
        </p:nvCxnSpPr>
        <p:spPr>
          <a:xfrm>
            <a:off x="2341418" y="581891"/>
            <a:ext cx="7509164"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865C9440-CB5B-4827-BE55-C89C95E08BD3}"/>
              </a:ext>
            </a:extLst>
          </p:cNvPr>
          <p:cNvSpPr txBox="1"/>
          <p:nvPr userDrawn="1"/>
        </p:nvSpPr>
        <p:spPr>
          <a:xfrm>
            <a:off x="9342121" y="6554764"/>
            <a:ext cx="1078230" cy="246221"/>
          </a:xfrm>
          <a:prstGeom prst="rect">
            <a:avLst/>
          </a:prstGeom>
          <a:noFill/>
        </p:spPr>
        <p:txBody>
          <a:bodyPr wrap="square" rtlCol="0">
            <a:spAutoFit/>
          </a:bodyPr>
          <a:lstStyle/>
          <a:p>
            <a:pPr algn="ctr"/>
            <a:fld id="{FF6308EF-99F8-41A2-9D60-F7CFD5CF6435}" type="datetime4">
              <a:rPr lang="en-US" sz="1000" smtClean="0">
                <a:solidFill>
                  <a:schemeClr val="bg1"/>
                </a:solidFill>
              </a:rPr>
              <a:t>August 15, 2019</a:t>
            </a:fld>
            <a:endParaRPr lang="en-US" sz="1000" dirty="0">
              <a:solidFill>
                <a:schemeClr val="bg1"/>
              </a:solidFill>
            </a:endParaRPr>
          </a:p>
        </p:txBody>
      </p:sp>
    </p:spTree>
    <p:extLst>
      <p:ext uri="{BB962C8B-B14F-4D97-AF65-F5344CB8AC3E}">
        <p14:creationId xmlns:p14="http://schemas.microsoft.com/office/powerpoint/2010/main" val="37766629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xmlns=""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xmlns=""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xmlns=""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xmlns=""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xmlns=""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xmlns=""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xmlns=""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xmlns=""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xmlns=""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xmlns=""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06914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6.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8/15/2019</a:t>
            </a:fld>
            <a:endParaRPr lang="en-US" dirty="0"/>
          </a:p>
        </p:txBody>
      </p:sp>
      <p:sp>
        <p:nvSpPr>
          <p:cNvPr id="5" name="Footer Placeholder 4">
            <a:extLst>
              <a:ext uri="{FF2B5EF4-FFF2-40B4-BE49-F238E27FC236}">
                <a16:creationId xmlns:a16="http://schemas.microsoft.com/office/drawing/2014/main" xmlns=""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dirty="0"/>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790" r:id="rId3"/>
    <p:sldLayoutId id="2147483850" r:id="rId4"/>
    <p:sldLayoutId id="2147483860" r:id="rId5"/>
    <p:sldLayoutId id="2147483858" r:id="rId6"/>
    <p:sldLayoutId id="2147483861" r:id="rId7"/>
    <p:sldLayoutId id="2147483859" r:id="rId8"/>
    <p:sldLayoutId id="2147483844" r:id="rId9"/>
    <p:sldLayoutId id="2147483851" r:id="rId10"/>
    <p:sldLayoutId id="214748385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xmlns=""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xmlns="" id="{3F8EAD30-43C4-3247-B11A-C4F72EB11537}"/>
              </a:ext>
            </a:extLst>
          </p:cNvPr>
          <p:cNvPicPr>
            <a:picLocks noChangeAspect="1"/>
          </p:cNvPicPr>
          <p:nvPr userDrawn="1"/>
        </p:nvPicPr>
        <p:blipFill rotWithShape="1">
          <a:blip r:embed="rId25"/>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xmlns=""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2018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xmlns=""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0" name="Slide Number Placeholder 6">
            <a:extLst>
              <a:ext uri="{FF2B5EF4-FFF2-40B4-BE49-F238E27FC236}">
                <a16:creationId xmlns:a16="http://schemas.microsoft.com/office/drawing/2014/main" xmlns=""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48" r:id="rId1"/>
    <p:sldLayoutId id="2147483708" r:id="rId2"/>
    <p:sldLayoutId id="2147483843" r:id="rId3"/>
    <p:sldLayoutId id="2147483788" r:id="rId4"/>
    <p:sldLayoutId id="2147483660" r:id="rId5"/>
    <p:sldLayoutId id="2147483704" r:id="rId6"/>
    <p:sldLayoutId id="2147483670" r:id="rId7"/>
    <p:sldLayoutId id="2147483674" r:id="rId8"/>
    <p:sldLayoutId id="2147483709" r:id="rId9"/>
    <p:sldLayoutId id="2147483714" r:id="rId10"/>
    <p:sldLayoutId id="2147483675" r:id="rId11"/>
    <p:sldLayoutId id="2147483811" r:id="rId12"/>
    <p:sldLayoutId id="2147483815" r:id="rId13"/>
    <p:sldLayoutId id="2147483816" r:id="rId14"/>
    <p:sldLayoutId id="2147483817" r:id="rId15"/>
    <p:sldLayoutId id="2147483819" r:id="rId16"/>
    <p:sldLayoutId id="2147483822" r:id="rId17"/>
    <p:sldLayoutId id="2147483830" r:id="rId18"/>
    <p:sldLayoutId id="2147483717" r:id="rId19"/>
    <p:sldLayoutId id="2147483677" r:id="rId20"/>
    <p:sldLayoutId id="2147483831" r:id="rId21"/>
    <p:sldLayoutId id="2147483832" r:id="rId22"/>
    <p:sldLayoutId id="2147483862" r:id="rId23"/>
  </p:sldLayoutIdLst>
  <p:hf hdr="0" ftr="0"/>
  <p:txStyles>
    <p:titleStyle>
      <a:lvl1pPr algn="ctr" defTabSz="914400" rtl="0" eaLnBrk="1" latinLnBrk="0" hangingPunct="1">
        <a:lnSpc>
          <a:spcPct val="90000"/>
        </a:lnSpc>
        <a:spcBef>
          <a:spcPct val="0"/>
        </a:spcBef>
        <a:buNone/>
        <a:defRPr sz="2400" b="1" kern="1200">
          <a:solidFill>
            <a:schemeClr val="accent6">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D1ACAD02-4527-BB4B-B170-AD2241F08FEA}"/>
              </a:ext>
            </a:extLst>
          </p:cNvPr>
          <p:cNvSpPr>
            <a:spLocks noGrp="1"/>
          </p:cNvSpPr>
          <p:nvPr>
            <p:ph type="body" sz="quarter" idx="10"/>
          </p:nvPr>
        </p:nvSpPr>
        <p:spPr/>
        <p:txBody>
          <a:bodyPr>
            <a:normAutofit fontScale="85000" lnSpcReduction="10000"/>
          </a:bodyPr>
          <a:lstStyle/>
          <a:p>
            <a:r>
              <a:rPr lang="en-IN" altLang="en-US" dirty="0" smtClean="0">
                <a:solidFill>
                  <a:srgbClr val="FFFF00"/>
                </a:solidFill>
              </a:rPr>
              <a:t>GZipFilter</a:t>
            </a:r>
            <a:r>
              <a:rPr lang="en-IN" altLang="en-US" dirty="0" smtClean="0"/>
              <a:t> for Web Application </a:t>
            </a:r>
            <a:r>
              <a:rPr lang="en-IN" altLang="en-US" dirty="0" smtClean="0">
                <a:solidFill>
                  <a:srgbClr val="92D050"/>
                </a:solidFill>
              </a:rPr>
              <a:t>Performance</a:t>
            </a:r>
            <a:r>
              <a:rPr lang="en-IN" altLang="en-US" dirty="0" smtClean="0"/>
              <a:t> &amp; </a:t>
            </a:r>
            <a:r>
              <a:rPr lang="en-IN" altLang="en-US" dirty="0" smtClean="0">
                <a:solidFill>
                  <a:srgbClr val="92D050"/>
                </a:solidFill>
              </a:rPr>
              <a:t>Load</a:t>
            </a:r>
            <a:r>
              <a:rPr lang="en-IN" altLang="en-US" dirty="0" smtClean="0"/>
              <a:t> Optimization</a:t>
            </a:r>
            <a:endParaRPr lang="en-US" dirty="0"/>
          </a:p>
        </p:txBody>
      </p:sp>
      <p:sp>
        <p:nvSpPr>
          <p:cNvPr id="9" name="Text Placeholder 8">
            <a:extLst>
              <a:ext uri="{FF2B5EF4-FFF2-40B4-BE49-F238E27FC236}">
                <a16:creationId xmlns:a16="http://schemas.microsoft.com/office/drawing/2014/main" xmlns="" id="{8F0BEED6-0AEA-0341-B51D-8AA5473C9D43}"/>
              </a:ext>
            </a:extLst>
          </p:cNvPr>
          <p:cNvSpPr>
            <a:spLocks noGrp="1"/>
          </p:cNvSpPr>
          <p:nvPr>
            <p:ph type="body" sz="quarter" idx="11"/>
          </p:nvPr>
        </p:nvSpPr>
        <p:spPr/>
        <p:txBody>
          <a:bodyPr/>
          <a:lstStyle/>
          <a:p>
            <a:r>
              <a:rPr lang="en-US" dirty="0" smtClean="0"/>
              <a:t>Aug</a:t>
            </a:r>
            <a:r>
              <a:rPr lang="en-US" dirty="0" smtClean="0"/>
              <a:t> </a:t>
            </a:r>
            <a:r>
              <a:rPr lang="en-US" dirty="0" smtClean="0"/>
              <a:t>2019</a:t>
            </a:r>
            <a:endParaRPr lang="en-US" dirty="0"/>
          </a:p>
        </p:txBody>
      </p:sp>
    </p:spTree>
    <p:extLst>
      <p:ext uri="{BB962C8B-B14F-4D97-AF65-F5344CB8AC3E}">
        <p14:creationId xmlns:p14="http://schemas.microsoft.com/office/powerpoint/2010/main" val="4045917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GZipFilter</a:t>
            </a:r>
            <a:endParaRPr lang="en-US" dirty="0"/>
          </a:p>
        </p:txBody>
      </p:sp>
      <p:sp>
        <p:nvSpPr>
          <p:cNvPr id="3" name="Rectangle 2"/>
          <p:cNvSpPr/>
          <p:nvPr/>
        </p:nvSpPr>
        <p:spPr>
          <a:xfrm>
            <a:off x="170688" y="2463797"/>
            <a:ext cx="11253216" cy="1200329"/>
          </a:xfrm>
          <a:prstGeom prst="rect">
            <a:avLst/>
          </a:prstGeom>
        </p:spPr>
        <p:txBody>
          <a:bodyPr wrap="square">
            <a:spAutoFit/>
          </a:bodyPr>
          <a:lstStyle/>
          <a:p>
            <a:r>
              <a:rPr lang="en-US" dirty="0"/>
              <a:t>As a part of our Navisys-</a:t>
            </a:r>
            <a:r>
              <a:rPr lang="en-US" dirty="0" err="1"/>
              <a:t>fo</a:t>
            </a:r>
            <a:r>
              <a:rPr lang="en-US" dirty="0"/>
              <a:t> application performance improvisation </a:t>
            </a:r>
            <a:r>
              <a:rPr lang="en-US" dirty="0" smtClean="0"/>
              <a:t>we have tested </a:t>
            </a:r>
            <a:r>
              <a:rPr lang="en-US" b="1" dirty="0" smtClean="0"/>
              <a:t>GZip</a:t>
            </a:r>
            <a:r>
              <a:rPr lang="en-US" dirty="0" smtClean="0"/>
              <a:t> </a:t>
            </a:r>
            <a:r>
              <a:rPr lang="en-US" b="1" dirty="0"/>
              <a:t>Filter </a:t>
            </a:r>
            <a:r>
              <a:rPr lang="en-US" b="1" dirty="0" smtClean="0"/>
              <a:t>l</a:t>
            </a:r>
            <a:r>
              <a:rPr lang="en-US" dirty="0" smtClean="0"/>
              <a:t>ocal </a:t>
            </a:r>
            <a:r>
              <a:rPr lang="en-US" dirty="0"/>
              <a:t>which gives a huge &amp; +</a:t>
            </a:r>
            <a:r>
              <a:rPr lang="en-US" dirty="0" err="1"/>
              <a:t>ve</a:t>
            </a:r>
            <a:r>
              <a:rPr lang="en-US" dirty="0"/>
              <a:t> delta change in performance. </a:t>
            </a:r>
          </a:p>
          <a:p>
            <a:r>
              <a:rPr lang="en-US" dirty="0"/>
              <a:t>It gives more than </a:t>
            </a:r>
            <a:r>
              <a:rPr lang="en-US" b="1" dirty="0">
                <a:solidFill>
                  <a:srgbClr val="00B050"/>
                </a:solidFill>
              </a:rPr>
              <a:t>50% </a:t>
            </a:r>
            <a:r>
              <a:rPr lang="en-US" dirty="0"/>
              <a:t>improvisation in performance on an average. </a:t>
            </a:r>
            <a:endParaRPr lang="en-US" dirty="0" smtClean="0"/>
          </a:p>
          <a:p>
            <a:r>
              <a:rPr lang="en-US" dirty="0" smtClean="0"/>
              <a:t>Implementation Plan is </a:t>
            </a:r>
            <a:r>
              <a:rPr lang="en-US" dirty="0" smtClean="0">
                <a:solidFill>
                  <a:srgbClr val="B51E6A"/>
                </a:solidFill>
              </a:rPr>
              <a:t>W</a:t>
            </a:r>
            <a:r>
              <a:rPr lang="en-US" dirty="0" smtClean="0"/>
              <a:t>ork </a:t>
            </a:r>
            <a:r>
              <a:rPr lang="en-US" dirty="0" smtClean="0">
                <a:solidFill>
                  <a:srgbClr val="B51E6A"/>
                </a:solidFill>
              </a:rPr>
              <a:t>I</a:t>
            </a:r>
            <a:r>
              <a:rPr lang="en-US" dirty="0" smtClean="0"/>
              <a:t>n </a:t>
            </a:r>
            <a:r>
              <a:rPr lang="en-US" b="1" dirty="0" smtClean="0">
                <a:solidFill>
                  <a:srgbClr val="B51E6A"/>
                </a:solidFill>
              </a:rPr>
              <a:t>P</a:t>
            </a:r>
            <a:r>
              <a:rPr lang="en-US" dirty="0" smtClean="0"/>
              <a:t>rogress</a:t>
            </a:r>
            <a:endParaRPr lang="en-US" dirty="0"/>
          </a:p>
        </p:txBody>
      </p:sp>
      <p:sp>
        <p:nvSpPr>
          <p:cNvPr id="4" name="Rectangle 3"/>
          <p:cNvSpPr/>
          <p:nvPr/>
        </p:nvSpPr>
        <p:spPr>
          <a:xfrm>
            <a:off x="341376" y="689878"/>
            <a:ext cx="11387328" cy="1754326"/>
          </a:xfrm>
          <a:prstGeom prst="rect">
            <a:avLst/>
          </a:prstGeom>
        </p:spPr>
        <p:txBody>
          <a:bodyPr wrap="square">
            <a:spAutoFit/>
          </a:bodyPr>
          <a:lstStyle/>
          <a:p>
            <a:r>
              <a:rPr lang="en-US" b="1" dirty="0"/>
              <a:t>About </a:t>
            </a:r>
            <a:r>
              <a:rPr lang="en-US" b="1" dirty="0"/>
              <a:t>GZip Filter </a:t>
            </a:r>
            <a:r>
              <a:rPr lang="en-US" b="1" dirty="0" smtClean="0"/>
              <a:t>:</a:t>
            </a:r>
            <a:endParaRPr lang="en-US" dirty="0"/>
          </a:p>
          <a:p>
            <a:pPr marL="342900" lvl="0" indent="-342900">
              <a:buFont typeface="+mj-lt"/>
              <a:buAutoNum type="alphaLcPeriod"/>
            </a:pPr>
            <a:r>
              <a:rPr lang="en-US" dirty="0"/>
              <a:t>It is a normal Servlet Filter</a:t>
            </a:r>
          </a:p>
          <a:p>
            <a:pPr marL="342900" lvl="0" indent="-342900">
              <a:buFont typeface="+mj-lt"/>
              <a:buAutoNum type="alphaLcPeriod"/>
            </a:pPr>
            <a:r>
              <a:rPr lang="en-US" dirty="0"/>
              <a:t>Can be implemented in </a:t>
            </a:r>
            <a:r>
              <a:rPr lang="en-US" dirty="0" smtClean="0"/>
              <a:t>Web Application Framework </a:t>
            </a:r>
            <a:r>
              <a:rPr lang="en-US" dirty="0"/>
              <a:t>Level</a:t>
            </a:r>
          </a:p>
          <a:p>
            <a:pPr marL="342900" lvl="0" indent="-342900">
              <a:buFont typeface="+mj-lt"/>
              <a:buAutoNum type="alphaLcPeriod"/>
            </a:pPr>
            <a:r>
              <a:rPr lang="en-US" dirty="0"/>
              <a:t>It Compress the </a:t>
            </a:r>
            <a:r>
              <a:rPr lang="en-US" dirty="0" smtClean="0"/>
              <a:t>HttpRequests </a:t>
            </a:r>
            <a:r>
              <a:rPr lang="en-US" dirty="0"/>
              <a:t>&amp; HttpResponses in perspective of reducing Web Page Load time.</a:t>
            </a:r>
          </a:p>
          <a:p>
            <a:pPr marL="342900" lvl="0" indent="-342900">
              <a:buFont typeface="+mj-lt"/>
              <a:buAutoNum type="alphaLcPeriod"/>
            </a:pPr>
            <a:r>
              <a:rPr lang="en-US" dirty="0"/>
              <a:t>It does Compression over JSPs, .JS, .CSS &amp; .HTML</a:t>
            </a:r>
          </a:p>
          <a:p>
            <a:r>
              <a:rPr lang="en-US" sz="1600" i="1" dirty="0">
                <a:solidFill>
                  <a:srgbClr val="C00000"/>
                </a:solidFill>
              </a:rPr>
              <a:t>This Compression is nothing but minification measure to increase </a:t>
            </a:r>
            <a:r>
              <a:rPr lang="en-US" sz="1600" i="1" dirty="0" smtClean="0">
                <a:solidFill>
                  <a:srgbClr val="C00000"/>
                </a:solidFill>
              </a:rPr>
              <a:t> Page Speed</a:t>
            </a:r>
            <a:endParaRPr lang="en-US" sz="1600" i="1" dirty="0">
              <a:solidFill>
                <a:srgbClr val="C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951923"/>
            <a:ext cx="424815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0838" y="3954971"/>
            <a:ext cx="427672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560383" y="3903155"/>
            <a:ext cx="622286" cy="369332"/>
          </a:xfrm>
          <a:prstGeom prst="rect">
            <a:avLst/>
          </a:prstGeom>
        </p:spPr>
        <p:txBody>
          <a:bodyPr wrap="none">
            <a:spAutoFit/>
          </a:bodyPr>
          <a:lstStyle/>
          <a:p>
            <a:r>
              <a:rPr lang="en-US" b="1" dirty="0" smtClean="0">
                <a:solidFill>
                  <a:srgbClr val="00B050"/>
                </a:solidFill>
              </a:rPr>
              <a:t>GZip</a:t>
            </a:r>
            <a:endParaRPr lang="en-US" dirty="0">
              <a:solidFill>
                <a:srgbClr val="00B050"/>
              </a:solidFill>
            </a:endParaRPr>
          </a:p>
        </p:txBody>
      </p:sp>
      <p:sp>
        <p:nvSpPr>
          <p:cNvPr id="6" name="Rectangle 5"/>
          <p:cNvSpPr/>
          <p:nvPr/>
        </p:nvSpPr>
        <p:spPr>
          <a:xfrm>
            <a:off x="170688" y="3895797"/>
            <a:ext cx="899605" cy="369332"/>
          </a:xfrm>
          <a:prstGeom prst="rect">
            <a:avLst/>
          </a:prstGeom>
        </p:spPr>
        <p:txBody>
          <a:bodyPr wrap="none">
            <a:spAutoFit/>
          </a:bodyPr>
          <a:lstStyle/>
          <a:p>
            <a:r>
              <a:rPr lang="en-US" b="1" dirty="0" smtClean="0">
                <a:solidFill>
                  <a:srgbClr val="FFC000"/>
                </a:solidFill>
              </a:rPr>
              <a:t>Normal</a:t>
            </a:r>
            <a:endParaRPr lang="en-US" dirty="0">
              <a:solidFill>
                <a:srgbClr val="FFC000"/>
              </a:solidFill>
            </a:endParaRPr>
          </a:p>
        </p:txBody>
      </p:sp>
    </p:spTree>
    <p:extLst>
      <p:ext uri="{BB962C8B-B14F-4D97-AF65-F5344CB8AC3E}">
        <p14:creationId xmlns:p14="http://schemas.microsoft.com/office/powerpoint/2010/main" val="175883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GzipFilter</a:t>
            </a:r>
            <a:endParaRPr lang="en-US" dirty="0"/>
          </a:p>
        </p:txBody>
      </p:sp>
      <p:sp>
        <p:nvSpPr>
          <p:cNvPr id="3" name="Rectangle 2"/>
          <p:cNvSpPr/>
          <p:nvPr/>
        </p:nvSpPr>
        <p:spPr>
          <a:xfrm>
            <a:off x="487680" y="750838"/>
            <a:ext cx="11192256" cy="1477328"/>
          </a:xfrm>
          <a:prstGeom prst="rect">
            <a:avLst/>
          </a:prstGeom>
        </p:spPr>
        <p:txBody>
          <a:bodyPr wrap="square">
            <a:spAutoFit/>
          </a:bodyPr>
          <a:lstStyle/>
          <a:p>
            <a:r>
              <a:rPr lang="en-US" b="1" dirty="0">
                <a:solidFill>
                  <a:srgbClr val="B51E6A"/>
                </a:solidFill>
              </a:rPr>
              <a:t>Implementation Details:</a:t>
            </a:r>
            <a:endParaRPr lang="en-US" dirty="0">
              <a:solidFill>
                <a:srgbClr val="B51E6A"/>
              </a:solidFill>
            </a:endParaRPr>
          </a:p>
          <a:p>
            <a:pPr marL="342900" lvl="0" indent="-342900">
              <a:buFont typeface="+mj-lt"/>
              <a:buAutoNum type="alphaLcPeriod"/>
            </a:pPr>
            <a:r>
              <a:rPr lang="en-US" dirty="0"/>
              <a:t>Existing</a:t>
            </a:r>
            <a:r>
              <a:rPr lang="en-US" b="1" dirty="0"/>
              <a:t> </a:t>
            </a:r>
            <a:r>
              <a:rPr lang="en-US" b="1" dirty="0">
                <a:solidFill>
                  <a:srgbClr val="00B050"/>
                </a:solidFill>
              </a:rPr>
              <a:t>ServletFilter.java</a:t>
            </a:r>
            <a:r>
              <a:rPr lang="en-US" dirty="0"/>
              <a:t> needs to be updated with GZip Filter code (few lines of code)</a:t>
            </a:r>
          </a:p>
          <a:p>
            <a:pPr marL="342900" lvl="0" indent="-342900">
              <a:buFont typeface="+mj-lt"/>
              <a:buAutoNum type="alphaLcPeriod"/>
            </a:pPr>
            <a:r>
              <a:rPr lang="en-US" dirty="0"/>
              <a:t>Need to add 2 more new .Java files for Response Wrapping with Compressed encoding.</a:t>
            </a:r>
          </a:p>
          <a:p>
            <a:pPr marL="342900" lvl="0" indent="-342900">
              <a:buFont typeface="+mj-lt"/>
              <a:buAutoNum type="alphaLcPeriod"/>
            </a:pPr>
            <a:r>
              <a:rPr lang="en-US" dirty="0"/>
              <a:t>Servlet Filter Mapping has to be added for .JSP, </a:t>
            </a:r>
            <a:r>
              <a:rPr lang="en-US" dirty="0" smtClean="0"/>
              <a:t>.JS</a:t>
            </a:r>
            <a:r>
              <a:rPr lang="en-US" dirty="0"/>
              <a:t>, .CSS &amp; .HTML</a:t>
            </a:r>
          </a:p>
          <a:p>
            <a:r>
              <a:rPr lang="en-US" b="1" dirty="0"/>
              <a:t>That’s it!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97" y="2228166"/>
            <a:ext cx="10558272"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930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93AABD03-5BAA-1B4C-97DE-B92E4A699F7E}"/>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63264481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041_Mphasis template_US date_Vas_v1_6Dec18" id="{1659C8C1-4956-4861-B6F2-872426D8B2AD}" vid="{BFF7CD5E-53F8-4E7E-9C9C-D744FA90F880}"/>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041_Mphasis template_US date_Vas_v1_6Dec18" id="{1659C8C1-4956-4861-B6F2-872426D8B2AD}" vid="{915890CC-9E06-4303-9996-032667F262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Mphasis PPT Template_Dec2018</Template>
  <TotalTime>6254</TotalTime>
  <Words>177</Words>
  <Application>Microsoft Office PowerPoint</Application>
  <PresentationFormat>Custom</PresentationFormat>
  <Paragraphs>21</Paragraphs>
  <Slides>4</Slides>
  <Notes>0</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1_Begining Slides / Separators</vt:lpstr>
      <vt:lpstr>Visual and Text</vt:lpstr>
      <vt:lpstr>PowerPoint Presentation</vt:lpstr>
      <vt:lpstr>GZipFilter</vt:lpstr>
      <vt:lpstr>GzipFilter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Arvindraj A</dc:creator>
  <cp:lastModifiedBy>American International Group</cp:lastModifiedBy>
  <cp:revision>263</cp:revision>
  <dcterms:created xsi:type="dcterms:W3CDTF">2019-03-20T08:21:01Z</dcterms:created>
  <dcterms:modified xsi:type="dcterms:W3CDTF">2019-08-15T07:12:38Z</dcterms:modified>
</cp:coreProperties>
</file>