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5"/>
  </p:notesMasterIdLst>
  <p:handoutMasterIdLst>
    <p:handoutMasterId r:id="rId16"/>
  </p:handoutMasterIdLst>
  <p:sldIdLst>
    <p:sldId id="449" r:id="rId3"/>
    <p:sldId id="274" r:id="rId4"/>
    <p:sldId id="1567" r:id="rId5"/>
    <p:sldId id="1565" r:id="rId6"/>
    <p:sldId id="1569" r:id="rId7"/>
    <p:sldId id="1568" r:id="rId8"/>
    <p:sldId id="1570" r:id="rId9"/>
    <p:sldId id="1571" r:id="rId10"/>
    <p:sldId id="1572" r:id="rId11"/>
    <p:sldId id="1573" r:id="rId12"/>
    <p:sldId id="336" r:id="rId13"/>
    <p:sldId id="15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4583"/>
    <a:srgbClr val="10F0A5"/>
    <a:srgbClr val="939593"/>
    <a:srgbClr val="FFFFFF"/>
    <a:srgbClr val="EB68AF"/>
    <a:srgbClr val="A5DAED"/>
    <a:srgbClr val="7F7F7F"/>
    <a:srgbClr val="109DD0"/>
    <a:srgbClr val="B51E6A"/>
    <a:srgbClr val="D61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varScale="1">
        <p:scale>
          <a:sx n="78" d="100"/>
          <a:sy n="78" d="100"/>
        </p:scale>
        <p:origin x="-102" y="-7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25-07-2019</a:t>
            </a:fld>
            <a:endParaRPr lang="en-US" dirty="0"/>
          </a:p>
        </p:txBody>
      </p:sp>
      <p:sp>
        <p:nvSpPr>
          <p:cNvPr id="4" name="Footer Placeholder 3">
            <a:extLst>
              <a:ext uri="{FF2B5EF4-FFF2-40B4-BE49-F238E27FC236}">
                <a16:creationId xmlns:a16="http://schemas.microsoft.com/office/drawing/2014/main" xmlns=""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25-07-2019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xmlns=""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xmlns=""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xmlns=""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xmlns=""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xmlns=""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xmlns=""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xmlns=""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xmlns=""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xmlns=""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xmlns=""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xmlns=""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xmlns=""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xmlns=""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xmlns=""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xmlns=""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xmlns=""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xmlns=""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xmlns=""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xmlns=""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1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xmlns=""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xmlns=""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xmlns=""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xmlns=""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xmlns=""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xmlns=""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xmlns=""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xmlns=""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xmlns=""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xmlns=""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xmlns=""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xmlns=""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xmlns=""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xmlns=""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xmlns=""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xmlns=""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xmlns=""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xmlns=""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xmlns=""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xmlns=""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a:extLst/>
          </p:cNvPr>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xmlns=""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xmlns=""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xmlns=""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xmlns=""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xmlns=""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xmlns=""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xmlns=""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xmlns=""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xmlns=""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xmlns=""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xmlns=""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xmlns=""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xmlns=""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xmlns=""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xmlns=""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July 19</a:t>
            </a:fld>
            <a:endParaRPr lang="en-US" dirty="0"/>
          </a:p>
        </p:txBody>
      </p:sp>
      <p:grpSp>
        <p:nvGrpSpPr>
          <p:cNvPr id="19" name="Group 18">
            <a:extLst>
              <a:ext uri="{FF2B5EF4-FFF2-40B4-BE49-F238E27FC236}">
                <a16:creationId xmlns:a16="http://schemas.microsoft.com/office/drawing/2014/main" xmlns=""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xmlns=""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xmlns=""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xmlns=""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xmlns=""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xmlns=""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xmlns=""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xmlns=""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xmlns=""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xmlns=""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xmlns=""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xmlns=""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xmlns=""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xmlns=""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xmlns=""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xmlns=""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xmlns=""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xmlns=""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xmlns=""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xmlns=""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xmlns=""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xmlns=""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xmlns=""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xmlns=""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xmlns=""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xmlns=""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xmlns=""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xmlns=""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xmlns=""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xmlns=""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xmlns=""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xmlns=""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xmlns=""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xmlns=""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xmlns=""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xmlns=""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xmlns=""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xmlns=""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xmlns=""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xmlns=""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xmlns=""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xmlns=""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xmlns=""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xmlns=""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xmlns=""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xmlns=""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xmlns=""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xmlns=""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xmlns=""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xmlns=""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xmlns=""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xmlns=""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xmlns=""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xmlns=""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xmlns=""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xmlns=""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xmlns=""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xmlns=""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xmlns=""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xmlns=""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xmlns=""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xmlns=""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xmlns=""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xmlns=""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xmlns=""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xmlns=""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xmlns=""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xmlns=""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xmlns=""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xmlns=""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xmlns=""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xmlns=""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xmlns=""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xmlns=""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xmlns=""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xmlns=""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xmlns=""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xmlns=""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xmlns=""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xmlns=""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xmlns=""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xmlns=""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xmlns=""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xmlns=""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xmlns=""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xmlns=""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xmlns=""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xmlns=""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xmlns=""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xmlns=""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xmlns=""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xmlns=""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xmlns=""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xmlns=""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xmlns=""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xmlns=""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xmlns=""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xmlns=""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xmlns=""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xmlns=""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xmlns=""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xmlns=""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xmlns=""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xmlns=""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xmlns=""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xmlns=""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xmlns=""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xmlns=""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xmlns=""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xmlns=""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xmlns=""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xmlns=""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xmlns=""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xmlns=""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xmlns=""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xmlns=""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xmlns=""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xmlns=""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xmlns=""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xmlns=""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xmlns=""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xmlns=""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xmlns=""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xmlns=""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xmlns=""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xmlns=""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xmlns=""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xmlns=""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xmlns=""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xmlns=""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xmlns=""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xmlns=""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xmlns=""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xmlns=""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xmlns=""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xmlns=""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xmlns=""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xmlns=""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xmlns=""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xmlns=""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xmlns=""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xmlns=""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xmlns=""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xmlns=""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xmlns=""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xmlns=""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xmlns=""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xmlns=""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xmlns=""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xmlns=""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xmlns=""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xmlns=""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xmlns=""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xmlns=""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xmlns=""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xmlns=""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xmlns=""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xmlns=""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xmlns=""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xmlns=""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xmlns=""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xmlns=""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xmlns=""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xmlns=""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xmlns=""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xmlns=""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xmlns=""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xmlns=""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xmlns=""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xmlns=""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xmlns=""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xmlns=""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xmlns=""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xmlns=""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xmlns=""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xmlns=""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xmlns=""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xmlns=""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xmlns=""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xmlns=""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xmlns=""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xmlns=""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xmlns=""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xmlns=""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xmlns=""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xmlns=""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xmlns=""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xmlns=""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xmlns=""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xmlns=""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xmlns=""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xmlns=""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xmlns=""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xmlns=""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xmlns=""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xmlns=""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xmlns=""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xmlns=""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xmlns=""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xmlns=""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xmlns=""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xmlns=""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xmlns=""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xmlns=""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xmlns=""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xmlns=""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xmlns=""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xmlns=""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xmlns=""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xmlns=""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xmlns=""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xmlns=""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xmlns=""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xmlns="" id="{8831CF71-0BF3-8D4D-99EA-11A06B5F5294}"/>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xmlns=""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xmlns=""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xmlns="" id="{EC6F4EF2-E475-B144-86D2-DF5D92BF755C}"/>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xmlns="" id="{B987D016-0AA5-1647-B182-B3E47A11AE3E}"/>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xmlns=""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xmlns=""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xmlns=""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July 25, 2019</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xmlns=""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xmlns=""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xmlns=""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xmlns=""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6.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7/25/2019</a:t>
            </a:fld>
            <a:endParaRPr lang="en-US" dirty="0"/>
          </a:p>
        </p:txBody>
      </p:sp>
      <p:sp>
        <p:nvSpPr>
          <p:cNvPr id="5" name="Footer Placeholder 4">
            <a:extLst>
              <a:ext uri="{FF2B5EF4-FFF2-40B4-BE49-F238E27FC236}">
                <a16:creationId xmlns:a16="http://schemas.microsoft.com/office/drawing/2014/main" xmlns=""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xmlns=""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xmlns=""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xmlns=""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xmlns=""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7/25/2019</a:t>
            </a:fld>
            <a:endParaRPr lang="en-US" dirty="0"/>
          </a:p>
        </p:txBody>
      </p:sp>
      <p:sp>
        <p:nvSpPr>
          <p:cNvPr id="20" name="Slide Number Placeholder 6">
            <a:extLst>
              <a:ext uri="{FF2B5EF4-FFF2-40B4-BE49-F238E27FC236}">
                <a16:creationId xmlns:a16="http://schemas.microsoft.com/office/drawing/2014/main" xmlns=""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jp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jp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D1ACAD02-4527-BB4B-B170-AD2241F08FEA}"/>
              </a:ext>
            </a:extLst>
          </p:cNvPr>
          <p:cNvSpPr>
            <a:spLocks noGrp="1"/>
          </p:cNvSpPr>
          <p:nvPr>
            <p:ph type="body" sz="quarter" idx="10"/>
          </p:nvPr>
        </p:nvSpPr>
        <p:spPr>
          <a:xfrm>
            <a:off x="5937161" y="2716212"/>
            <a:ext cx="5100033" cy="712788"/>
          </a:xfrm>
        </p:spPr>
        <p:txBody>
          <a:bodyPr>
            <a:normAutofit fontScale="92500" lnSpcReduction="20000"/>
          </a:bodyPr>
          <a:lstStyle/>
          <a:p>
            <a:r>
              <a:rPr lang="en-US" dirty="0" smtClean="0"/>
              <a:t>Web Test Automation Idea &amp; </a:t>
            </a:r>
            <a:r>
              <a:rPr lang="en-US" dirty="0" smtClean="0"/>
              <a:t>Implementation thru Katalon Studio</a:t>
            </a:r>
            <a:endParaRPr lang="en-US" dirty="0"/>
          </a:p>
        </p:txBody>
      </p:sp>
      <p:sp>
        <p:nvSpPr>
          <p:cNvPr id="9" name="Text Placeholder 8">
            <a:extLst>
              <a:ext uri="{FF2B5EF4-FFF2-40B4-BE49-F238E27FC236}">
                <a16:creationId xmlns:a16="http://schemas.microsoft.com/office/drawing/2014/main" xmlns="" id="{8F0BEED6-0AEA-0341-B51D-8AA5473C9D43}"/>
              </a:ext>
            </a:extLst>
          </p:cNvPr>
          <p:cNvSpPr>
            <a:spLocks noGrp="1"/>
          </p:cNvSpPr>
          <p:nvPr>
            <p:ph type="body" sz="quarter" idx="11"/>
          </p:nvPr>
        </p:nvSpPr>
        <p:spPr/>
        <p:txBody>
          <a:bodyPr/>
          <a:lstStyle/>
          <a:p>
            <a:r>
              <a:rPr lang="en-US" dirty="0" smtClean="0"/>
              <a:t>June 2019</a:t>
            </a:r>
            <a:endParaRPr lang="en-US" dirty="0"/>
          </a:p>
        </p:txBody>
      </p:sp>
    </p:spTree>
    <p:extLst>
      <p:ext uri="{BB962C8B-B14F-4D97-AF65-F5344CB8AC3E}">
        <p14:creationId xmlns:p14="http://schemas.microsoft.com/office/powerpoint/2010/main" val="404591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POC Detail</a:t>
            </a:r>
            <a:endParaRPr lang="en-US" dirty="0"/>
          </a:p>
        </p:txBody>
      </p:sp>
      <p:grpSp>
        <p:nvGrpSpPr>
          <p:cNvPr id="14" name="Group 13"/>
          <p:cNvGrpSpPr/>
          <p:nvPr/>
        </p:nvGrpSpPr>
        <p:grpSpPr>
          <a:xfrm>
            <a:off x="564795" y="922034"/>
            <a:ext cx="2227173" cy="384702"/>
            <a:chOff x="0" y="9978"/>
            <a:chExt cx="991169" cy="287819"/>
          </a:xfrm>
        </p:grpSpPr>
        <p:sp>
          <p:nvSpPr>
            <p:cNvPr id="22" name="Rounded Rectangle 2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3"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Test Case Running Video</a:t>
              </a:r>
              <a:endParaRPr lang="en-US" sz="1500" kern="1200" dirty="0">
                <a:solidFill>
                  <a:schemeClr val="tx1"/>
                </a:solidFill>
              </a:endParaRPr>
            </a:p>
          </p:txBody>
        </p:sp>
      </p:grpSp>
    </p:spTree>
    <p:extLst>
      <p:ext uri="{BB962C8B-B14F-4D97-AF65-F5344CB8AC3E}">
        <p14:creationId xmlns:p14="http://schemas.microsoft.com/office/powerpoint/2010/main" val="33561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00281" y="911352"/>
            <a:ext cx="5309991" cy="384702"/>
            <a:chOff x="0" y="9978"/>
            <a:chExt cx="991169" cy="287819"/>
          </a:xfrm>
          <a:solidFill>
            <a:srgbClr val="10F0A5"/>
          </a:solidFill>
        </p:grpSpPr>
        <p:sp>
          <p:nvSpPr>
            <p:cNvPr id="8" name="Rounded Rectangle 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Creating Regression Testing Project using Katalon Studio</a:t>
              </a:r>
              <a:endParaRPr lang="en-US" sz="1500" kern="1200" dirty="0">
                <a:solidFill>
                  <a:schemeClr val="tx1"/>
                </a:solidFill>
              </a:endParaRPr>
            </a:p>
          </p:txBody>
        </p:sp>
      </p:grpSp>
      <p:grpSp>
        <p:nvGrpSpPr>
          <p:cNvPr id="10" name="Group 9"/>
          <p:cNvGrpSpPr/>
          <p:nvPr/>
        </p:nvGrpSpPr>
        <p:grpSpPr>
          <a:xfrm>
            <a:off x="2194185" y="1636776"/>
            <a:ext cx="5316087" cy="384702"/>
            <a:chOff x="0" y="9978"/>
            <a:chExt cx="991169" cy="287819"/>
          </a:xfrm>
          <a:solidFill>
            <a:srgbClr val="10F0A5"/>
          </a:solidFill>
        </p:grpSpPr>
        <p:sp>
          <p:nvSpPr>
            <p:cNvPr id="11" name="Rounded Rectangle 10"/>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12"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smtClean="0">
                  <a:solidFill>
                    <a:schemeClr val="tx1"/>
                  </a:solidFill>
                </a:rPr>
                <a:t>Nearly 1 lakh policies are processed with 100s of Test Case Scenarios using this.</a:t>
              </a:r>
              <a:endParaRPr lang="en-US" sz="1500" kern="1200" dirty="0">
                <a:solidFill>
                  <a:schemeClr val="tx1"/>
                </a:solidFill>
              </a:endParaRPr>
            </a:p>
          </p:txBody>
        </p:sp>
      </p:grpSp>
      <p:grpSp>
        <p:nvGrpSpPr>
          <p:cNvPr id="28" name="Group 27"/>
          <p:cNvGrpSpPr/>
          <p:nvPr/>
        </p:nvGrpSpPr>
        <p:grpSpPr>
          <a:xfrm>
            <a:off x="424861" y="2493836"/>
            <a:ext cx="11120963" cy="3906963"/>
            <a:chOff x="376093" y="888591"/>
            <a:chExt cx="13042099" cy="5290657"/>
          </a:xfrm>
        </p:grpSpPr>
        <p:sp>
          <p:nvSpPr>
            <p:cNvPr id="29" name="Rounded Rectangle 28"/>
            <p:cNvSpPr/>
            <p:nvPr/>
          </p:nvSpPr>
          <p:spPr>
            <a:xfrm>
              <a:off x="575255" y="4758938"/>
              <a:ext cx="2675547" cy="10545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9" y="2517124"/>
              <a:ext cx="802148" cy="80214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93" y="1573356"/>
              <a:ext cx="754939" cy="488823"/>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085" y="2391935"/>
              <a:ext cx="1378221" cy="1486692"/>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723" y="1269918"/>
              <a:ext cx="1798701" cy="964009"/>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424" y="888591"/>
              <a:ext cx="673799" cy="549322"/>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4795" y="2368415"/>
              <a:ext cx="3152362" cy="14940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366" y="2929771"/>
              <a:ext cx="914521" cy="725810"/>
            </a:xfrm>
            <a:prstGeom prst="rect">
              <a:avLst/>
            </a:prstGeom>
          </p:spPr>
        </p:pic>
        <p:pic>
          <p:nvPicPr>
            <p:cNvPr id="3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7230" y="4437947"/>
              <a:ext cx="6334999" cy="174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6651" y="4836903"/>
              <a:ext cx="960460" cy="505016"/>
            </a:xfrm>
            <a:prstGeom prst="rect">
              <a:avLst/>
            </a:prstGeom>
          </p:spPr>
        </p:pic>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5635" y="4800093"/>
              <a:ext cx="787451" cy="787451"/>
            </a:xfrm>
            <a:prstGeom prst="rect">
              <a:avLst/>
            </a:prstGeom>
          </p:spPr>
        </p:pic>
        <p:pic>
          <p:nvPicPr>
            <p:cNvPr id="4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314" y="5308159"/>
              <a:ext cx="499815" cy="19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343" y="4828032"/>
              <a:ext cx="589407" cy="687014"/>
            </a:xfrm>
            <a:prstGeom prst="rect">
              <a:avLst/>
            </a:prstGeom>
          </p:spPr>
        </p:pic>
        <p:pic>
          <p:nvPicPr>
            <p:cNvPr id="42"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232" y="3672439"/>
              <a:ext cx="658800" cy="5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Group 42"/>
            <p:cNvGrpSpPr/>
            <p:nvPr/>
          </p:nvGrpSpPr>
          <p:grpSpPr>
            <a:xfrm>
              <a:off x="1410157" y="1559571"/>
              <a:ext cx="1690725" cy="384702"/>
              <a:chOff x="0" y="9978"/>
              <a:chExt cx="991169" cy="287819"/>
            </a:xfrm>
          </p:grpSpPr>
          <p:sp>
            <p:nvSpPr>
              <p:cNvPr id="62" name="Rounded Rectangle 6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24028"/>
                <a:ext cx="97711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0% Coding Effort</a:t>
                </a:r>
                <a:endParaRPr lang="en-US" sz="1500" kern="1200" dirty="0">
                  <a:solidFill>
                    <a:schemeClr val="tx1"/>
                  </a:solidFill>
                </a:endParaRPr>
              </a:p>
            </p:txBody>
          </p:sp>
        </p:grpSp>
        <p:grpSp>
          <p:nvGrpSpPr>
            <p:cNvPr id="44" name="Group 43"/>
            <p:cNvGrpSpPr/>
            <p:nvPr/>
          </p:nvGrpSpPr>
          <p:grpSpPr>
            <a:xfrm>
              <a:off x="1293355" y="2675139"/>
              <a:ext cx="3002614" cy="384702"/>
              <a:chOff x="-41698" y="9978"/>
              <a:chExt cx="1130955" cy="287819"/>
            </a:xfrm>
          </p:grpSpPr>
          <p:sp>
            <p:nvSpPr>
              <p:cNvPr id="60" name="Rounded Rectangle 59"/>
              <p:cNvSpPr/>
              <p:nvPr/>
            </p:nvSpPr>
            <p:spPr>
              <a:xfrm>
                <a:off x="-41698" y="9978"/>
                <a:ext cx="1130955"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1" name="Rounded Rectangle 4"/>
              <p:cNvSpPr/>
              <p:nvPr/>
            </p:nvSpPr>
            <p:spPr>
              <a:xfrm>
                <a:off x="14051" y="24028"/>
                <a:ext cx="107520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Fastest Test Case Preparation</a:t>
                </a:r>
              </a:p>
            </p:txBody>
          </p:sp>
        </p:grpSp>
        <p:grpSp>
          <p:nvGrpSpPr>
            <p:cNvPr id="45" name="Group 44"/>
            <p:cNvGrpSpPr/>
            <p:nvPr/>
          </p:nvGrpSpPr>
          <p:grpSpPr>
            <a:xfrm>
              <a:off x="1397963" y="3680979"/>
              <a:ext cx="1868538" cy="384702"/>
              <a:chOff x="-1" y="9978"/>
              <a:chExt cx="1087567" cy="287819"/>
            </a:xfrm>
          </p:grpSpPr>
          <p:sp>
            <p:nvSpPr>
              <p:cNvPr id="58" name="Rounded Rectangle 57"/>
              <p:cNvSpPr/>
              <p:nvPr/>
            </p:nvSpPr>
            <p:spPr>
              <a:xfrm>
                <a:off x="-1" y="9978"/>
                <a:ext cx="1087567"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9" name="Rounded Rectangle 4"/>
              <p:cNvSpPr/>
              <p:nvPr/>
            </p:nvSpPr>
            <p:spPr>
              <a:xfrm>
                <a:off x="14049" y="24028"/>
                <a:ext cx="105492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Email Notification</a:t>
                </a:r>
                <a:endParaRPr lang="en-US" sz="1500" b="1" dirty="0">
                  <a:solidFill>
                    <a:schemeClr val="tx1"/>
                  </a:solidFill>
                </a:endParaRPr>
              </a:p>
            </p:txBody>
          </p:sp>
        </p:grpSp>
        <p:grpSp>
          <p:nvGrpSpPr>
            <p:cNvPr id="46" name="Group 45"/>
            <p:cNvGrpSpPr/>
            <p:nvPr/>
          </p:nvGrpSpPr>
          <p:grpSpPr>
            <a:xfrm>
              <a:off x="3536819" y="5099602"/>
              <a:ext cx="1168198" cy="384702"/>
              <a:chOff x="0" y="9978"/>
              <a:chExt cx="991169" cy="287819"/>
            </a:xfrm>
          </p:grpSpPr>
          <p:sp>
            <p:nvSpPr>
              <p:cNvPr id="56" name="Rounded Rectangle 55"/>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Integration</a:t>
                </a:r>
                <a:endParaRPr lang="en-US" sz="1500" b="1" dirty="0">
                  <a:solidFill>
                    <a:schemeClr val="tx1"/>
                  </a:solidFill>
                </a:endParaRPr>
              </a:p>
            </p:txBody>
          </p:sp>
        </p:grpSp>
        <p:grpSp>
          <p:nvGrpSpPr>
            <p:cNvPr id="47" name="Group 46"/>
            <p:cNvGrpSpPr/>
            <p:nvPr/>
          </p:nvGrpSpPr>
          <p:grpSpPr>
            <a:xfrm>
              <a:off x="6822543" y="4053245"/>
              <a:ext cx="3192687" cy="384701"/>
              <a:chOff x="0" y="-58248"/>
              <a:chExt cx="1141979" cy="287819"/>
            </a:xfrm>
          </p:grpSpPr>
          <p:sp>
            <p:nvSpPr>
              <p:cNvPr id="54" name="Rounded Rectangle 53"/>
              <p:cNvSpPr/>
              <p:nvPr/>
            </p:nvSpPr>
            <p:spPr>
              <a:xfrm>
                <a:off x="0" y="-58248"/>
                <a:ext cx="114197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5" name="Rounded Rectangle 4"/>
              <p:cNvSpPr/>
              <p:nvPr/>
            </p:nvSpPr>
            <p:spPr>
              <a:xfrm>
                <a:off x="14050" y="-53947"/>
                <a:ext cx="112792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Regression Test Case Reporting</a:t>
                </a:r>
                <a:endParaRPr lang="en-US" sz="1500" b="1" dirty="0">
                  <a:solidFill>
                    <a:schemeClr val="tx1"/>
                  </a:solidFill>
                </a:endParaRPr>
              </a:p>
            </p:txBody>
          </p:sp>
        </p:grpSp>
        <p:grpSp>
          <p:nvGrpSpPr>
            <p:cNvPr id="48" name="Group 47"/>
            <p:cNvGrpSpPr/>
            <p:nvPr/>
          </p:nvGrpSpPr>
          <p:grpSpPr>
            <a:xfrm>
              <a:off x="11016102" y="2798604"/>
              <a:ext cx="1405940" cy="384702"/>
              <a:chOff x="1206933" y="9978"/>
              <a:chExt cx="1192883" cy="287819"/>
            </a:xfrm>
          </p:grpSpPr>
          <p:sp>
            <p:nvSpPr>
              <p:cNvPr id="52" name="Rounded Rectangle 51"/>
              <p:cNvSpPr/>
              <p:nvPr/>
            </p:nvSpPr>
            <p:spPr>
              <a:xfrm>
                <a:off x="1206933" y="9978"/>
                <a:ext cx="1097751"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206933" y="37487"/>
                <a:ext cx="1192883"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Data Driven</a:t>
                </a:r>
                <a:endParaRPr lang="en-US" sz="1500" b="1" dirty="0">
                  <a:solidFill>
                    <a:schemeClr val="tx1"/>
                  </a:solidFill>
                </a:endParaRPr>
              </a:p>
            </p:txBody>
          </p:sp>
        </p:grpSp>
        <p:grpSp>
          <p:nvGrpSpPr>
            <p:cNvPr id="49" name="Group 48"/>
            <p:cNvGrpSpPr/>
            <p:nvPr/>
          </p:nvGrpSpPr>
          <p:grpSpPr>
            <a:xfrm>
              <a:off x="9610160" y="1459841"/>
              <a:ext cx="3808032" cy="584162"/>
              <a:chOff x="-1" y="9978"/>
              <a:chExt cx="1902009" cy="287819"/>
            </a:xfrm>
          </p:grpSpPr>
          <p:sp>
            <p:nvSpPr>
              <p:cNvPr id="50" name="Rounded Rectangle 49"/>
              <p:cNvSpPr/>
              <p:nvPr/>
            </p:nvSpPr>
            <p:spPr>
              <a:xfrm>
                <a:off x="-1" y="9978"/>
                <a:ext cx="190200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47" y="24028"/>
                <a:ext cx="1887961"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Resources with 0% Programming Skills</a:t>
                </a:r>
                <a:endParaRPr lang="en-US" sz="1500" b="1" dirty="0">
                  <a:solidFill>
                    <a:schemeClr val="tx1"/>
                  </a:solidFill>
                </a:endParaRPr>
              </a:p>
            </p:txBody>
          </p:sp>
        </p:grpSp>
      </p:grpSp>
      <p:grpSp>
        <p:nvGrpSpPr>
          <p:cNvPr id="67" name="Group 66"/>
          <p:cNvGrpSpPr/>
          <p:nvPr/>
        </p:nvGrpSpPr>
        <p:grpSpPr>
          <a:xfrm>
            <a:off x="2200281" y="2176271"/>
            <a:ext cx="5309991" cy="384702"/>
            <a:chOff x="0" y="9978"/>
            <a:chExt cx="991169" cy="287819"/>
          </a:xfrm>
          <a:solidFill>
            <a:srgbClr val="10F0A5"/>
          </a:solidFill>
        </p:grpSpPr>
        <p:sp>
          <p:nvSpPr>
            <p:cNvPr id="68" name="Rounded Rectangle 6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6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Below are the benefits we have achieved thru this.</a:t>
              </a:r>
              <a:endParaRPr lang="en-US" sz="1500" kern="1200" dirty="0">
                <a:solidFill>
                  <a:schemeClr val="tx1"/>
                </a:solidFill>
              </a:endParaRPr>
            </a:p>
          </p:txBody>
        </p:sp>
      </p:grpSp>
      <p:grpSp>
        <p:nvGrpSpPr>
          <p:cNvPr id="70" name="Group 69"/>
          <p:cNvGrpSpPr/>
          <p:nvPr/>
        </p:nvGrpSpPr>
        <p:grpSpPr>
          <a:xfrm>
            <a:off x="119177" y="1616585"/>
            <a:ext cx="1398117" cy="390308"/>
            <a:chOff x="0" y="24028"/>
            <a:chExt cx="991169" cy="292013"/>
          </a:xfrm>
        </p:grpSpPr>
        <p:sp>
          <p:nvSpPr>
            <p:cNvPr id="71" name="Rounded Rectangle 70"/>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2"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Benefits Achieved</a:t>
              </a:r>
              <a:endParaRPr lang="en-US" sz="1500" kern="1200" dirty="0">
                <a:solidFill>
                  <a:schemeClr val="tx1"/>
                </a:solidFill>
              </a:endParaRPr>
            </a:p>
          </p:txBody>
        </p:sp>
      </p:grpSp>
      <p:grpSp>
        <p:nvGrpSpPr>
          <p:cNvPr id="73" name="Group 72"/>
          <p:cNvGrpSpPr/>
          <p:nvPr/>
        </p:nvGrpSpPr>
        <p:grpSpPr>
          <a:xfrm>
            <a:off x="2230761" y="246888"/>
            <a:ext cx="5309991" cy="384702"/>
            <a:chOff x="0" y="9978"/>
            <a:chExt cx="991169" cy="287819"/>
          </a:xfrm>
          <a:solidFill>
            <a:srgbClr val="10F0A5"/>
          </a:solidFill>
        </p:grpSpPr>
        <p:sp>
          <p:nvSpPr>
            <p:cNvPr id="74" name="Rounded Rectangle 73"/>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75"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r>
                <a:rPr lang="en-US" sz="1600" b="1" dirty="0"/>
                <a:t>POC – Web Automated Regression Testing by Katalon Studio</a:t>
              </a:r>
              <a:endParaRPr lang="en-US" sz="1600" b="1" dirty="0"/>
            </a:p>
          </p:txBody>
        </p:sp>
      </p:grpSp>
      <p:grpSp>
        <p:nvGrpSpPr>
          <p:cNvPr id="79" name="Group 78"/>
          <p:cNvGrpSpPr/>
          <p:nvPr/>
        </p:nvGrpSpPr>
        <p:grpSpPr>
          <a:xfrm>
            <a:off x="119177" y="287657"/>
            <a:ext cx="1398117" cy="390308"/>
            <a:chOff x="0" y="24028"/>
            <a:chExt cx="991169" cy="292013"/>
          </a:xfrm>
        </p:grpSpPr>
        <p:sp>
          <p:nvSpPr>
            <p:cNvPr id="80" name="Rounded Rectangle 79"/>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This Video Contains</a:t>
              </a:r>
              <a:endParaRPr lang="en-US" sz="1500" kern="1200" dirty="0">
                <a:solidFill>
                  <a:schemeClr val="tx1"/>
                </a:solidFill>
              </a:endParaRPr>
            </a:p>
          </p:txBody>
        </p:sp>
      </p:grpSp>
      <p:grpSp>
        <p:nvGrpSpPr>
          <p:cNvPr id="82" name="Group 81"/>
          <p:cNvGrpSpPr/>
          <p:nvPr/>
        </p:nvGrpSpPr>
        <p:grpSpPr>
          <a:xfrm>
            <a:off x="100889" y="830200"/>
            <a:ext cx="1398117" cy="620647"/>
            <a:chOff x="0" y="24028"/>
            <a:chExt cx="991169" cy="292013"/>
          </a:xfrm>
        </p:grpSpPr>
        <p:sp>
          <p:nvSpPr>
            <p:cNvPr id="83" name="Rounded Rectangle 82"/>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Steps to create using Katalon Studio</a:t>
              </a:r>
              <a:endParaRPr lang="en-US" sz="1500" kern="1200" dirty="0">
                <a:solidFill>
                  <a:schemeClr val="tx1"/>
                </a:solidFill>
              </a:endParaRPr>
            </a:p>
          </p:txBody>
        </p:sp>
      </p:grpSp>
    </p:spTree>
    <p:extLst>
      <p:ext uri="{BB962C8B-B14F-4D97-AF65-F5344CB8AC3E}">
        <p14:creationId xmlns:p14="http://schemas.microsoft.com/office/powerpoint/2010/main" val="372237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500" fill="hold"/>
                                        <p:tgtEl>
                                          <p:spTgt spid="82"/>
                                        </p:tgtEl>
                                        <p:attrNameLst>
                                          <p:attrName>ppt_x</p:attrName>
                                        </p:attrNameLst>
                                      </p:cBhvr>
                                      <p:tavLst>
                                        <p:tav tm="0">
                                          <p:val>
                                            <p:strVal val="#ppt_x"/>
                                          </p:val>
                                        </p:tav>
                                        <p:tav tm="100000">
                                          <p:val>
                                            <p:strVal val="#ppt_x"/>
                                          </p:val>
                                        </p:tav>
                                      </p:tavLst>
                                    </p:anim>
                                    <p:anim calcmode="lin" valueType="num">
                                      <p:cBhvr additive="base">
                                        <p:cTn id="14" dur="500" fill="hold"/>
                                        <p:tgtEl>
                                          <p:spTgt spid="8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1000"/>
                                        <p:tgtEl>
                                          <p:spTgt spid="70"/>
                                        </p:tgtEl>
                                      </p:cBhvr>
                                    </p:animEffect>
                                    <p:anim calcmode="lin" valueType="num">
                                      <p:cBhvr>
                                        <p:cTn id="24" dur="1000" fill="hold"/>
                                        <p:tgtEl>
                                          <p:spTgt spid="70"/>
                                        </p:tgtEl>
                                        <p:attrNameLst>
                                          <p:attrName>ppt_x</p:attrName>
                                        </p:attrNameLst>
                                      </p:cBhvr>
                                      <p:tavLst>
                                        <p:tav tm="0">
                                          <p:val>
                                            <p:strVal val="#ppt_x"/>
                                          </p:val>
                                        </p:tav>
                                        <p:tav tm="100000">
                                          <p:val>
                                            <p:strVal val="#ppt_x"/>
                                          </p:val>
                                        </p:tav>
                                      </p:tavLst>
                                    </p:anim>
                                    <p:anim calcmode="lin" valueType="num">
                                      <p:cBhvr>
                                        <p:cTn id="25" dur="1000" fill="hold"/>
                                        <p:tgtEl>
                                          <p:spTgt spid="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circle(in)">
                                      <p:cBhvr>
                                        <p:cTn id="35" dur="2000"/>
                                        <p:tgtEl>
                                          <p:spTgt spid="67"/>
                                        </p:tgtEl>
                                      </p:cBhvr>
                                    </p:animEffect>
                                  </p:childTnLst>
                                </p:cTn>
                              </p:par>
                              <p:par>
                                <p:cTn id="36" presetID="6" presetClass="entr" presetSubtype="16"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circle(in)">
                                      <p:cBhvr>
                                        <p:cTn id="38"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pSp>
        <p:nvGrpSpPr>
          <p:cNvPr id="10" name="Group 9"/>
          <p:cNvGrpSpPr/>
          <p:nvPr/>
        </p:nvGrpSpPr>
        <p:grpSpPr>
          <a:xfrm>
            <a:off x="4486281" y="1892808"/>
            <a:ext cx="2384854" cy="384702"/>
            <a:chOff x="0" y="9978"/>
            <a:chExt cx="991169" cy="287819"/>
          </a:xfrm>
          <a:solidFill>
            <a:srgbClr val="FFC000"/>
          </a:solidFill>
        </p:grpSpPr>
        <p:sp>
          <p:nvSpPr>
            <p:cNvPr id="11" name="Rounded Rectangle 1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       Problem Statement</a:t>
              </a:r>
              <a:endParaRPr lang="en-US" sz="1500" kern="1200" dirty="0">
                <a:solidFill>
                  <a:schemeClr val="tx1"/>
                </a:solidFill>
              </a:endParaRPr>
            </a:p>
          </p:txBody>
        </p:sp>
      </p:grpSp>
      <p:grpSp>
        <p:nvGrpSpPr>
          <p:cNvPr id="13" name="Group 12"/>
          <p:cNvGrpSpPr/>
          <p:nvPr/>
        </p:nvGrpSpPr>
        <p:grpSpPr>
          <a:xfrm>
            <a:off x="4486281" y="2557272"/>
            <a:ext cx="2419146" cy="384702"/>
            <a:chOff x="0" y="9978"/>
            <a:chExt cx="991169" cy="287819"/>
          </a:xfrm>
          <a:solidFill>
            <a:srgbClr val="FFC000"/>
          </a:solidFill>
        </p:grpSpPr>
        <p:sp>
          <p:nvSpPr>
            <p:cNvPr id="14" name="Rounded Rectangle 13"/>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    Requirement in Nutshell</a:t>
              </a:r>
              <a:endParaRPr lang="en-US" sz="1500" kern="1200" dirty="0">
                <a:solidFill>
                  <a:schemeClr val="tx1"/>
                </a:solidFill>
              </a:endParaRPr>
            </a:p>
          </p:txBody>
        </p:sp>
      </p:grpSp>
      <p:grpSp>
        <p:nvGrpSpPr>
          <p:cNvPr id="17" name="Group 16"/>
          <p:cNvGrpSpPr/>
          <p:nvPr/>
        </p:nvGrpSpPr>
        <p:grpSpPr>
          <a:xfrm>
            <a:off x="4528953" y="3160776"/>
            <a:ext cx="2410646" cy="384702"/>
            <a:chOff x="0" y="9978"/>
            <a:chExt cx="991169" cy="287819"/>
          </a:xfrm>
          <a:solidFill>
            <a:srgbClr val="FFC000"/>
          </a:solidFill>
        </p:grpSpPr>
        <p:sp>
          <p:nvSpPr>
            <p:cNvPr id="23" name="Rounded Rectangle 2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     Solution &amp; Justification</a:t>
              </a:r>
              <a:endParaRPr lang="en-US" sz="1500" kern="1200" dirty="0">
                <a:solidFill>
                  <a:schemeClr val="tx1"/>
                </a:solidFill>
              </a:endParaRPr>
            </a:p>
          </p:txBody>
        </p:sp>
      </p:grpSp>
      <p:grpSp>
        <p:nvGrpSpPr>
          <p:cNvPr id="26" name="Group 25"/>
          <p:cNvGrpSpPr/>
          <p:nvPr/>
        </p:nvGrpSpPr>
        <p:grpSpPr>
          <a:xfrm>
            <a:off x="4559433" y="3800856"/>
            <a:ext cx="2414391" cy="384702"/>
            <a:chOff x="0" y="9978"/>
            <a:chExt cx="991169" cy="287819"/>
          </a:xfrm>
          <a:solidFill>
            <a:srgbClr val="FFC000"/>
          </a:solidFill>
        </p:grpSpPr>
        <p:sp>
          <p:nvSpPr>
            <p:cNvPr id="27" name="Rounded Rectangle 2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 Implementation Snap Shots</a:t>
              </a:r>
              <a:endParaRPr lang="en-US" sz="1500" kern="1200" dirty="0">
                <a:solidFill>
                  <a:schemeClr val="tx1"/>
                </a:solidFill>
              </a:endParaRPr>
            </a:p>
          </p:txBody>
        </p:sp>
      </p:grpSp>
      <p:grpSp>
        <p:nvGrpSpPr>
          <p:cNvPr id="29" name="Group 28"/>
          <p:cNvGrpSpPr/>
          <p:nvPr/>
        </p:nvGrpSpPr>
        <p:grpSpPr>
          <a:xfrm>
            <a:off x="4577721" y="4343400"/>
            <a:ext cx="2414391" cy="384702"/>
            <a:chOff x="0" y="9978"/>
            <a:chExt cx="991169" cy="287819"/>
          </a:xfrm>
          <a:solidFill>
            <a:srgbClr val="FFC000"/>
          </a:solidFill>
        </p:grpSpPr>
        <p:sp>
          <p:nvSpPr>
            <p:cNvPr id="30" name="Rounded Rectangle 2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Target Achieved</a:t>
              </a:r>
              <a:endParaRPr lang="en-US" sz="1500" kern="1200" dirty="0">
                <a:solidFill>
                  <a:schemeClr val="tx1"/>
                </a:solidFill>
              </a:endParaRPr>
            </a:p>
          </p:txBody>
        </p:sp>
      </p:grpSp>
      <p:grpSp>
        <p:nvGrpSpPr>
          <p:cNvPr id="32" name="Group 31"/>
          <p:cNvGrpSpPr/>
          <p:nvPr/>
        </p:nvGrpSpPr>
        <p:grpSpPr>
          <a:xfrm>
            <a:off x="4571625" y="4922520"/>
            <a:ext cx="2414391" cy="384702"/>
            <a:chOff x="0" y="9978"/>
            <a:chExt cx="991169" cy="287819"/>
          </a:xfrm>
          <a:solidFill>
            <a:srgbClr val="FFC000"/>
          </a:solidFill>
        </p:grpSpPr>
        <p:sp>
          <p:nvSpPr>
            <p:cNvPr id="33" name="Rounded Rectangle 3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POC Details</a:t>
              </a:r>
              <a:endParaRPr lang="en-US" sz="1500" kern="1200" dirty="0">
                <a:solidFill>
                  <a:schemeClr val="tx1"/>
                </a:solidFill>
              </a:endParaRPr>
            </a:p>
          </p:txBody>
        </p:sp>
      </p:grpSp>
    </p:spTree>
    <p:extLst>
      <p:ext uri="{BB962C8B-B14F-4D97-AF65-F5344CB8AC3E}">
        <p14:creationId xmlns:p14="http://schemas.microsoft.com/office/powerpoint/2010/main" val="133820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Problem Statement</a:t>
            </a:r>
            <a:endParaRPr lang="en-US" dirty="0"/>
          </a:p>
        </p:txBody>
      </p:sp>
      <p:grpSp>
        <p:nvGrpSpPr>
          <p:cNvPr id="32" name="Group 31"/>
          <p:cNvGrpSpPr/>
          <p:nvPr/>
        </p:nvGrpSpPr>
        <p:grpSpPr>
          <a:xfrm>
            <a:off x="2625566" y="1441340"/>
            <a:ext cx="6347748" cy="384702"/>
            <a:chOff x="0" y="9978"/>
            <a:chExt cx="977119" cy="287819"/>
          </a:xfrm>
          <a:solidFill>
            <a:srgbClr val="784583"/>
          </a:solidFill>
        </p:grpSpPr>
        <p:sp>
          <p:nvSpPr>
            <p:cNvPr id="33" name="Rounded Rectangle 32"/>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kern="1200" dirty="0" smtClean="0">
                  <a:solidFill>
                    <a:schemeClr val="bg1"/>
                  </a:solidFill>
                </a:rPr>
                <a:t>Handles 0.5 million Policy Contracts worth of Billion Dollars</a:t>
              </a:r>
              <a:endParaRPr lang="en-US" sz="1600" kern="1200" dirty="0">
                <a:solidFill>
                  <a:schemeClr val="bg1"/>
                </a:solidFill>
              </a:endParaRPr>
            </a:p>
          </p:txBody>
        </p:sp>
      </p:grpSp>
      <p:grpSp>
        <p:nvGrpSpPr>
          <p:cNvPr id="36" name="Group 35"/>
          <p:cNvGrpSpPr/>
          <p:nvPr/>
        </p:nvGrpSpPr>
        <p:grpSpPr>
          <a:xfrm>
            <a:off x="564795" y="922034"/>
            <a:ext cx="1398117" cy="384702"/>
            <a:chOff x="0" y="9978"/>
            <a:chExt cx="991169" cy="287819"/>
          </a:xfrm>
        </p:grpSpPr>
        <p:sp>
          <p:nvSpPr>
            <p:cNvPr id="37" name="Rounded Rectangle 36"/>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8"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Client System</a:t>
              </a:r>
              <a:endParaRPr lang="en-US" sz="1500" kern="1200" dirty="0">
                <a:solidFill>
                  <a:schemeClr val="tx1"/>
                </a:solidFill>
              </a:endParaRPr>
            </a:p>
          </p:txBody>
        </p:sp>
      </p:grpSp>
      <p:grpSp>
        <p:nvGrpSpPr>
          <p:cNvPr id="39" name="Group 38"/>
          <p:cNvGrpSpPr/>
          <p:nvPr/>
        </p:nvGrpSpPr>
        <p:grpSpPr>
          <a:xfrm>
            <a:off x="570891" y="1476766"/>
            <a:ext cx="1398117" cy="414694"/>
            <a:chOff x="0" y="-26510"/>
            <a:chExt cx="991169" cy="310257"/>
          </a:xfrm>
        </p:grpSpPr>
        <p:sp>
          <p:nvSpPr>
            <p:cNvPr id="40" name="Rounded Rectangle 39"/>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Business Worth</a:t>
              </a:r>
              <a:endParaRPr lang="en-US" sz="1500" kern="1200" dirty="0">
                <a:solidFill>
                  <a:schemeClr val="tx1"/>
                </a:solidFill>
              </a:endParaRPr>
            </a:p>
          </p:txBody>
        </p:sp>
      </p:grpSp>
      <p:grpSp>
        <p:nvGrpSpPr>
          <p:cNvPr id="42" name="Group 41"/>
          <p:cNvGrpSpPr/>
          <p:nvPr/>
        </p:nvGrpSpPr>
        <p:grpSpPr>
          <a:xfrm>
            <a:off x="564795" y="2031502"/>
            <a:ext cx="1398117" cy="414694"/>
            <a:chOff x="0" y="-26510"/>
            <a:chExt cx="991169" cy="310257"/>
          </a:xfrm>
        </p:grpSpPr>
        <p:sp>
          <p:nvSpPr>
            <p:cNvPr id="43" name="Rounded Rectangle 42"/>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smtClean="0">
                  <a:solidFill>
                    <a:schemeClr val="tx1"/>
                  </a:solidFill>
                </a:rPr>
                <a:t>Problems</a:t>
              </a:r>
              <a:endParaRPr lang="en-US" sz="1500" kern="1200" dirty="0">
                <a:solidFill>
                  <a:schemeClr val="tx1"/>
                </a:solidFill>
              </a:endParaRPr>
            </a:p>
          </p:txBody>
        </p:sp>
      </p:grpSp>
      <p:grpSp>
        <p:nvGrpSpPr>
          <p:cNvPr id="45" name="Group 44"/>
          <p:cNvGrpSpPr/>
          <p:nvPr/>
        </p:nvGrpSpPr>
        <p:grpSpPr>
          <a:xfrm>
            <a:off x="2607278" y="2032652"/>
            <a:ext cx="6414801" cy="384702"/>
            <a:chOff x="0" y="9978"/>
            <a:chExt cx="984604" cy="287819"/>
          </a:xfrm>
          <a:solidFill>
            <a:srgbClr val="784583"/>
          </a:solidFill>
        </p:grpSpPr>
        <p:sp>
          <p:nvSpPr>
            <p:cNvPr id="46" name="Rounded Rectangle 45"/>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7" name="Rounded Rectangle 4"/>
            <p:cNvSpPr/>
            <p:nvPr/>
          </p:nvSpPr>
          <p:spPr>
            <a:xfrm>
              <a:off x="14050" y="24028"/>
              <a:ext cx="970554"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kern="1200" dirty="0" smtClean="0">
                  <a:solidFill>
                    <a:schemeClr val="bg1"/>
                  </a:solidFill>
                </a:rPr>
                <a:t>High Viscosity between application layers </a:t>
              </a:r>
              <a:r>
                <a:rPr lang="en-US" sz="1400" b="1" kern="1200" dirty="0" smtClean="0">
                  <a:solidFill>
                    <a:srgbClr val="FFFF00"/>
                  </a:solidFill>
                </a:rPr>
                <a:t>( Tightly Coupled Modules/Layer)</a:t>
              </a:r>
              <a:endParaRPr lang="en-US" sz="1600" kern="1200" dirty="0">
                <a:solidFill>
                  <a:srgbClr val="FFFF00"/>
                </a:solidFill>
              </a:endParaRPr>
            </a:p>
          </p:txBody>
        </p:sp>
      </p:grpSp>
      <p:grpSp>
        <p:nvGrpSpPr>
          <p:cNvPr id="48" name="Group 47"/>
          <p:cNvGrpSpPr/>
          <p:nvPr/>
        </p:nvGrpSpPr>
        <p:grpSpPr>
          <a:xfrm>
            <a:off x="2613374" y="2636156"/>
            <a:ext cx="6359939" cy="384702"/>
            <a:chOff x="0" y="9978"/>
            <a:chExt cx="991169" cy="287819"/>
          </a:xfrm>
          <a:solidFill>
            <a:srgbClr val="784583"/>
          </a:solidFill>
        </p:grpSpPr>
        <p:sp>
          <p:nvSpPr>
            <p:cNvPr id="49" name="Rounded Rectangle 48"/>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0"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High </a:t>
              </a:r>
              <a:r>
                <a:rPr lang="en-US" sz="1600" b="1" dirty="0">
                  <a:solidFill>
                    <a:schemeClr val="bg1"/>
                  </a:solidFill>
                </a:rPr>
                <a:t>Impact Level even for small change in System</a:t>
              </a:r>
              <a:endParaRPr lang="en-US" sz="1600" dirty="0">
                <a:solidFill>
                  <a:schemeClr val="bg1"/>
                </a:solidFill>
              </a:endParaRPr>
            </a:p>
          </p:txBody>
        </p:sp>
      </p:grpSp>
      <p:grpSp>
        <p:nvGrpSpPr>
          <p:cNvPr id="51" name="Group 50"/>
          <p:cNvGrpSpPr/>
          <p:nvPr/>
        </p:nvGrpSpPr>
        <p:grpSpPr>
          <a:xfrm>
            <a:off x="2595086" y="3129932"/>
            <a:ext cx="6378227" cy="384702"/>
            <a:chOff x="0" y="9978"/>
            <a:chExt cx="991169" cy="287819"/>
          </a:xfrm>
          <a:solidFill>
            <a:srgbClr val="784583"/>
          </a:solidFill>
        </p:grpSpPr>
        <p:sp>
          <p:nvSpPr>
            <p:cNvPr id="52" name="Rounded Rectangle 51"/>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Tedious to achieve 100% Regression Scope </a:t>
              </a:r>
              <a:endParaRPr lang="en-US" sz="1600" dirty="0">
                <a:solidFill>
                  <a:schemeClr val="bg1"/>
                </a:solidFill>
              </a:endParaRPr>
            </a:p>
          </p:txBody>
        </p:sp>
      </p:grpSp>
      <p:grpSp>
        <p:nvGrpSpPr>
          <p:cNvPr id="54" name="Group 53"/>
          <p:cNvGrpSpPr/>
          <p:nvPr/>
        </p:nvGrpSpPr>
        <p:grpSpPr>
          <a:xfrm>
            <a:off x="2588990" y="3696860"/>
            <a:ext cx="6384324" cy="384702"/>
            <a:chOff x="0" y="9978"/>
            <a:chExt cx="991169" cy="287819"/>
          </a:xfrm>
          <a:solidFill>
            <a:srgbClr val="784583"/>
          </a:solidFill>
        </p:grpSpPr>
        <p:sp>
          <p:nvSpPr>
            <p:cNvPr id="55" name="Rounded Rectangle 54"/>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Testing  period spans 3 weeks which is &gt;= Development Time</a:t>
              </a:r>
              <a:endParaRPr lang="en-US" sz="1600" dirty="0">
                <a:solidFill>
                  <a:schemeClr val="bg1"/>
                </a:solidFill>
              </a:endParaRPr>
            </a:p>
          </p:txBody>
        </p:sp>
      </p:grpSp>
      <p:grpSp>
        <p:nvGrpSpPr>
          <p:cNvPr id="61" name="Group 60"/>
          <p:cNvGrpSpPr/>
          <p:nvPr/>
        </p:nvGrpSpPr>
        <p:grpSpPr>
          <a:xfrm>
            <a:off x="2582894" y="4190636"/>
            <a:ext cx="6414802" cy="384702"/>
            <a:chOff x="0" y="9978"/>
            <a:chExt cx="991169" cy="287819"/>
          </a:xfrm>
          <a:solidFill>
            <a:srgbClr val="784583"/>
          </a:solidFill>
        </p:grpSpPr>
        <p:sp>
          <p:nvSpPr>
            <p:cNvPr id="62" name="Rounded Rectangle 61"/>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Developers are unable to identify issue earlier</a:t>
              </a:r>
              <a:endParaRPr lang="en-US" sz="1600" dirty="0">
                <a:solidFill>
                  <a:schemeClr val="bg1"/>
                </a:solidFill>
              </a:endParaRPr>
            </a:p>
          </p:txBody>
        </p:sp>
      </p:grpSp>
      <p:grpSp>
        <p:nvGrpSpPr>
          <p:cNvPr id="67" name="Group 66"/>
          <p:cNvGrpSpPr/>
          <p:nvPr/>
        </p:nvGrpSpPr>
        <p:grpSpPr>
          <a:xfrm>
            <a:off x="656235" y="5353822"/>
            <a:ext cx="1398117" cy="414694"/>
            <a:chOff x="0" y="-26510"/>
            <a:chExt cx="991169" cy="310257"/>
          </a:xfrm>
        </p:grpSpPr>
        <p:sp>
          <p:nvSpPr>
            <p:cNvPr id="68" name="Rounded Rectangle 67"/>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9"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smtClean="0">
                  <a:solidFill>
                    <a:schemeClr val="tx1"/>
                  </a:solidFill>
                </a:rPr>
                <a:t>Impact</a:t>
              </a:r>
              <a:endParaRPr lang="en-US" sz="1500" kern="1200" dirty="0">
                <a:solidFill>
                  <a:schemeClr val="tx1"/>
                </a:solidFill>
              </a:endParaRPr>
            </a:p>
          </p:txBody>
        </p:sp>
      </p:grpSp>
      <p:grpSp>
        <p:nvGrpSpPr>
          <p:cNvPr id="74" name="Group 73"/>
          <p:cNvGrpSpPr/>
          <p:nvPr/>
        </p:nvGrpSpPr>
        <p:grpSpPr>
          <a:xfrm>
            <a:off x="2576798" y="4660028"/>
            <a:ext cx="6420898" cy="384702"/>
            <a:chOff x="0" y="9978"/>
            <a:chExt cx="991169" cy="287819"/>
          </a:xfrm>
          <a:solidFill>
            <a:srgbClr val="784583"/>
          </a:solidFill>
        </p:grpSpPr>
        <p:sp>
          <p:nvSpPr>
            <p:cNvPr id="75" name="Rounded Rectangle 74"/>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Lack of Agility in Development, QA &amp; Delivery</a:t>
              </a:r>
              <a:endParaRPr lang="en-US" sz="1600" dirty="0">
                <a:solidFill>
                  <a:schemeClr val="bg1"/>
                </a:solidFill>
              </a:endParaRPr>
            </a:p>
          </p:txBody>
        </p:sp>
      </p:grpSp>
      <p:grpSp>
        <p:nvGrpSpPr>
          <p:cNvPr id="77" name="Group 76"/>
          <p:cNvGrpSpPr/>
          <p:nvPr/>
        </p:nvGrpSpPr>
        <p:grpSpPr>
          <a:xfrm>
            <a:off x="2570702" y="5312300"/>
            <a:ext cx="6402611" cy="384702"/>
            <a:chOff x="0" y="9978"/>
            <a:chExt cx="991169" cy="287819"/>
          </a:xfrm>
          <a:solidFill>
            <a:srgbClr val="784583"/>
          </a:solidFill>
        </p:grpSpPr>
        <p:sp>
          <p:nvSpPr>
            <p:cNvPr id="78" name="Rounded Rectangle 77"/>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9"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smtClean="0">
                  <a:solidFill>
                    <a:schemeClr val="bg1"/>
                  </a:solidFill>
                </a:rPr>
                <a:t>Leads to Drop in Quality &amp; Logistics in Deliverables</a:t>
              </a:r>
              <a:endParaRPr lang="en-US" sz="1600" dirty="0">
                <a:solidFill>
                  <a:schemeClr val="bg1"/>
                </a:solidFill>
              </a:endParaRPr>
            </a:p>
          </p:txBody>
        </p:sp>
      </p:grpSp>
      <p:grpSp>
        <p:nvGrpSpPr>
          <p:cNvPr id="58" name="Group 57"/>
          <p:cNvGrpSpPr/>
          <p:nvPr/>
        </p:nvGrpSpPr>
        <p:grpSpPr>
          <a:xfrm>
            <a:off x="2595086" y="923180"/>
            <a:ext cx="6347748" cy="384702"/>
            <a:chOff x="0" y="9978"/>
            <a:chExt cx="977119" cy="287819"/>
          </a:xfrm>
          <a:solidFill>
            <a:srgbClr val="784583"/>
          </a:solidFill>
        </p:grpSpPr>
        <p:sp>
          <p:nvSpPr>
            <p:cNvPr id="59" name="Rounded Rectangle 58"/>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0"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Highly Complex  Policy Admin System</a:t>
              </a:r>
              <a:r>
                <a:rPr lang="en-US" sz="1400" b="1" dirty="0">
                  <a:solidFill>
                    <a:schemeClr val="bg1"/>
                  </a:solidFill>
                </a:rPr>
                <a:t> – A </a:t>
              </a:r>
              <a:r>
                <a:rPr lang="en-US" sz="1600" b="1" dirty="0">
                  <a:solidFill>
                    <a:schemeClr val="bg1"/>
                  </a:solidFill>
                </a:rPr>
                <a:t>Web</a:t>
              </a:r>
              <a:r>
                <a:rPr lang="en-US" sz="1400" b="1" dirty="0">
                  <a:solidFill>
                    <a:schemeClr val="bg1"/>
                  </a:solidFill>
                </a:rPr>
                <a:t> </a:t>
              </a:r>
              <a:r>
                <a:rPr lang="en-US" sz="1600" b="1" dirty="0">
                  <a:solidFill>
                    <a:schemeClr val="bg1"/>
                  </a:solidFill>
                </a:rPr>
                <a:t>Application</a:t>
              </a:r>
            </a:p>
          </p:txBody>
        </p:sp>
      </p:grpSp>
    </p:spTree>
    <p:extLst>
      <p:ext uri="{BB962C8B-B14F-4D97-AF65-F5344CB8AC3E}">
        <p14:creationId xmlns:p14="http://schemas.microsoft.com/office/powerpoint/2010/main" val="8457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83" y="1916134"/>
            <a:ext cx="4424159" cy="338738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893" y="296989"/>
            <a:ext cx="1351979" cy="1351979"/>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120" y="750111"/>
            <a:ext cx="1341120" cy="34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393" y="1409742"/>
            <a:ext cx="4955095" cy="435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730240" y="1916134"/>
            <a:ext cx="85344" cy="3631226"/>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Solution &amp; Justification</a:t>
            </a:r>
            <a:endParaRPr lang="en-US" dirty="0"/>
          </a:p>
        </p:txBody>
      </p:sp>
      <p:grpSp>
        <p:nvGrpSpPr>
          <p:cNvPr id="7" name="Group 6"/>
          <p:cNvGrpSpPr/>
          <p:nvPr/>
        </p:nvGrpSpPr>
        <p:grpSpPr>
          <a:xfrm>
            <a:off x="2200281" y="765048"/>
            <a:ext cx="5309991" cy="384702"/>
            <a:chOff x="0" y="9978"/>
            <a:chExt cx="991169" cy="287819"/>
          </a:xfrm>
          <a:solidFill>
            <a:srgbClr val="10F0A5"/>
          </a:solidFill>
        </p:grpSpPr>
        <p:sp>
          <p:nvSpPr>
            <p:cNvPr id="8" name="Rounded Rectangle 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Regression  through Web Automation Testing</a:t>
              </a:r>
              <a:endParaRPr lang="en-US" sz="1500" kern="1200" dirty="0">
                <a:solidFill>
                  <a:schemeClr val="tx1"/>
                </a:solidFill>
              </a:endParaRPr>
            </a:p>
          </p:txBody>
        </p:sp>
      </p:grpSp>
      <p:grpSp>
        <p:nvGrpSpPr>
          <p:cNvPr id="10" name="Group 9"/>
          <p:cNvGrpSpPr/>
          <p:nvPr/>
        </p:nvGrpSpPr>
        <p:grpSpPr>
          <a:xfrm>
            <a:off x="2194185" y="1246632"/>
            <a:ext cx="5316087" cy="384702"/>
            <a:chOff x="0" y="9978"/>
            <a:chExt cx="991169" cy="287819"/>
          </a:xfrm>
          <a:solidFill>
            <a:srgbClr val="10F0A5"/>
          </a:solidFill>
        </p:grpSpPr>
        <p:sp>
          <p:nvSpPr>
            <p:cNvPr id="11" name="Rounded Rectangle 10"/>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12"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Katalon Studio  - A Web Automation Tool Identified for Implementation</a:t>
              </a:r>
              <a:endParaRPr lang="en-US" sz="1500" kern="1200" dirty="0">
                <a:solidFill>
                  <a:schemeClr val="tx1"/>
                </a:solidFill>
              </a:endParaRPr>
            </a:p>
          </p:txBody>
        </p:sp>
      </p:grpSp>
      <p:grpSp>
        <p:nvGrpSpPr>
          <p:cNvPr id="19" name="Group 18"/>
          <p:cNvGrpSpPr/>
          <p:nvPr/>
        </p:nvGrpSpPr>
        <p:grpSpPr>
          <a:xfrm>
            <a:off x="2261241" y="1789176"/>
            <a:ext cx="5316087" cy="384702"/>
            <a:chOff x="0" y="9978"/>
            <a:chExt cx="991169" cy="287819"/>
          </a:xfrm>
          <a:solidFill>
            <a:srgbClr val="10F0A5"/>
          </a:solidFill>
        </p:grpSpPr>
        <p:sp>
          <p:nvSpPr>
            <p:cNvPr id="20" name="Rounded Rectangle 19"/>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21"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Katalon Studio  Fulfills all of our requirements depicted below</a:t>
              </a:r>
              <a:endParaRPr lang="en-US" sz="1500" kern="1200" dirty="0">
                <a:solidFill>
                  <a:schemeClr val="tx1"/>
                </a:solidFill>
              </a:endParaRPr>
            </a:p>
          </p:txBody>
        </p:sp>
      </p:grpSp>
      <p:grpSp>
        <p:nvGrpSpPr>
          <p:cNvPr id="22" name="Group 21"/>
          <p:cNvGrpSpPr/>
          <p:nvPr/>
        </p:nvGrpSpPr>
        <p:grpSpPr>
          <a:xfrm>
            <a:off x="529139" y="816864"/>
            <a:ext cx="1398117" cy="384702"/>
            <a:chOff x="0" y="9978"/>
            <a:chExt cx="991169" cy="287819"/>
          </a:xfrm>
        </p:grpSpPr>
        <p:sp>
          <p:nvSpPr>
            <p:cNvPr id="23" name="Rounded Rectangle 22"/>
            <p:cNvSpPr/>
            <p:nvPr/>
          </p:nvSpPr>
          <p:spPr>
            <a:xfrm>
              <a:off x="0" y="9978"/>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Solution</a:t>
              </a:r>
              <a:endParaRPr lang="en-US" sz="1500" kern="1200" dirty="0">
                <a:solidFill>
                  <a:schemeClr val="tx1"/>
                </a:solidFill>
              </a:endParaRPr>
            </a:p>
          </p:txBody>
        </p:sp>
      </p:grpSp>
      <p:grpSp>
        <p:nvGrpSpPr>
          <p:cNvPr id="25" name="Group 24"/>
          <p:cNvGrpSpPr/>
          <p:nvPr/>
        </p:nvGrpSpPr>
        <p:grpSpPr>
          <a:xfrm>
            <a:off x="523043" y="1786128"/>
            <a:ext cx="1398117" cy="384702"/>
            <a:chOff x="0" y="9978"/>
            <a:chExt cx="991169" cy="287819"/>
          </a:xfrm>
        </p:grpSpPr>
        <p:sp>
          <p:nvSpPr>
            <p:cNvPr id="26" name="Rounded Rectangle 25"/>
            <p:cNvSpPr/>
            <p:nvPr/>
          </p:nvSpPr>
          <p:spPr>
            <a:xfrm>
              <a:off x="0" y="9978"/>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Justification</a:t>
              </a:r>
              <a:endParaRPr lang="en-US" sz="1500" kern="1200" dirty="0">
                <a:solidFill>
                  <a:schemeClr val="tx1"/>
                </a:solidFill>
              </a:endParaRPr>
            </a:p>
          </p:txBody>
        </p:sp>
      </p:grpSp>
      <p:grpSp>
        <p:nvGrpSpPr>
          <p:cNvPr id="28" name="Group 27"/>
          <p:cNvGrpSpPr/>
          <p:nvPr/>
        </p:nvGrpSpPr>
        <p:grpSpPr>
          <a:xfrm>
            <a:off x="424861" y="2493836"/>
            <a:ext cx="11120963" cy="3906963"/>
            <a:chOff x="376093" y="888591"/>
            <a:chExt cx="13042099" cy="5290657"/>
          </a:xfrm>
        </p:grpSpPr>
        <p:sp>
          <p:nvSpPr>
            <p:cNvPr id="29" name="Rounded Rectangle 28"/>
            <p:cNvSpPr/>
            <p:nvPr/>
          </p:nvSpPr>
          <p:spPr>
            <a:xfrm>
              <a:off x="575255" y="4758938"/>
              <a:ext cx="2675547" cy="10545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9" y="2517124"/>
              <a:ext cx="802148" cy="80214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93" y="1573356"/>
              <a:ext cx="754939" cy="488823"/>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085" y="2391935"/>
              <a:ext cx="1378221" cy="1486692"/>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723" y="1269918"/>
              <a:ext cx="1798701" cy="964009"/>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424" y="888591"/>
              <a:ext cx="673799" cy="549322"/>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4795" y="2368415"/>
              <a:ext cx="3152362" cy="14940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366" y="2929771"/>
              <a:ext cx="914521" cy="725810"/>
            </a:xfrm>
            <a:prstGeom prst="rect">
              <a:avLst/>
            </a:prstGeom>
          </p:spPr>
        </p:pic>
        <p:pic>
          <p:nvPicPr>
            <p:cNvPr id="3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7230" y="4437947"/>
              <a:ext cx="6334999" cy="174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6651" y="4836903"/>
              <a:ext cx="960460" cy="505016"/>
            </a:xfrm>
            <a:prstGeom prst="rect">
              <a:avLst/>
            </a:prstGeom>
          </p:spPr>
        </p:pic>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5635" y="4800093"/>
              <a:ext cx="787451" cy="787451"/>
            </a:xfrm>
            <a:prstGeom prst="rect">
              <a:avLst/>
            </a:prstGeom>
          </p:spPr>
        </p:pic>
        <p:pic>
          <p:nvPicPr>
            <p:cNvPr id="4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314" y="5308159"/>
              <a:ext cx="499815" cy="19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343" y="4828032"/>
              <a:ext cx="589407" cy="687014"/>
            </a:xfrm>
            <a:prstGeom prst="rect">
              <a:avLst/>
            </a:prstGeom>
          </p:spPr>
        </p:pic>
        <p:pic>
          <p:nvPicPr>
            <p:cNvPr id="42"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232" y="3672439"/>
              <a:ext cx="658800" cy="5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Group 42"/>
            <p:cNvGrpSpPr/>
            <p:nvPr/>
          </p:nvGrpSpPr>
          <p:grpSpPr>
            <a:xfrm>
              <a:off x="1410159" y="1559569"/>
              <a:ext cx="3537925" cy="484433"/>
              <a:chOff x="1" y="9978"/>
              <a:chExt cx="2074070" cy="362432"/>
            </a:xfrm>
          </p:grpSpPr>
          <p:sp>
            <p:nvSpPr>
              <p:cNvPr id="62" name="Rounded Rectangle 61"/>
              <p:cNvSpPr/>
              <p:nvPr/>
            </p:nvSpPr>
            <p:spPr>
              <a:xfrm>
                <a:off x="1" y="9978"/>
                <a:ext cx="1921868" cy="34109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9978"/>
                <a:ext cx="2060021" cy="3624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0% Coding </a:t>
                </a:r>
                <a:r>
                  <a:rPr lang="en-US" sz="1500" b="1" kern="1200" dirty="0" smtClean="0">
                    <a:solidFill>
                      <a:schemeClr val="tx1"/>
                    </a:solidFill>
                  </a:rPr>
                  <a:t>Effort &amp; Easy to set up</a:t>
                </a:r>
                <a:endParaRPr lang="en-US" sz="1500" kern="1200" dirty="0">
                  <a:solidFill>
                    <a:schemeClr val="tx1"/>
                  </a:solidFill>
                </a:endParaRPr>
              </a:p>
            </p:txBody>
          </p:sp>
        </p:grpSp>
        <p:grpSp>
          <p:nvGrpSpPr>
            <p:cNvPr id="44" name="Group 43"/>
            <p:cNvGrpSpPr/>
            <p:nvPr/>
          </p:nvGrpSpPr>
          <p:grpSpPr>
            <a:xfrm>
              <a:off x="1293355" y="2675139"/>
              <a:ext cx="3002614" cy="644133"/>
              <a:chOff x="-41698" y="9978"/>
              <a:chExt cx="1130955" cy="481915"/>
            </a:xfrm>
          </p:grpSpPr>
          <p:sp>
            <p:nvSpPr>
              <p:cNvPr id="60" name="Rounded Rectangle 59"/>
              <p:cNvSpPr/>
              <p:nvPr/>
            </p:nvSpPr>
            <p:spPr>
              <a:xfrm>
                <a:off x="-41698" y="9978"/>
                <a:ext cx="1130955" cy="481915"/>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1" name="Rounded Rectangle 4"/>
              <p:cNvSpPr/>
              <p:nvPr/>
            </p:nvSpPr>
            <p:spPr>
              <a:xfrm>
                <a:off x="14051" y="122845"/>
                <a:ext cx="1075206" cy="2737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Fastest </a:t>
                </a:r>
                <a:r>
                  <a:rPr lang="en-US" sz="1500" b="1" dirty="0" smtClean="0">
                    <a:solidFill>
                      <a:schemeClr val="tx1"/>
                    </a:solidFill>
                  </a:rPr>
                  <a:t>&amp; Scalable Test </a:t>
                </a:r>
                <a:r>
                  <a:rPr lang="en-US" sz="1500" b="1" dirty="0">
                    <a:solidFill>
                      <a:schemeClr val="tx1"/>
                    </a:solidFill>
                  </a:rPr>
                  <a:t>Case Preparation</a:t>
                </a:r>
              </a:p>
            </p:txBody>
          </p:sp>
        </p:grpSp>
        <p:grpSp>
          <p:nvGrpSpPr>
            <p:cNvPr id="45" name="Group 44"/>
            <p:cNvGrpSpPr/>
            <p:nvPr/>
          </p:nvGrpSpPr>
          <p:grpSpPr>
            <a:xfrm>
              <a:off x="1397963" y="3680979"/>
              <a:ext cx="1868538" cy="384702"/>
              <a:chOff x="-1" y="9978"/>
              <a:chExt cx="1087567" cy="287819"/>
            </a:xfrm>
          </p:grpSpPr>
          <p:sp>
            <p:nvSpPr>
              <p:cNvPr id="58" name="Rounded Rectangle 57"/>
              <p:cNvSpPr/>
              <p:nvPr/>
            </p:nvSpPr>
            <p:spPr>
              <a:xfrm>
                <a:off x="-1" y="9978"/>
                <a:ext cx="1087567"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9" name="Rounded Rectangle 4"/>
              <p:cNvSpPr/>
              <p:nvPr/>
            </p:nvSpPr>
            <p:spPr>
              <a:xfrm>
                <a:off x="14049" y="24028"/>
                <a:ext cx="105492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Email Notification</a:t>
                </a:r>
                <a:endParaRPr lang="en-US" sz="1500" b="1" dirty="0">
                  <a:solidFill>
                    <a:schemeClr val="tx1"/>
                  </a:solidFill>
                </a:endParaRPr>
              </a:p>
            </p:txBody>
          </p:sp>
        </p:grpSp>
        <p:grpSp>
          <p:nvGrpSpPr>
            <p:cNvPr id="46" name="Group 45"/>
            <p:cNvGrpSpPr/>
            <p:nvPr/>
          </p:nvGrpSpPr>
          <p:grpSpPr>
            <a:xfrm>
              <a:off x="3536819" y="5099602"/>
              <a:ext cx="1168198" cy="384702"/>
              <a:chOff x="0" y="9978"/>
              <a:chExt cx="991169" cy="287819"/>
            </a:xfrm>
          </p:grpSpPr>
          <p:sp>
            <p:nvSpPr>
              <p:cNvPr id="56" name="Rounded Rectangle 55"/>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Integration</a:t>
                </a:r>
                <a:endParaRPr lang="en-US" sz="1500" b="1" dirty="0">
                  <a:solidFill>
                    <a:schemeClr val="tx1"/>
                  </a:solidFill>
                </a:endParaRPr>
              </a:p>
            </p:txBody>
          </p:sp>
        </p:grpSp>
        <p:grpSp>
          <p:nvGrpSpPr>
            <p:cNvPr id="47" name="Group 46"/>
            <p:cNvGrpSpPr/>
            <p:nvPr/>
          </p:nvGrpSpPr>
          <p:grpSpPr>
            <a:xfrm>
              <a:off x="6822543" y="4053245"/>
              <a:ext cx="3192687" cy="384701"/>
              <a:chOff x="0" y="-58248"/>
              <a:chExt cx="1141979" cy="287819"/>
            </a:xfrm>
          </p:grpSpPr>
          <p:sp>
            <p:nvSpPr>
              <p:cNvPr id="54" name="Rounded Rectangle 53"/>
              <p:cNvSpPr/>
              <p:nvPr/>
            </p:nvSpPr>
            <p:spPr>
              <a:xfrm>
                <a:off x="0" y="-58248"/>
                <a:ext cx="114197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5" name="Rounded Rectangle 4"/>
              <p:cNvSpPr/>
              <p:nvPr/>
            </p:nvSpPr>
            <p:spPr>
              <a:xfrm>
                <a:off x="14050" y="-53947"/>
                <a:ext cx="112792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Regression Test Case Reporting</a:t>
                </a:r>
                <a:endParaRPr lang="en-US" sz="1500" b="1" dirty="0">
                  <a:solidFill>
                    <a:schemeClr val="tx1"/>
                  </a:solidFill>
                </a:endParaRPr>
              </a:p>
            </p:txBody>
          </p:sp>
        </p:grpSp>
        <p:grpSp>
          <p:nvGrpSpPr>
            <p:cNvPr id="48" name="Group 47"/>
            <p:cNvGrpSpPr/>
            <p:nvPr/>
          </p:nvGrpSpPr>
          <p:grpSpPr>
            <a:xfrm>
              <a:off x="11016102" y="2798604"/>
              <a:ext cx="1405940" cy="384702"/>
              <a:chOff x="1206933" y="9978"/>
              <a:chExt cx="1192883" cy="287819"/>
            </a:xfrm>
          </p:grpSpPr>
          <p:sp>
            <p:nvSpPr>
              <p:cNvPr id="52" name="Rounded Rectangle 51"/>
              <p:cNvSpPr/>
              <p:nvPr/>
            </p:nvSpPr>
            <p:spPr>
              <a:xfrm>
                <a:off x="1206933" y="9978"/>
                <a:ext cx="1097751"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206933" y="37487"/>
                <a:ext cx="1192883"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Data Driven</a:t>
                </a:r>
                <a:endParaRPr lang="en-US" sz="1500" b="1" dirty="0">
                  <a:solidFill>
                    <a:schemeClr val="tx1"/>
                  </a:solidFill>
                </a:endParaRPr>
              </a:p>
            </p:txBody>
          </p:sp>
        </p:grpSp>
        <p:grpSp>
          <p:nvGrpSpPr>
            <p:cNvPr id="49" name="Group 48"/>
            <p:cNvGrpSpPr/>
            <p:nvPr/>
          </p:nvGrpSpPr>
          <p:grpSpPr>
            <a:xfrm>
              <a:off x="9610160" y="1459841"/>
              <a:ext cx="3808032" cy="584162"/>
              <a:chOff x="-1" y="9978"/>
              <a:chExt cx="1902009" cy="287819"/>
            </a:xfrm>
          </p:grpSpPr>
          <p:sp>
            <p:nvSpPr>
              <p:cNvPr id="50" name="Rounded Rectangle 49"/>
              <p:cNvSpPr/>
              <p:nvPr/>
            </p:nvSpPr>
            <p:spPr>
              <a:xfrm>
                <a:off x="-1" y="9978"/>
                <a:ext cx="190200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47" y="24028"/>
                <a:ext cx="1887961"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smtClean="0">
                    <a:solidFill>
                      <a:schemeClr val="tx1"/>
                    </a:solidFill>
                  </a:rPr>
                  <a:t>Resources with 0% Programming Skills</a:t>
                </a:r>
                <a:endParaRPr lang="en-US" sz="1500" b="1" dirty="0">
                  <a:solidFill>
                    <a:schemeClr val="tx1"/>
                  </a:solidFill>
                </a:endParaRPr>
              </a:p>
            </p:txBody>
          </p:sp>
        </p:grpSp>
      </p:grpSp>
    </p:spTree>
    <p:extLst>
      <p:ext uri="{BB962C8B-B14F-4D97-AF65-F5344CB8AC3E}">
        <p14:creationId xmlns:p14="http://schemas.microsoft.com/office/powerpoint/2010/main" val="33636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Implementation Snap Shots</a:t>
            </a:r>
            <a:endParaRPr lang="en-US" dirty="0"/>
          </a:p>
        </p:txBody>
      </p:sp>
      <p:grpSp>
        <p:nvGrpSpPr>
          <p:cNvPr id="3" name="Group 2"/>
          <p:cNvGrpSpPr/>
          <p:nvPr/>
        </p:nvGrpSpPr>
        <p:grpSpPr>
          <a:xfrm>
            <a:off x="1592344" y="658902"/>
            <a:ext cx="8563592" cy="5400521"/>
            <a:chOff x="307975" y="128210"/>
            <a:chExt cx="8035925" cy="596779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95538"/>
              <a:ext cx="7810500" cy="370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914400"/>
              <a:ext cx="78454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28210"/>
              <a:ext cx="838200" cy="66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up 9"/>
          <p:cNvGrpSpPr/>
          <p:nvPr/>
        </p:nvGrpSpPr>
        <p:grpSpPr>
          <a:xfrm>
            <a:off x="5748251" y="792480"/>
            <a:ext cx="1676677" cy="384702"/>
            <a:chOff x="0" y="9978"/>
            <a:chExt cx="991169" cy="287819"/>
          </a:xfrm>
          <a:solidFill>
            <a:schemeClr val="accent6">
              <a:lumMod val="60000"/>
              <a:lumOff val="40000"/>
            </a:schemeClr>
          </a:solidFill>
        </p:grpSpPr>
        <p:sp>
          <p:nvSpPr>
            <p:cNvPr id="11" name="Rounded Rectangle 1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Email Notification</a:t>
              </a:r>
              <a:endParaRPr lang="en-US" sz="1500" kern="1200" dirty="0">
                <a:solidFill>
                  <a:schemeClr val="tx1"/>
                </a:solidFill>
              </a:endParaRPr>
            </a:p>
          </p:txBody>
        </p:sp>
      </p:grpSp>
    </p:spTree>
    <p:extLst>
      <p:ext uri="{BB962C8B-B14F-4D97-AF65-F5344CB8AC3E}">
        <p14:creationId xmlns:p14="http://schemas.microsoft.com/office/powerpoint/2010/main" val="390178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Implementation Snap Shots</a:t>
            </a:r>
            <a:endParaRPr lang="en-US"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809" y="1502093"/>
            <a:ext cx="8497823" cy="479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011" y="590550"/>
            <a:ext cx="18383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4590011" y="670560"/>
            <a:ext cx="2591077" cy="384702"/>
            <a:chOff x="0" y="9978"/>
            <a:chExt cx="991169" cy="287819"/>
          </a:xfrm>
          <a:solidFill>
            <a:schemeClr val="accent6">
              <a:lumMod val="60000"/>
              <a:lumOff val="40000"/>
            </a:schemeClr>
          </a:solidFill>
        </p:grpSpPr>
        <p:sp>
          <p:nvSpPr>
            <p:cNvPr id="16" name="Rounded Rectangle 15"/>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7"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smtClean="0">
                  <a:solidFill>
                    <a:schemeClr val="tx1"/>
                  </a:solidFill>
                </a:rPr>
                <a:t>Failure Test Case Screen Shot</a:t>
              </a:r>
              <a:endParaRPr lang="en-US" sz="1500" kern="1200" dirty="0">
                <a:solidFill>
                  <a:schemeClr val="tx1"/>
                </a:solidFill>
              </a:endParaRPr>
            </a:p>
          </p:txBody>
        </p:sp>
      </p:grpSp>
    </p:spTree>
    <p:extLst>
      <p:ext uri="{BB962C8B-B14F-4D97-AF65-F5344CB8AC3E}">
        <p14:creationId xmlns:p14="http://schemas.microsoft.com/office/powerpoint/2010/main" val="86809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Implementation Snap Shots</a:t>
            </a:r>
            <a:endParaRPr lang="en-US" dirty="0"/>
          </a:p>
        </p:txBody>
      </p:sp>
      <p:grpSp>
        <p:nvGrpSpPr>
          <p:cNvPr id="7" name="Group 6"/>
          <p:cNvGrpSpPr/>
          <p:nvPr/>
        </p:nvGrpSpPr>
        <p:grpSpPr>
          <a:xfrm>
            <a:off x="1746015" y="590550"/>
            <a:ext cx="8632171" cy="5524500"/>
            <a:chOff x="124479" y="190500"/>
            <a:chExt cx="8632171" cy="552450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79" y="1600200"/>
              <a:ext cx="330452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4552950"/>
              <a:ext cx="84486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4800600" cy="2684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90500"/>
              <a:ext cx="18383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733800" y="762000"/>
              <a:ext cx="2895600" cy="373062"/>
            </a:xfrm>
            <a:prstGeom prst="rect">
              <a:avLst/>
            </a:prstGeom>
            <a:noFill/>
          </p:spPr>
          <p:txBody>
            <a:bodyPr wrap="square" rtlCol="0">
              <a:spAutoFit/>
            </a:bodyPr>
            <a:lstStyle/>
            <a:p>
              <a:r>
                <a:rPr lang="en-US" b="1" dirty="0" smtClean="0">
                  <a:solidFill>
                    <a:srgbClr val="002060"/>
                  </a:solidFill>
                </a:rPr>
                <a:t>HTML Report</a:t>
              </a:r>
              <a:endParaRPr lang="en-US" b="1" dirty="0">
                <a:solidFill>
                  <a:srgbClr val="002060"/>
                </a:solidFill>
              </a:endParaRPr>
            </a:p>
          </p:txBody>
        </p:sp>
        <p:sp>
          <p:nvSpPr>
            <p:cNvPr id="17" name="TextBox 16"/>
            <p:cNvSpPr txBox="1"/>
            <p:nvPr/>
          </p:nvSpPr>
          <p:spPr>
            <a:xfrm>
              <a:off x="228600" y="1074738"/>
              <a:ext cx="2895600" cy="373062"/>
            </a:xfrm>
            <a:prstGeom prst="rect">
              <a:avLst/>
            </a:prstGeom>
            <a:noFill/>
          </p:spPr>
          <p:txBody>
            <a:bodyPr wrap="square" rtlCol="0">
              <a:spAutoFit/>
            </a:bodyPr>
            <a:lstStyle/>
            <a:p>
              <a:r>
                <a:rPr lang="en-US" b="1" dirty="0" smtClean="0">
                  <a:solidFill>
                    <a:srgbClr val="002060"/>
                  </a:solidFill>
                </a:rPr>
                <a:t>Report Formats</a:t>
              </a:r>
              <a:endParaRPr lang="en-US" b="1" dirty="0">
                <a:solidFill>
                  <a:srgbClr val="002060"/>
                </a:solidFill>
              </a:endParaRPr>
            </a:p>
          </p:txBody>
        </p:sp>
        <p:sp>
          <p:nvSpPr>
            <p:cNvPr id="18" name="TextBox 17"/>
            <p:cNvSpPr txBox="1"/>
            <p:nvPr/>
          </p:nvSpPr>
          <p:spPr>
            <a:xfrm>
              <a:off x="328939" y="4038600"/>
              <a:ext cx="2895600" cy="373062"/>
            </a:xfrm>
            <a:prstGeom prst="rect">
              <a:avLst/>
            </a:prstGeom>
            <a:noFill/>
          </p:spPr>
          <p:txBody>
            <a:bodyPr wrap="square" rtlCol="0">
              <a:spAutoFit/>
            </a:bodyPr>
            <a:lstStyle/>
            <a:p>
              <a:r>
                <a:rPr lang="en-US" b="1" dirty="0" smtClean="0">
                  <a:solidFill>
                    <a:srgbClr val="002060"/>
                  </a:solidFill>
                </a:rPr>
                <a:t>Excel Report</a:t>
              </a:r>
              <a:endParaRPr lang="en-US" b="1" dirty="0">
                <a:solidFill>
                  <a:srgbClr val="002060"/>
                </a:solidFill>
              </a:endParaRPr>
            </a:p>
          </p:txBody>
        </p:sp>
      </p:grpSp>
      <p:grpSp>
        <p:nvGrpSpPr>
          <p:cNvPr id="19" name="Group 18"/>
          <p:cNvGrpSpPr/>
          <p:nvPr/>
        </p:nvGrpSpPr>
        <p:grpSpPr>
          <a:xfrm>
            <a:off x="4577972" y="665118"/>
            <a:ext cx="3066412" cy="384702"/>
            <a:chOff x="0" y="9978"/>
            <a:chExt cx="991169" cy="287819"/>
          </a:xfrm>
          <a:solidFill>
            <a:schemeClr val="accent6">
              <a:lumMod val="60000"/>
              <a:lumOff val="40000"/>
            </a:schemeClr>
          </a:solidFill>
        </p:grpSpPr>
        <p:sp>
          <p:nvSpPr>
            <p:cNvPr id="20" name="Rounded Rectangle 1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smtClean="0">
                  <a:solidFill>
                    <a:schemeClr val="tx1"/>
                  </a:solidFill>
                </a:rPr>
                <a:t>Test Case Reports &amp; Various Formats</a:t>
              </a:r>
              <a:endParaRPr lang="en-US" sz="1500" kern="1200" dirty="0">
                <a:solidFill>
                  <a:schemeClr val="tx1"/>
                </a:solidFill>
              </a:endParaRPr>
            </a:p>
          </p:txBody>
        </p:sp>
      </p:grpSp>
    </p:spTree>
    <p:extLst>
      <p:ext uri="{BB962C8B-B14F-4D97-AF65-F5344CB8AC3E}">
        <p14:creationId xmlns:p14="http://schemas.microsoft.com/office/powerpoint/2010/main" val="327575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Target Achieved</a:t>
            </a:r>
            <a:endParaRPr lang="en-US" dirty="0"/>
          </a:p>
        </p:txBody>
      </p:sp>
      <p:grpSp>
        <p:nvGrpSpPr>
          <p:cNvPr id="19" name="Group 18"/>
          <p:cNvGrpSpPr/>
          <p:nvPr/>
        </p:nvGrpSpPr>
        <p:grpSpPr>
          <a:xfrm>
            <a:off x="2566292" y="488726"/>
            <a:ext cx="8821036" cy="535402"/>
            <a:chOff x="0" y="9978"/>
            <a:chExt cx="991169" cy="287819"/>
          </a:xfrm>
          <a:solidFill>
            <a:srgbClr val="FFC000"/>
          </a:solidFill>
        </p:grpSpPr>
        <p:sp>
          <p:nvSpPr>
            <p:cNvPr id="20" name="Rounded Rectangle 1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Gain Business Value in terms of Quality, Time &amp; Cost by resolving all our issues mentioned in problem statement due to traditional regression testing.</a:t>
              </a:r>
            </a:p>
          </p:txBody>
        </p:sp>
      </p:grpSp>
      <p:grpSp>
        <p:nvGrpSpPr>
          <p:cNvPr id="14" name="Group 13"/>
          <p:cNvGrpSpPr/>
          <p:nvPr/>
        </p:nvGrpSpPr>
        <p:grpSpPr>
          <a:xfrm>
            <a:off x="564795" y="507506"/>
            <a:ext cx="1398117" cy="384702"/>
            <a:chOff x="0" y="9978"/>
            <a:chExt cx="991169" cy="287819"/>
          </a:xfrm>
        </p:grpSpPr>
        <p:sp>
          <p:nvSpPr>
            <p:cNvPr id="22" name="Rounded Rectangle 2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3"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Our Target</a:t>
              </a:r>
              <a:endParaRPr lang="en-US" sz="1500" kern="1200" dirty="0">
                <a:solidFill>
                  <a:schemeClr val="tx1"/>
                </a:solidFill>
              </a:endParaRPr>
            </a:p>
          </p:txBody>
        </p:sp>
      </p:grpSp>
      <p:grpSp>
        <p:nvGrpSpPr>
          <p:cNvPr id="24" name="Group 23"/>
          <p:cNvGrpSpPr/>
          <p:nvPr/>
        </p:nvGrpSpPr>
        <p:grpSpPr>
          <a:xfrm>
            <a:off x="534315" y="1159778"/>
            <a:ext cx="1398117" cy="384702"/>
            <a:chOff x="0" y="9978"/>
            <a:chExt cx="991169" cy="287819"/>
          </a:xfrm>
        </p:grpSpPr>
        <p:sp>
          <p:nvSpPr>
            <p:cNvPr id="25" name="Rounded Rectangle 24"/>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6"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Gained thru Katalon Studio</a:t>
              </a:r>
              <a:endParaRPr lang="en-US" sz="1500" kern="1200" dirty="0">
                <a:solidFill>
                  <a:schemeClr val="tx1"/>
                </a:solidFill>
              </a:endParaRPr>
            </a:p>
          </p:txBody>
        </p:sp>
      </p:grpSp>
      <p:grpSp>
        <p:nvGrpSpPr>
          <p:cNvPr id="27" name="Group 26"/>
          <p:cNvGrpSpPr/>
          <p:nvPr/>
        </p:nvGrpSpPr>
        <p:grpSpPr>
          <a:xfrm>
            <a:off x="2535812" y="1140998"/>
            <a:ext cx="8211436" cy="384702"/>
            <a:chOff x="0" y="9978"/>
            <a:chExt cx="991169" cy="287819"/>
          </a:xfrm>
          <a:solidFill>
            <a:srgbClr val="FFC000"/>
          </a:solidFill>
        </p:grpSpPr>
        <p:sp>
          <p:nvSpPr>
            <p:cNvPr id="28" name="Rounded Rectangle 27"/>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9"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Quicker Test Case Preparation</a:t>
              </a:r>
              <a:endParaRPr lang="en-US" sz="1600" kern="1200" dirty="0">
                <a:solidFill>
                  <a:schemeClr val="tx1"/>
                </a:solidFill>
              </a:endParaRPr>
            </a:p>
          </p:txBody>
        </p:sp>
      </p:grpSp>
      <p:grpSp>
        <p:nvGrpSpPr>
          <p:cNvPr id="30" name="Group 29"/>
          <p:cNvGrpSpPr/>
          <p:nvPr/>
        </p:nvGrpSpPr>
        <p:grpSpPr>
          <a:xfrm>
            <a:off x="2554100" y="1646966"/>
            <a:ext cx="8211436" cy="384702"/>
            <a:chOff x="0" y="9978"/>
            <a:chExt cx="991169" cy="287819"/>
          </a:xfrm>
          <a:solidFill>
            <a:srgbClr val="FFC000"/>
          </a:solidFill>
        </p:grpSpPr>
        <p:sp>
          <p:nvSpPr>
            <p:cNvPr id="31" name="Rounded Rectangle 3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Reusability of  Test Cases</a:t>
              </a:r>
              <a:endParaRPr lang="en-US" sz="1600" kern="1200" dirty="0">
                <a:solidFill>
                  <a:schemeClr val="tx1"/>
                </a:solidFill>
              </a:endParaRPr>
            </a:p>
          </p:txBody>
        </p:sp>
      </p:grpSp>
      <p:grpSp>
        <p:nvGrpSpPr>
          <p:cNvPr id="33" name="Group 32"/>
          <p:cNvGrpSpPr/>
          <p:nvPr/>
        </p:nvGrpSpPr>
        <p:grpSpPr>
          <a:xfrm>
            <a:off x="2560196" y="2189510"/>
            <a:ext cx="8211436" cy="384702"/>
            <a:chOff x="0" y="9978"/>
            <a:chExt cx="991169" cy="287819"/>
          </a:xfrm>
          <a:solidFill>
            <a:srgbClr val="FFC000"/>
          </a:solidFill>
        </p:grpSpPr>
        <p:sp>
          <p:nvSpPr>
            <p:cNvPr id="34" name="Rounded Rectangle 33"/>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5"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Regression made simple &amp; Data Driven with 99% scope</a:t>
              </a:r>
              <a:endParaRPr lang="en-US" sz="1600" kern="1200" dirty="0">
                <a:solidFill>
                  <a:schemeClr val="tx1"/>
                </a:solidFill>
              </a:endParaRPr>
            </a:p>
          </p:txBody>
        </p:sp>
      </p:grpSp>
      <p:grpSp>
        <p:nvGrpSpPr>
          <p:cNvPr id="36" name="Group 35"/>
          <p:cNvGrpSpPr/>
          <p:nvPr/>
        </p:nvGrpSpPr>
        <p:grpSpPr>
          <a:xfrm>
            <a:off x="2578484" y="2671094"/>
            <a:ext cx="8211436" cy="384702"/>
            <a:chOff x="0" y="9978"/>
            <a:chExt cx="991169" cy="287819"/>
          </a:xfrm>
          <a:solidFill>
            <a:srgbClr val="FFC000"/>
          </a:solidFill>
        </p:grpSpPr>
        <p:sp>
          <p:nvSpPr>
            <p:cNvPr id="37" name="Rounded Rectangle 3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Automated Reporting</a:t>
              </a:r>
              <a:endParaRPr lang="en-US" sz="1600" kern="1200" dirty="0">
                <a:solidFill>
                  <a:schemeClr val="tx1"/>
                </a:solidFill>
              </a:endParaRPr>
            </a:p>
          </p:txBody>
        </p:sp>
      </p:grpSp>
      <p:grpSp>
        <p:nvGrpSpPr>
          <p:cNvPr id="39" name="Group 38"/>
          <p:cNvGrpSpPr/>
          <p:nvPr/>
        </p:nvGrpSpPr>
        <p:grpSpPr>
          <a:xfrm>
            <a:off x="2596772" y="3213638"/>
            <a:ext cx="8211436" cy="384702"/>
            <a:chOff x="0" y="9978"/>
            <a:chExt cx="991169" cy="287819"/>
          </a:xfrm>
          <a:solidFill>
            <a:srgbClr val="FFC000"/>
          </a:solidFill>
        </p:grpSpPr>
        <p:sp>
          <p:nvSpPr>
            <p:cNvPr id="40" name="Rounded Rectangle 3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Automated Email Notification</a:t>
              </a:r>
              <a:endParaRPr lang="en-US" sz="1600" kern="1200" dirty="0">
                <a:solidFill>
                  <a:schemeClr val="tx1"/>
                </a:solidFill>
              </a:endParaRPr>
            </a:p>
          </p:txBody>
        </p:sp>
      </p:grpSp>
      <p:grpSp>
        <p:nvGrpSpPr>
          <p:cNvPr id="42" name="Group 41"/>
          <p:cNvGrpSpPr/>
          <p:nvPr/>
        </p:nvGrpSpPr>
        <p:grpSpPr>
          <a:xfrm>
            <a:off x="2615060" y="3768374"/>
            <a:ext cx="8211436" cy="384702"/>
            <a:chOff x="0" y="9978"/>
            <a:chExt cx="991169" cy="287819"/>
          </a:xfrm>
          <a:solidFill>
            <a:srgbClr val="FFC000"/>
          </a:solidFill>
        </p:grpSpPr>
        <p:sp>
          <p:nvSpPr>
            <p:cNvPr id="43" name="Rounded Rectangle 4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Issues are identified before it reaches to QA environment</a:t>
              </a:r>
              <a:endParaRPr lang="en-US" sz="1600" kern="1200" dirty="0">
                <a:solidFill>
                  <a:schemeClr val="tx1"/>
                </a:solidFill>
              </a:endParaRPr>
            </a:p>
          </p:txBody>
        </p:sp>
      </p:grpSp>
      <p:grpSp>
        <p:nvGrpSpPr>
          <p:cNvPr id="46" name="Group 45"/>
          <p:cNvGrpSpPr/>
          <p:nvPr/>
        </p:nvGrpSpPr>
        <p:grpSpPr>
          <a:xfrm>
            <a:off x="2621156" y="4237766"/>
            <a:ext cx="8211436" cy="384702"/>
            <a:chOff x="0" y="9978"/>
            <a:chExt cx="991169" cy="287819"/>
          </a:xfrm>
          <a:solidFill>
            <a:srgbClr val="FFC000"/>
          </a:solidFill>
        </p:grpSpPr>
        <p:sp>
          <p:nvSpPr>
            <p:cNvPr id="47" name="Rounded Rectangle 4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Agility due to Integration feature with GitHub, Jenkins &amp; JIRA</a:t>
              </a:r>
              <a:endParaRPr lang="en-US" sz="1600" kern="1200" dirty="0">
                <a:solidFill>
                  <a:schemeClr val="tx1"/>
                </a:solidFill>
              </a:endParaRPr>
            </a:p>
          </p:txBody>
        </p:sp>
      </p:grpSp>
      <p:grpSp>
        <p:nvGrpSpPr>
          <p:cNvPr id="49" name="Group 48"/>
          <p:cNvGrpSpPr/>
          <p:nvPr/>
        </p:nvGrpSpPr>
        <p:grpSpPr>
          <a:xfrm>
            <a:off x="564795" y="4738130"/>
            <a:ext cx="1398117" cy="384702"/>
            <a:chOff x="0" y="9978"/>
            <a:chExt cx="991169" cy="287819"/>
          </a:xfrm>
        </p:grpSpPr>
        <p:sp>
          <p:nvSpPr>
            <p:cNvPr id="50" name="Rounded Rectangle 49"/>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smtClean="0">
                  <a:solidFill>
                    <a:schemeClr val="tx1"/>
                  </a:solidFill>
                </a:rPr>
                <a:t>Target Achieved</a:t>
              </a:r>
              <a:endParaRPr lang="en-US" sz="1500" kern="1200" dirty="0">
                <a:solidFill>
                  <a:schemeClr val="tx1"/>
                </a:solidFill>
              </a:endParaRPr>
            </a:p>
          </p:txBody>
        </p:sp>
      </p:grpSp>
      <p:grpSp>
        <p:nvGrpSpPr>
          <p:cNvPr id="52" name="Group 51"/>
          <p:cNvGrpSpPr/>
          <p:nvPr/>
        </p:nvGrpSpPr>
        <p:grpSpPr>
          <a:xfrm>
            <a:off x="2639444" y="4768118"/>
            <a:ext cx="8516236" cy="1291306"/>
            <a:chOff x="0" y="9978"/>
            <a:chExt cx="991169" cy="287819"/>
          </a:xfrm>
          <a:solidFill>
            <a:srgbClr val="FFC000"/>
          </a:solidFill>
        </p:grpSpPr>
        <p:sp>
          <p:nvSpPr>
            <p:cNvPr id="53" name="Rounded Rectangle 5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smtClean="0">
                  <a:solidFill>
                    <a:schemeClr val="tx1"/>
                  </a:solidFill>
                </a:rPr>
                <a:t>Gained Business Value </a:t>
              </a:r>
              <a:r>
                <a:rPr lang="en-US" sz="1600" b="1" dirty="0" smtClean="0">
                  <a:solidFill>
                    <a:schemeClr val="tx1"/>
                  </a:solidFill>
                </a:rPr>
                <a:t>thru Katalon Studio Automated Regression for 1 Lakh policies quickly .  </a:t>
              </a:r>
            </a:p>
            <a:p>
              <a:pPr marL="342900" lvl="0" indent="-342900" defTabSz="533400">
                <a:lnSpc>
                  <a:spcPct val="90000"/>
                </a:lnSpc>
                <a:spcBef>
                  <a:spcPct val="0"/>
                </a:spcBef>
                <a:spcAft>
                  <a:spcPct val="35000"/>
                </a:spcAft>
                <a:buAutoNum type="alphaLcParenR"/>
              </a:pPr>
              <a:r>
                <a:rPr lang="en-US" sz="1600" b="1" dirty="0" smtClean="0">
                  <a:solidFill>
                    <a:schemeClr val="tx1"/>
                  </a:solidFill>
                </a:rPr>
                <a:t>Time </a:t>
              </a:r>
              <a:r>
                <a:rPr lang="en-US" sz="1600" b="1" dirty="0">
                  <a:solidFill>
                    <a:schemeClr val="tx1"/>
                  </a:solidFill>
                </a:rPr>
                <a:t>taken </a:t>
              </a:r>
              <a:r>
                <a:rPr lang="en-US" sz="1600" b="1" dirty="0" smtClean="0">
                  <a:solidFill>
                    <a:schemeClr val="tx1"/>
                  </a:solidFill>
                </a:rPr>
                <a:t>reduced to </a:t>
              </a:r>
              <a:r>
                <a:rPr lang="en-US" sz="1600" b="1" dirty="0" smtClean="0">
                  <a:solidFill>
                    <a:schemeClr val="tx1"/>
                  </a:solidFill>
                </a:rPr>
                <a:t>1 day from 1 week by Automation</a:t>
              </a:r>
            </a:p>
            <a:p>
              <a:pPr marL="342900" lvl="0" indent="-342900" algn="l" defTabSz="533400" rtl="0">
                <a:lnSpc>
                  <a:spcPct val="90000"/>
                </a:lnSpc>
                <a:spcBef>
                  <a:spcPct val="0"/>
                </a:spcBef>
                <a:spcAft>
                  <a:spcPct val="35000"/>
                </a:spcAft>
                <a:buAutoNum type="alphaLcParenR"/>
              </a:pPr>
              <a:r>
                <a:rPr lang="en-US" sz="1600" b="1" dirty="0" smtClean="0">
                  <a:solidFill>
                    <a:schemeClr val="tx1"/>
                  </a:solidFill>
                </a:rPr>
                <a:t>Cost </a:t>
              </a:r>
              <a:r>
                <a:rPr lang="en-US" sz="1600" b="1" dirty="0" smtClean="0">
                  <a:solidFill>
                    <a:schemeClr val="tx1"/>
                  </a:solidFill>
                </a:rPr>
                <a:t>by 0% coding &amp; 0% Programming skill </a:t>
              </a:r>
            </a:p>
            <a:p>
              <a:pPr marL="342900" lvl="0" indent="-342900" algn="l" defTabSz="533400" rtl="0">
                <a:lnSpc>
                  <a:spcPct val="90000"/>
                </a:lnSpc>
                <a:spcBef>
                  <a:spcPct val="0"/>
                </a:spcBef>
                <a:spcAft>
                  <a:spcPct val="35000"/>
                </a:spcAft>
                <a:buAutoNum type="alphaLcParenR"/>
              </a:pPr>
              <a:r>
                <a:rPr lang="en-US" sz="1600" b="1" dirty="0" smtClean="0">
                  <a:solidFill>
                    <a:schemeClr val="tx1"/>
                  </a:solidFill>
                </a:rPr>
                <a:t>Quality by earlier identification of Issues (Agility</a:t>
              </a:r>
            </a:p>
          </p:txBody>
        </p:sp>
      </p:grpSp>
    </p:spTree>
    <p:extLst>
      <p:ext uri="{BB962C8B-B14F-4D97-AF65-F5344CB8AC3E}">
        <p14:creationId xmlns:p14="http://schemas.microsoft.com/office/powerpoint/2010/main" val="7782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12440</TotalTime>
  <Words>410</Words>
  <Application>Microsoft Office PowerPoint</Application>
  <PresentationFormat>Custom</PresentationFormat>
  <Paragraphs>78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1_Begining Slides / Separators</vt:lpstr>
      <vt:lpstr>Visual and Text</vt:lpstr>
      <vt:lpstr>PowerPoint Presentation</vt:lpstr>
      <vt:lpstr>Contents</vt:lpstr>
      <vt:lpstr>Problem Statement</vt:lpstr>
      <vt:lpstr>PowerPoint Presentation</vt:lpstr>
      <vt:lpstr>Solution &amp; Justification</vt:lpstr>
      <vt:lpstr>Implementation Snap Shots</vt:lpstr>
      <vt:lpstr>Implementation Snap Shots</vt:lpstr>
      <vt:lpstr>Implementation Snap Shots</vt:lpstr>
      <vt:lpstr>Target Achieved</vt:lpstr>
      <vt:lpstr>POC Detail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American International Group</cp:lastModifiedBy>
  <cp:revision>362</cp:revision>
  <dcterms:created xsi:type="dcterms:W3CDTF">2019-03-20T08:21:01Z</dcterms:created>
  <dcterms:modified xsi:type="dcterms:W3CDTF">2019-07-26T12:16:07Z</dcterms:modified>
</cp:coreProperties>
</file>