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6" r:id="rId2"/>
    <p:sldId id="258" r:id="rId3"/>
    <p:sldId id="281" r:id="rId4"/>
    <p:sldId id="282" r:id="rId5"/>
    <p:sldId id="284" r:id="rId6"/>
    <p:sldId id="286" r:id="rId7"/>
    <p:sldId id="287" r:id="rId8"/>
    <p:sldId id="272" r:id="rId9"/>
    <p:sldId id="274" r:id="rId10"/>
    <p:sldId id="279" r:id="rId11"/>
    <p:sldId id="288" r:id="rId12"/>
    <p:sldId id="289" r:id="rId13"/>
    <p:sldId id="290" r:id="rId14"/>
    <p:sldId id="299" r:id="rId15"/>
    <p:sldId id="300" r:id="rId16"/>
    <p:sldId id="291" r:id="rId17"/>
    <p:sldId id="292" r:id="rId18"/>
    <p:sldId id="293" r:id="rId19"/>
    <p:sldId id="278" r:id="rId20"/>
    <p:sldId id="301" r:id="rId21"/>
    <p:sldId id="302" r:id="rId22"/>
    <p:sldId id="269" r:id="rId23"/>
    <p:sldId id="265" r:id="rId24"/>
    <p:sldId id="294" r:id="rId25"/>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261"/>
    <a:srgbClr val="676490"/>
    <a:srgbClr val="EF4E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6370" autoAdjust="0"/>
  </p:normalViewPr>
  <p:slideViewPr>
    <p:cSldViewPr snapToGrid="0">
      <p:cViewPr varScale="1">
        <p:scale>
          <a:sx n="38" d="100"/>
          <a:sy n="38" d="100"/>
        </p:scale>
        <p:origin x="1436" y="4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1" d="100"/>
        <a:sy n="81" d="100"/>
      </p:scale>
      <p:origin x="0" y="0"/>
    </p:cViewPr>
  </p:sorterViewPr>
  <p:notesViewPr>
    <p:cSldViewPr snapToGrid="0">
      <p:cViewPr varScale="1">
        <p:scale>
          <a:sx n="83" d="100"/>
          <a:sy n="83" d="100"/>
        </p:scale>
        <p:origin x="381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3"/>
            <a:ext cx="3077738" cy="471055"/>
          </a:xfrm>
          <a:prstGeom prst="rect">
            <a:avLst/>
          </a:prstGeom>
        </p:spPr>
        <p:txBody>
          <a:bodyPr vert="horz" lIns="94197" tIns="47098" rIns="94197" bIns="47098" rtlCol="0"/>
          <a:lstStyle>
            <a:lvl1pPr algn="l">
              <a:defRPr sz="1300"/>
            </a:lvl1pPr>
          </a:lstStyle>
          <a:p>
            <a:endParaRPr lang="en-US" dirty="0"/>
          </a:p>
        </p:txBody>
      </p:sp>
      <p:sp>
        <p:nvSpPr>
          <p:cNvPr id="3" name="Date Placeholder 2"/>
          <p:cNvSpPr>
            <a:spLocks noGrp="1"/>
          </p:cNvSpPr>
          <p:nvPr>
            <p:ph type="dt" idx="1"/>
          </p:nvPr>
        </p:nvSpPr>
        <p:spPr>
          <a:xfrm>
            <a:off x="4023096" y="3"/>
            <a:ext cx="3077738" cy="471055"/>
          </a:xfrm>
          <a:prstGeom prst="rect">
            <a:avLst/>
          </a:prstGeom>
        </p:spPr>
        <p:txBody>
          <a:bodyPr vert="horz" lIns="94197" tIns="47098" rIns="94197" bIns="47098" rtlCol="0"/>
          <a:lstStyle>
            <a:lvl1pPr algn="r">
              <a:defRPr sz="1300"/>
            </a:lvl1pPr>
          </a:lstStyle>
          <a:p>
            <a:fld id="{225B87CA-4E3D-4E3C-8A30-73796D4FF935}" type="datetimeFigureOut">
              <a:rPr lang="en-US" smtClean="0"/>
              <a:t>5/2/2018</a:t>
            </a:fld>
            <a:endParaRPr lang="en-US"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197" tIns="47098" rIns="94197" bIns="47098" rtlCol="0" anchor="ctr"/>
          <a:lstStyle/>
          <a:p>
            <a:endParaRPr lang="en-US" dirty="0"/>
          </a:p>
        </p:txBody>
      </p:sp>
      <p:sp>
        <p:nvSpPr>
          <p:cNvPr id="5" name="Notes Placeholder 4"/>
          <p:cNvSpPr>
            <a:spLocks noGrp="1"/>
          </p:cNvSpPr>
          <p:nvPr>
            <p:ph type="body" sz="quarter" idx="3"/>
          </p:nvPr>
        </p:nvSpPr>
        <p:spPr>
          <a:xfrm>
            <a:off x="710248" y="4518203"/>
            <a:ext cx="5681980" cy="3696713"/>
          </a:xfrm>
          <a:prstGeom prst="rect">
            <a:avLst/>
          </a:prstGeom>
        </p:spPr>
        <p:txBody>
          <a:bodyPr vert="horz" lIns="94197" tIns="47098" rIns="94197" bIns="4709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4" y="8917425"/>
            <a:ext cx="3077738" cy="471053"/>
          </a:xfrm>
          <a:prstGeom prst="rect">
            <a:avLst/>
          </a:prstGeom>
        </p:spPr>
        <p:txBody>
          <a:bodyPr vert="horz" lIns="94197" tIns="47098" rIns="94197" bIns="4709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096" y="8917425"/>
            <a:ext cx="3077738" cy="471053"/>
          </a:xfrm>
          <a:prstGeom prst="rect">
            <a:avLst/>
          </a:prstGeom>
        </p:spPr>
        <p:txBody>
          <a:bodyPr vert="horz" lIns="94197" tIns="47098" rIns="94197" bIns="47098" rtlCol="0" anchor="b"/>
          <a:lstStyle>
            <a:lvl1pPr algn="r">
              <a:defRPr sz="1300"/>
            </a:lvl1pPr>
          </a:lstStyle>
          <a:p>
            <a:fld id="{CD38D976-D753-4329-B09C-DA641E673888}" type="slidenum">
              <a:rPr lang="en-US" smtClean="0"/>
              <a:t>‹#›</a:t>
            </a:fld>
            <a:endParaRPr lang="en-US" dirty="0"/>
          </a:p>
        </p:txBody>
      </p:sp>
    </p:spTree>
    <p:extLst>
      <p:ext uri="{BB962C8B-B14F-4D97-AF65-F5344CB8AC3E}">
        <p14:creationId xmlns:p14="http://schemas.microsoft.com/office/powerpoint/2010/main" val="3355986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p:txBody>
          <a:bodyPr/>
          <a:lstStyle/>
          <a:p>
            <a:pPr>
              <a:defRPr/>
            </a:pPr>
            <a:fld id="{594FEF36-4FA0-45AA-B356-3F4939174CAE}" type="slidenum">
              <a:rPr lang="en-US" smtClean="0"/>
              <a:pPr>
                <a:defRPr/>
              </a:pPr>
              <a:t>1</a:t>
            </a:fld>
            <a:endParaRPr lang="en-US" dirty="0"/>
          </a:p>
        </p:txBody>
      </p:sp>
      <p:sp>
        <p:nvSpPr>
          <p:cNvPr id="64515" name="Rectangle 2"/>
          <p:cNvSpPr>
            <a:spLocks noGrp="1" noRot="1" noChangeAspect="1" noChangeArrowheads="1" noTextEdit="1"/>
          </p:cNvSpPr>
          <p:nvPr>
            <p:ph type="sldImg"/>
          </p:nvPr>
        </p:nvSpPr>
        <p:spPr>
          <a:xfrm>
            <a:off x="446088" y="698500"/>
            <a:ext cx="6213475" cy="3495675"/>
          </a:xfrm>
          <a:ln/>
        </p:spPr>
      </p:sp>
      <p:sp>
        <p:nvSpPr>
          <p:cNvPr id="64516" name="Rectangle 3"/>
          <p:cNvSpPr>
            <a:spLocks noGrp="1" noChangeArrowheads="1"/>
          </p:cNvSpPr>
          <p:nvPr>
            <p:ph type="body" idx="1"/>
          </p:nvPr>
        </p:nvSpPr>
        <p:spPr>
          <a:xfrm>
            <a:off x="710248" y="4428558"/>
            <a:ext cx="5681980" cy="419710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790883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discovered architecture. We used a DSM analysis called partitioning to group elements according to their membership in a module. </a:t>
            </a:r>
          </a:p>
          <a:p>
            <a:r>
              <a:rPr lang="en-US" dirty="0"/>
              <a:t>Such modularity is helpful for finding problematic dependencies and layers that are not supposed to be part of the architecture. Fixing these issues increases software robustness and resiliency, among other benefits. In the as defined architecture, there are 4 layers. In the discovered architecture, there is one layer.</a:t>
            </a:r>
          </a:p>
        </p:txBody>
      </p:sp>
      <p:sp>
        <p:nvSpPr>
          <p:cNvPr id="4" name="Slide Number Placeholder 3"/>
          <p:cNvSpPr>
            <a:spLocks noGrp="1"/>
          </p:cNvSpPr>
          <p:nvPr>
            <p:ph type="sldNum" sz="quarter" idx="10"/>
          </p:nvPr>
        </p:nvSpPr>
        <p:spPr/>
        <p:txBody>
          <a:bodyPr/>
          <a:lstStyle/>
          <a:p>
            <a:fld id="{CD38D976-D753-4329-B09C-DA641E673888}" type="slidenum">
              <a:rPr lang="en-US" smtClean="0"/>
              <a:t>10</a:t>
            </a:fld>
            <a:endParaRPr lang="en-US" dirty="0"/>
          </a:p>
        </p:txBody>
      </p:sp>
    </p:spTree>
    <p:extLst>
      <p:ext uri="{BB962C8B-B14F-4D97-AF65-F5344CB8AC3E}">
        <p14:creationId xmlns:p14="http://schemas.microsoft.com/office/powerpoint/2010/main" val="3094614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7" name="Rectangle 7"/>
          <p:cNvSpPr>
            <a:spLocks noGrp="1" noChangeArrowheads="1"/>
          </p:cNvSpPr>
          <p:nvPr>
            <p:ph type="sldNum" sz="quarter" idx="5"/>
          </p:nvPr>
        </p:nvSpPr>
        <p:spPr/>
        <p:txBody>
          <a:bodyPr/>
          <a:lstStyle/>
          <a:p>
            <a:pPr>
              <a:defRPr/>
            </a:pPr>
            <a:fld id="{C6BE9C48-10D3-4659-97F4-016C755EF58D}" type="slidenum">
              <a:rPr lang="en-US" smtClean="0"/>
              <a:pPr>
                <a:defRPr/>
              </a:pPr>
              <a:t>11</a:t>
            </a:fld>
            <a:endParaRPr lang="en-US" dirty="0"/>
          </a:p>
        </p:txBody>
      </p:sp>
      <p:sp>
        <p:nvSpPr>
          <p:cNvPr id="83971" name="Rectangle 2"/>
          <p:cNvSpPr>
            <a:spLocks noGrp="1" noRot="1" noChangeAspect="1" noChangeArrowheads="1" noTextEdit="1"/>
          </p:cNvSpPr>
          <p:nvPr>
            <p:ph type="sldImg"/>
          </p:nvPr>
        </p:nvSpPr>
        <p:spPr>
          <a:xfrm>
            <a:off x="446088" y="698500"/>
            <a:ext cx="6213475" cy="3495675"/>
          </a:xfrm>
          <a:ln/>
        </p:spPr>
      </p:sp>
      <p:sp>
        <p:nvSpPr>
          <p:cNvPr id="83972"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Here is the “refactoring” architecture in Lattix Architect that reflects the 4 layers as seen in the intended architecture.</a:t>
            </a:r>
          </a:p>
        </p:txBody>
      </p:sp>
    </p:spTree>
    <p:extLst>
      <p:ext uri="{BB962C8B-B14F-4D97-AF65-F5344CB8AC3E}">
        <p14:creationId xmlns:p14="http://schemas.microsoft.com/office/powerpoint/2010/main" val="1520127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7" name="Rectangle 7"/>
          <p:cNvSpPr>
            <a:spLocks noGrp="1" noChangeArrowheads="1"/>
          </p:cNvSpPr>
          <p:nvPr>
            <p:ph type="sldNum" sz="quarter" idx="5"/>
          </p:nvPr>
        </p:nvSpPr>
        <p:spPr/>
        <p:txBody>
          <a:bodyPr/>
          <a:lstStyle/>
          <a:p>
            <a:pPr>
              <a:defRPr/>
            </a:pPr>
            <a:fld id="{C6BE9C48-10D3-4659-97F4-016C755EF58D}" type="slidenum">
              <a:rPr lang="en-US" smtClean="0"/>
              <a:pPr>
                <a:defRPr/>
              </a:pPr>
              <a:t>12</a:t>
            </a:fld>
            <a:endParaRPr lang="en-US" dirty="0"/>
          </a:p>
        </p:txBody>
      </p:sp>
      <p:sp>
        <p:nvSpPr>
          <p:cNvPr id="83971" name="Rectangle 2"/>
          <p:cNvSpPr>
            <a:spLocks noGrp="1" noRot="1" noChangeAspect="1" noChangeArrowheads="1" noTextEdit="1"/>
          </p:cNvSpPr>
          <p:nvPr>
            <p:ph type="sldImg"/>
          </p:nvPr>
        </p:nvSpPr>
        <p:spPr>
          <a:xfrm>
            <a:off x="446088" y="698500"/>
            <a:ext cx="6213475" cy="3495675"/>
          </a:xfrm>
          <a:ln/>
        </p:spPr>
      </p:sp>
      <p:sp>
        <p:nvSpPr>
          <p:cNvPr id="83972"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You can also create a worklist of everything that you need to do to “refactor” your architecture back to its intended form. The worklist items can be assigned an owner and given a priority.</a:t>
            </a:r>
          </a:p>
        </p:txBody>
      </p:sp>
    </p:spTree>
    <p:extLst>
      <p:ext uri="{BB962C8B-B14F-4D97-AF65-F5344CB8AC3E}">
        <p14:creationId xmlns:p14="http://schemas.microsoft.com/office/powerpoint/2010/main" val="4242728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7" name="Rectangle 7"/>
          <p:cNvSpPr>
            <a:spLocks noGrp="1" noChangeArrowheads="1"/>
          </p:cNvSpPr>
          <p:nvPr>
            <p:ph type="sldNum" sz="quarter" idx="5"/>
          </p:nvPr>
        </p:nvSpPr>
        <p:spPr/>
        <p:txBody>
          <a:bodyPr/>
          <a:lstStyle/>
          <a:p>
            <a:pPr>
              <a:defRPr/>
            </a:pPr>
            <a:fld id="{C6BE9C48-10D3-4659-97F4-016C755EF58D}" type="slidenum">
              <a:rPr lang="en-US" smtClean="0"/>
              <a:pPr>
                <a:defRPr/>
              </a:pPr>
              <a:t>13</a:t>
            </a:fld>
            <a:endParaRPr lang="en-US" dirty="0"/>
          </a:p>
        </p:txBody>
      </p:sp>
      <p:sp>
        <p:nvSpPr>
          <p:cNvPr id="83971" name="Rectangle 2"/>
          <p:cNvSpPr>
            <a:spLocks noGrp="1" noRot="1" noChangeAspect="1" noChangeArrowheads="1" noTextEdit="1"/>
          </p:cNvSpPr>
          <p:nvPr>
            <p:ph type="sldImg"/>
          </p:nvPr>
        </p:nvSpPr>
        <p:spPr>
          <a:xfrm>
            <a:off x="446088" y="698500"/>
            <a:ext cx="6213475" cy="3495675"/>
          </a:xfrm>
          <a:ln/>
        </p:spPr>
      </p:sp>
      <p:sp>
        <p:nvSpPr>
          <p:cNvPr id="83972"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For each worklist item, you can create an impact report to understand the level of work and testing that will be needed to complete this work item.</a:t>
            </a:r>
          </a:p>
        </p:txBody>
      </p:sp>
    </p:spTree>
    <p:extLst>
      <p:ext uri="{BB962C8B-B14F-4D97-AF65-F5344CB8AC3E}">
        <p14:creationId xmlns:p14="http://schemas.microsoft.com/office/powerpoint/2010/main" val="3862650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7" name="Rectangle 7"/>
          <p:cNvSpPr>
            <a:spLocks noGrp="1" noChangeArrowheads="1"/>
          </p:cNvSpPr>
          <p:nvPr>
            <p:ph type="sldNum" sz="quarter" idx="5"/>
          </p:nvPr>
        </p:nvSpPr>
        <p:spPr/>
        <p:txBody>
          <a:bodyPr/>
          <a:lstStyle/>
          <a:p>
            <a:pPr>
              <a:defRPr/>
            </a:pPr>
            <a:fld id="{C6BE9C48-10D3-4659-97F4-016C755EF58D}" type="slidenum">
              <a:rPr lang="en-US" smtClean="0"/>
              <a:pPr>
                <a:defRPr/>
              </a:pPr>
              <a:t>16</a:t>
            </a:fld>
            <a:endParaRPr lang="en-US" dirty="0"/>
          </a:p>
        </p:txBody>
      </p:sp>
      <p:sp>
        <p:nvSpPr>
          <p:cNvPr id="83971" name="Rectangle 2"/>
          <p:cNvSpPr>
            <a:spLocks noGrp="1" noRot="1" noChangeAspect="1" noChangeArrowheads="1" noTextEdit="1"/>
          </p:cNvSpPr>
          <p:nvPr>
            <p:ph type="sldImg"/>
          </p:nvPr>
        </p:nvSpPr>
        <p:spPr>
          <a:xfrm>
            <a:off x="446088" y="698500"/>
            <a:ext cx="6213475" cy="3495675"/>
          </a:xfrm>
          <a:ln/>
        </p:spPr>
      </p:sp>
      <p:sp>
        <p:nvSpPr>
          <p:cNvPr id="83972"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Once you have the architecture in a good state, you create rules to monitor and enforce the architecture. Any violations can be seen in red on the DSM or viewed in a violations report…</a:t>
            </a:r>
          </a:p>
        </p:txBody>
      </p:sp>
    </p:spTree>
    <p:extLst>
      <p:ext uri="{BB962C8B-B14F-4D97-AF65-F5344CB8AC3E}">
        <p14:creationId xmlns:p14="http://schemas.microsoft.com/office/powerpoint/2010/main" val="956271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7" name="Rectangle 7"/>
          <p:cNvSpPr>
            <a:spLocks noGrp="1" noChangeArrowheads="1"/>
          </p:cNvSpPr>
          <p:nvPr>
            <p:ph type="sldNum" sz="quarter" idx="5"/>
          </p:nvPr>
        </p:nvSpPr>
        <p:spPr/>
        <p:txBody>
          <a:bodyPr/>
          <a:lstStyle/>
          <a:p>
            <a:pPr>
              <a:defRPr/>
            </a:pPr>
            <a:fld id="{C6BE9C48-10D3-4659-97F4-016C755EF58D}" type="slidenum">
              <a:rPr lang="en-US" smtClean="0"/>
              <a:pPr>
                <a:defRPr/>
              </a:pPr>
              <a:t>17</a:t>
            </a:fld>
            <a:endParaRPr lang="en-US" dirty="0"/>
          </a:p>
        </p:txBody>
      </p:sp>
      <p:sp>
        <p:nvSpPr>
          <p:cNvPr id="83971" name="Rectangle 2"/>
          <p:cNvSpPr>
            <a:spLocks noGrp="1" noRot="1" noChangeAspect="1" noChangeArrowheads="1" noTextEdit="1"/>
          </p:cNvSpPr>
          <p:nvPr>
            <p:ph type="sldImg"/>
          </p:nvPr>
        </p:nvSpPr>
        <p:spPr>
          <a:xfrm>
            <a:off x="446088" y="698500"/>
            <a:ext cx="6213475" cy="3495675"/>
          </a:xfrm>
          <a:ln/>
        </p:spPr>
      </p:sp>
      <p:sp>
        <p:nvSpPr>
          <p:cNvPr id="83972"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Tree>
    <p:extLst>
      <p:ext uri="{BB962C8B-B14F-4D97-AF65-F5344CB8AC3E}">
        <p14:creationId xmlns:p14="http://schemas.microsoft.com/office/powerpoint/2010/main" val="2094922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7" name="Rectangle 7"/>
          <p:cNvSpPr>
            <a:spLocks noGrp="1" noChangeArrowheads="1"/>
          </p:cNvSpPr>
          <p:nvPr>
            <p:ph type="sldNum" sz="quarter" idx="5"/>
          </p:nvPr>
        </p:nvSpPr>
        <p:spPr/>
        <p:txBody>
          <a:bodyPr/>
          <a:lstStyle/>
          <a:p>
            <a:pPr>
              <a:defRPr/>
            </a:pPr>
            <a:fld id="{C6BE9C48-10D3-4659-97F4-016C755EF58D}" type="slidenum">
              <a:rPr lang="en-US" smtClean="0"/>
              <a:pPr>
                <a:defRPr/>
              </a:pPr>
              <a:t>18</a:t>
            </a:fld>
            <a:endParaRPr lang="en-US" dirty="0"/>
          </a:p>
        </p:txBody>
      </p:sp>
      <p:sp>
        <p:nvSpPr>
          <p:cNvPr id="83971" name="Rectangle 2"/>
          <p:cNvSpPr>
            <a:spLocks noGrp="1" noRot="1" noChangeAspect="1" noChangeArrowheads="1" noTextEdit="1"/>
          </p:cNvSpPr>
          <p:nvPr>
            <p:ph type="sldImg"/>
          </p:nvPr>
        </p:nvSpPr>
        <p:spPr>
          <a:xfrm>
            <a:off x="446088" y="698500"/>
            <a:ext cx="6213475" cy="3495675"/>
          </a:xfrm>
          <a:ln/>
        </p:spPr>
      </p:sp>
      <p:sp>
        <p:nvSpPr>
          <p:cNvPr id="83972"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Lattix Enterprise can </a:t>
            </a:r>
            <a:r>
              <a:rPr lang="en-US" dirty="0"/>
              <a:t>also be added to your continuous integration report to allow you to monitor and enforce the architecture on every check in.</a:t>
            </a:r>
          </a:p>
        </p:txBody>
      </p:sp>
    </p:spTree>
    <p:extLst>
      <p:ext uri="{BB962C8B-B14F-4D97-AF65-F5344CB8AC3E}">
        <p14:creationId xmlns:p14="http://schemas.microsoft.com/office/powerpoint/2010/main" val="643192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changes between releases can be view in Lattix web. Which allows you to see changes over time to different metrics including….</a:t>
            </a:r>
          </a:p>
        </p:txBody>
      </p:sp>
      <p:sp>
        <p:nvSpPr>
          <p:cNvPr id="4" name="Slide Number Placeholder 3"/>
          <p:cNvSpPr>
            <a:spLocks noGrp="1"/>
          </p:cNvSpPr>
          <p:nvPr>
            <p:ph type="sldNum" sz="quarter" idx="10"/>
          </p:nvPr>
        </p:nvSpPr>
        <p:spPr/>
        <p:txBody>
          <a:bodyPr/>
          <a:lstStyle/>
          <a:p>
            <a:fld id="{CD38D976-D753-4329-B09C-DA641E673888}" type="slidenum">
              <a:rPr lang="en-US" smtClean="0"/>
              <a:t>19</a:t>
            </a:fld>
            <a:endParaRPr lang="en-US" dirty="0"/>
          </a:p>
        </p:txBody>
      </p:sp>
    </p:spTree>
    <p:extLst>
      <p:ext uri="{BB962C8B-B14F-4D97-AF65-F5344CB8AC3E}">
        <p14:creationId xmlns:p14="http://schemas.microsoft.com/office/powerpoint/2010/main" val="3166506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38D976-D753-4329-B09C-DA641E673888}" type="slidenum">
              <a:rPr lang="en-US" smtClean="0"/>
              <a:t>2</a:t>
            </a:fld>
            <a:endParaRPr lang="en-US" dirty="0"/>
          </a:p>
        </p:txBody>
      </p:sp>
    </p:spTree>
    <p:extLst>
      <p:ext uri="{BB962C8B-B14F-4D97-AF65-F5344CB8AC3E}">
        <p14:creationId xmlns:p14="http://schemas.microsoft.com/office/powerpoint/2010/main" val="556349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Numerous studies show maintenance consumes up to 80% of total software costs, keeping these costs down is vital</a:t>
            </a:r>
          </a:p>
        </p:txBody>
      </p:sp>
      <p:sp>
        <p:nvSpPr>
          <p:cNvPr id="4" name="Slide Number Placeholder 3"/>
          <p:cNvSpPr>
            <a:spLocks noGrp="1"/>
          </p:cNvSpPr>
          <p:nvPr>
            <p:ph type="sldNum" sz="quarter" idx="10"/>
          </p:nvPr>
        </p:nvSpPr>
        <p:spPr/>
        <p:txBody>
          <a:bodyPr/>
          <a:lstStyle/>
          <a:p>
            <a:fld id="{CD38D976-D753-4329-B09C-DA641E673888}" type="slidenum">
              <a:rPr lang="en-US" smtClean="0"/>
              <a:t>3</a:t>
            </a:fld>
            <a:endParaRPr lang="en-US" dirty="0"/>
          </a:p>
        </p:txBody>
      </p:sp>
    </p:spTree>
    <p:extLst>
      <p:ext uri="{BB962C8B-B14F-4D97-AF65-F5344CB8AC3E}">
        <p14:creationId xmlns:p14="http://schemas.microsoft.com/office/powerpoint/2010/main" val="2560626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clean architecture is crucial to keeping maintenance costs down</a:t>
            </a:r>
          </a:p>
        </p:txBody>
      </p:sp>
      <p:sp>
        <p:nvSpPr>
          <p:cNvPr id="4" name="Slide Number Placeholder 3"/>
          <p:cNvSpPr>
            <a:spLocks noGrp="1"/>
          </p:cNvSpPr>
          <p:nvPr>
            <p:ph type="sldNum" sz="quarter" idx="10"/>
          </p:nvPr>
        </p:nvSpPr>
        <p:spPr/>
        <p:txBody>
          <a:bodyPr/>
          <a:lstStyle/>
          <a:p>
            <a:fld id="{CD38D976-D753-4329-B09C-DA641E673888}" type="slidenum">
              <a:rPr lang="en-US" smtClean="0"/>
              <a:t>4</a:t>
            </a:fld>
            <a:endParaRPr lang="en-US" dirty="0"/>
          </a:p>
        </p:txBody>
      </p:sp>
    </p:spTree>
    <p:extLst>
      <p:ext uri="{BB962C8B-B14F-4D97-AF65-F5344CB8AC3E}">
        <p14:creationId xmlns:p14="http://schemas.microsoft.com/office/powerpoint/2010/main" val="3339122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isn’t there more focus on software architecture? It is hard to understand what your current architecture is, it is hard to update or define a new architecture, and once you have a clean architecture it is hard to monitor and enforce your architecture moving forward.</a:t>
            </a:r>
          </a:p>
        </p:txBody>
      </p:sp>
      <p:sp>
        <p:nvSpPr>
          <p:cNvPr id="4" name="Slide Number Placeholder 3"/>
          <p:cNvSpPr>
            <a:spLocks noGrp="1"/>
          </p:cNvSpPr>
          <p:nvPr>
            <p:ph type="sldNum" sz="quarter" idx="10"/>
          </p:nvPr>
        </p:nvSpPr>
        <p:spPr/>
        <p:txBody>
          <a:bodyPr/>
          <a:lstStyle/>
          <a:p>
            <a:fld id="{CD38D976-D753-4329-B09C-DA641E673888}" type="slidenum">
              <a:rPr lang="en-US" smtClean="0"/>
              <a:t>5</a:t>
            </a:fld>
            <a:endParaRPr lang="en-US" dirty="0"/>
          </a:p>
        </p:txBody>
      </p:sp>
    </p:spTree>
    <p:extLst>
      <p:ext uri="{BB962C8B-B14F-4D97-AF65-F5344CB8AC3E}">
        <p14:creationId xmlns:p14="http://schemas.microsoft.com/office/powerpoint/2010/main" val="120473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Lattix Architect makes it easy to understand your current architecture, easy to update your architecture and easy to monitor and enforce it going forward.</a:t>
            </a:r>
          </a:p>
        </p:txBody>
      </p:sp>
      <p:sp>
        <p:nvSpPr>
          <p:cNvPr id="4" name="Slide Number Placeholder 3"/>
          <p:cNvSpPr>
            <a:spLocks noGrp="1"/>
          </p:cNvSpPr>
          <p:nvPr>
            <p:ph type="sldNum" sz="quarter" idx="10"/>
          </p:nvPr>
        </p:nvSpPr>
        <p:spPr/>
        <p:txBody>
          <a:bodyPr/>
          <a:lstStyle/>
          <a:p>
            <a:fld id="{CD38D976-D753-4329-B09C-DA641E673888}" type="slidenum">
              <a:rPr lang="en-US" smtClean="0"/>
              <a:t>6</a:t>
            </a:fld>
            <a:endParaRPr lang="en-US" dirty="0"/>
          </a:p>
        </p:txBody>
      </p:sp>
    </p:spTree>
    <p:extLst>
      <p:ext uri="{BB962C8B-B14F-4D97-AF65-F5344CB8AC3E}">
        <p14:creationId xmlns:p14="http://schemas.microsoft.com/office/powerpoint/2010/main" val="3926713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need a revolutionary user interface?</a:t>
            </a:r>
          </a:p>
          <a:p>
            <a:r>
              <a:rPr lang="en-US" dirty="0"/>
              <a:t>Here is how most software architecture is drawn</a:t>
            </a:r>
          </a:p>
          <a:p>
            <a:r>
              <a:rPr lang="en-US" dirty="0"/>
              <a:t>Boxes and arrows. Something nice and easy like this.</a:t>
            </a:r>
          </a:p>
          <a:p>
            <a:r>
              <a:rPr lang="en-US" dirty="0"/>
              <a:t>What is wrong with this picture? At this scale nothing.</a:t>
            </a:r>
          </a:p>
          <a:p>
            <a:r>
              <a:rPr lang="en-US" dirty="0"/>
              <a:t>But what happens when you have 373 packages and 2698 classes as in this picture.</a:t>
            </a:r>
          </a:p>
          <a:p>
            <a:r>
              <a:rPr lang="en-US" dirty="0"/>
              <a:t>How do you make this architecture more modular? So that it is easily changed or upgraded in the future. How do you find bad dependencies or cycles? How do you monitor it going forward?</a:t>
            </a:r>
          </a:p>
          <a:p>
            <a:r>
              <a:rPr lang="en-US" dirty="0"/>
              <a:t>The problem is that box and arrows don’t scale to large software projects.</a:t>
            </a:r>
          </a:p>
          <a:p>
            <a:endParaRPr lang="en-US" dirty="0"/>
          </a:p>
        </p:txBody>
      </p:sp>
      <p:sp>
        <p:nvSpPr>
          <p:cNvPr id="4" name="Slide Number Placeholder 3"/>
          <p:cNvSpPr>
            <a:spLocks noGrp="1"/>
          </p:cNvSpPr>
          <p:nvPr>
            <p:ph type="sldNum" sz="quarter" idx="10"/>
          </p:nvPr>
        </p:nvSpPr>
        <p:spPr/>
        <p:txBody>
          <a:bodyPr/>
          <a:lstStyle/>
          <a:p>
            <a:fld id="{CD38D976-D753-4329-B09C-DA641E673888}" type="slidenum">
              <a:rPr lang="en-US" smtClean="0"/>
              <a:t>7</a:t>
            </a:fld>
            <a:endParaRPr lang="en-US" dirty="0"/>
          </a:p>
        </p:txBody>
      </p:sp>
    </p:spTree>
    <p:extLst>
      <p:ext uri="{BB962C8B-B14F-4D97-AF65-F5344CB8AC3E}">
        <p14:creationId xmlns:p14="http://schemas.microsoft.com/office/powerpoint/2010/main" val="2799194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solve this problem?</a:t>
            </a:r>
          </a:p>
          <a:p>
            <a:r>
              <a:rPr lang="en-US" dirty="0"/>
              <a:t>It turns out we have solved it.</a:t>
            </a:r>
          </a:p>
          <a:p>
            <a:r>
              <a:rPr lang="en-US" dirty="0"/>
              <a:t>We solved it in complex product design 40 years ago. </a:t>
            </a:r>
          </a:p>
          <a:p>
            <a:pPr defTabSz="924641">
              <a:defRPr/>
            </a:pPr>
            <a:r>
              <a:rPr lang="en-US" dirty="0"/>
              <a:t>We solved it with a dependency structure matrix (DSM)</a:t>
            </a:r>
          </a:p>
          <a:p>
            <a:pPr defTabSz="924641">
              <a:defRPr/>
            </a:pPr>
            <a:r>
              <a:rPr lang="en-US" dirty="0"/>
              <a:t>This DSM technology has been applied to model products, processes and organizations in a variety of industries and areas, including aerospace, automotive, real estate, buildings, electronics, energy and pharmaceuticals.</a:t>
            </a:r>
          </a:p>
          <a:p>
            <a:r>
              <a:rPr lang="en-US" dirty="0"/>
              <a:t>As the number of elements grows, a box and arrow diagram begins to look like a large place to spaghetti and meatballs, whereas the DSM maintains its ease of readability. </a:t>
            </a:r>
          </a:p>
          <a:p>
            <a:r>
              <a:rPr lang="en-US" dirty="0"/>
              <a:t>Lattix is the first company to apply this technology to software</a:t>
            </a:r>
          </a:p>
          <a:p>
            <a:endParaRPr lang="en-US" dirty="0"/>
          </a:p>
        </p:txBody>
      </p:sp>
      <p:sp>
        <p:nvSpPr>
          <p:cNvPr id="4" name="Slide Number Placeholder 3"/>
          <p:cNvSpPr>
            <a:spLocks noGrp="1"/>
          </p:cNvSpPr>
          <p:nvPr>
            <p:ph type="sldNum" sz="quarter" idx="10"/>
          </p:nvPr>
        </p:nvSpPr>
        <p:spPr/>
        <p:txBody>
          <a:bodyPr/>
          <a:lstStyle/>
          <a:p>
            <a:fld id="{CD38D976-D753-4329-B09C-DA641E673888}" type="slidenum">
              <a:rPr lang="en-US" smtClean="0"/>
              <a:t>8</a:t>
            </a:fld>
            <a:endParaRPr lang="en-US" dirty="0"/>
          </a:p>
        </p:txBody>
      </p:sp>
    </p:spTree>
    <p:extLst>
      <p:ext uri="{BB962C8B-B14F-4D97-AF65-F5344CB8AC3E}">
        <p14:creationId xmlns:p14="http://schemas.microsoft.com/office/powerpoint/2010/main" val="266219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7" name="Rectangle 7"/>
          <p:cNvSpPr>
            <a:spLocks noGrp="1" noChangeArrowheads="1"/>
          </p:cNvSpPr>
          <p:nvPr>
            <p:ph type="sldNum" sz="quarter" idx="5"/>
          </p:nvPr>
        </p:nvSpPr>
        <p:spPr/>
        <p:txBody>
          <a:bodyPr/>
          <a:lstStyle/>
          <a:p>
            <a:pPr>
              <a:defRPr/>
            </a:pPr>
            <a:fld id="{C6BE9C48-10D3-4659-97F4-016C755EF58D}" type="slidenum">
              <a:rPr lang="en-US" smtClean="0"/>
              <a:pPr>
                <a:defRPr/>
              </a:pPr>
              <a:t>9</a:t>
            </a:fld>
            <a:endParaRPr lang="en-US" dirty="0"/>
          </a:p>
        </p:txBody>
      </p:sp>
      <p:sp>
        <p:nvSpPr>
          <p:cNvPr id="83971" name="Rectangle 2"/>
          <p:cNvSpPr>
            <a:spLocks noGrp="1" noRot="1" noChangeAspect="1" noChangeArrowheads="1" noTextEdit="1"/>
          </p:cNvSpPr>
          <p:nvPr>
            <p:ph type="sldImg"/>
          </p:nvPr>
        </p:nvSpPr>
        <p:spPr>
          <a:xfrm>
            <a:off x="446088" y="698500"/>
            <a:ext cx="6213475" cy="3495675"/>
          </a:xfrm>
          <a:ln/>
        </p:spPr>
      </p:sp>
      <p:sp>
        <p:nvSpPr>
          <p:cNvPr id="83972" name="Notes Placeholder 1"/>
          <p:cNvSpPr>
            <a:spLocks noGrp="1"/>
          </p:cNvSpPr>
          <p:nvPr>
            <p:ph type="body"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Let me show you a real world example, here is the architecture of ISOAgLib. ISOAgLib is an open source library for electronic data communication. Here is the defined architecture.</a:t>
            </a:r>
          </a:p>
        </p:txBody>
      </p:sp>
    </p:spTree>
    <p:extLst>
      <p:ext uri="{BB962C8B-B14F-4D97-AF65-F5344CB8AC3E}">
        <p14:creationId xmlns:p14="http://schemas.microsoft.com/office/powerpoint/2010/main" val="1811939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69127"/>
            <a:ext cx="9144000" cy="1140836"/>
          </a:xfrm>
        </p:spPr>
        <p:txBody>
          <a:bodyPr anchor="b">
            <a:normAutofit/>
          </a:bodyPr>
          <a:lstStyle>
            <a:lvl1pPr algn="ctr">
              <a:defRPr sz="5400"/>
            </a:lvl1pPr>
          </a:lstStyle>
          <a:p>
            <a:r>
              <a:rPr lang="en-US" dirty="0"/>
              <a:t>Click to edit Master title style</a:t>
            </a:r>
          </a:p>
        </p:txBody>
      </p:sp>
      <p:sp>
        <p:nvSpPr>
          <p:cNvPr id="3" name="Subtitle 2"/>
          <p:cNvSpPr>
            <a:spLocks noGrp="1"/>
          </p:cNvSpPr>
          <p:nvPr>
            <p:ph type="subTitle" idx="1"/>
          </p:nvPr>
        </p:nvSpPr>
        <p:spPr>
          <a:xfrm>
            <a:off x="1524000" y="4064924"/>
            <a:ext cx="9144000" cy="1192876"/>
          </a:xfrm>
        </p:spPr>
        <p:txBody>
          <a:bodyPr/>
          <a:lstStyle>
            <a:lvl1pPr marL="0" indent="0" algn="ctr">
              <a:buNone/>
              <a:defRPr sz="2400">
                <a:solidFill>
                  <a:srgbClr val="EF4E2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918D008-D740-44A1-8612-21140ED7CEBA}" type="datetimeFigureOut">
              <a:rPr lang="en-US" smtClean="0"/>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0D642C-8F46-4C86-A85D-A57E86C32040}" type="slidenum">
              <a:rPr lang="en-US" smtClean="0"/>
              <a:t>‹#›</a:t>
            </a:fld>
            <a:endParaRPr lang="en-US" dirty="0"/>
          </a:p>
        </p:txBody>
      </p:sp>
    </p:spTree>
    <p:extLst>
      <p:ext uri="{BB962C8B-B14F-4D97-AF65-F5344CB8AC3E}">
        <p14:creationId xmlns:p14="http://schemas.microsoft.com/office/powerpoint/2010/main" val="3794093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918D008-D740-44A1-8612-21140ED7CEBA}" type="datetimeFigureOut">
              <a:rPr lang="en-US" smtClean="0"/>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0D642C-8F46-4C86-A85D-A57E86C32040}" type="slidenum">
              <a:rPr lang="en-US" smtClean="0"/>
              <a:t>‹#›</a:t>
            </a:fld>
            <a:endParaRPr lang="en-US" dirty="0"/>
          </a:p>
        </p:txBody>
      </p:sp>
    </p:spTree>
    <p:extLst>
      <p:ext uri="{BB962C8B-B14F-4D97-AF65-F5344CB8AC3E}">
        <p14:creationId xmlns:p14="http://schemas.microsoft.com/office/powerpoint/2010/main" val="61141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918D008-D740-44A1-8612-21140ED7CEBA}" type="datetimeFigureOut">
              <a:rPr lang="en-US" smtClean="0"/>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0D642C-8F46-4C86-A85D-A57E86C32040}" type="slidenum">
              <a:rPr lang="en-US" smtClean="0"/>
              <a:t>‹#›</a:t>
            </a:fld>
            <a:endParaRPr lang="en-US" dirty="0"/>
          </a:p>
        </p:txBody>
      </p:sp>
    </p:spTree>
    <p:extLst>
      <p:ext uri="{BB962C8B-B14F-4D97-AF65-F5344CB8AC3E}">
        <p14:creationId xmlns:p14="http://schemas.microsoft.com/office/powerpoint/2010/main" val="3908773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918D008-D740-44A1-8612-21140ED7CEBA}" type="datetimeFigureOut">
              <a:rPr lang="en-US" smtClean="0"/>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0D642C-8F46-4C86-A85D-A57E86C32040}" type="slidenum">
              <a:rPr lang="en-US" smtClean="0"/>
              <a:t>‹#›</a:t>
            </a:fld>
            <a:endParaRPr lang="en-US" dirty="0"/>
          </a:p>
        </p:txBody>
      </p:sp>
    </p:spTree>
    <p:extLst>
      <p:ext uri="{BB962C8B-B14F-4D97-AF65-F5344CB8AC3E}">
        <p14:creationId xmlns:p14="http://schemas.microsoft.com/office/powerpoint/2010/main" val="326601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p:cNvSpPr>
            <a:spLocks noGrp="1"/>
          </p:cNvSpPr>
          <p:nvPr>
            <p:ph idx="1"/>
          </p:nvPr>
        </p:nvSpPr>
        <p:spPr>
          <a:xfrm>
            <a:off x="838200" y="1666115"/>
            <a:ext cx="10515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918D008-D740-44A1-8612-21140ED7CEBA}" type="datetimeFigureOut">
              <a:rPr lang="en-US" smtClean="0"/>
              <a:t>5/2/2018</a:t>
            </a:fld>
            <a:endParaRPr lang="en-US" dirty="0"/>
          </a:p>
        </p:txBody>
      </p:sp>
    </p:spTree>
    <p:extLst>
      <p:ext uri="{BB962C8B-B14F-4D97-AF65-F5344CB8AC3E}">
        <p14:creationId xmlns:p14="http://schemas.microsoft.com/office/powerpoint/2010/main" val="1287825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274F96-D381-497B-ABBF-3433462DE0F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1446"/>
          <a:stretch/>
        </p:blipFill>
        <p:spPr>
          <a:xfrm>
            <a:off x="6834" y="3528204"/>
            <a:ext cx="12178332" cy="3329796"/>
          </a:xfrm>
          <a:prstGeom prst="rect">
            <a:avLst/>
          </a:prstGeom>
        </p:spPr>
      </p:pic>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8279EA71-AAF2-49BF-AC73-A61FDEF5843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91898" y="6131433"/>
            <a:ext cx="1752599" cy="590042"/>
          </a:xfrm>
          <a:prstGeom prst="rect">
            <a:avLst/>
          </a:prstGeom>
        </p:spPr>
      </p:pic>
      <p:sp>
        <p:nvSpPr>
          <p:cNvPr id="9" name="Rectangle 8">
            <a:extLst>
              <a:ext uri="{FF2B5EF4-FFF2-40B4-BE49-F238E27FC236}">
                <a16:creationId xmlns:a16="http://schemas.microsoft.com/office/drawing/2014/main" id="{B5C37F39-97E7-4132-9807-90378D8C8FF4}"/>
              </a:ext>
            </a:extLst>
          </p:cNvPr>
          <p:cNvSpPr/>
          <p:nvPr userDrawn="1"/>
        </p:nvSpPr>
        <p:spPr>
          <a:xfrm>
            <a:off x="838200" y="6539547"/>
            <a:ext cx="954107"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lumMod val="50000"/>
                  </a:schemeClr>
                </a:solidFill>
                <a:latin typeface="Lato" panose="020F0502020204030203" pitchFamily="34" charset="0"/>
              </a:rPr>
              <a:t>Lattix © 2017</a:t>
            </a:r>
            <a:endParaRPr lang="en-US" sz="1000" dirty="0"/>
          </a:p>
        </p:txBody>
      </p:sp>
    </p:spTree>
    <p:extLst>
      <p:ext uri="{BB962C8B-B14F-4D97-AF65-F5344CB8AC3E}">
        <p14:creationId xmlns:p14="http://schemas.microsoft.com/office/powerpoint/2010/main" val="98638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918D008-D740-44A1-8612-21140ED7CEBA}" type="datetimeFigureOut">
              <a:rPr lang="en-US" smtClean="0"/>
              <a:t>5/2/2018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0D642C-8F46-4C86-A85D-A57E86C32040}" type="slidenum">
              <a:rPr lang="en-US" smtClean="0"/>
              <a:t>‹#›</a:t>
            </a:fld>
            <a:endParaRPr lang="en-US" dirty="0"/>
          </a:p>
        </p:txBody>
      </p:sp>
    </p:spTree>
    <p:extLst>
      <p:ext uri="{BB962C8B-B14F-4D97-AF65-F5344CB8AC3E}">
        <p14:creationId xmlns:p14="http://schemas.microsoft.com/office/powerpoint/2010/main" val="13415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918D008-D740-44A1-8612-21140ED7CEBA}" type="datetimeFigureOut">
              <a:rPr lang="en-US" smtClean="0"/>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0D642C-8F46-4C86-A85D-A57E86C32040}" type="slidenum">
              <a:rPr lang="en-US" smtClean="0"/>
              <a:t>‹#›</a:t>
            </a:fld>
            <a:endParaRPr lang="en-US" dirty="0"/>
          </a:p>
        </p:txBody>
      </p:sp>
    </p:spTree>
    <p:extLst>
      <p:ext uri="{BB962C8B-B14F-4D97-AF65-F5344CB8AC3E}">
        <p14:creationId xmlns:p14="http://schemas.microsoft.com/office/powerpoint/2010/main" val="302040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3918D008-D740-44A1-8612-21140ED7CEBA}" type="datetimeFigureOut">
              <a:rPr lang="en-US" smtClean="0"/>
              <a:t>5/2/2018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80D642C-8F46-4C86-A85D-A57E86C32040}" type="slidenum">
              <a:rPr lang="en-US" smtClean="0"/>
              <a:t>‹#›</a:t>
            </a:fld>
            <a:endParaRPr lang="en-US" dirty="0"/>
          </a:p>
        </p:txBody>
      </p:sp>
    </p:spTree>
    <p:extLst>
      <p:ext uri="{BB962C8B-B14F-4D97-AF65-F5344CB8AC3E}">
        <p14:creationId xmlns:p14="http://schemas.microsoft.com/office/powerpoint/2010/main" val="332446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en-US" dirty="0"/>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3918D008-D740-44A1-8612-21140ED7CEBA}" type="datetimeFigureOut">
              <a:rPr lang="en-US" smtClean="0"/>
              <a:t>5/2/2018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80D642C-8F46-4C86-A85D-A57E86C32040}" type="slidenum">
              <a:rPr lang="en-US" smtClean="0"/>
              <a:t>‹#›</a:t>
            </a:fld>
            <a:endParaRPr lang="en-US" dirty="0"/>
          </a:p>
        </p:txBody>
      </p:sp>
    </p:spTree>
    <p:extLst>
      <p:ext uri="{BB962C8B-B14F-4D97-AF65-F5344CB8AC3E}">
        <p14:creationId xmlns:p14="http://schemas.microsoft.com/office/powerpoint/2010/main" val="1935122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3918D008-D740-44A1-8612-21140ED7CEBA}" type="datetimeFigureOut">
              <a:rPr lang="en-US" smtClean="0"/>
              <a:t>5/2/2018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80D642C-8F46-4C86-A85D-A57E86C32040}" type="slidenum">
              <a:rPr lang="en-US" smtClean="0"/>
              <a:t>‹#›</a:t>
            </a:fld>
            <a:endParaRPr lang="en-US" dirty="0"/>
          </a:p>
        </p:txBody>
      </p:sp>
    </p:spTree>
    <p:extLst>
      <p:ext uri="{BB962C8B-B14F-4D97-AF65-F5344CB8AC3E}">
        <p14:creationId xmlns:p14="http://schemas.microsoft.com/office/powerpoint/2010/main" val="2714860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918D008-D740-44A1-8612-21140ED7CEBA}" type="datetimeFigureOut">
              <a:rPr lang="en-US" smtClean="0"/>
              <a:t>5/2/2018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0D642C-8F46-4C86-A85D-A57E86C32040}" type="slidenum">
              <a:rPr lang="en-US" smtClean="0"/>
              <a:t>‹#›</a:t>
            </a:fld>
            <a:endParaRPr lang="en-US" dirty="0"/>
          </a:p>
        </p:txBody>
      </p:sp>
    </p:spTree>
    <p:extLst>
      <p:ext uri="{BB962C8B-B14F-4D97-AF65-F5344CB8AC3E}">
        <p14:creationId xmlns:p14="http://schemas.microsoft.com/office/powerpoint/2010/main" val="2427269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890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52047"/>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991898" y="6131433"/>
            <a:ext cx="1752599" cy="590042"/>
          </a:xfrm>
          <a:prstGeom prst="rect">
            <a:avLst/>
          </a:prstGeom>
        </p:spPr>
      </p:pic>
      <p:sp>
        <p:nvSpPr>
          <p:cNvPr id="8" name="TextBox 7"/>
          <p:cNvSpPr txBox="1"/>
          <p:nvPr userDrawn="1"/>
        </p:nvSpPr>
        <p:spPr>
          <a:xfrm>
            <a:off x="838200" y="6536026"/>
            <a:ext cx="2528455"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lumMod val="50000"/>
                  </a:schemeClr>
                </a:solidFill>
                <a:latin typeface="Lato" panose="020F0502020204030203" pitchFamily="34" charset="0"/>
              </a:rPr>
              <a:t>Lattix © 2018</a:t>
            </a:r>
          </a:p>
        </p:txBody>
      </p:sp>
      <p:pic>
        <p:nvPicPr>
          <p:cNvPr id="9" name="Picture 8">
            <a:extLst>
              <a:ext uri="{FF2B5EF4-FFF2-40B4-BE49-F238E27FC236}">
                <a16:creationId xmlns:a16="http://schemas.microsoft.com/office/drawing/2014/main" id="{42D7F390-9C00-49B5-A5A8-E01BB743444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12192000" cy="146649"/>
          </a:xfrm>
          <a:prstGeom prst="rect">
            <a:avLst/>
          </a:prstGeom>
        </p:spPr>
      </p:pic>
    </p:spTree>
    <p:extLst>
      <p:ext uri="{BB962C8B-B14F-4D97-AF65-F5344CB8AC3E}">
        <p14:creationId xmlns:p14="http://schemas.microsoft.com/office/powerpoint/2010/main" val="170700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rgbClr val="26226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62261"/>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62261"/>
          </a:solidFill>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62261"/>
          </a:solidFill>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62261"/>
          </a:solidFill>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62261"/>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jpeg"/><Relationship Id="rId18" Type="http://schemas.openxmlformats.org/officeDocument/2006/relationships/image" Target="../media/image19.gif"/><Relationship Id="rId3" Type="http://schemas.openxmlformats.org/officeDocument/2006/relationships/image" Target="../media/image4.png"/><Relationship Id="rId7" Type="http://schemas.openxmlformats.org/officeDocument/2006/relationships/image" Target="../media/image8.jpeg"/><Relationship Id="rId12" Type="http://schemas.openxmlformats.org/officeDocument/2006/relationships/image" Target="../media/image13.jpeg"/><Relationship Id="rId17" Type="http://schemas.openxmlformats.org/officeDocument/2006/relationships/image" Target="../media/image18.jpeg"/><Relationship Id="rId2" Type="http://schemas.openxmlformats.org/officeDocument/2006/relationships/notesSlide" Target="../notesSlides/notesSlide2.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jpeg"/><Relationship Id="rId5" Type="http://schemas.openxmlformats.org/officeDocument/2006/relationships/image" Target="../media/image6.png"/><Relationship Id="rId15" Type="http://schemas.openxmlformats.org/officeDocument/2006/relationships/image" Target="../media/image16.jpg"/><Relationship Id="rId10" Type="http://schemas.openxmlformats.org/officeDocument/2006/relationships/image" Target="../media/image11.jpe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jpeg"/></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5"/>
          <p:cNvSpPr>
            <a:spLocks noChangeArrowheads="1"/>
          </p:cNvSpPr>
          <p:nvPr/>
        </p:nvSpPr>
        <p:spPr bwMode="auto">
          <a:xfrm>
            <a:off x="3124200" y="3810005"/>
            <a:ext cx="640080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br>
              <a:rPr lang="en-US" sz="2800" dirty="0">
                <a:solidFill>
                  <a:schemeClr val="tx2"/>
                </a:solidFill>
              </a:rPr>
            </a:br>
            <a:endParaRPr lang="en-US" sz="2000" dirty="0">
              <a:solidFill>
                <a:schemeClr val="tx2"/>
              </a:solidFill>
            </a:endParaRPr>
          </a:p>
        </p:txBody>
      </p:sp>
      <p:sp>
        <p:nvSpPr>
          <p:cNvPr id="16389" name="Rectangle 7"/>
          <p:cNvSpPr>
            <a:spLocks noChangeArrowheads="1"/>
          </p:cNvSpPr>
          <p:nvPr/>
        </p:nvSpPr>
        <p:spPr bwMode="auto">
          <a:xfrm>
            <a:off x="3124200" y="4191005"/>
            <a:ext cx="6400800"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endParaRPr lang="en-US" sz="2800" dirty="0">
              <a:solidFill>
                <a:schemeClr val="tx2"/>
              </a:solidFill>
            </a:endParaRPr>
          </a:p>
        </p:txBody>
      </p:sp>
      <p:sp>
        <p:nvSpPr>
          <p:cNvPr id="3" name="Title 2"/>
          <p:cNvSpPr>
            <a:spLocks noGrp="1"/>
          </p:cNvSpPr>
          <p:nvPr>
            <p:ph type="ctrTitle"/>
          </p:nvPr>
        </p:nvSpPr>
        <p:spPr>
          <a:xfrm>
            <a:off x="2209800" y="2680146"/>
            <a:ext cx="7772400" cy="839432"/>
          </a:xfrm>
        </p:spPr>
        <p:txBody>
          <a:bodyPr/>
          <a:lstStyle/>
          <a:p>
            <a:r>
              <a:rPr lang="en-US" dirty="0"/>
              <a:t>Lattix Enterprise Suite</a:t>
            </a:r>
          </a:p>
        </p:txBody>
      </p:sp>
      <p:sp>
        <p:nvSpPr>
          <p:cNvPr id="2" name="TextBox 1"/>
          <p:cNvSpPr txBox="1"/>
          <p:nvPr/>
        </p:nvSpPr>
        <p:spPr>
          <a:xfrm>
            <a:off x="682924" y="3708118"/>
            <a:ext cx="10826151" cy="584775"/>
          </a:xfrm>
          <a:prstGeom prst="rect">
            <a:avLst/>
          </a:prstGeom>
          <a:noFill/>
        </p:spPr>
        <p:txBody>
          <a:bodyPr wrap="square" rtlCol="0">
            <a:spAutoFit/>
          </a:bodyPr>
          <a:lstStyle/>
          <a:p>
            <a:pPr algn="ctr"/>
            <a:r>
              <a:rPr lang="en-US" sz="3200" dirty="0">
                <a:solidFill>
                  <a:srgbClr val="CC3300"/>
                </a:solidFill>
                <a:latin typeface="Lato" panose="020F0502020204030203" pitchFamily="34" charset="0"/>
              </a:rPr>
              <a:t>Understand, Define, and Control Software Architecture</a:t>
            </a:r>
          </a:p>
        </p:txBody>
      </p:sp>
      <p:sp>
        <p:nvSpPr>
          <p:cNvPr id="5" name="AutoShape 4" descr="Image result for rolls royce north america">
            <a:extLst>
              <a:ext uri="{FF2B5EF4-FFF2-40B4-BE49-F238E27FC236}">
                <a16:creationId xmlns:a16="http://schemas.microsoft.com/office/drawing/2014/main" id="{E1F37E06-907F-4FA1-AF3D-8950D7E1E96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Rolls Royce North America logo">
            <a:extLst>
              <a:ext uri="{FF2B5EF4-FFF2-40B4-BE49-F238E27FC236}">
                <a16:creationId xmlns:a16="http://schemas.microsoft.com/office/drawing/2014/main" id="{20D9FCEF-6BC5-4FDC-A45D-9087A1A180E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teradyne">
            <a:extLst>
              <a:ext uri="{FF2B5EF4-FFF2-40B4-BE49-F238E27FC236}">
                <a16:creationId xmlns:a16="http://schemas.microsoft.com/office/drawing/2014/main" id="{0B383A6E-618D-4F2C-8986-DDE402D2B01C}"/>
              </a:ext>
            </a:extLst>
          </p:cNvPr>
          <p:cNvSpPr>
            <a:spLocks noChangeAspect="1" noChangeArrowheads="1"/>
          </p:cNvSpPr>
          <p:nvPr/>
        </p:nvSpPr>
        <p:spPr bwMode="auto">
          <a:xfrm>
            <a:off x="4419600" y="3581400"/>
            <a:ext cx="2133600" cy="2133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6928750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ISOAgLib: Discovered architecture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8308" y="2155417"/>
            <a:ext cx="4353533" cy="3086531"/>
          </a:xfrm>
          <a:prstGeom prst="rect">
            <a:avLst/>
          </a:prstGeom>
        </p:spPr>
      </p:pic>
      <p:sp>
        <p:nvSpPr>
          <p:cNvPr id="5" name="TextBox 4"/>
          <p:cNvSpPr txBox="1"/>
          <p:nvPr/>
        </p:nvSpPr>
        <p:spPr>
          <a:xfrm>
            <a:off x="5932340" y="3603320"/>
            <a:ext cx="4340993" cy="338554"/>
          </a:xfrm>
          <a:prstGeom prst="rect">
            <a:avLst/>
          </a:prstGeom>
          <a:noFill/>
        </p:spPr>
        <p:txBody>
          <a:bodyPr wrap="square" rtlCol="0">
            <a:spAutoFit/>
          </a:bodyPr>
          <a:lstStyle/>
          <a:p>
            <a:r>
              <a:rPr lang="en-US" sz="1600" dirty="0">
                <a:solidFill>
                  <a:srgbClr val="262261"/>
                </a:solidFill>
                <a:latin typeface="Tahoma" panose="020B0604030504040204" pitchFamily="34" charset="0"/>
                <a:ea typeface="Tahoma" panose="020B0604030504040204" pitchFamily="34" charset="0"/>
                <a:cs typeface="Tahoma" panose="020B0604030504040204" pitchFamily="34" charset="0"/>
              </a:rPr>
              <a:t>Problematic dependencies above the diagonal</a:t>
            </a:r>
          </a:p>
        </p:txBody>
      </p:sp>
      <p:cxnSp>
        <p:nvCxnSpPr>
          <p:cNvPr id="6" name="Straight Arrow Connector 5"/>
          <p:cNvCxnSpPr>
            <a:stCxn id="5" idx="1"/>
          </p:cNvCxnSpPr>
          <p:nvPr/>
        </p:nvCxnSpPr>
        <p:spPr>
          <a:xfrm flipH="1">
            <a:off x="4854310" y="3772597"/>
            <a:ext cx="1078030" cy="506"/>
          </a:xfrm>
          <a:prstGeom prst="straightConnector1">
            <a:avLst/>
          </a:prstGeom>
          <a:ln w="28575">
            <a:solidFill>
              <a:srgbClr val="26226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383698" y="3859736"/>
            <a:ext cx="548639" cy="298383"/>
          </a:xfrm>
          <a:prstGeom prst="straightConnector1">
            <a:avLst/>
          </a:prstGeom>
          <a:ln w="28575">
            <a:solidFill>
              <a:srgbClr val="26226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5383697" y="3400300"/>
            <a:ext cx="548639" cy="298383"/>
          </a:xfrm>
          <a:prstGeom prst="straightConnector1">
            <a:avLst/>
          </a:prstGeom>
          <a:ln w="28575">
            <a:solidFill>
              <a:srgbClr val="26226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32336" y="4558284"/>
            <a:ext cx="5480410" cy="338554"/>
          </a:xfrm>
          <a:prstGeom prst="rect">
            <a:avLst/>
          </a:prstGeom>
          <a:noFill/>
        </p:spPr>
        <p:txBody>
          <a:bodyPr wrap="square" rtlCol="0">
            <a:spAutoFit/>
          </a:bodyPr>
          <a:lstStyle/>
          <a:p>
            <a:r>
              <a:rPr lang="en-US" sz="1600" dirty="0">
                <a:solidFill>
                  <a:srgbClr val="262261"/>
                </a:solidFill>
                <a:latin typeface="Tahoma" panose="020B0604030504040204" pitchFamily="34" charset="0"/>
                <a:ea typeface="Tahoma" panose="020B0604030504040204" pitchFamily="34" charset="0"/>
                <a:cs typeface="Tahoma" panose="020B0604030504040204" pitchFamily="34" charset="0"/>
              </a:rPr>
              <a:t>New layer discovered that was not in defined architecture</a:t>
            </a:r>
          </a:p>
        </p:txBody>
      </p:sp>
      <p:cxnSp>
        <p:nvCxnSpPr>
          <p:cNvPr id="12" name="Straight Arrow Connector 11"/>
          <p:cNvCxnSpPr/>
          <p:nvPr/>
        </p:nvCxnSpPr>
        <p:spPr>
          <a:xfrm flipH="1">
            <a:off x="5727008" y="4738534"/>
            <a:ext cx="230499" cy="0"/>
          </a:xfrm>
          <a:prstGeom prst="straightConnector1">
            <a:avLst/>
          </a:prstGeom>
          <a:ln w="28575">
            <a:solidFill>
              <a:srgbClr val="26226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348308" y="4569257"/>
            <a:ext cx="4343400" cy="338554"/>
          </a:xfrm>
          <a:prstGeom prst="rect">
            <a:avLst/>
          </a:prstGeom>
          <a:noFill/>
          <a:ln w="38100">
            <a:solidFill>
              <a:srgbClr val="2622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8552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title"/>
          </p:nvPr>
        </p:nvSpPr>
        <p:spPr/>
        <p:txBody>
          <a:bodyPr>
            <a:normAutofit/>
          </a:bodyPr>
          <a:lstStyle/>
          <a:p>
            <a:r>
              <a:rPr lang="en-US" sz="3200" dirty="0"/>
              <a:t>ISOAgLib: </a:t>
            </a:r>
            <a:r>
              <a:rPr lang="en-US" dirty="0"/>
              <a:t>Refactoring in Lattix Architect</a:t>
            </a:r>
            <a:endParaRPr lang="en-US" sz="3200" dirty="0"/>
          </a:p>
        </p:txBody>
      </p:sp>
      <p:pic>
        <p:nvPicPr>
          <p:cNvPr id="2" name="Picture 1">
            <a:extLst>
              <a:ext uri="{FF2B5EF4-FFF2-40B4-BE49-F238E27FC236}">
                <a16:creationId xmlns:a16="http://schemas.microsoft.com/office/drawing/2014/main" id="{AFCBBD12-3678-4F28-8724-87071AE414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5713" y="2000250"/>
            <a:ext cx="4600574" cy="2857500"/>
          </a:xfrm>
          <a:prstGeom prst="rect">
            <a:avLst/>
          </a:prstGeom>
          <a:ln>
            <a:noFill/>
          </a:ln>
        </p:spPr>
      </p:pic>
    </p:spTree>
    <p:extLst>
      <p:ext uri="{BB962C8B-B14F-4D97-AF65-F5344CB8AC3E}">
        <p14:creationId xmlns:p14="http://schemas.microsoft.com/office/powerpoint/2010/main" val="2316226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1D6178-99F7-41FE-B42E-A78DED20AFE6}"/>
              </a:ext>
            </a:extLst>
          </p:cNvPr>
          <p:cNvSpPr/>
          <p:nvPr/>
        </p:nvSpPr>
        <p:spPr>
          <a:xfrm>
            <a:off x="707368" y="1020901"/>
            <a:ext cx="10394830" cy="5198746"/>
          </a:xfrm>
          <a:prstGeom prst="rect">
            <a:avLst/>
          </a:prstGeom>
          <a:solidFill>
            <a:schemeClr val="bg1"/>
          </a:solidFill>
          <a:ln>
            <a:solidFill>
              <a:srgbClr val="26226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
        <p:nvSpPr>
          <p:cNvPr id="52226" name="Rectangle 3"/>
          <p:cNvSpPr>
            <a:spLocks noGrp="1" noChangeArrowheads="1"/>
          </p:cNvSpPr>
          <p:nvPr>
            <p:ph type="title"/>
          </p:nvPr>
        </p:nvSpPr>
        <p:spPr/>
        <p:txBody>
          <a:bodyPr>
            <a:normAutofit/>
          </a:bodyPr>
          <a:lstStyle/>
          <a:p>
            <a:r>
              <a:rPr lang="en-US" sz="3200" dirty="0"/>
              <a:t>ISOAgLib: Worklist</a:t>
            </a:r>
          </a:p>
        </p:txBody>
      </p:sp>
      <p:pic>
        <p:nvPicPr>
          <p:cNvPr id="4" name="Picture 3">
            <a:extLst>
              <a:ext uri="{FF2B5EF4-FFF2-40B4-BE49-F238E27FC236}">
                <a16:creationId xmlns:a16="http://schemas.microsoft.com/office/drawing/2014/main" id="{15256697-0BA0-406D-B43D-20C0E73E970F}"/>
              </a:ext>
            </a:extLst>
          </p:cNvPr>
          <p:cNvPicPr>
            <a:picLocks noChangeAspect="1"/>
          </p:cNvPicPr>
          <p:nvPr/>
        </p:nvPicPr>
        <p:blipFill>
          <a:blip r:embed="rId3"/>
          <a:stretch>
            <a:fillRect/>
          </a:stretch>
        </p:blipFill>
        <p:spPr>
          <a:xfrm>
            <a:off x="791763" y="1135751"/>
            <a:ext cx="10226040" cy="4969046"/>
          </a:xfrm>
          <a:prstGeom prst="rect">
            <a:avLst/>
          </a:prstGeom>
        </p:spPr>
      </p:pic>
    </p:spTree>
    <p:extLst>
      <p:ext uri="{BB962C8B-B14F-4D97-AF65-F5344CB8AC3E}">
        <p14:creationId xmlns:p14="http://schemas.microsoft.com/office/powerpoint/2010/main" val="605466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9F9261-434B-4DA2-97F3-994490405416}"/>
              </a:ext>
            </a:extLst>
          </p:cNvPr>
          <p:cNvSpPr/>
          <p:nvPr/>
        </p:nvSpPr>
        <p:spPr>
          <a:xfrm>
            <a:off x="707367" y="1010239"/>
            <a:ext cx="10646433" cy="5085761"/>
          </a:xfrm>
          <a:prstGeom prst="rect">
            <a:avLst/>
          </a:prstGeom>
          <a:solidFill>
            <a:schemeClr val="bg1"/>
          </a:solidFill>
          <a:ln>
            <a:solidFill>
              <a:srgbClr val="26226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
        <p:nvSpPr>
          <p:cNvPr id="52226" name="Rectangle 3"/>
          <p:cNvSpPr>
            <a:spLocks noGrp="1" noChangeArrowheads="1"/>
          </p:cNvSpPr>
          <p:nvPr>
            <p:ph type="title"/>
          </p:nvPr>
        </p:nvSpPr>
        <p:spPr/>
        <p:txBody>
          <a:bodyPr>
            <a:normAutofit/>
          </a:bodyPr>
          <a:lstStyle/>
          <a:p>
            <a:r>
              <a:rPr lang="en-US" sz="3200" dirty="0"/>
              <a:t>ISOAgLib: </a:t>
            </a:r>
            <a:r>
              <a:rPr lang="en-US" dirty="0"/>
              <a:t>Impact Report</a:t>
            </a:r>
            <a:endParaRPr lang="en-US" sz="3200" dirty="0"/>
          </a:p>
        </p:txBody>
      </p:sp>
      <p:pic>
        <p:nvPicPr>
          <p:cNvPr id="2" name="Picture 1">
            <a:extLst>
              <a:ext uri="{FF2B5EF4-FFF2-40B4-BE49-F238E27FC236}">
                <a16:creationId xmlns:a16="http://schemas.microsoft.com/office/drawing/2014/main" id="{D9969C52-BB62-46FD-B49B-D80D1DD631C3}"/>
              </a:ext>
            </a:extLst>
          </p:cNvPr>
          <p:cNvPicPr>
            <a:picLocks noChangeAspect="1"/>
          </p:cNvPicPr>
          <p:nvPr/>
        </p:nvPicPr>
        <p:blipFill>
          <a:blip r:embed="rId3"/>
          <a:stretch>
            <a:fillRect/>
          </a:stretch>
        </p:blipFill>
        <p:spPr>
          <a:xfrm>
            <a:off x="838200" y="1144074"/>
            <a:ext cx="10423444" cy="4856001"/>
          </a:xfrm>
          <a:prstGeom prst="rect">
            <a:avLst/>
          </a:prstGeom>
        </p:spPr>
      </p:pic>
    </p:spTree>
    <p:extLst>
      <p:ext uri="{BB962C8B-B14F-4D97-AF65-F5344CB8AC3E}">
        <p14:creationId xmlns:p14="http://schemas.microsoft.com/office/powerpoint/2010/main" val="4271038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2770AA-A584-4D5C-8901-6CA5A3FF0780}"/>
              </a:ext>
            </a:extLst>
          </p:cNvPr>
          <p:cNvSpPr/>
          <p:nvPr/>
        </p:nvSpPr>
        <p:spPr>
          <a:xfrm>
            <a:off x="707367" y="1176169"/>
            <a:ext cx="10834775" cy="486231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
        <p:nvSpPr>
          <p:cNvPr id="2" name="Title 1"/>
          <p:cNvSpPr>
            <a:spLocks noGrp="1"/>
          </p:cNvSpPr>
          <p:nvPr>
            <p:ph type="title"/>
          </p:nvPr>
        </p:nvSpPr>
        <p:spPr/>
        <p:txBody>
          <a:bodyPr/>
          <a:lstStyle/>
          <a:p>
            <a:r>
              <a:rPr lang="en-US" dirty="0"/>
              <a:t>Design Rules – monitor evolution of the software</a:t>
            </a:r>
          </a:p>
        </p:txBody>
      </p:sp>
      <p:sp>
        <p:nvSpPr>
          <p:cNvPr id="3" name="Content Placeholder 2">
            <a:extLst>
              <a:ext uri="{FF2B5EF4-FFF2-40B4-BE49-F238E27FC236}">
                <a16:creationId xmlns:a16="http://schemas.microsoft.com/office/drawing/2014/main" id="{D2766395-E48B-4FE2-9763-651E6DBBDBA4}"/>
              </a:ext>
            </a:extLst>
          </p:cNvPr>
          <p:cNvSpPr>
            <a:spLocks noGrp="1"/>
          </p:cNvSpPr>
          <p:nvPr>
            <p:ph idx="1"/>
          </p:nvPr>
        </p:nvSpPr>
        <p:spPr/>
        <p:txBody>
          <a:bodyPr/>
          <a:lstStyle/>
          <a:p>
            <a:r>
              <a:rPr lang="en-US" dirty="0"/>
              <a:t>Control architecture erosion</a:t>
            </a:r>
          </a:p>
          <a:p>
            <a:r>
              <a:rPr lang="en-US" dirty="0"/>
              <a:t>Allow developers to have a clear understanding of the architecture when supporting new capabilities</a:t>
            </a:r>
          </a:p>
          <a:p>
            <a:r>
              <a:rPr lang="en-US" dirty="0"/>
              <a:t>DSM is a powerful way for setting and visualizing design rules</a:t>
            </a:r>
          </a:p>
        </p:txBody>
      </p:sp>
    </p:spTree>
    <p:extLst>
      <p:ext uri="{BB962C8B-B14F-4D97-AF65-F5344CB8AC3E}">
        <p14:creationId xmlns:p14="http://schemas.microsoft.com/office/powerpoint/2010/main" val="230103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2770AA-A584-4D5C-8901-6CA5A3FF0780}"/>
              </a:ext>
            </a:extLst>
          </p:cNvPr>
          <p:cNvSpPr/>
          <p:nvPr/>
        </p:nvSpPr>
        <p:spPr>
          <a:xfrm>
            <a:off x="707367" y="1176169"/>
            <a:ext cx="10834775" cy="486231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
        <p:nvSpPr>
          <p:cNvPr id="2" name="Title 1"/>
          <p:cNvSpPr>
            <a:spLocks noGrp="1"/>
          </p:cNvSpPr>
          <p:nvPr>
            <p:ph type="title"/>
          </p:nvPr>
        </p:nvSpPr>
        <p:spPr/>
        <p:txBody>
          <a:bodyPr/>
          <a:lstStyle/>
          <a:p>
            <a:r>
              <a:rPr lang="en-US" dirty="0"/>
              <a:t>Design Rules - manage use of external libraries</a:t>
            </a:r>
          </a:p>
        </p:txBody>
      </p:sp>
      <p:sp>
        <p:nvSpPr>
          <p:cNvPr id="3" name="Content Placeholder 2">
            <a:extLst>
              <a:ext uri="{FF2B5EF4-FFF2-40B4-BE49-F238E27FC236}">
                <a16:creationId xmlns:a16="http://schemas.microsoft.com/office/drawing/2014/main" id="{D95EF3C2-36E3-44FF-A10E-F1C010386D26}"/>
              </a:ext>
            </a:extLst>
          </p:cNvPr>
          <p:cNvSpPr>
            <a:spLocks noGrp="1"/>
          </p:cNvSpPr>
          <p:nvPr>
            <p:ph idx="1"/>
          </p:nvPr>
        </p:nvSpPr>
        <p:spPr/>
        <p:txBody>
          <a:bodyPr/>
          <a:lstStyle/>
          <a:p>
            <a:r>
              <a:rPr lang="en-US" dirty="0"/>
              <a:t>Ensure licensing requirements are understood and met</a:t>
            </a:r>
          </a:p>
          <a:p>
            <a:r>
              <a:rPr lang="en-US" dirty="0"/>
              <a:t>Ensure correct libraries are used in terms of quality and security</a:t>
            </a:r>
          </a:p>
          <a:p>
            <a:r>
              <a:rPr lang="en-US" dirty="0"/>
              <a:t>Design rules allow or disallow the use of external libraries</a:t>
            </a:r>
          </a:p>
        </p:txBody>
      </p:sp>
    </p:spTree>
    <p:extLst>
      <p:ext uri="{BB962C8B-B14F-4D97-AF65-F5344CB8AC3E}">
        <p14:creationId xmlns:p14="http://schemas.microsoft.com/office/powerpoint/2010/main" val="327093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title"/>
          </p:nvPr>
        </p:nvSpPr>
        <p:spPr/>
        <p:txBody>
          <a:bodyPr>
            <a:normAutofit/>
          </a:bodyPr>
          <a:lstStyle/>
          <a:p>
            <a:r>
              <a:rPr lang="en-US" sz="3200" dirty="0"/>
              <a:t>ISOAgLib: Creat</a:t>
            </a:r>
            <a:r>
              <a:rPr lang="en-US" dirty="0"/>
              <a:t>e Rules</a:t>
            </a:r>
            <a:endParaRPr lang="en-US" sz="3200" dirty="0"/>
          </a:p>
        </p:txBody>
      </p:sp>
      <p:pic>
        <p:nvPicPr>
          <p:cNvPr id="3" name="Picture 2">
            <a:extLst>
              <a:ext uri="{FF2B5EF4-FFF2-40B4-BE49-F238E27FC236}">
                <a16:creationId xmlns:a16="http://schemas.microsoft.com/office/drawing/2014/main" id="{CA89443F-A17D-4994-9183-225CE63633F1}"/>
              </a:ext>
            </a:extLst>
          </p:cNvPr>
          <p:cNvPicPr>
            <a:picLocks noChangeAspect="1"/>
          </p:cNvPicPr>
          <p:nvPr/>
        </p:nvPicPr>
        <p:blipFill>
          <a:blip r:embed="rId3"/>
          <a:stretch>
            <a:fillRect/>
          </a:stretch>
        </p:blipFill>
        <p:spPr>
          <a:xfrm>
            <a:off x="3457575" y="1866900"/>
            <a:ext cx="5276850" cy="3124200"/>
          </a:xfrm>
          <a:prstGeom prst="rect">
            <a:avLst/>
          </a:prstGeom>
        </p:spPr>
      </p:pic>
    </p:spTree>
    <p:extLst>
      <p:ext uri="{BB962C8B-B14F-4D97-AF65-F5344CB8AC3E}">
        <p14:creationId xmlns:p14="http://schemas.microsoft.com/office/powerpoint/2010/main" val="6610437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FD35FCF-B437-42F2-9E67-F1B6B277B04F}"/>
              </a:ext>
            </a:extLst>
          </p:cNvPr>
          <p:cNvSpPr/>
          <p:nvPr/>
        </p:nvSpPr>
        <p:spPr>
          <a:xfrm>
            <a:off x="707368" y="1020901"/>
            <a:ext cx="10498514" cy="4886840"/>
          </a:xfrm>
          <a:prstGeom prst="rect">
            <a:avLst/>
          </a:prstGeom>
          <a:solidFill>
            <a:schemeClr val="bg1"/>
          </a:solidFill>
          <a:ln>
            <a:solidFill>
              <a:srgbClr val="26226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
        <p:nvSpPr>
          <p:cNvPr id="52226" name="Rectangle 3"/>
          <p:cNvSpPr>
            <a:spLocks noGrp="1" noChangeArrowheads="1"/>
          </p:cNvSpPr>
          <p:nvPr>
            <p:ph type="title"/>
          </p:nvPr>
        </p:nvSpPr>
        <p:spPr/>
        <p:txBody>
          <a:bodyPr>
            <a:normAutofit/>
          </a:bodyPr>
          <a:lstStyle/>
          <a:p>
            <a:r>
              <a:rPr lang="en-US" sz="3200" dirty="0"/>
              <a:t>ISOAgLib: </a:t>
            </a:r>
            <a:r>
              <a:rPr lang="en-US" dirty="0"/>
              <a:t>Violations Report</a:t>
            </a:r>
            <a:endParaRPr lang="en-US" sz="3200" dirty="0"/>
          </a:p>
        </p:txBody>
      </p:sp>
      <p:pic>
        <p:nvPicPr>
          <p:cNvPr id="4" name="Picture 3">
            <a:extLst>
              <a:ext uri="{FF2B5EF4-FFF2-40B4-BE49-F238E27FC236}">
                <a16:creationId xmlns:a16="http://schemas.microsoft.com/office/drawing/2014/main" id="{CBFD0666-8FE0-4CBD-A6C8-274C539DE313}"/>
              </a:ext>
            </a:extLst>
          </p:cNvPr>
          <p:cNvPicPr>
            <a:picLocks noChangeAspect="1"/>
          </p:cNvPicPr>
          <p:nvPr/>
        </p:nvPicPr>
        <p:blipFill rotWithShape="1">
          <a:blip r:embed="rId3"/>
          <a:srcRect b="20792"/>
          <a:stretch/>
        </p:blipFill>
        <p:spPr>
          <a:xfrm>
            <a:off x="841248" y="1197864"/>
            <a:ext cx="10256520" cy="4563772"/>
          </a:xfrm>
          <a:prstGeom prst="rect">
            <a:avLst/>
          </a:prstGeom>
        </p:spPr>
      </p:pic>
    </p:spTree>
    <p:extLst>
      <p:ext uri="{BB962C8B-B14F-4D97-AF65-F5344CB8AC3E}">
        <p14:creationId xmlns:p14="http://schemas.microsoft.com/office/powerpoint/2010/main" val="9717659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title"/>
          </p:nvPr>
        </p:nvSpPr>
        <p:spPr/>
        <p:txBody>
          <a:bodyPr>
            <a:normAutofit/>
          </a:bodyPr>
          <a:lstStyle/>
          <a:p>
            <a:r>
              <a:rPr lang="en-US" sz="3200" dirty="0"/>
              <a:t>Lattix Enterprise Continuous Integration</a:t>
            </a:r>
          </a:p>
        </p:txBody>
      </p:sp>
      <p:pic>
        <p:nvPicPr>
          <p:cNvPr id="4" name="Picture 3">
            <a:extLst>
              <a:ext uri="{FF2B5EF4-FFF2-40B4-BE49-F238E27FC236}">
                <a16:creationId xmlns:a16="http://schemas.microsoft.com/office/drawing/2014/main" id="{01394F07-8FCB-4E38-8CB9-0DA0C26FE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0685" y="1231377"/>
            <a:ext cx="7830630" cy="4900249"/>
          </a:xfrm>
          <a:prstGeom prst="rect">
            <a:avLst/>
          </a:prstGeom>
          <a:effectLst/>
        </p:spPr>
      </p:pic>
      <p:pic>
        <p:nvPicPr>
          <p:cNvPr id="8" name="Picture 7">
            <a:extLst>
              <a:ext uri="{FF2B5EF4-FFF2-40B4-BE49-F238E27FC236}">
                <a16:creationId xmlns:a16="http://schemas.microsoft.com/office/drawing/2014/main" id="{FFD9AB90-C067-47F8-B7E9-0DFD916657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4537" y="1350435"/>
            <a:ext cx="383749" cy="383749"/>
          </a:xfrm>
          <a:prstGeom prst="rect">
            <a:avLst/>
          </a:prstGeom>
        </p:spPr>
      </p:pic>
      <p:pic>
        <p:nvPicPr>
          <p:cNvPr id="10" name="Picture 9">
            <a:extLst>
              <a:ext uri="{FF2B5EF4-FFF2-40B4-BE49-F238E27FC236}">
                <a16:creationId xmlns:a16="http://schemas.microsoft.com/office/drawing/2014/main" id="{F3B5D1E7-9D4A-43BD-98F0-A33D62F1B3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9106" y="5307291"/>
            <a:ext cx="319332" cy="319332"/>
          </a:xfrm>
          <a:prstGeom prst="rect">
            <a:avLst/>
          </a:prstGeom>
        </p:spPr>
      </p:pic>
      <p:pic>
        <p:nvPicPr>
          <p:cNvPr id="11" name="Picture 10">
            <a:extLst>
              <a:ext uri="{FF2B5EF4-FFF2-40B4-BE49-F238E27FC236}">
                <a16:creationId xmlns:a16="http://schemas.microsoft.com/office/drawing/2014/main" id="{B3702E1F-11A8-46AA-A8B9-91C8345D87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7146" y="5307291"/>
            <a:ext cx="319332" cy="319332"/>
          </a:xfrm>
          <a:prstGeom prst="rect">
            <a:avLst/>
          </a:prstGeom>
        </p:spPr>
      </p:pic>
      <p:pic>
        <p:nvPicPr>
          <p:cNvPr id="12" name="Picture 11">
            <a:extLst>
              <a:ext uri="{FF2B5EF4-FFF2-40B4-BE49-F238E27FC236}">
                <a16:creationId xmlns:a16="http://schemas.microsoft.com/office/drawing/2014/main" id="{5D46FDAF-F0A0-497D-91D9-22125BFA15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3730" y="5307291"/>
            <a:ext cx="319332" cy="319332"/>
          </a:xfrm>
          <a:prstGeom prst="rect">
            <a:avLst/>
          </a:prstGeom>
        </p:spPr>
      </p:pic>
    </p:spTree>
    <p:extLst>
      <p:ext uri="{BB962C8B-B14F-4D97-AF65-F5344CB8AC3E}">
        <p14:creationId xmlns:p14="http://schemas.microsoft.com/office/powerpoint/2010/main" val="14111419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1000" fill="hold"/>
                                        <p:tgtEl>
                                          <p:spTgt spid="10"/>
                                        </p:tgtEl>
                                        <p:attrNameLst>
                                          <p:attrName>ppt_x</p:attrName>
                                        </p:attrNameLst>
                                      </p:cBhvr>
                                      <p:tavLst>
                                        <p:tav tm="0">
                                          <p:val>
                                            <p:strVal val="0-#ppt_w/2"/>
                                          </p:val>
                                        </p:tav>
                                        <p:tav tm="100000">
                                          <p:val>
                                            <p:strVal val="#ppt_x"/>
                                          </p:val>
                                        </p:tav>
                                      </p:tavLst>
                                    </p:anim>
                                    <p:anim calcmode="lin" valueType="num">
                                      <p:cBhvr additive="base">
                                        <p:cTn id="13" dur="1000" fill="hold"/>
                                        <p:tgtEl>
                                          <p:spTgt spid="10"/>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1000" fill="hold"/>
                                        <p:tgtEl>
                                          <p:spTgt spid="11"/>
                                        </p:tgtEl>
                                        <p:attrNameLst>
                                          <p:attrName>ppt_x</p:attrName>
                                        </p:attrNameLst>
                                      </p:cBhvr>
                                      <p:tavLst>
                                        <p:tav tm="0">
                                          <p:val>
                                            <p:strVal val="0-#ppt_w/2"/>
                                          </p:val>
                                        </p:tav>
                                        <p:tav tm="100000">
                                          <p:val>
                                            <p:strVal val="#ppt_x"/>
                                          </p:val>
                                        </p:tav>
                                      </p:tavLst>
                                    </p:anim>
                                    <p:anim calcmode="lin" valueType="num">
                                      <p:cBhvr additive="base">
                                        <p:cTn id="17" dur="1000" fill="hold"/>
                                        <p:tgtEl>
                                          <p:spTgt spid="11"/>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1000" fill="hold"/>
                                        <p:tgtEl>
                                          <p:spTgt spid="12"/>
                                        </p:tgtEl>
                                        <p:attrNameLst>
                                          <p:attrName>ppt_x</p:attrName>
                                        </p:attrNameLst>
                                      </p:cBhvr>
                                      <p:tavLst>
                                        <p:tav tm="0">
                                          <p:val>
                                            <p:strVal val="0-#ppt_w/2"/>
                                          </p:val>
                                        </p:tav>
                                        <p:tav tm="100000">
                                          <p:val>
                                            <p:strVal val="#ppt_x"/>
                                          </p:val>
                                        </p:tav>
                                      </p:tavLst>
                                    </p:anim>
                                    <p:anim calcmode="lin" valueType="num">
                                      <p:cBhvr additive="base">
                                        <p:cTn id="21" dur="1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1"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340A2AC-FF0A-4C9D-BA0F-6A787D8DF9F5}"/>
              </a:ext>
            </a:extLst>
          </p:cNvPr>
          <p:cNvGrpSpPr/>
          <p:nvPr/>
        </p:nvGrpSpPr>
        <p:grpSpPr>
          <a:xfrm>
            <a:off x="1733960" y="993829"/>
            <a:ext cx="8724079" cy="5344040"/>
            <a:chOff x="1479176" y="1011936"/>
            <a:chExt cx="8724079" cy="5344040"/>
          </a:xfrm>
        </p:grpSpPr>
        <p:sp>
          <p:nvSpPr>
            <p:cNvPr id="4" name="Rectangle 3">
              <a:extLst>
                <a:ext uri="{FF2B5EF4-FFF2-40B4-BE49-F238E27FC236}">
                  <a16:creationId xmlns:a16="http://schemas.microsoft.com/office/drawing/2014/main" id="{23953B82-945F-4DB7-9CB2-D2A783023121}"/>
                </a:ext>
              </a:extLst>
            </p:cNvPr>
            <p:cNvSpPr/>
            <p:nvPr/>
          </p:nvSpPr>
          <p:spPr>
            <a:xfrm>
              <a:off x="1479176" y="1011936"/>
              <a:ext cx="8724079" cy="5344040"/>
            </a:xfrm>
            <a:prstGeom prst="rect">
              <a:avLst/>
            </a:prstGeom>
            <a:solidFill>
              <a:schemeClr val="bg1"/>
            </a:solidFill>
            <a:ln>
              <a:solidFill>
                <a:srgbClr val="26226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2084"/>
            <a:stretch/>
          </p:blipFill>
          <p:spPr>
            <a:xfrm>
              <a:off x="1585076" y="1082836"/>
              <a:ext cx="8512279" cy="5202240"/>
            </a:xfrm>
            <a:prstGeom prst="rect">
              <a:avLst/>
            </a:prstGeom>
          </p:spPr>
        </p:pic>
      </p:grpSp>
      <p:sp>
        <p:nvSpPr>
          <p:cNvPr id="2" name="Title 1"/>
          <p:cNvSpPr>
            <a:spLocks noGrp="1"/>
          </p:cNvSpPr>
          <p:nvPr>
            <p:ph type="title"/>
          </p:nvPr>
        </p:nvSpPr>
        <p:spPr/>
        <p:txBody>
          <a:bodyPr/>
          <a:lstStyle/>
          <a:p>
            <a:r>
              <a:rPr lang="en-US" dirty="0"/>
              <a:t>Lattix Web</a:t>
            </a:r>
          </a:p>
        </p:txBody>
      </p:sp>
    </p:spTree>
    <p:extLst>
      <p:ext uri="{BB962C8B-B14F-4D97-AF65-F5344CB8AC3E}">
        <p14:creationId xmlns:p14="http://schemas.microsoft.com/office/powerpoint/2010/main" val="288558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About Lattix</a:t>
            </a:r>
          </a:p>
        </p:txBody>
      </p:sp>
      <p:sp>
        <p:nvSpPr>
          <p:cNvPr id="3" name="Content Placeholder 2"/>
          <p:cNvSpPr>
            <a:spLocks noGrp="1"/>
          </p:cNvSpPr>
          <p:nvPr>
            <p:ph idx="1"/>
          </p:nvPr>
        </p:nvSpPr>
        <p:spPr>
          <a:xfrm>
            <a:off x="838200" y="1252047"/>
            <a:ext cx="10515600" cy="2594457"/>
          </a:xfrm>
        </p:spPr>
        <p:txBody>
          <a:bodyPr>
            <a:normAutofit/>
          </a:bodyPr>
          <a:lstStyle/>
          <a:p>
            <a:r>
              <a:rPr lang="en-US" dirty="0"/>
              <a:t>Leading innovator of award-winning software architecture analysis software since 2004</a:t>
            </a:r>
          </a:p>
          <a:p>
            <a:r>
              <a:rPr lang="en-US" dirty="0"/>
              <a:t>Company and technology have roots at MIT</a:t>
            </a:r>
          </a:p>
          <a:p>
            <a:r>
              <a:rPr lang="en-US" dirty="0"/>
              <a:t>Products sold in 22 countries world-wide</a:t>
            </a:r>
          </a:p>
        </p:txBody>
      </p:sp>
      <p:grpSp>
        <p:nvGrpSpPr>
          <p:cNvPr id="4" name="Group 3"/>
          <p:cNvGrpSpPr/>
          <p:nvPr/>
        </p:nvGrpSpPr>
        <p:grpSpPr>
          <a:xfrm>
            <a:off x="1770976" y="3372592"/>
            <a:ext cx="8646746" cy="2765353"/>
            <a:chOff x="1319964" y="4343400"/>
            <a:chExt cx="6504071" cy="1800243"/>
          </a:xfrm>
        </p:grpSpPr>
        <p:pic>
          <p:nvPicPr>
            <p:cNvPr id="5" name="Picture 26" descr="siemens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80" y="4817098"/>
              <a:ext cx="1151335" cy="1785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38" descr="untitl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7314" y="5863242"/>
              <a:ext cx="1428750" cy="1940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20" descr="sap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6956" y="5806091"/>
              <a:ext cx="623887" cy="3083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36" descr="e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7732" y="5249359"/>
              <a:ext cx="669481" cy="2489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6" descr="http://www.lgnewsroom.com/resource/post/4483/LG_LOGO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70092" y="5011060"/>
              <a:ext cx="983920" cy="70842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10" descr="http://logosandbrands.directory/wp-content/themes/directorypress/thumbs/Ericsson-logo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14608" y="4668608"/>
              <a:ext cx="1163395" cy="506016"/>
            </a:xfrm>
            <a:prstGeom prst="rect">
              <a:avLst/>
            </a:prstGeom>
            <a:noFill/>
            <a:extLst>
              <a:ext uri="{909E8E84-426E-40dd-AFC4-6F175D3DCCD1}">
                <a14:hiddenFill xmlns="" xmlns:a14="http://schemas.microsoft.com/office/drawing/2010/main">
                  <a:solidFill>
                    <a:srgbClr val="FFFFFF"/>
                  </a:solidFill>
                </a14:hiddenFill>
              </a:ext>
            </a:extLst>
          </p:spPr>
        </p:pic>
        <p:pic>
          <p:nvPicPr>
            <p:cNvPr id="11" name="Picture 12" descr="http://home.iitk.ac.in/%7Eankitpc/beia/images/boeing.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05991" y="4393097"/>
              <a:ext cx="1352550" cy="308498"/>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4" descr="http://www.logoeps.net/wp-content/uploads/2012/04/lockheed_martin-logo.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643256" y="5715000"/>
              <a:ext cx="1943100" cy="384591"/>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16" descr="https://www.putnam.com/logos_download/images/putnam_notag_logo_4color.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68107" y="5238215"/>
              <a:ext cx="1202531" cy="292804"/>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20" descr="https://c2.staticflickr.com/6/5177/5517715238_d00b97a695_z.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398367" y="5238215"/>
              <a:ext cx="1316831" cy="267481"/>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2" descr="https://encrypted-tbn3.gstatic.com/images?q=tbn:ANd9GcTPZZEnpV6dx565VaVPrgCAWZDj_PDd73HaAYKFptB2fdgWeelkX83PKkjJ"/>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058485" y="4736446"/>
              <a:ext cx="982378" cy="419796"/>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4" descr="http://hrworx.com/wp-content/uploads/2013/04/northropgrumman_300px.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66756" y="4385105"/>
              <a:ext cx="1516856" cy="379214"/>
            </a:xfrm>
            <a:prstGeom prst="rect">
              <a:avLst/>
            </a:prstGeom>
            <a:noFill/>
            <a:extLst>
              <a:ext uri="{909E8E84-426E-40dd-AFC4-6F175D3DCCD1}">
                <a14:hiddenFill xmlns="" xmlns:a14="http://schemas.microsoft.com/office/drawing/2010/main">
                  <a:solidFill>
                    <a:srgbClr val="FFFFFF"/>
                  </a:solidFill>
                </a14:hiddenFill>
              </a:ext>
            </a:extLst>
          </p:spPr>
        </p:pic>
        <p:pic>
          <p:nvPicPr>
            <p:cNvPr id="17" name="Picture 1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834658" y="5177009"/>
              <a:ext cx="832840" cy="376523"/>
            </a:xfrm>
            <a:prstGeom prst="rect">
              <a:avLst/>
            </a:prstGeom>
          </p:spPr>
        </p:pic>
        <p:pic>
          <p:nvPicPr>
            <p:cNvPr id="18" name="Picture 1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319964" y="5695789"/>
              <a:ext cx="1341633" cy="447854"/>
            </a:xfrm>
            <a:prstGeom prst="rect">
              <a:avLst/>
            </a:prstGeom>
          </p:spPr>
        </p:pic>
        <p:pic>
          <p:nvPicPr>
            <p:cNvPr id="19" name="Picture 18" descr="http://logodatabases.com/wp-content/uploads/2012/12/Fidelity1.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5200171" y="4728080"/>
              <a:ext cx="1267724" cy="313502"/>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8" descr="Raytheon: Customer Success Is Our Mission"/>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71756" y="4391017"/>
              <a:ext cx="1064419" cy="20002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0" descr="http://www.fujitsu.com/fr/Images/na_logo_hrz_2c_rgb_lrg_tcm18-2551012.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925546" y="4827818"/>
              <a:ext cx="898489" cy="15715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6" descr="https://adainitiativedotorg.files.wordpress.com/2013/05/bloomberg-logo-blk.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6519556" y="4343400"/>
              <a:ext cx="1287887" cy="2857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9520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Cyclicality – predictor of bugs</a:t>
            </a:r>
          </a:p>
        </p:txBody>
      </p:sp>
      <p:pic>
        <p:nvPicPr>
          <p:cNvPr id="3" name="Picture 2">
            <a:extLst>
              <a:ext uri="{FF2B5EF4-FFF2-40B4-BE49-F238E27FC236}">
                <a16:creationId xmlns:a16="http://schemas.microsoft.com/office/drawing/2014/main" id="{0B4A3E2F-B3A9-4E8A-9417-4319B0AE76DE}"/>
              </a:ext>
            </a:extLst>
          </p:cNvPr>
          <p:cNvPicPr>
            <a:picLocks noChangeAspect="1"/>
          </p:cNvPicPr>
          <p:nvPr/>
        </p:nvPicPr>
        <p:blipFill rotWithShape="1">
          <a:blip r:embed="rId2"/>
          <a:srcRect r="2137"/>
          <a:stretch/>
        </p:blipFill>
        <p:spPr>
          <a:xfrm>
            <a:off x="838200" y="1523206"/>
            <a:ext cx="6848192" cy="3811588"/>
          </a:xfrm>
          <a:prstGeom prst="rect">
            <a:avLst/>
          </a:prstGeom>
        </p:spPr>
      </p:pic>
      <p:sp>
        <p:nvSpPr>
          <p:cNvPr id="6" name="TextBox 5">
            <a:extLst>
              <a:ext uri="{FF2B5EF4-FFF2-40B4-BE49-F238E27FC236}">
                <a16:creationId xmlns:a16="http://schemas.microsoft.com/office/drawing/2014/main" id="{687519CE-ED88-4F78-9D17-53AA7232A153}"/>
              </a:ext>
            </a:extLst>
          </p:cNvPr>
          <p:cNvSpPr txBox="1"/>
          <p:nvPr/>
        </p:nvSpPr>
        <p:spPr>
          <a:xfrm>
            <a:off x="7743073" y="2890391"/>
            <a:ext cx="415318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262261"/>
                </a:solidFill>
                <a:latin typeface="Tahoma" panose="020B0604030504040204" pitchFamily="34" charset="0"/>
                <a:ea typeface="Tahoma" panose="020B0604030504040204" pitchFamily="34" charset="0"/>
                <a:cs typeface="Tahoma" panose="020B0604030504040204" pitchFamily="34" charset="0"/>
              </a:rPr>
              <a:t>Key determinant of undesirable coupling</a:t>
            </a:r>
          </a:p>
          <a:p>
            <a:pPr marL="285750" indent="-285750">
              <a:buFont typeface="Arial" panose="020B0604020202020204" pitchFamily="34" charset="0"/>
              <a:buChar char="•"/>
            </a:pPr>
            <a:r>
              <a:rPr lang="en-US" sz="1600" dirty="0">
                <a:solidFill>
                  <a:srgbClr val="262261"/>
                </a:solidFill>
                <a:latin typeface="Tahoma" panose="020B0604030504040204" pitchFamily="34" charset="0"/>
                <a:ea typeface="Tahoma" panose="020B0604030504040204" pitchFamily="34" charset="0"/>
                <a:cs typeface="Tahoma" panose="020B0604030504040204" pitchFamily="34" charset="0"/>
              </a:rPr>
              <a:t>Percentage of the system that is in some cycle</a:t>
            </a:r>
          </a:p>
        </p:txBody>
      </p:sp>
    </p:spTree>
    <p:extLst>
      <p:ext uri="{BB962C8B-B14F-4D97-AF65-F5344CB8AC3E}">
        <p14:creationId xmlns:p14="http://schemas.microsoft.com/office/powerpoint/2010/main" val="207757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2770AA-A584-4D5C-8901-6CA5A3FF0780}"/>
              </a:ext>
            </a:extLst>
          </p:cNvPr>
          <p:cNvSpPr/>
          <p:nvPr/>
        </p:nvSpPr>
        <p:spPr>
          <a:xfrm>
            <a:off x="678612" y="1064030"/>
            <a:ext cx="10834775" cy="486231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Data coupling – The dependence of a software component on data not exclusively under the control of that software component</a:t>
            </a:r>
          </a:p>
          <a:p>
            <a:r>
              <a:rPr lang="en-US"/>
              <a:t>Control coupling – The manner or degree by which one software component influences the execution of another software component</a:t>
            </a:r>
          </a:p>
          <a:p>
            <a:r>
              <a:rPr lang="en-US"/>
              <a:t>Lattix Uses Report – shows everything that’s used by selected components.</a:t>
            </a:r>
            <a:endParaRPr lang="en-US" dirty="0"/>
          </a:p>
        </p:txBody>
      </p:sp>
      <p:sp>
        <p:nvSpPr>
          <p:cNvPr id="2" name="Title 1"/>
          <p:cNvSpPr>
            <a:spLocks noGrp="1"/>
          </p:cNvSpPr>
          <p:nvPr>
            <p:ph type="title"/>
          </p:nvPr>
        </p:nvSpPr>
        <p:spPr/>
        <p:txBody>
          <a:bodyPr/>
          <a:lstStyle/>
          <a:p>
            <a:r>
              <a:rPr lang="en-US" dirty="0"/>
              <a:t>Stability – measure of architectural erosion</a:t>
            </a:r>
          </a:p>
        </p:txBody>
      </p:sp>
      <p:sp>
        <p:nvSpPr>
          <p:cNvPr id="6" name="Content Placeholder 5">
            <a:extLst>
              <a:ext uri="{FF2B5EF4-FFF2-40B4-BE49-F238E27FC236}">
                <a16:creationId xmlns:a16="http://schemas.microsoft.com/office/drawing/2014/main" id="{CD534FDB-2EAD-4119-A007-888E53253F8D}"/>
              </a:ext>
            </a:extLst>
          </p:cNvPr>
          <p:cNvSpPr>
            <a:spLocks noGrp="1"/>
          </p:cNvSpPr>
          <p:nvPr>
            <p:ph idx="1"/>
          </p:nvPr>
        </p:nvSpPr>
        <p:spPr/>
        <p:txBody>
          <a:bodyPr/>
          <a:lstStyle/>
          <a:p>
            <a:r>
              <a:rPr lang="en-US" dirty="0"/>
              <a:t>How much of the system is affected when a change is made</a:t>
            </a:r>
          </a:p>
          <a:p>
            <a:r>
              <a:rPr lang="en-US" dirty="0"/>
              <a:t>Low stability</a:t>
            </a:r>
          </a:p>
          <a:p>
            <a:pPr lvl="1"/>
            <a:r>
              <a:rPr lang="en-US" dirty="0"/>
              <a:t>Harder to maintain, error prone</a:t>
            </a:r>
          </a:p>
          <a:p>
            <a:pPr lvl="1"/>
            <a:r>
              <a:rPr lang="en-US" dirty="0"/>
              <a:t>Requires greater testing and validation</a:t>
            </a:r>
          </a:p>
          <a:p>
            <a:r>
              <a:rPr lang="en-US" dirty="0"/>
              <a:t>High stability</a:t>
            </a:r>
          </a:p>
          <a:p>
            <a:pPr lvl="1"/>
            <a:r>
              <a:rPr lang="en-US" dirty="0"/>
              <a:t>Robust, changes are localized</a:t>
            </a:r>
          </a:p>
          <a:p>
            <a:pPr lvl="1"/>
            <a:r>
              <a:rPr lang="en-US" dirty="0"/>
              <a:t>Easy for developer to understand</a:t>
            </a:r>
          </a:p>
        </p:txBody>
      </p:sp>
    </p:spTree>
    <p:extLst>
      <p:ext uri="{BB962C8B-B14F-4D97-AF65-F5344CB8AC3E}">
        <p14:creationId xmlns:p14="http://schemas.microsoft.com/office/powerpoint/2010/main" val="337416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500"/>
                                        <p:tgtEl>
                                          <p:spTgt spid="6">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500"/>
                                        <p:tgtEl>
                                          <p:spTgt spid="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500"/>
                                        <p:tgtEl>
                                          <p:spTgt spid="6">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Violations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688" y="1929384"/>
            <a:ext cx="5439534" cy="3381847"/>
          </a:xfrm>
          <a:prstGeom prst="rect">
            <a:avLst/>
          </a:prstGeom>
        </p:spPr>
      </p:pic>
      <p:sp>
        <p:nvSpPr>
          <p:cNvPr id="4" name="TextBox 3"/>
          <p:cNvSpPr txBox="1"/>
          <p:nvPr/>
        </p:nvSpPr>
        <p:spPr>
          <a:xfrm>
            <a:off x="6492240" y="3327920"/>
            <a:ext cx="4958620" cy="584775"/>
          </a:xfrm>
          <a:prstGeom prst="rect">
            <a:avLst/>
          </a:prstGeom>
          <a:noFill/>
        </p:spPr>
        <p:txBody>
          <a:bodyPr wrap="square" rtlCol="0">
            <a:spAutoFit/>
          </a:bodyPr>
          <a:lstStyle/>
          <a:p>
            <a:r>
              <a:rPr lang="en-US" sz="1600" dirty="0">
                <a:solidFill>
                  <a:srgbClr val="262261"/>
                </a:solidFill>
                <a:latin typeface="Tahoma" panose="020B0604030504040204" pitchFamily="34" charset="0"/>
                <a:ea typeface="Tahoma" panose="020B0604030504040204" pitchFamily="34" charset="0"/>
                <a:cs typeface="Tahoma" panose="020B0604030504040204" pitchFamily="34" charset="0"/>
              </a:rPr>
              <a:t>The number of Design Rule Violations that exist within the system for each build</a:t>
            </a:r>
          </a:p>
        </p:txBody>
      </p:sp>
    </p:spTree>
    <p:extLst>
      <p:ext uri="{BB962C8B-B14F-4D97-AF65-F5344CB8AC3E}">
        <p14:creationId xmlns:p14="http://schemas.microsoft.com/office/powerpoint/2010/main" val="288610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Metrics Delta</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839" y="1926683"/>
            <a:ext cx="5439534" cy="2400635"/>
          </a:xfrm>
          <a:prstGeom prst="rect">
            <a:avLst/>
          </a:prstGeom>
        </p:spPr>
      </p:pic>
      <p:sp>
        <p:nvSpPr>
          <p:cNvPr id="5" name="TextBox 4"/>
          <p:cNvSpPr txBox="1"/>
          <p:nvPr/>
        </p:nvSpPr>
        <p:spPr>
          <a:xfrm>
            <a:off x="6463958" y="2834613"/>
            <a:ext cx="5206425" cy="584775"/>
          </a:xfrm>
          <a:prstGeom prst="rect">
            <a:avLst/>
          </a:prstGeom>
          <a:noFill/>
        </p:spPr>
        <p:txBody>
          <a:bodyPr wrap="square" rtlCol="0">
            <a:spAutoFit/>
          </a:bodyPr>
          <a:lstStyle/>
          <a:p>
            <a:r>
              <a:rPr lang="en-US" sz="1600" dirty="0">
                <a:solidFill>
                  <a:srgbClr val="262261"/>
                </a:solidFill>
                <a:latin typeface="Tahoma" panose="020B0604030504040204" pitchFamily="34" charset="0"/>
                <a:ea typeface="Tahoma" panose="020B0604030504040204" pitchFamily="34" charset="0"/>
                <a:cs typeface="Tahoma" panose="020B0604030504040204" pitchFamily="34" charset="0"/>
              </a:rPr>
              <a:t>Compares the values of a variety of architectural metrics between two different snapshots of the project</a:t>
            </a:r>
          </a:p>
        </p:txBody>
      </p:sp>
    </p:spTree>
    <p:extLst>
      <p:ext uri="{BB962C8B-B14F-4D97-AF65-F5344CB8AC3E}">
        <p14:creationId xmlns:p14="http://schemas.microsoft.com/office/powerpoint/2010/main" val="201872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2770AA-A584-4D5C-8901-6CA5A3FF0780}"/>
              </a:ext>
            </a:extLst>
          </p:cNvPr>
          <p:cNvSpPr/>
          <p:nvPr/>
        </p:nvSpPr>
        <p:spPr>
          <a:xfrm>
            <a:off x="707367" y="1176169"/>
            <a:ext cx="10834775" cy="4862314"/>
          </a:xfrm>
          <a:prstGeom prst="rect">
            <a:avLst/>
          </a:prstGeom>
          <a:solidFill>
            <a:schemeClr val="bg1"/>
          </a:solidFill>
          <a:ln>
            <a:solidFill>
              <a:srgbClr val="26226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sp>
        <p:nvSpPr>
          <p:cNvPr id="2" name="Title 1"/>
          <p:cNvSpPr>
            <a:spLocks noGrp="1"/>
          </p:cNvSpPr>
          <p:nvPr>
            <p:ph type="title"/>
          </p:nvPr>
        </p:nvSpPr>
        <p:spPr/>
        <p:txBody>
          <a:bodyPr/>
          <a:lstStyle/>
          <a:p>
            <a:r>
              <a:rPr lang="en-US" dirty="0"/>
              <a:t>Impact of change between releases</a:t>
            </a:r>
          </a:p>
        </p:txBody>
      </p:sp>
      <p:pic>
        <p:nvPicPr>
          <p:cNvPr id="4" name="Picture 3">
            <a:extLst>
              <a:ext uri="{FF2B5EF4-FFF2-40B4-BE49-F238E27FC236}">
                <a16:creationId xmlns:a16="http://schemas.microsoft.com/office/drawing/2014/main" id="{9404C10F-3B50-42A8-859E-AC5A78982E9F}"/>
              </a:ext>
            </a:extLst>
          </p:cNvPr>
          <p:cNvPicPr>
            <a:picLocks noChangeAspect="1"/>
          </p:cNvPicPr>
          <p:nvPr/>
        </p:nvPicPr>
        <p:blipFill rotWithShape="1">
          <a:blip r:embed="rId2"/>
          <a:srcRect b="8277"/>
          <a:stretch/>
        </p:blipFill>
        <p:spPr>
          <a:xfrm>
            <a:off x="750664" y="1356059"/>
            <a:ext cx="10748180" cy="4502535"/>
          </a:xfrm>
          <a:prstGeom prst="rect">
            <a:avLst/>
          </a:prstGeom>
        </p:spPr>
      </p:pic>
    </p:spTree>
    <p:extLst>
      <p:ext uri="{BB962C8B-B14F-4D97-AF65-F5344CB8AC3E}">
        <p14:creationId xmlns:p14="http://schemas.microsoft.com/office/powerpoint/2010/main" val="411139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Costs of software development</a:t>
            </a:r>
          </a:p>
        </p:txBody>
      </p:sp>
      <p:sp>
        <p:nvSpPr>
          <p:cNvPr id="3" name="Content Placeholder 2"/>
          <p:cNvSpPr>
            <a:spLocks noGrp="1"/>
          </p:cNvSpPr>
          <p:nvPr>
            <p:ph idx="1"/>
          </p:nvPr>
        </p:nvSpPr>
        <p:spPr/>
        <p:txBody>
          <a:bodyPr/>
          <a:lstStyle/>
          <a:p>
            <a:r>
              <a:rPr lang="en-US" dirty="0"/>
              <a:t>“Software maintenance costs about 80% of a software product’s total life-cycle costs, and 40% of that cost is software understanding” – IEEE Computer Society</a:t>
            </a:r>
          </a:p>
        </p:txBody>
      </p:sp>
    </p:spTree>
    <p:extLst>
      <p:ext uri="{BB962C8B-B14F-4D97-AF65-F5344CB8AC3E}">
        <p14:creationId xmlns:p14="http://schemas.microsoft.com/office/powerpoint/2010/main" val="234478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is essential</a:t>
            </a:r>
          </a:p>
        </p:txBody>
      </p:sp>
      <p:sp>
        <p:nvSpPr>
          <p:cNvPr id="3" name="Content Placeholder 2"/>
          <p:cNvSpPr>
            <a:spLocks noGrp="1"/>
          </p:cNvSpPr>
          <p:nvPr>
            <p:ph idx="1"/>
          </p:nvPr>
        </p:nvSpPr>
        <p:spPr/>
        <p:txBody>
          <a:bodyPr/>
          <a:lstStyle/>
          <a:p>
            <a:r>
              <a:rPr lang="en-US" dirty="0"/>
              <a:t>Architecture influences how fast we can respond to changes and what the costs of those changes are</a:t>
            </a:r>
          </a:p>
          <a:p>
            <a:endParaRPr lang="en-US" dirty="0"/>
          </a:p>
        </p:txBody>
      </p:sp>
    </p:spTree>
    <p:extLst>
      <p:ext uri="{BB962C8B-B14F-4D97-AF65-F5344CB8AC3E}">
        <p14:creationId xmlns:p14="http://schemas.microsoft.com/office/powerpoint/2010/main" val="262419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architecture today is:</a:t>
            </a:r>
          </a:p>
        </p:txBody>
      </p:sp>
      <p:sp>
        <p:nvSpPr>
          <p:cNvPr id="3" name="Content Placeholder 2"/>
          <p:cNvSpPr>
            <a:spLocks noGrp="1"/>
          </p:cNvSpPr>
          <p:nvPr>
            <p:ph idx="1"/>
          </p:nvPr>
        </p:nvSpPr>
        <p:spPr/>
        <p:txBody>
          <a:bodyPr/>
          <a:lstStyle/>
          <a:p>
            <a:r>
              <a:rPr lang="en-US" dirty="0"/>
              <a:t>Hard to understand</a:t>
            </a:r>
          </a:p>
          <a:p>
            <a:r>
              <a:rPr lang="en-US" dirty="0"/>
              <a:t>Hard to define and update</a:t>
            </a:r>
          </a:p>
          <a:p>
            <a:r>
              <a:rPr lang="en-US" dirty="0"/>
              <a:t>Hard to control</a:t>
            </a:r>
          </a:p>
        </p:txBody>
      </p:sp>
    </p:spTree>
    <p:extLst>
      <p:ext uri="{BB962C8B-B14F-4D97-AF65-F5344CB8AC3E}">
        <p14:creationId xmlns:p14="http://schemas.microsoft.com/office/powerpoint/2010/main" val="159765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Lattix Architect makes software architecture:</a:t>
            </a:r>
          </a:p>
        </p:txBody>
      </p:sp>
      <p:sp>
        <p:nvSpPr>
          <p:cNvPr id="3" name="Content Placeholder 2"/>
          <p:cNvSpPr>
            <a:spLocks noGrp="1"/>
          </p:cNvSpPr>
          <p:nvPr>
            <p:ph idx="1"/>
          </p:nvPr>
        </p:nvSpPr>
        <p:spPr/>
        <p:txBody>
          <a:bodyPr/>
          <a:lstStyle/>
          <a:p>
            <a:r>
              <a:rPr lang="en-US" dirty="0"/>
              <a:t>Easy to understand</a:t>
            </a:r>
          </a:p>
          <a:p>
            <a:r>
              <a:rPr lang="en-US" dirty="0"/>
              <a:t>Easy to define and update</a:t>
            </a:r>
          </a:p>
          <a:p>
            <a:r>
              <a:rPr lang="en-US" dirty="0"/>
              <a:t>Easy to control</a:t>
            </a:r>
          </a:p>
        </p:txBody>
      </p:sp>
    </p:spTree>
    <p:extLst>
      <p:ext uri="{BB962C8B-B14F-4D97-AF65-F5344CB8AC3E}">
        <p14:creationId xmlns:p14="http://schemas.microsoft.com/office/powerpoint/2010/main" val="157857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Scalability</a:t>
            </a:r>
          </a:p>
        </p:txBody>
      </p:sp>
      <p:pic>
        <p:nvPicPr>
          <p:cNvPr id="5" name="Picture 4">
            <a:extLst>
              <a:ext uri="{FF2B5EF4-FFF2-40B4-BE49-F238E27FC236}">
                <a16:creationId xmlns:a16="http://schemas.microsoft.com/office/drawing/2014/main" id="{1785C142-0517-41C7-9E9A-72E35BE2E762}"/>
              </a:ext>
            </a:extLst>
          </p:cNvPr>
          <p:cNvPicPr>
            <a:picLocks noChangeAspect="1"/>
          </p:cNvPicPr>
          <p:nvPr/>
        </p:nvPicPr>
        <p:blipFill rotWithShape="1">
          <a:blip r:embed="rId3"/>
          <a:srcRect b="2405"/>
          <a:stretch/>
        </p:blipFill>
        <p:spPr>
          <a:xfrm>
            <a:off x="5580567" y="1671354"/>
            <a:ext cx="6258872" cy="3670191"/>
          </a:xfrm>
          <a:prstGeom prst="rect">
            <a:avLst/>
          </a:prstGeom>
        </p:spPr>
      </p:pic>
      <p:pic>
        <p:nvPicPr>
          <p:cNvPr id="1026" name="Picture 2" descr="Image result for class and package diagram">
            <a:extLst>
              <a:ext uri="{FF2B5EF4-FFF2-40B4-BE49-F238E27FC236}">
                <a16:creationId xmlns:a16="http://schemas.microsoft.com/office/drawing/2014/main" id="{1ED49724-656A-441B-A763-8481EC5255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184" b="9846"/>
          <a:stretch/>
        </p:blipFill>
        <p:spPr bwMode="auto">
          <a:xfrm>
            <a:off x="389744" y="1671354"/>
            <a:ext cx="5366479" cy="376061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CAE58A9-0B19-4FC3-9C59-BBE21D7B21FB}"/>
              </a:ext>
            </a:extLst>
          </p:cNvPr>
          <p:cNvSpPr txBox="1"/>
          <p:nvPr/>
        </p:nvSpPr>
        <p:spPr>
          <a:xfrm>
            <a:off x="2723071" y="1037074"/>
            <a:ext cx="6745857" cy="523220"/>
          </a:xfrm>
          <a:prstGeom prst="rect">
            <a:avLst/>
          </a:prstGeom>
          <a:noFill/>
        </p:spPr>
        <p:txBody>
          <a:bodyPr wrap="square" rtlCol="0">
            <a:spAutoFit/>
          </a:bodyPr>
          <a:lstStyle/>
          <a:p>
            <a:r>
              <a:rPr lang="en-US" sz="2800" dirty="0">
                <a:solidFill>
                  <a:srgbClr val="262261"/>
                </a:solidFill>
              </a:rPr>
              <a:t>This does not scale to large software projects</a:t>
            </a:r>
          </a:p>
        </p:txBody>
      </p:sp>
    </p:spTree>
    <p:extLst>
      <p:ext uri="{BB962C8B-B14F-4D97-AF65-F5344CB8AC3E}">
        <p14:creationId xmlns:p14="http://schemas.microsoft.com/office/powerpoint/2010/main" val="22691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Dependency Structure Matrix (DSM)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035" y="1407259"/>
            <a:ext cx="5896521" cy="4425977"/>
          </a:xfrm>
          <a:prstGeom prst="rect">
            <a:avLst/>
          </a:prstGeom>
        </p:spPr>
      </p:pic>
      <p:sp>
        <p:nvSpPr>
          <p:cNvPr id="5" name="TextBox 4"/>
          <p:cNvSpPr txBox="1"/>
          <p:nvPr/>
        </p:nvSpPr>
        <p:spPr>
          <a:xfrm>
            <a:off x="6886394" y="2891843"/>
            <a:ext cx="3949625" cy="1456809"/>
          </a:xfrm>
          <a:prstGeom prst="rect">
            <a:avLst/>
          </a:prstGeom>
          <a:noFill/>
        </p:spPr>
        <p:txBody>
          <a:bodyPr wrap="square" rtlCol="0">
            <a:spAutoFit/>
          </a:bodyPr>
          <a:lstStyle/>
          <a:p>
            <a:pPr marL="0" lvl="1">
              <a:spcBef>
                <a:spcPts val="960"/>
              </a:spcBef>
            </a:pPr>
            <a:r>
              <a:rPr lang="en-US" dirty="0">
                <a:solidFill>
                  <a:srgbClr val="262261"/>
                </a:solidFill>
              </a:rPr>
              <a:t>Scalable visualization</a:t>
            </a:r>
          </a:p>
          <a:p>
            <a:pPr marL="0" lvl="1">
              <a:spcBef>
                <a:spcPts val="960"/>
              </a:spcBef>
            </a:pPr>
            <a:r>
              <a:rPr lang="en-US" dirty="0">
                <a:solidFill>
                  <a:srgbClr val="262261"/>
                </a:solidFill>
              </a:rPr>
              <a:t>Comprehensive architectural analysis</a:t>
            </a:r>
          </a:p>
          <a:p>
            <a:pPr marL="0" lvl="1">
              <a:spcBef>
                <a:spcPts val="960"/>
              </a:spcBef>
            </a:pPr>
            <a:r>
              <a:rPr lang="en-US" dirty="0">
                <a:solidFill>
                  <a:srgbClr val="262261"/>
                </a:solidFill>
              </a:rPr>
              <a:t>Support for multiple languages and technologies</a:t>
            </a:r>
          </a:p>
        </p:txBody>
      </p:sp>
    </p:spTree>
    <p:extLst>
      <p:ext uri="{BB962C8B-B14F-4D97-AF65-F5344CB8AC3E}">
        <p14:creationId xmlns:p14="http://schemas.microsoft.com/office/powerpoint/2010/main" val="247706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title"/>
          </p:nvPr>
        </p:nvSpPr>
        <p:spPr/>
        <p:txBody>
          <a:bodyPr>
            <a:normAutofit/>
          </a:bodyPr>
          <a:lstStyle/>
          <a:p>
            <a:r>
              <a:rPr lang="en-US" sz="3200" dirty="0"/>
              <a:t>ISOAgLib: As defined</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197864"/>
            <a:ext cx="5783263"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5"/>
          <p:cNvSpPr>
            <a:spLocks noChangeArrowheads="1"/>
          </p:cNvSpPr>
          <p:nvPr/>
        </p:nvSpPr>
        <p:spPr bwMode="auto">
          <a:xfrm>
            <a:off x="6927207" y="3354333"/>
            <a:ext cx="4267200" cy="638263"/>
          </a:xfrm>
          <a:prstGeom prst="wedgeRoundRectCallout">
            <a:avLst>
              <a:gd name="adj1" fmla="val 25865"/>
              <a:gd name="adj2" fmla="val -49125"/>
              <a:gd name="adj3" fmla="val 16667"/>
            </a:avLst>
          </a:prstGeom>
          <a:solidFill>
            <a:schemeClr val="bg1"/>
          </a:solidFill>
          <a:ln w="19050">
            <a:solidFill>
              <a:schemeClr val="tx1"/>
            </a:solidFill>
            <a:miter lim="800000"/>
            <a:headEnd/>
            <a:tailEnd/>
          </a:ln>
        </p:spPr>
        <p:txBody>
          <a:bodyPr/>
          <a:lstStyle>
            <a:lvl1pPr marL="168275" eaLnBrk="0" hangingPunct="0">
              <a:spcBef>
                <a:spcPct val="20000"/>
              </a:spcBef>
              <a:spcAft>
                <a:spcPct val="20000"/>
              </a:spcAft>
              <a:buClr>
                <a:schemeClr val="hlink"/>
              </a:buClr>
              <a:buSzPct val="90000"/>
              <a:buFont typeface="Wingdings" pitchFamily="2" charset="2"/>
              <a:buChar char="u"/>
              <a:defRPr sz="2800">
                <a:solidFill>
                  <a:schemeClr val="tx1"/>
                </a:solidFill>
                <a:latin typeface="Tahoma" pitchFamily="34" charset="0"/>
              </a:defRPr>
            </a:lvl1pPr>
            <a:lvl2pPr marL="742950" indent="-285750" eaLnBrk="0" hangingPunct="0">
              <a:spcBef>
                <a:spcPct val="40000"/>
              </a:spcBef>
              <a:spcAft>
                <a:spcPct val="40000"/>
              </a:spcAft>
              <a:buClr>
                <a:schemeClr val="tx1"/>
              </a:buClr>
              <a:buSzPct val="60000"/>
              <a:buFont typeface="Wingdings" pitchFamily="2" charset="2"/>
              <a:buChar char="n"/>
              <a:defRPr sz="2400">
                <a:solidFill>
                  <a:schemeClr val="tx1"/>
                </a:solidFill>
                <a:latin typeface="Tahoma" pitchFamily="34" charset="0"/>
              </a:defRPr>
            </a:lvl2pPr>
            <a:lvl3pPr marL="1143000" indent="-228600" eaLnBrk="0" hangingPunct="0">
              <a:spcBef>
                <a:spcPct val="20000"/>
              </a:spcBef>
              <a:spcAft>
                <a:spcPct val="20000"/>
              </a:spcAft>
              <a:buClr>
                <a:schemeClr val="hlink"/>
              </a:buClr>
              <a:buSzPct val="95000"/>
              <a:buFont typeface="Wingdings" pitchFamily="2" charset="2"/>
              <a:buChar char="w"/>
              <a:defRPr sz="2000">
                <a:solidFill>
                  <a:schemeClr val="tx1"/>
                </a:solidFill>
                <a:latin typeface="Tahoma" pitchFamily="34" charset="0"/>
              </a:defRPr>
            </a:lvl3pPr>
            <a:lvl4pPr marL="1600200" indent="-228600" eaLnBrk="0" hangingPunct="0">
              <a:spcBef>
                <a:spcPct val="20000"/>
              </a:spcBef>
              <a:spcAft>
                <a:spcPct val="20000"/>
              </a:spcAft>
              <a:buClr>
                <a:schemeClr val="tx1"/>
              </a:buClr>
              <a:buSzPct val="65000"/>
              <a:buFont typeface="Wingdings" pitchFamily="2" charset="2"/>
              <a:buChar char="n"/>
              <a:defRPr>
                <a:solidFill>
                  <a:schemeClr val="tx1"/>
                </a:solidFill>
                <a:latin typeface="Tahoma" pitchFamily="34" charset="0"/>
              </a:defRPr>
            </a:lvl4pPr>
            <a:lvl5pPr marL="2057400" indent="-228600" eaLnBrk="0" hangingPunct="0">
              <a:spcBef>
                <a:spcPct val="20000"/>
              </a:spcBef>
              <a:spcAft>
                <a:spcPct val="20000"/>
              </a:spcAft>
              <a:buClr>
                <a:schemeClr val="hlink"/>
              </a:buClr>
              <a:buSzPct val="60000"/>
              <a:buFont typeface="Wingdings" pitchFamily="2" charset="2"/>
              <a:buChar char="n"/>
              <a:defRPr>
                <a:solidFill>
                  <a:schemeClr val="tx1"/>
                </a:solidFill>
                <a:latin typeface="Tahoma" pitchFamily="34" charset="0"/>
              </a:defRPr>
            </a:lvl5pPr>
            <a:lvl6pPr marL="2514600" indent="-228600" eaLnBrk="0" fontAlgn="base" hangingPunct="0">
              <a:spcBef>
                <a:spcPct val="20000"/>
              </a:spcBef>
              <a:spcAft>
                <a:spcPct val="20000"/>
              </a:spcAft>
              <a:buClr>
                <a:schemeClr val="hlink"/>
              </a:buClr>
              <a:buSzPct val="60000"/>
              <a:buFont typeface="Wingdings" pitchFamily="2" charset="2"/>
              <a:buChar char="n"/>
              <a:defRPr>
                <a:solidFill>
                  <a:schemeClr val="tx1"/>
                </a:solidFill>
                <a:latin typeface="Tahoma" pitchFamily="34" charset="0"/>
              </a:defRPr>
            </a:lvl6pPr>
            <a:lvl7pPr marL="2971800" indent="-228600" eaLnBrk="0" fontAlgn="base" hangingPunct="0">
              <a:spcBef>
                <a:spcPct val="20000"/>
              </a:spcBef>
              <a:spcAft>
                <a:spcPct val="20000"/>
              </a:spcAft>
              <a:buClr>
                <a:schemeClr val="hlink"/>
              </a:buClr>
              <a:buSzPct val="60000"/>
              <a:buFont typeface="Wingdings" pitchFamily="2" charset="2"/>
              <a:buChar char="n"/>
              <a:defRPr>
                <a:solidFill>
                  <a:schemeClr val="tx1"/>
                </a:solidFill>
                <a:latin typeface="Tahoma" pitchFamily="34" charset="0"/>
              </a:defRPr>
            </a:lvl7pPr>
            <a:lvl8pPr marL="3429000" indent="-228600" eaLnBrk="0" fontAlgn="base" hangingPunct="0">
              <a:spcBef>
                <a:spcPct val="20000"/>
              </a:spcBef>
              <a:spcAft>
                <a:spcPct val="20000"/>
              </a:spcAft>
              <a:buClr>
                <a:schemeClr val="hlink"/>
              </a:buClr>
              <a:buSzPct val="60000"/>
              <a:buFont typeface="Wingdings" pitchFamily="2" charset="2"/>
              <a:buChar char="n"/>
              <a:defRPr>
                <a:solidFill>
                  <a:schemeClr val="tx1"/>
                </a:solidFill>
                <a:latin typeface="Tahoma" pitchFamily="34" charset="0"/>
              </a:defRPr>
            </a:lvl8pPr>
            <a:lvl9pPr marL="3886200" indent="-228600" eaLnBrk="0" fontAlgn="base" hangingPunct="0">
              <a:spcBef>
                <a:spcPct val="20000"/>
              </a:spcBef>
              <a:spcAft>
                <a:spcPct val="20000"/>
              </a:spcAft>
              <a:buClr>
                <a:schemeClr val="hlink"/>
              </a:buClr>
              <a:buSzPct val="60000"/>
              <a:buFont typeface="Wingdings" pitchFamily="2" charset="2"/>
              <a:buChar char="n"/>
              <a:defRPr>
                <a:solidFill>
                  <a:schemeClr val="tx1"/>
                </a:solidFill>
                <a:latin typeface="Tahoma" pitchFamily="34" charset="0"/>
              </a:defRPr>
            </a:lvl9pPr>
          </a:lstStyle>
          <a:p>
            <a:pPr eaLnBrk="1" hangingPunct="1">
              <a:spcBef>
                <a:spcPct val="0"/>
              </a:spcBef>
              <a:spcAft>
                <a:spcPct val="0"/>
              </a:spcAft>
              <a:buClrTx/>
              <a:buSzTx/>
              <a:buFontTx/>
              <a:buNone/>
            </a:pPr>
            <a:r>
              <a:rPr lang="en-US" altLang="en-US" sz="1600" dirty="0">
                <a:solidFill>
                  <a:srgbClr val="262261"/>
                </a:solidFill>
              </a:rPr>
              <a:t>“clearly structured…into several modules and layers”</a:t>
            </a:r>
          </a:p>
        </p:txBody>
      </p:sp>
    </p:spTree>
    <p:extLst>
      <p:ext uri="{BB962C8B-B14F-4D97-AF65-F5344CB8AC3E}">
        <p14:creationId xmlns:p14="http://schemas.microsoft.com/office/powerpoint/2010/main" val="42898828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12346</TotalTime>
  <Words>1068</Words>
  <Application>Microsoft Office PowerPoint</Application>
  <PresentationFormat>Widescreen</PresentationFormat>
  <Paragraphs>108</Paragraphs>
  <Slides>24</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Lato</vt:lpstr>
      <vt:lpstr>Tahoma</vt:lpstr>
      <vt:lpstr>Office Theme</vt:lpstr>
      <vt:lpstr>Lattix Enterprise Suite</vt:lpstr>
      <vt:lpstr>About Lattix</vt:lpstr>
      <vt:lpstr>Costs of software development</vt:lpstr>
      <vt:lpstr>Architecture is essential</vt:lpstr>
      <vt:lpstr>Software architecture today is:</vt:lpstr>
      <vt:lpstr>Lattix Architect makes software architecture:</vt:lpstr>
      <vt:lpstr>Scalability</vt:lpstr>
      <vt:lpstr>Dependency Structure Matrix (DSM)</vt:lpstr>
      <vt:lpstr>ISOAgLib: As defined</vt:lpstr>
      <vt:lpstr>ISOAgLib: Discovered architecture</vt:lpstr>
      <vt:lpstr>ISOAgLib: Refactoring in Lattix Architect</vt:lpstr>
      <vt:lpstr>ISOAgLib: Worklist</vt:lpstr>
      <vt:lpstr>ISOAgLib: Impact Report</vt:lpstr>
      <vt:lpstr>Design Rules – monitor evolution of the software</vt:lpstr>
      <vt:lpstr>Design Rules - manage use of external libraries</vt:lpstr>
      <vt:lpstr>ISOAgLib: Create Rules</vt:lpstr>
      <vt:lpstr>ISOAgLib: Violations Report</vt:lpstr>
      <vt:lpstr>Lattix Enterprise Continuous Integration</vt:lpstr>
      <vt:lpstr>Lattix Web</vt:lpstr>
      <vt:lpstr>Cyclicality – predictor of bugs</vt:lpstr>
      <vt:lpstr>Stability – measure of architectural erosion</vt:lpstr>
      <vt:lpstr>Violations</vt:lpstr>
      <vt:lpstr>Architecture Metrics Delta</vt:lpstr>
      <vt:lpstr>Impact of change between releases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Kimball</dc:creator>
  <cp:lastModifiedBy>Sean Barow</cp:lastModifiedBy>
  <cp:revision>122</cp:revision>
  <cp:lastPrinted>2018-04-18T17:29:18Z</cp:lastPrinted>
  <dcterms:created xsi:type="dcterms:W3CDTF">2016-12-12T19:43:58Z</dcterms:created>
  <dcterms:modified xsi:type="dcterms:W3CDTF">2018-05-02T21:02:02Z</dcterms:modified>
</cp:coreProperties>
</file>