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25"/>
  </p:notesMasterIdLst>
  <p:handoutMasterIdLst>
    <p:handoutMasterId r:id="rId26"/>
  </p:handoutMasterIdLst>
  <p:sldIdLst>
    <p:sldId id="449" r:id="rId3"/>
    <p:sldId id="274" r:id="rId4"/>
    <p:sldId id="1511" r:id="rId5"/>
    <p:sldId id="1555" r:id="rId6"/>
    <p:sldId id="1540" r:id="rId7"/>
    <p:sldId id="1556" r:id="rId8"/>
    <p:sldId id="1557" r:id="rId9"/>
    <p:sldId id="1558" r:id="rId10"/>
    <p:sldId id="1560" r:id="rId11"/>
    <p:sldId id="1559" r:id="rId12"/>
    <p:sldId id="1545" r:id="rId13"/>
    <p:sldId id="1515" r:id="rId14"/>
    <p:sldId id="1509" r:id="rId15"/>
    <p:sldId id="1548" r:id="rId16"/>
    <p:sldId id="1549" r:id="rId17"/>
    <p:sldId id="1550" r:id="rId18"/>
    <p:sldId id="1551" r:id="rId19"/>
    <p:sldId id="1537" r:id="rId20"/>
    <p:sldId id="1538" r:id="rId21"/>
    <p:sldId id="1562" r:id="rId22"/>
    <p:sldId id="1561" r:id="rId23"/>
    <p:sldId id="33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1E6A"/>
    <a:srgbClr val="939593"/>
    <a:srgbClr val="FFFFFF"/>
    <a:srgbClr val="EB68AF"/>
    <a:srgbClr val="A5DAED"/>
    <a:srgbClr val="7F7F7F"/>
    <a:srgbClr val="109DD0"/>
    <a:srgbClr val="784583"/>
    <a:srgbClr val="D61360"/>
    <a:srgbClr val="A0CD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712"/>
  </p:normalViewPr>
  <p:slideViewPr>
    <p:cSldViewPr snapToGrid="0" snapToObjects="1">
      <p:cViewPr>
        <p:scale>
          <a:sx n="78" d="100"/>
          <a:sy n="78" d="100"/>
        </p:scale>
        <p:origin x="-318"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15-08-2019</a:t>
            </a:fld>
            <a:endParaRPr lang="en-US" dirty="0"/>
          </a:p>
        </p:txBody>
      </p:sp>
      <p:sp>
        <p:nvSpPr>
          <p:cNvPr id="4" name="Footer Placeholder 3">
            <a:extLst>
              <a:ext uri="{FF2B5EF4-FFF2-40B4-BE49-F238E27FC236}">
                <a16:creationId xmlns:a16="http://schemas.microsoft.com/office/drawing/2014/main" xmlns=""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dirty="0"/>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15-08-2019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dirty="0"/>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hyperlink" Target="https://www.mphasis.com/home/our-approach.html" TargetMode="Externa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hyperlink" Target="https://www.facebook.com/MphasisPeople/" TargetMode="External"/><Relationship Id="rId12" Type="http://schemas.openxmlformats.org/officeDocument/2006/relationships/image" Target="../media/image18.svg"/><Relationship Id="rId2" Type="http://schemas.openxmlformats.org/officeDocument/2006/relationships/image" Target="../media/image8.jpg"/><Relationship Id="rId1" Type="http://schemas.openxmlformats.org/officeDocument/2006/relationships/slideMaster" Target="../slideMasters/slideMaster2.xml"/><Relationship Id="rId6" Type="http://schemas.openxmlformats.org/officeDocument/2006/relationships/image" Target="../media/image14.svg"/><Relationship Id="rId11" Type="http://schemas.openxmlformats.org/officeDocument/2006/relationships/image" Target="../media/image11.png"/><Relationship Id="rId5" Type="http://schemas.openxmlformats.org/officeDocument/2006/relationships/image" Target="../media/image9.png"/><Relationship Id="rId10" Type="http://schemas.openxmlformats.org/officeDocument/2006/relationships/hyperlink" Target="https://twitter.com/Mphasis" TargetMode="External"/><Relationship Id="rId4" Type="http://schemas.openxmlformats.org/officeDocument/2006/relationships/hyperlink" Target="https://www.linkedin.com/company/mphasis/" TargetMode="External"/><Relationship Id="rId9" Type="http://schemas.openxmlformats.org/officeDocument/2006/relationships/image" Target="../media/image16.sv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hyperlink" Target="https://www.mphasis.com/home/our-approach.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xmlns=""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xmlns=""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August 18</a:t>
            </a:r>
            <a:endParaRPr lang="en-US" dirty="0"/>
          </a:p>
        </p:txBody>
      </p:sp>
      <p:grpSp>
        <p:nvGrpSpPr>
          <p:cNvPr id="11" name="Group 10">
            <a:extLst>
              <a:ext uri="{FF2B5EF4-FFF2-40B4-BE49-F238E27FC236}">
                <a16:creationId xmlns:a16="http://schemas.microsoft.com/office/drawing/2014/main" xmlns=""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xmlns=""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xmlns=""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xmlns=""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xmlns=""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xmlns=""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May 2018</a:t>
            </a:r>
          </a:p>
        </p:txBody>
      </p:sp>
      <p:grpSp>
        <p:nvGrpSpPr>
          <p:cNvPr id="17" name="Group 16">
            <a:extLst>
              <a:ext uri="{FF2B5EF4-FFF2-40B4-BE49-F238E27FC236}">
                <a16:creationId xmlns:a16="http://schemas.microsoft.com/office/drawing/2014/main" xmlns=""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xmlns=""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xmlns=""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0799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17">
            <a:extLst>
              <a:ext uri="{FF2B5EF4-FFF2-40B4-BE49-F238E27FC236}">
                <a16:creationId xmlns:a16="http://schemas.microsoft.com/office/drawing/2014/main" xmlns="" id="{4D4FD06C-5B53-0B4D-8142-26E4EA1C0E31}"/>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9" name="Text Placeholder 17">
            <a:extLst>
              <a:ext uri="{FF2B5EF4-FFF2-40B4-BE49-F238E27FC236}">
                <a16:creationId xmlns:a16="http://schemas.microsoft.com/office/drawing/2014/main" xmlns="" id="{6A212E31-8890-6247-A94F-7AC3EC6DD0D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1" name="Straight Connector 10">
            <a:extLst>
              <a:ext uri="{FF2B5EF4-FFF2-40B4-BE49-F238E27FC236}">
                <a16:creationId xmlns:a16="http://schemas.microsoft.com/office/drawing/2014/main" xmlns=""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cture Placeholder 8">
            <a:extLst>
              <a:ext uri="{FF2B5EF4-FFF2-40B4-BE49-F238E27FC236}">
                <a16:creationId xmlns:a16="http://schemas.microsoft.com/office/drawing/2014/main" xmlns="" id="{FE1431C8-DC1B-F940-95BC-74FB76E772D4}"/>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15" name="Group 14">
            <a:extLst>
              <a:ext uri="{FF2B5EF4-FFF2-40B4-BE49-F238E27FC236}">
                <a16:creationId xmlns:a16="http://schemas.microsoft.com/office/drawing/2014/main" xmlns=""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xmlns=""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xmlns=""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71874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gradFill flip="none" rotWithShape="1">
            <a:gsLst>
              <a:gs pos="0">
                <a:srgbClr val="939593">
                  <a:tint val="66000"/>
                  <a:satMod val="160000"/>
                </a:srgbClr>
              </a:gs>
              <a:gs pos="50000">
                <a:srgbClr val="939593">
                  <a:tint val="44500"/>
                  <a:satMod val="160000"/>
                </a:srgbClr>
              </a:gs>
              <a:gs pos="100000">
                <a:srgbClr val="939593">
                  <a:tint val="23500"/>
                  <a:satMod val="160000"/>
                </a:srgbClr>
              </a:gs>
            </a:gsLst>
            <a:lin ang="18900000" scaled="1"/>
            <a:tileRect/>
          </a:gradFill>
        </p:spPr>
        <p:txBody>
          <a:bodyPr/>
          <a:lstStyle>
            <a:lvl1pPr>
              <a:defRPr sz="2400">
                <a:solidFill>
                  <a:schemeClr val="accent6">
                    <a:lumMod val="75000"/>
                  </a:schemeClr>
                </a:solidFill>
              </a:defRPr>
            </a:lvl1pPr>
          </a:lstStyle>
          <a:p>
            <a:r>
              <a:rPr lang="en-US" dirty="0"/>
              <a:t>Header – 24pt</a:t>
            </a:r>
          </a:p>
        </p:txBody>
      </p:sp>
      <p:sp>
        <p:nvSpPr>
          <p:cNvPr id="6"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7"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82320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xmlns=""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xmlns=""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xmlns=""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0" y="240434"/>
            <a:ext cx="12192000" cy="341457"/>
          </a:xfrm>
        </p:spPr>
        <p:txBody>
          <a:bodyPr/>
          <a:lstStyle>
            <a:lvl1pPr>
              <a:defRPr sz="2400" baseline="0">
                <a:solidFill>
                  <a:schemeClr val="accent6">
                    <a:lumMod val="75000"/>
                  </a:schemeClr>
                </a:solidFill>
              </a:defRPr>
            </a:lvl1pPr>
          </a:lstStyle>
          <a:p>
            <a:r>
              <a:rPr lang="en-US" dirty="0"/>
              <a:t>Color Palette – 24pt</a:t>
            </a:r>
          </a:p>
        </p:txBody>
      </p:sp>
      <p:cxnSp>
        <p:nvCxnSpPr>
          <p:cNvPr id="30" name="Straight Connector 29">
            <a:extLst>
              <a:ext uri="{FF2B5EF4-FFF2-40B4-BE49-F238E27FC236}">
                <a16:creationId xmlns:a16="http://schemas.microsoft.com/office/drawing/2014/main" xmlns=""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a:extLst/>
          </p:cNvPr>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a:extLst/>
          </p:cNvPr>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57" name="Rounded Rectangle 5">
            <a:extLst/>
          </p:cNvPr>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58" name="Rounded Rectangle 6">
            <a:extLst/>
          </p:cNvPr>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dirty="0"/>
          </a:p>
        </p:txBody>
      </p:sp>
      <p:sp>
        <p:nvSpPr>
          <p:cNvPr id="59" name="Rounded Rectangle 4">
            <a:extLst/>
          </p:cNvPr>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dirty="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a:extLst/>
          </p:cNvPr>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1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BC32A823-2E32-FE4A-8912-5D4220A5E809}"/>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Header – 24pt</a:t>
            </a:r>
          </a:p>
        </p:txBody>
      </p:sp>
      <p:cxnSp>
        <p:nvCxnSpPr>
          <p:cNvPr id="6" name="Straight Connector 5">
            <a:extLst>
              <a:ext uri="{FF2B5EF4-FFF2-40B4-BE49-F238E27FC236}">
                <a16:creationId xmlns:a16="http://schemas.microsoft.com/office/drawing/2014/main" xmlns=""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xmlns=""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1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parator Slide - Dark Grey">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xmlns="" id="{C99F0783-036D-944D-9BDE-BE26AA5B6C0A}"/>
              </a:ext>
            </a:extLst>
          </p:cNvPr>
          <p:cNvCxnSpPr>
            <a:cxnSpLocks/>
          </p:cNvCxnSpPr>
          <p:nvPr userDrawn="1"/>
        </p:nvCxnSpPr>
        <p:spPr>
          <a:xfrm>
            <a:off x="1263844" y="2573415"/>
            <a:ext cx="3647547" cy="0"/>
          </a:xfrm>
          <a:prstGeom prst="line">
            <a:avLst/>
          </a:prstGeom>
          <a:ln w="9525" cmpd="sng">
            <a:solidFill>
              <a:schemeClr val="bg1">
                <a:lumMod val="50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xmlns="" id="{1FDAFCB2-B2EB-B442-A106-65F4F9E022A4}"/>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lumMod val="50000"/>
                  </a:schemeClr>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
        <p:nvSpPr>
          <p:cNvPr id="16" name="Content Placeholder 3">
            <a:extLst>
              <a:ext uri="{FF2B5EF4-FFF2-40B4-BE49-F238E27FC236}">
                <a16:creationId xmlns:a16="http://schemas.microsoft.com/office/drawing/2014/main" xmlns="" id="{04055F18-C494-BA40-9345-4E81EA0A72C1}"/>
              </a:ext>
            </a:extLst>
          </p:cNvPr>
          <p:cNvSpPr>
            <a:spLocks noGrp="1"/>
          </p:cNvSpPr>
          <p:nvPr>
            <p:ph sz="quarter" idx="16" hasCustomPrompt="1"/>
          </p:nvPr>
        </p:nvSpPr>
        <p:spPr>
          <a:xfrm>
            <a:off x="1263844" y="2727182"/>
            <a:ext cx="3648075"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lumMod val="50000"/>
                  </a:schemeClr>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263943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4E81F3C-A3F0-5C45-AC5C-5E3E76E2BA06}"/>
              </a:ext>
            </a:extLst>
          </p:cNvPr>
          <p:cNvSpPr>
            <a:spLocks noGrp="1"/>
          </p:cNvSpPr>
          <p:nvPr>
            <p:ph type="title" hasCustomPrompt="1"/>
          </p:nvPr>
        </p:nvSpPr>
        <p:spPr/>
        <p:txBody>
          <a:bodyPr/>
          <a:lstStyle>
            <a:lvl1pPr>
              <a:defRPr sz="2400" b="1">
                <a:latin typeface="+mn-lt"/>
              </a:defRPr>
            </a:lvl1pPr>
          </a:lstStyle>
          <a:p>
            <a:r>
              <a:rPr lang="en-US" dirty="0"/>
              <a:t>Services slide – 24pt</a:t>
            </a:r>
          </a:p>
        </p:txBody>
      </p:sp>
      <p:cxnSp>
        <p:nvCxnSpPr>
          <p:cNvPr id="9" name="Straight Connector 8">
            <a:extLst>
              <a:ext uri="{FF2B5EF4-FFF2-40B4-BE49-F238E27FC236}">
                <a16:creationId xmlns:a16="http://schemas.microsoft.com/office/drawing/2014/main" xmlns=""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xmlns=""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7"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8"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27118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rvices Slid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xmlns=""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xmlns=""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xmlns=""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xmlns=""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xmlns=""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xmlns=""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xmlns=""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xmlns=""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xmlns=""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xmlns=""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xmlns=""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xmlns=""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xmlns=""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xmlns=""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xmlns=""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xmlns=""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xmlns=""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xmlns=""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5" name="Title 2">
            <a:extLst/>
          </p:cNvPr>
          <p:cNvSpPr>
            <a:spLocks noGrp="1"/>
          </p:cNvSpPr>
          <p:nvPr>
            <p:ph type="title" hasCustomPrompt="1"/>
          </p:nvPr>
        </p:nvSpPr>
        <p:spPr>
          <a:xfrm>
            <a:off x="0" y="240434"/>
            <a:ext cx="12192000" cy="341457"/>
          </a:xfrm>
        </p:spPr>
        <p:txBody>
          <a:bodyPr/>
          <a:lstStyle>
            <a:lvl1pPr>
              <a:defRPr sz="2400" b="1">
                <a:latin typeface="+mn-lt"/>
              </a:defRPr>
            </a:lvl1pPr>
          </a:lstStyle>
          <a:p>
            <a:r>
              <a:rPr lang="en-US" dirty="0"/>
              <a:t>Services slide – 24pt</a:t>
            </a:r>
          </a:p>
        </p:txBody>
      </p:sp>
      <p:sp>
        <p:nvSpPr>
          <p:cNvPr id="24"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6"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59670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xmlns=""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xmlns=""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xmlns=""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xmlns=""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xmlns=""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xmlns=""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xmlns=""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xmlns=""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xmlns=""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xmlns=""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xmlns=""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xmlns=""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xmlns=""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xmlns=""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xmlns=""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6"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0260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xmlns=""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xmlns=""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xmlns=""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xmlns=""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xmlns=""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xmlns=""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xmlns=""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xmlns=""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xmlns=""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xmlns=""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xmlns=""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xmlns=""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xmlns=""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xmlns=""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xmlns=""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30"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xmlns=""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xmlns=""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xmlns=""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fld id="{62CC2019-3D0C-8E40-AE0D-9B954BB888BC}" type="datetime6">
              <a:rPr lang="en-IN" smtClean="0"/>
              <a:t>August 19</a:t>
            </a:fld>
            <a:endParaRPr lang="en-US" dirty="0"/>
          </a:p>
        </p:txBody>
      </p:sp>
      <p:grpSp>
        <p:nvGrpSpPr>
          <p:cNvPr id="19" name="Group 18">
            <a:extLst>
              <a:ext uri="{FF2B5EF4-FFF2-40B4-BE49-F238E27FC236}">
                <a16:creationId xmlns:a16="http://schemas.microsoft.com/office/drawing/2014/main" xmlns=""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xmlns=""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xmlns=""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xmlns=""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Services slide – 24pt</a:t>
            </a:r>
          </a:p>
        </p:txBody>
      </p:sp>
      <p:cxnSp>
        <p:nvCxnSpPr>
          <p:cNvPr id="30" name="Straight Connector 29">
            <a:extLst>
              <a:ext uri="{FF2B5EF4-FFF2-40B4-BE49-F238E27FC236}">
                <a16:creationId xmlns:a16="http://schemas.microsoft.com/office/drawing/2014/main" xmlns=""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xmlns=""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xmlns=""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xmlns=""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xmlns=""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xmlns=""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xmlns=""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xmlns=""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xmlns=""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xmlns=""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xmlns=""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xmlns=""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xmlns=""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xmlns=""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xmlns=""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xmlns=""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xmlns=""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xmlns=""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xmlns=""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xmlns=""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7"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xmlns="" id="{A8FD1FD4-3816-FB44-915F-85344A42071F}"/>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Awards – 24pt</a:t>
            </a:r>
          </a:p>
        </p:txBody>
      </p:sp>
      <p:cxnSp>
        <p:nvCxnSpPr>
          <p:cNvPr id="27" name="Straight Connector 26">
            <a:extLst>
              <a:ext uri="{FF2B5EF4-FFF2-40B4-BE49-F238E27FC236}">
                <a16:creationId xmlns:a16="http://schemas.microsoft.com/office/drawing/2014/main" xmlns=""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xmlns=""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xmlns=""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Oval 34">
            <a:extLst>
              <a:ext uri="{FF2B5EF4-FFF2-40B4-BE49-F238E27FC236}">
                <a16:creationId xmlns:a16="http://schemas.microsoft.com/office/drawing/2014/main" xmlns=""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8" name="Oval 37">
            <a:extLst>
              <a:ext uri="{FF2B5EF4-FFF2-40B4-BE49-F238E27FC236}">
                <a16:creationId xmlns:a16="http://schemas.microsoft.com/office/drawing/2014/main" xmlns=""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9" name="Oval 38">
            <a:extLst>
              <a:ext uri="{FF2B5EF4-FFF2-40B4-BE49-F238E27FC236}">
                <a16:creationId xmlns:a16="http://schemas.microsoft.com/office/drawing/2014/main" xmlns=""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4" name="Content Placeholder 6">
            <a:extLst>
              <a:ext uri="{FF2B5EF4-FFF2-40B4-BE49-F238E27FC236}">
                <a16:creationId xmlns:a16="http://schemas.microsoft.com/office/drawing/2014/main" xmlns=""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xmlns=""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xmlns=""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xmlns=""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xmlns=""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xmlns=""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xmlns=""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xmlns=""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xmlns=""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xmlns=""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xmlns=""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xmlns=""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xmlns=""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xmlns=""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xmlns=""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xmlns=""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3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Multi utility Slide – 24pt</a:t>
            </a:r>
          </a:p>
        </p:txBody>
      </p:sp>
      <p:cxnSp>
        <p:nvCxnSpPr>
          <p:cNvPr id="22" name="Straight Connector 21">
            <a:extLst>
              <a:ext uri="{FF2B5EF4-FFF2-40B4-BE49-F238E27FC236}">
                <a16:creationId xmlns:a16="http://schemas.microsoft.com/office/drawing/2014/main" xmlns=""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xmlns=""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xmlns=""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xmlns=""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xmlns=""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xmlns=""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xmlns=""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xmlns=""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xmlns=""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xmlns=""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xmlns=""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xmlns=""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1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xmlns=""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7" name="Freeform 5">
            <a:extLst>
              <a:ext uri="{FF2B5EF4-FFF2-40B4-BE49-F238E27FC236}">
                <a16:creationId xmlns:a16="http://schemas.microsoft.com/office/drawing/2014/main" xmlns=""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8" name="Freeform 5">
            <a:extLst>
              <a:ext uri="{FF2B5EF4-FFF2-40B4-BE49-F238E27FC236}">
                <a16:creationId xmlns:a16="http://schemas.microsoft.com/office/drawing/2014/main" xmlns=""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9" name="Freeform 5">
            <a:extLst>
              <a:ext uri="{FF2B5EF4-FFF2-40B4-BE49-F238E27FC236}">
                <a16:creationId xmlns:a16="http://schemas.microsoft.com/office/drawing/2014/main" xmlns=""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0" name="Freeform 5">
            <a:extLst>
              <a:ext uri="{FF2B5EF4-FFF2-40B4-BE49-F238E27FC236}">
                <a16:creationId xmlns:a16="http://schemas.microsoft.com/office/drawing/2014/main" xmlns=""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1" name="Freeform 5">
            <a:extLst>
              <a:ext uri="{FF2B5EF4-FFF2-40B4-BE49-F238E27FC236}">
                <a16:creationId xmlns:a16="http://schemas.microsoft.com/office/drawing/2014/main" xmlns=""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2" name="Oval 11">
            <a:extLst>
              <a:ext uri="{FF2B5EF4-FFF2-40B4-BE49-F238E27FC236}">
                <a16:creationId xmlns:a16="http://schemas.microsoft.com/office/drawing/2014/main" xmlns=""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3" name="Oval 12">
            <a:extLst>
              <a:ext uri="{FF2B5EF4-FFF2-40B4-BE49-F238E27FC236}">
                <a16:creationId xmlns:a16="http://schemas.microsoft.com/office/drawing/2014/main" xmlns=""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4" name="Oval 13">
            <a:extLst>
              <a:ext uri="{FF2B5EF4-FFF2-40B4-BE49-F238E27FC236}">
                <a16:creationId xmlns:a16="http://schemas.microsoft.com/office/drawing/2014/main" xmlns=""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5" name="Oval 14">
            <a:extLst>
              <a:ext uri="{FF2B5EF4-FFF2-40B4-BE49-F238E27FC236}">
                <a16:creationId xmlns:a16="http://schemas.microsoft.com/office/drawing/2014/main" xmlns=""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6" name="Oval 15">
            <a:extLst>
              <a:ext uri="{FF2B5EF4-FFF2-40B4-BE49-F238E27FC236}">
                <a16:creationId xmlns:a16="http://schemas.microsoft.com/office/drawing/2014/main" xmlns=""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7" name="Rectangle 26">
            <a:extLst>
              <a:ext uri="{FF2B5EF4-FFF2-40B4-BE49-F238E27FC236}">
                <a16:creationId xmlns:a16="http://schemas.microsoft.com/office/drawing/2014/main" xmlns=""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xmlns=""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xmlns=""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xmlns=""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xmlns=""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xmlns=""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xmlns=""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xmlns=""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xmlns=""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xmlns=""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xmlns=""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xmlns=""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xmlns=""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xmlns=""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xmlns=""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xmlns=""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51"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xmlns="" id="{40FB3CCA-5010-384A-93BF-09B278FD5044}"/>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23" name="Straight Connector 22">
            <a:extLst>
              <a:ext uri="{FF2B5EF4-FFF2-40B4-BE49-F238E27FC236}">
                <a16:creationId xmlns:a16="http://schemas.microsoft.com/office/drawing/2014/main" xmlns=""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xmlns=""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6" name="Oval 25">
            <a:extLst>
              <a:ext uri="{FF2B5EF4-FFF2-40B4-BE49-F238E27FC236}">
                <a16:creationId xmlns:a16="http://schemas.microsoft.com/office/drawing/2014/main" xmlns=""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7" name="Oval 26">
            <a:extLst>
              <a:ext uri="{FF2B5EF4-FFF2-40B4-BE49-F238E27FC236}">
                <a16:creationId xmlns:a16="http://schemas.microsoft.com/office/drawing/2014/main" xmlns=""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Picture Placeholder 4">
            <a:extLst>
              <a:ext uri="{FF2B5EF4-FFF2-40B4-BE49-F238E27FC236}">
                <a16:creationId xmlns:a16="http://schemas.microsoft.com/office/drawing/2014/main" xmlns=""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xmlns=""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xmlns=""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xmlns=""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15"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0" name="Oval 19">
            <a:extLst>
              <a:ext uri="{FF2B5EF4-FFF2-40B4-BE49-F238E27FC236}">
                <a16:creationId xmlns:a16="http://schemas.microsoft.com/office/drawing/2014/main" xmlns=""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1" name="Oval 20">
            <a:extLst>
              <a:ext uri="{FF2B5EF4-FFF2-40B4-BE49-F238E27FC236}">
                <a16:creationId xmlns:a16="http://schemas.microsoft.com/office/drawing/2014/main" xmlns=""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3" name="Oval 32">
            <a:extLst>
              <a:ext uri="{FF2B5EF4-FFF2-40B4-BE49-F238E27FC236}">
                <a16:creationId xmlns:a16="http://schemas.microsoft.com/office/drawing/2014/main" xmlns=""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4" name="Oval 33">
            <a:extLst>
              <a:ext uri="{FF2B5EF4-FFF2-40B4-BE49-F238E27FC236}">
                <a16:creationId xmlns:a16="http://schemas.microsoft.com/office/drawing/2014/main" xmlns=""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5" name="Oval 34">
            <a:extLst>
              <a:ext uri="{FF2B5EF4-FFF2-40B4-BE49-F238E27FC236}">
                <a16:creationId xmlns:a16="http://schemas.microsoft.com/office/drawing/2014/main" xmlns=""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9" name="Picture Placeholder 4">
            <a:extLst>
              <a:ext uri="{FF2B5EF4-FFF2-40B4-BE49-F238E27FC236}">
                <a16:creationId xmlns:a16="http://schemas.microsoft.com/office/drawing/2014/main" xmlns=""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xmlns=""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xmlns=""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xmlns=""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xmlns=""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xmlns=""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xmlns=""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xmlns=""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xmlns=""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xmlns=""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xmlns=""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xmlns=""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xmlns=""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xmlns=""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xmlns=""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xmlns=""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xmlns=""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xmlns=""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xmlns=""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xmlns=""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xmlns=""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xmlns=""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xmlns=""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xmlns=""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xmlns=""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xmlns=""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xmlns=""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xmlns=""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xmlns=""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xmlns=""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xmlns=""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xmlns=""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xmlns=""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xmlns=""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xmlns=""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xmlns=""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xmlns=""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xmlns=""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xmlns=""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xmlns=""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xmlns=""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xmlns=""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xmlns=""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xmlns=""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xmlns=""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xmlns=""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xmlns=""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xmlns=""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xmlns=""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xmlns=""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xmlns=""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xmlns=""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xmlns=""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xmlns=""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xmlns=""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xmlns=""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xmlns=""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49"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xmlns=""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latin typeface="+mn-lt"/>
              </a:defRPr>
            </a:lvl1pPr>
          </a:lstStyle>
          <a:p>
            <a:r>
              <a:rPr lang="en-US" dirty="0"/>
              <a:t>Timeline – 24pt</a:t>
            </a:r>
          </a:p>
        </p:txBody>
      </p:sp>
      <p:cxnSp>
        <p:nvCxnSpPr>
          <p:cNvPr id="34" name="Straight Connector 33">
            <a:extLst>
              <a:ext uri="{FF2B5EF4-FFF2-40B4-BE49-F238E27FC236}">
                <a16:creationId xmlns:a16="http://schemas.microsoft.com/office/drawing/2014/main" xmlns=""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xmlns=""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1" name="Oval 30">
            <a:extLst>
              <a:ext uri="{FF2B5EF4-FFF2-40B4-BE49-F238E27FC236}">
                <a16:creationId xmlns:a16="http://schemas.microsoft.com/office/drawing/2014/main" xmlns=""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Oval 31">
            <a:extLst>
              <a:ext uri="{FF2B5EF4-FFF2-40B4-BE49-F238E27FC236}">
                <a16:creationId xmlns:a16="http://schemas.microsoft.com/office/drawing/2014/main" xmlns=""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2" name="Oval 41">
            <a:extLst>
              <a:ext uri="{FF2B5EF4-FFF2-40B4-BE49-F238E27FC236}">
                <a16:creationId xmlns:a16="http://schemas.microsoft.com/office/drawing/2014/main" xmlns=""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3" name="Oval 42">
            <a:extLst>
              <a:ext uri="{FF2B5EF4-FFF2-40B4-BE49-F238E27FC236}">
                <a16:creationId xmlns:a16="http://schemas.microsoft.com/office/drawing/2014/main" xmlns=""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4" name="Oval 43">
            <a:extLst>
              <a:ext uri="{FF2B5EF4-FFF2-40B4-BE49-F238E27FC236}">
                <a16:creationId xmlns:a16="http://schemas.microsoft.com/office/drawing/2014/main" xmlns=""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Text Placeholder 4">
            <a:extLst>
              <a:ext uri="{FF2B5EF4-FFF2-40B4-BE49-F238E27FC236}">
                <a16:creationId xmlns:a16="http://schemas.microsoft.com/office/drawing/2014/main" xmlns=""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xmlns=""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xmlns=""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xmlns=""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xmlns=""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xmlns=""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xmlns=""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xmlns=""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xmlns=""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xmlns=""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xmlns=""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xmlns=""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xmlns=""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xmlns=""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xmlns=""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8"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xmlns=""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xmlns=""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xmlns="" id="{42AD8904-BFD7-1349-8FDF-99EE25D4305B}"/>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Video Slide – 24pt</a:t>
            </a:r>
          </a:p>
        </p:txBody>
      </p:sp>
      <p:cxnSp>
        <p:nvCxnSpPr>
          <p:cNvPr id="8" name="Straight Connector 7">
            <a:extLst>
              <a:ext uri="{FF2B5EF4-FFF2-40B4-BE49-F238E27FC236}">
                <a16:creationId xmlns:a16="http://schemas.microsoft.com/office/drawing/2014/main" xmlns=""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xmlns=""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13"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xmlns=""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a:extLst/>
          </p:cNvPr>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xmlns=""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xmlns=""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xmlns=""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xmlns=""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xmlns=""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xmlns=""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Picture Placeholder 4">
            <a:extLst>
              <a:ext uri="{FF2B5EF4-FFF2-40B4-BE49-F238E27FC236}">
                <a16:creationId xmlns:a16="http://schemas.microsoft.com/office/drawing/2014/main" xmlns=""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xmlns=""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xmlns=""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xmlns=""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7" name="Picture Placeholder 4">
            <a:extLst>
              <a:ext uri="{FF2B5EF4-FFF2-40B4-BE49-F238E27FC236}">
                <a16:creationId xmlns:a16="http://schemas.microsoft.com/office/drawing/2014/main" xmlns=""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xmlns=""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xmlns=""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xmlns=""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1" name="Picture Placeholder 4">
            <a:extLst>
              <a:ext uri="{FF2B5EF4-FFF2-40B4-BE49-F238E27FC236}">
                <a16:creationId xmlns:a16="http://schemas.microsoft.com/office/drawing/2014/main" xmlns=""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xmlns=""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xmlns=""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xmlns=""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5" name="Picture Placeholder 4">
            <a:extLst>
              <a:ext uri="{FF2B5EF4-FFF2-40B4-BE49-F238E27FC236}">
                <a16:creationId xmlns:a16="http://schemas.microsoft.com/office/drawing/2014/main" xmlns=""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4"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Our Team – 24pt</a:t>
            </a:r>
          </a:p>
        </p:txBody>
      </p:sp>
      <p:sp>
        <p:nvSpPr>
          <p:cNvPr id="14" name="Rectangle 13">
            <a:extLst>
              <a:ext uri="{FF2B5EF4-FFF2-40B4-BE49-F238E27FC236}">
                <a16:creationId xmlns:a16="http://schemas.microsoft.com/office/drawing/2014/main" xmlns=""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xmlns=""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xmlns=""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xmlns=""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xmlns=""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xmlns=""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xmlns=""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Picture Placeholder 15">
            <a:extLst>
              <a:ext uri="{FF2B5EF4-FFF2-40B4-BE49-F238E27FC236}">
                <a16:creationId xmlns:a16="http://schemas.microsoft.com/office/drawing/2014/main" xmlns=""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xmlns=""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xmlns=""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xmlns=""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xmlns=""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icture Placeholder 15">
            <a:extLst>
              <a:ext uri="{FF2B5EF4-FFF2-40B4-BE49-F238E27FC236}">
                <a16:creationId xmlns:a16="http://schemas.microsoft.com/office/drawing/2014/main" xmlns=""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xmlns=""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xmlns=""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xmlns=""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2" name="Slide Number Placeholder 6">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xmlns=""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xmlns=""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xmlns=""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xmlns=""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652752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xmlns=""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xmlns="" id="{972D545C-E698-A945-847B-35CFA1D61EB3}"/>
              </a:ext>
            </a:extLst>
          </p:cNvPr>
          <p:cNvSpPr/>
          <p:nvPr userDrawn="1"/>
        </p:nvSpPr>
        <p:spPr>
          <a:xfrm>
            <a:off x="4569888" y="2772175"/>
            <a:ext cx="3072398" cy="3024680"/>
          </a:xfrm>
          <a:prstGeom prst="roundRect">
            <a:avLst>
              <a:gd name="adj" fmla="val 3045"/>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8" name="Rounded Rectangle 7">
            <a:extLst>
              <a:ext uri="{FF2B5EF4-FFF2-40B4-BE49-F238E27FC236}">
                <a16:creationId xmlns:a16="http://schemas.microsoft.com/office/drawing/2014/main" xmlns=""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9" name="Rounded Rectangle 8">
            <a:extLst>
              <a:ext uri="{FF2B5EF4-FFF2-40B4-BE49-F238E27FC236}">
                <a16:creationId xmlns:a16="http://schemas.microsoft.com/office/drawing/2014/main" xmlns="" id="{E5460C34-646D-E545-A724-7D37328FCD8B}"/>
              </a:ext>
            </a:extLst>
          </p:cNvPr>
          <p:cNvSpPr/>
          <p:nvPr userDrawn="1"/>
        </p:nvSpPr>
        <p:spPr>
          <a:xfrm>
            <a:off x="555773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19" name="Text Placeholder 5">
            <a:extLst>
              <a:ext uri="{FF2B5EF4-FFF2-40B4-BE49-F238E27FC236}">
                <a16:creationId xmlns:a16="http://schemas.microsoft.com/office/drawing/2014/main" xmlns="" id="{264AE598-F519-EC48-B46B-53072B7D7840}"/>
              </a:ext>
            </a:extLst>
          </p:cNvPr>
          <p:cNvSpPr txBox="1">
            <a:spLocks/>
          </p:cNvSpPr>
          <p:nvPr userDrawn="1"/>
        </p:nvSpPr>
        <p:spPr>
          <a:xfrm>
            <a:off x="5344232" y="3137631"/>
            <a:ext cx="1523711" cy="28220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cap="none" dirty="0">
                <a:solidFill>
                  <a:schemeClr val="bg2"/>
                </a:solidFill>
                <a:latin typeface="+mn-lt"/>
                <a:cs typeface="Lato Regular"/>
              </a:rPr>
              <a:t>@mphasis</a:t>
            </a:r>
          </a:p>
        </p:txBody>
      </p:sp>
      <p:sp>
        <p:nvSpPr>
          <p:cNvPr id="20" name="Text Placeholder 5">
            <a:extLst>
              <a:ext uri="{FF2B5EF4-FFF2-40B4-BE49-F238E27FC236}">
                <a16:creationId xmlns:a16="http://schemas.microsoft.com/office/drawing/2014/main" xmlns="" id="{A3F209CD-3E6C-DB45-8E51-E1C8DE39EBBA}"/>
              </a:ext>
            </a:extLst>
          </p:cNvPr>
          <p:cNvSpPr txBox="1">
            <a:spLocks/>
          </p:cNvSpPr>
          <p:nvPr userDrawn="1"/>
        </p:nvSpPr>
        <p:spPr>
          <a:xfrm>
            <a:off x="4802397" y="2907689"/>
            <a:ext cx="2607381" cy="51362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dirty="0">
                <a:solidFill>
                  <a:schemeClr val="tx2"/>
                </a:solidFill>
                <a:latin typeface="+mn-lt"/>
              </a:rPr>
              <a:t>FOLLOW US IN THE LINK BELLOW</a:t>
            </a:r>
          </a:p>
        </p:txBody>
      </p:sp>
      <p:pic>
        <p:nvPicPr>
          <p:cNvPr id="21" name="Picture 20">
            <a:extLst>
              <a:ext uri="{FF2B5EF4-FFF2-40B4-BE49-F238E27FC236}">
                <a16:creationId xmlns:a16="http://schemas.microsoft.com/office/drawing/2014/main" xmlns=""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xmlns=""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4" name="Content Placeholder 21">
            <a:extLst>
              <a:ext uri="{FF2B5EF4-FFF2-40B4-BE49-F238E27FC236}">
                <a16:creationId xmlns:a16="http://schemas.microsoft.com/office/drawing/2014/main" xmlns="" id="{3DE5018B-D1CC-5447-85EA-EC7D47CAA95B}"/>
              </a:ext>
            </a:extLst>
          </p:cNvPr>
          <p:cNvSpPr>
            <a:spLocks noGrp="1"/>
          </p:cNvSpPr>
          <p:nvPr>
            <p:ph sz="quarter" idx="15" hasCustomPrompt="1"/>
          </p:nvPr>
        </p:nvSpPr>
        <p:spPr>
          <a:xfrm>
            <a:off x="4767444" y="4243966"/>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xmlns="" id="{0D31820A-DD73-7E4D-B283-9AB9C85B3AB6}"/>
              </a:ext>
            </a:extLst>
          </p:cNvPr>
          <p:cNvCxnSpPr/>
          <p:nvPr userDrawn="1"/>
        </p:nvCxnSpPr>
        <p:spPr>
          <a:xfrm>
            <a:off x="5653884"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xmlns="" id="{573A9758-1889-534B-A91C-E1CF96566C0E}"/>
              </a:ext>
            </a:extLst>
          </p:cNvPr>
          <p:cNvCxnSpPr/>
          <p:nvPr userDrawn="1"/>
        </p:nvCxnSpPr>
        <p:spPr>
          <a:xfrm>
            <a:off x="6486257"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0" name="Graphic 29">
            <a:hlinkClick r:id="rId4"/>
            <a:extLst>
              <a:ext uri="{FF2B5EF4-FFF2-40B4-BE49-F238E27FC236}">
                <a16:creationId xmlns:a16="http://schemas.microsoft.com/office/drawing/2014/main" xmlns="" id="{8831CF71-0BF3-8D4D-99EA-11A06B5F5294}"/>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041589" y="3612271"/>
            <a:ext cx="391441" cy="391441"/>
          </a:xfrm>
          <a:prstGeom prst="rect">
            <a:avLst/>
          </a:prstGeom>
        </p:spPr>
      </p:pic>
      <p:sp>
        <p:nvSpPr>
          <p:cNvPr id="3" name="Text Placeholder 2">
            <a:extLst>
              <a:ext uri="{FF2B5EF4-FFF2-40B4-BE49-F238E27FC236}">
                <a16:creationId xmlns:a16="http://schemas.microsoft.com/office/drawing/2014/main" xmlns="" id="{D3256AB7-BF80-7048-815F-A1D51B0A27FC}"/>
              </a:ext>
            </a:extLst>
          </p:cNvPr>
          <p:cNvSpPr>
            <a:spLocks noGrp="1"/>
          </p:cNvSpPr>
          <p:nvPr userDrawn="1">
            <p:ph type="body" sz="quarter" idx="16" hasCustomPrompt="1"/>
          </p:nvPr>
        </p:nvSpPr>
        <p:spPr>
          <a:xfrm>
            <a:off x="5614988" y="5062538"/>
            <a:ext cx="1689100" cy="531812"/>
          </a:xfrm>
          <a:prstGeom prst="rect">
            <a:avLst/>
          </a:prstGeom>
        </p:spPr>
        <p:txBody>
          <a:bodyPr anchor="ctr"/>
          <a:lstStyle>
            <a:lvl1pPr marL="0" indent="0" algn="ctr">
              <a:buNone/>
              <a:defRPr sz="12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Contact Details</a:t>
            </a:r>
          </a:p>
        </p:txBody>
      </p:sp>
      <p:sp>
        <p:nvSpPr>
          <p:cNvPr id="5" name="Picture Placeholder 4">
            <a:extLst>
              <a:ext uri="{FF2B5EF4-FFF2-40B4-BE49-F238E27FC236}">
                <a16:creationId xmlns:a16="http://schemas.microsoft.com/office/drawing/2014/main" xmlns="" id="{E26FFB31-183E-1A45-A793-BF684D65704D}"/>
              </a:ext>
            </a:extLst>
          </p:cNvPr>
          <p:cNvSpPr>
            <a:spLocks noGrp="1"/>
          </p:cNvSpPr>
          <p:nvPr userDrawn="1">
            <p:ph type="pic" sz="quarter" idx="17" hasCustomPrompt="1"/>
          </p:nvPr>
        </p:nvSpPr>
        <p:spPr>
          <a:xfrm>
            <a:off x="4916208" y="5062538"/>
            <a:ext cx="531812" cy="531812"/>
          </a:xfrm>
          <a:prstGeom prst="rect">
            <a:avLst/>
          </a:prstGeom>
        </p:spPr>
        <p:txBody>
          <a:bodyPr anchor="ctr"/>
          <a:lstStyle>
            <a:lvl1pPr marL="0" indent="0" algn="ctr">
              <a:buNone/>
              <a:defRPr sz="1000"/>
            </a:lvl1pPr>
          </a:lstStyle>
          <a:p>
            <a:r>
              <a:rPr lang="en-US" dirty="0"/>
              <a:t>Place icon here</a:t>
            </a:r>
          </a:p>
        </p:txBody>
      </p:sp>
      <p:pic>
        <p:nvPicPr>
          <p:cNvPr id="29" name="Graphic 28">
            <a:hlinkClick r:id="rId7"/>
            <a:extLst>
              <a:ext uri="{FF2B5EF4-FFF2-40B4-BE49-F238E27FC236}">
                <a16:creationId xmlns:a16="http://schemas.microsoft.com/office/drawing/2014/main" xmlns="" id="{EC6F4EF2-E475-B144-86D2-DF5D92BF755C}"/>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6707110" y="3608783"/>
            <a:ext cx="398416" cy="398416"/>
          </a:xfrm>
          <a:prstGeom prst="rect">
            <a:avLst/>
          </a:prstGeom>
        </p:spPr>
      </p:pic>
      <p:pic>
        <p:nvPicPr>
          <p:cNvPr id="31" name="Graphic 30">
            <a:hlinkClick r:id="rId10"/>
            <a:extLst>
              <a:ext uri="{FF2B5EF4-FFF2-40B4-BE49-F238E27FC236}">
                <a16:creationId xmlns:a16="http://schemas.microsoft.com/office/drawing/2014/main" xmlns="" id="{B987D016-0AA5-1647-B182-B3E47A11AE3E}"/>
              </a:ext>
            </a:extLst>
          </p:cNvPr>
          <p:cNvPicPr>
            <a:picLocks noChangeAspect="1"/>
          </p:cNvPicPr>
          <p:nvPr userDrawn="1"/>
        </p:nvPicPr>
        <p:blipFill>
          <a:blip r:embed="rId11">
            <a:extLst>
              <a:ext uri="{96DAC541-7B7A-43D3-8B79-37D633B846F1}">
                <asvg:svgBlip xmlns:asvg="http://schemas.microsoft.com/office/drawing/2016/SVG/main" xmlns="" r:embed="rId12"/>
              </a:ext>
            </a:extLst>
          </a:blip>
          <a:stretch>
            <a:fillRect/>
          </a:stretch>
        </p:blipFill>
        <p:spPr>
          <a:xfrm>
            <a:off x="5874738" y="3612658"/>
            <a:ext cx="390666" cy="390666"/>
          </a:xfrm>
          <a:prstGeom prst="rect">
            <a:avLst/>
          </a:prstGeom>
        </p:spPr>
      </p:pic>
    </p:spTree>
    <p:extLst>
      <p:ext uri="{BB962C8B-B14F-4D97-AF65-F5344CB8AC3E}">
        <p14:creationId xmlns:p14="http://schemas.microsoft.com/office/powerpoint/2010/main" val="10746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600"/>
                                        <p:tgtEl>
                                          <p:spTgt spid="19">
                                            <p:txEl>
                                              <p:pRg st="0" end="0"/>
                                            </p:txEl>
                                          </p:spTgt>
                                        </p:tgtEl>
                                      </p:cBhvr>
                                    </p:animEffect>
                                    <p:anim calcmode="lin" valueType="num">
                                      <p:cBhvr>
                                        <p:cTn id="8" dur="6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19">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19">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600"/>
                                        <p:tgtEl>
                                          <p:spTgt spid="20">
                                            <p:txEl>
                                              <p:pRg st="0" end="0"/>
                                            </p:txEl>
                                          </p:spTgt>
                                        </p:tgtEl>
                                      </p:cBhvr>
                                    </p:animEffect>
                                    <p:anim calcmode="lin" valueType="num">
                                      <p:cBhvr>
                                        <p:cTn id="14"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37" presetClass="entr" presetSubtype="0" fill="hold" nodeType="withEffect">
                  <p:stCondLst>
                    <p:cond delay="300"/>
                  </p:stCondLst>
                  <p:childTnLst>
                    <p:set>
                      <p:cBhvr>
                        <p:cTn dur="1" fill="hold">
                          <p:stCondLst>
                            <p:cond delay="0"/>
                          </p:stCondLst>
                        </p:cTn>
                        <p:tgtEl>
                          <p:spTgt spid="19"/>
                        </p:tgtEl>
                        <p:attrNameLst>
                          <p:attrName>style.visibility</p:attrName>
                        </p:attrNameLst>
                      </p:cBhvr>
                      <p:to>
                        <p:strVal val="visible"/>
                      </p:to>
                    </p:set>
                    <p:animEffect transition="in" filter="fade">
                      <p:cBhvr>
                        <p:cTn dur="600"/>
                        <p:tgtEl>
                          <p:spTgt spid="19"/>
                        </p:tgtEl>
                      </p:cBhvr>
                    </p:animEffect>
                    <p:anim calcmode="lin" valueType="num">
                      <p:cBhvr>
                        <p:cTn dur="600" fill="hold"/>
                        <p:tgtEl>
                          <p:spTgt spid="19"/>
                        </p:tgtEl>
                        <p:attrNameLst>
                          <p:attrName>ppt_x</p:attrName>
                        </p:attrNameLst>
                      </p:cBhvr>
                      <p:tavLst>
                        <p:tav tm="0">
                          <p:val>
                            <p:strVal val="#ppt_x"/>
                          </p:val>
                        </p:tav>
                        <p:tav tm="100000">
                          <p:val>
                            <p:strVal val="#ppt_x"/>
                          </p:val>
                        </p:tav>
                      </p:tavLst>
                    </p:anim>
                    <p:anim calcmode="lin" valueType="num">
                      <p:cBhvr>
                        <p:cTn dur="540" decel="100000" fill="hold"/>
                        <p:tgtEl>
                          <p:spTgt spid="1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19"/>
                        </p:tgtEl>
                        <p:attrNameLst>
                          <p:attrName>ppt_y</p:attrName>
                        </p:attrNameLst>
                      </p:cBhvr>
                      <p:tavLst>
                        <p:tav tm="0">
                          <p:val>
                            <p:strVal val="#ppt_y-.03"/>
                          </p:val>
                        </p:tav>
                        <p:tav tm="100000">
                          <p:val>
                            <p:strVal val="#ppt_y"/>
                          </p:val>
                        </p:tav>
                      </p:tavLst>
                    </p:anim>
                  </p:childTnLst>
                </p:cTn>
              </p:par>
            </p:tnLst>
          </p:tmpl>
        </p:tmplLst>
      </p:bldP>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6301F199-8DFA-4B32-A155-C165D2E1EE92}"/>
              </a:ext>
            </a:extLst>
          </p:cNvPr>
          <p:cNvSpPr>
            <a:spLocks noGrp="1"/>
          </p:cNvSpPr>
          <p:nvPr>
            <p:ph type="title"/>
          </p:nvPr>
        </p:nvSpPr>
        <p:spPr>
          <a:xfrm>
            <a:off x="838200" y="-13648"/>
            <a:ext cx="10515600" cy="595539"/>
          </a:xfrm>
          <a:prstGeom prst="rect">
            <a:avLst/>
          </a:prstGeom>
        </p:spPr>
        <p:txBody>
          <a:bodyPr anchor="ctr">
            <a:noAutofit/>
          </a:bodyPr>
          <a:lstStyle>
            <a:lvl1pPr algn="ctr">
              <a:defRPr sz="24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xmlns="" id="{3A4359F7-4D65-4302-8E17-A9CEBAE0878B}"/>
              </a:ext>
            </a:extLst>
          </p:cNvPr>
          <p:cNvSpPr txBox="1"/>
          <p:nvPr userDrawn="1"/>
        </p:nvSpPr>
        <p:spPr>
          <a:xfrm>
            <a:off x="272529" y="6554764"/>
            <a:ext cx="3204890" cy="246221"/>
          </a:xfrm>
          <a:prstGeom prst="rect">
            <a:avLst/>
          </a:prstGeom>
          <a:noFill/>
        </p:spPr>
        <p:txBody>
          <a:bodyPr wrap="square" rtlCol="0">
            <a:spAutoFit/>
          </a:bodyPr>
          <a:lstStyle/>
          <a:p>
            <a:r>
              <a:rPr lang="en-US" sz="1000" dirty="0">
                <a:solidFill>
                  <a:schemeClr val="bg1"/>
                </a:solidFill>
              </a:rPr>
              <a:t>© Mphasis 2019  Proprietary and confidential information</a:t>
            </a:r>
          </a:p>
        </p:txBody>
      </p:sp>
      <p:sp>
        <p:nvSpPr>
          <p:cNvPr id="17" name="TextBox 16">
            <a:extLst>
              <a:ext uri="{FF2B5EF4-FFF2-40B4-BE49-F238E27FC236}">
                <a16:creationId xmlns:a16="http://schemas.microsoft.com/office/drawing/2014/main" xmlns="" id="{E117062F-0EF4-4017-AEE4-696F5CCBAD82}"/>
              </a:ext>
            </a:extLst>
          </p:cNvPr>
          <p:cNvSpPr txBox="1"/>
          <p:nvPr userDrawn="1"/>
        </p:nvSpPr>
        <p:spPr>
          <a:xfrm>
            <a:off x="10696575" y="6554764"/>
            <a:ext cx="462743" cy="246221"/>
          </a:xfrm>
          <a:prstGeom prst="rect">
            <a:avLst/>
          </a:prstGeom>
          <a:noFill/>
        </p:spPr>
        <p:txBody>
          <a:bodyPr wrap="square" rtlCol="0">
            <a:spAutoFit/>
          </a:bodyPr>
          <a:lstStyle/>
          <a:p>
            <a:pPr algn="r"/>
            <a:fld id="{82F70C56-9CC2-43FD-A22E-F0925CD76F70}" type="slidenum">
              <a:rPr lang="en-GB" sz="1000" smtClean="0">
                <a:solidFill>
                  <a:schemeClr val="bg1"/>
                </a:solidFill>
              </a:rP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xmlns="" id="{D6C4363B-EC02-4871-9C9B-6E6736588C89}"/>
              </a:ext>
            </a:extLst>
          </p:cNvPr>
          <p:cNvCxnSpPr/>
          <p:nvPr userDrawn="1"/>
        </p:nvCxnSpPr>
        <p:spPr>
          <a:xfrm>
            <a:off x="2341418" y="581891"/>
            <a:ext cx="7509164"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865C9440-CB5B-4827-BE55-C89C95E08BD3}"/>
              </a:ext>
            </a:extLst>
          </p:cNvPr>
          <p:cNvSpPr txBox="1"/>
          <p:nvPr userDrawn="1"/>
        </p:nvSpPr>
        <p:spPr>
          <a:xfrm>
            <a:off x="9342121" y="6554764"/>
            <a:ext cx="1078230" cy="246221"/>
          </a:xfrm>
          <a:prstGeom prst="rect">
            <a:avLst/>
          </a:prstGeom>
          <a:noFill/>
        </p:spPr>
        <p:txBody>
          <a:bodyPr wrap="square" rtlCol="0">
            <a:spAutoFit/>
          </a:bodyPr>
          <a:lstStyle/>
          <a:p>
            <a:pPr algn="ctr"/>
            <a:fld id="{FF6308EF-99F8-41A2-9D60-F7CFD5CF6435}" type="datetime4">
              <a:rPr lang="en-US" sz="1000" smtClean="0">
                <a:solidFill>
                  <a:schemeClr val="bg1"/>
                </a:solidFill>
              </a:rPr>
              <a:t>August 15, 2019</a:t>
            </a:fld>
            <a:endParaRPr lang="en-US" sz="1000" dirty="0">
              <a:solidFill>
                <a:schemeClr val="bg1"/>
              </a:solidFill>
            </a:endParaRPr>
          </a:p>
        </p:txBody>
      </p:sp>
    </p:spTree>
    <p:extLst>
      <p:ext uri="{BB962C8B-B14F-4D97-AF65-F5344CB8AC3E}">
        <p14:creationId xmlns:p14="http://schemas.microsoft.com/office/powerpoint/2010/main" val="37766629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xmlns=""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xmlns=""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xmlns=""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xmlns=""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xmlns=""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xmlns=""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xmlns=""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xmlns=""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xmlns=""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xmlns=""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06914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6.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8/15/2019</a:t>
            </a:fld>
            <a:endParaRPr lang="en-US" dirty="0"/>
          </a:p>
        </p:txBody>
      </p:sp>
      <p:sp>
        <p:nvSpPr>
          <p:cNvPr id="5" name="Footer Placeholder 4">
            <a:extLst>
              <a:ext uri="{FF2B5EF4-FFF2-40B4-BE49-F238E27FC236}">
                <a16:creationId xmlns:a16="http://schemas.microsoft.com/office/drawing/2014/main" xmlns=""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dirty="0"/>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790" r:id="rId3"/>
    <p:sldLayoutId id="2147483850" r:id="rId4"/>
    <p:sldLayoutId id="2147483860" r:id="rId5"/>
    <p:sldLayoutId id="2147483858" r:id="rId6"/>
    <p:sldLayoutId id="2147483861" r:id="rId7"/>
    <p:sldLayoutId id="2147483859" r:id="rId8"/>
    <p:sldLayoutId id="2147483844" r:id="rId9"/>
    <p:sldLayoutId id="2147483851" r:id="rId10"/>
    <p:sldLayoutId id="214748385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xmlns=""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xmlns="" id="{3F8EAD30-43C4-3247-B11A-C4F72EB11537}"/>
              </a:ext>
            </a:extLst>
          </p:cNvPr>
          <p:cNvPicPr>
            <a:picLocks noChangeAspect="1"/>
          </p:cNvPicPr>
          <p:nvPr userDrawn="1"/>
        </p:nvPicPr>
        <p:blipFill rotWithShape="1">
          <a:blip r:embed="rId25"/>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xmlns=""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2018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xmlns=""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8/15/2019</a:t>
            </a:fld>
            <a:endParaRPr lang="en-US" dirty="0"/>
          </a:p>
        </p:txBody>
      </p:sp>
      <p:sp>
        <p:nvSpPr>
          <p:cNvPr id="20" name="Slide Number Placeholder 6">
            <a:extLst>
              <a:ext uri="{FF2B5EF4-FFF2-40B4-BE49-F238E27FC236}">
                <a16:creationId xmlns:a16="http://schemas.microsoft.com/office/drawing/2014/main" xmlns=""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48" r:id="rId1"/>
    <p:sldLayoutId id="2147483708" r:id="rId2"/>
    <p:sldLayoutId id="2147483843" r:id="rId3"/>
    <p:sldLayoutId id="2147483788" r:id="rId4"/>
    <p:sldLayoutId id="2147483660" r:id="rId5"/>
    <p:sldLayoutId id="2147483704" r:id="rId6"/>
    <p:sldLayoutId id="2147483670" r:id="rId7"/>
    <p:sldLayoutId id="2147483674" r:id="rId8"/>
    <p:sldLayoutId id="2147483709" r:id="rId9"/>
    <p:sldLayoutId id="2147483714" r:id="rId10"/>
    <p:sldLayoutId id="2147483675" r:id="rId11"/>
    <p:sldLayoutId id="2147483811" r:id="rId12"/>
    <p:sldLayoutId id="2147483815" r:id="rId13"/>
    <p:sldLayoutId id="2147483816" r:id="rId14"/>
    <p:sldLayoutId id="2147483817" r:id="rId15"/>
    <p:sldLayoutId id="2147483819" r:id="rId16"/>
    <p:sldLayoutId id="2147483822" r:id="rId17"/>
    <p:sldLayoutId id="2147483830" r:id="rId18"/>
    <p:sldLayoutId id="2147483717" r:id="rId19"/>
    <p:sldLayoutId id="2147483677" r:id="rId20"/>
    <p:sldLayoutId id="2147483831" r:id="rId21"/>
    <p:sldLayoutId id="2147483832" r:id="rId22"/>
    <p:sldLayoutId id="2147483862" r:id="rId23"/>
  </p:sldLayoutIdLst>
  <p:hf hdr="0" ftr="0"/>
  <p:txStyles>
    <p:titleStyle>
      <a:lvl1pPr algn="ctr" defTabSz="914400" rtl="0" eaLnBrk="1" latinLnBrk="0" hangingPunct="1">
        <a:lnSpc>
          <a:spcPct val="90000"/>
        </a:lnSpc>
        <a:spcBef>
          <a:spcPct val="0"/>
        </a:spcBef>
        <a:buNone/>
        <a:defRPr sz="2400" b="1" kern="1200">
          <a:solidFill>
            <a:schemeClr val="accent6">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7.emf"/><Relationship Id="rId1" Type="http://schemas.openxmlformats.org/officeDocument/2006/relationships/slideLayout" Target="../slideLayouts/slideLayout12.xml"/><Relationship Id="rId5" Type="http://schemas.openxmlformats.org/officeDocument/2006/relationships/image" Target="../media/image57.png"/><Relationship Id="rId4" Type="http://schemas.openxmlformats.org/officeDocument/2006/relationships/image" Target="../media/image56.png"/></Relationships>
</file>

<file path=ppt/slides/_rels/slide1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emf"/><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1.emf"/><Relationship Id="rId5" Type="http://schemas.openxmlformats.org/officeDocument/2006/relationships/image" Target="../media/image15.png"/><Relationship Id="rId10" Type="http://schemas.openxmlformats.org/officeDocument/2006/relationships/image" Target="../media/image20.emf"/><Relationship Id="rId4" Type="http://schemas.openxmlformats.org/officeDocument/2006/relationships/image" Target="../media/image14.png"/><Relationship Id="rId9" Type="http://schemas.openxmlformats.org/officeDocument/2006/relationships/image" Target="../media/image1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4.png"/><Relationship Id="rId21" Type="http://schemas.openxmlformats.org/officeDocument/2006/relationships/image" Target="../media/image41.jpeg"/><Relationship Id="rId7" Type="http://schemas.openxmlformats.org/officeDocument/2006/relationships/image" Target="../media/image28.emf"/><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3.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7.emf"/><Relationship Id="rId11" Type="http://schemas.openxmlformats.org/officeDocument/2006/relationships/image" Target="../media/image15.png"/><Relationship Id="rId5" Type="http://schemas.openxmlformats.org/officeDocument/2006/relationships/image" Target="../media/image26.emf"/><Relationship Id="rId15" Type="http://schemas.openxmlformats.org/officeDocument/2006/relationships/image" Target="../media/image35.png"/><Relationship Id="rId10" Type="http://schemas.openxmlformats.org/officeDocument/2006/relationships/image" Target="../media/image31.emf"/><Relationship Id="rId19" Type="http://schemas.openxmlformats.org/officeDocument/2006/relationships/image" Target="../media/image39.jpe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4.png"/><Relationship Id="rId22" Type="http://schemas.openxmlformats.org/officeDocument/2006/relationships/image" Target="../media/image42.png"/></Relationships>
</file>

<file path=ppt/slides/_rels/slide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6.emf"/><Relationship Id="rId7" Type="http://schemas.openxmlformats.org/officeDocument/2006/relationships/image" Target="../media/image45.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2.xml"/><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D1ACAD02-4527-BB4B-B170-AD2241F08FEA}"/>
              </a:ext>
            </a:extLst>
          </p:cNvPr>
          <p:cNvSpPr>
            <a:spLocks noGrp="1"/>
          </p:cNvSpPr>
          <p:nvPr>
            <p:ph type="body" sz="quarter" idx="10"/>
          </p:nvPr>
        </p:nvSpPr>
        <p:spPr/>
        <p:txBody>
          <a:bodyPr>
            <a:normAutofit fontScale="92500" lnSpcReduction="20000"/>
          </a:bodyPr>
          <a:lstStyle/>
          <a:p>
            <a:r>
              <a:rPr lang="en-IN" altLang="en-US" dirty="0" smtClean="0"/>
              <a:t>Modernization Road Map - </a:t>
            </a:r>
            <a:r>
              <a:rPr lang="en-IN" altLang="en-US" dirty="0" err="1" smtClean="0"/>
              <a:t>Navisysfo</a:t>
            </a:r>
            <a:endParaRPr lang="en-US" dirty="0"/>
          </a:p>
        </p:txBody>
      </p:sp>
      <p:sp>
        <p:nvSpPr>
          <p:cNvPr id="9" name="Text Placeholder 8">
            <a:extLst>
              <a:ext uri="{FF2B5EF4-FFF2-40B4-BE49-F238E27FC236}">
                <a16:creationId xmlns:a16="http://schemas.microsoft.com/office/drawing/2014/main" xmlns="" id="{8F0BEED6-0AEA-0341-B51D-8AA5473C9D43}"/>
              </a:ext>
            </a:extLst>
          </p:cNvPr>
          <p:cNvSpPr>
            <a:spLocks noGrp="1"/>
          </p:cNvSpPr>
          <p:nvPr>
            <p:ph type="body" sz="quarter" idx="11"/>
          </p:nvPr>
        </p:nvSpPr>
        <p:spPr/>
        <p:txBody>
          <a:bodyPr/>
          <a:lstStyle/>
          <a:p>
            <a:r>
              <a:rPr lang="en-US" dirty="0" smtClean="0"/>
              <a:t>June 2019</a:t>
            </a:r>
            <a:endParaRPr lang="en-US" dirty="0"/>
          </a:p>
        </p:txBody>
      </p:sp>
    </p:spTree>
    <p:extLst>
      <p:ext uri="{BB962C8B-B14F-4D97-AF65-F5344CB8AC3E}">
        <p14:creationId xmlns:p14="http://schemas.microsoft.com/office/powerpoint/2010/main" val="4045917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smtClean="0"/>
              <a:t>Road Ahead…</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77044861"/>
              </p:ext>
            </p:extLst>
          </p:nvPr>
        </p:nvGraphicFramePr>
        <p:xfrm>
          <a:off x="2105152" y="1353651"/>
          <a:ext cx="6650842" cy="3232309"/>
        </p:xfrm>
        <a:graphic>
          <a:graphicData uri="http://schemas.openxmlformats.org/drawingml/2006/table">
            <a:tbl>
              <a:tblPr firstRow="1" bandRow="1">
                <a:tableStyleId>{F5AB1C69-6EDB-4FF4-983F-18BD219EF322}</a:tableStyleId>
              </a:tblPr>
              <a:tblGrid>
                <a:gridCol w="2385780"/>
                <a:gridCol w="4265062"/>
              </a:tblGrid>
              <a:tr h="432038">
                <a:tc>
                  <a:txBody>
                    <a:bodyPr/>
                    <a:lstStyle/>
                    <a:p>
                      <a:r>
                        <a:rPr lang="en-US" dirty="0" smtClean="0"/>
                        <a:t>Implementation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Purpose of Implementation</a:t>
                      </a:r>
                      <a:endParaRPr lang="en-US" dirty="0" smtClean="0"/>
                    </a:p>
                  </a:txBody>
                  <a:tcPr/>
                </a:tc>
              </a:tr>
              <a:tr h="987516">
                <a:tc>
                  <a:txBody>
                    <a:bodyPr/>
                    <a:lstStyle/>
                    <a:p>
                      <a:r>
                        <a:rPr lang="en-US" dirty="0" smtClean="0"/>
                        <a:t>Code Profiling (Visual VM)</a:t>
                      </a:r>
                      <a:endParaRPr lang="en-US" dirty="0"/>
                    </a:p>
                  </a:txBody>
                  <a:tcPr/>
                </a:tc>
                <a:tc>
                  <a:txBody>
                    <a:bodyPr/>
                    <a:lstStyle/>
                    <a:p>
                      <a:r>
                        <a:rPr lang="en-US" dirty="0" smtClean="0"/>
                        <a:t>Identify Memory Leaks</a:t>
                      </a:r>
                      <a:endParaRPr lang="en-US" dirty="0"/>
                    </a:p>
                  </a:txBody>
                  <a:tcPr/>
                </a:tc>
              </a:tr>
              <a:tr h="1172675">
                <a:tc>
                  <a:txBody>
                    <a:bodyPr/>
                    <a:lstStyle/>
                    <a:p>
                      <a:r>
                        <a:rPr lang="en-US" dirty="0" smtClean="0"/>
                        <a:t>Asynchronous Loggers</a:t>
                      </a:r>
                      <a:endParaRPr lang="en-US" dirty="0"/>
                    </a:p>
                  </a:txBody>
                  <a:tcPr/>
                </a:tc>
                <a:tc>
                  <a:txBody>
                    <a:bodyPr/>
                    <a:lstStyle/>
                    <a:p>
                      <a:r>
                        <a:rPr lang="en-US" dirty="0" smtClean="0"/>
                        <a:t>Performance Tuning Measure upon loggers</a:t>
                      </a:r>
                      <a:endParaRPr lang="en-US" dirty="0"/>
                    </a:p>
                  </a:txBody>
                  <a:tcPr/>
                </a:tc>
              </a:tr>
              <a:tr h="617197">
                <a:tc>
                  <a:txBody>
                    <a:bodyPr/>
                    <a:lstStyle/>
                    <a:p>
                      <a:r>
                        <a:rPr lang="en-US" dirty="0" smtClean="0"/>
                        <a:t>Code Minification</a:t>
                      </a:r>
                      <a:endParaRPr lang="en-US" dirty="0"/>
                    </a:p>
                  </a:txBody>
                  <a:tcPr/>
                </a:tc>
                <a:tc>
                  <a:txBody>
                    <a:bodyPr/>
                    <a:lstStyle/>
                    <a:p>
                      <a:r>
                        <a:rPr lang="en-US" dirty="0" smtClean="0"/>
                        <a:t>Performance Tuning Measure upon CSS,</a:t>
                      </a:r>
                      <a:r>
                        <a:rPr lang="en-US" baseline="0" dirty="0" smtClean="0"/>
                        <a:t> JavaScript &amp; HTML pages. </a:t>
                      </a:r>
                      <a:endParaRPr lang="en-US" dirty="0"/>
                    </a:p>
                  </a:txBody>
                  <a:tcPr/>
                </a:tc>
              </a:tr>
            </a:tbl>
          </a:graphicData>
        </a:graphic>
      </p:graphicFrame>
    </p:spTree>
    <p:extLst>
      <p:ext uri="{BB962C8B-B14F-4D97-AF65-F5344CB8AC3E}">
        <p14:creationId xmlns:p14="http://schemas.microsoft.com/office/powerpoint/2010/main" val="167750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altLang="en-US" dirty="0" smtClean="0"/>
              <a:t>XRebel- APM</a:t>
            </a:r>
            <a:endParaRPr lang="en-US" dirty="0"/>
          </a:p>
        </p:txBody>
      </p:sp>
      <p:pic>
        <p:nvPicPr>
          <p:cNvPr id="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737" y="615696"/>
            <a:ext cx="8410575"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393" y="2371344"/>
            <a:ext cx="8639175" cy="3944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142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altLang="en-US" dirty="0"/>
              <a:t>XRebel- APM</a:t>
            </a:r>
            <a:endParaRPr lang="en-US" dirty="0"/>
          </a:p>
        </p:txBody>
      </p:sp>
      <p:sp>
        <p:nvSpPr>
          <p:cNvPr id="9" name="Rectangle 8"/>
          <p:cNvSpPr/>
          <p:nvPr/>
        </p:nvSpPr>
        <p:spPr>
          <a:xfrm>
            <a:off x="927279" y="674982"/>
            <a:ext cx="10469591" cy="731034"/>
          </a:xfrm>
          <a:prstGeom prst="rect">
            <a:avLst/>
          </a:prstGeom>
        </p:spPr>
        <p:txBody>
          <a:bodyPr wrap="square">
            <a:spAutoFit/>
          </a:bodyPr>
          <a:lstStyle/>
          <a:p>
            <a:pPr lvl="2">
              <a:lnSpc>
                <a:spcPct val="150000"/>
              </a:lnSpc>
            </a:pPr>
            <a:endParaRPr lang="en-US" sz="1400" dirty="0">
              <a:latin typeface="Arial" pitchFamily="34" charset="0"/>
              <a:ea typeface="ＭＳ Ｐゴシック" pitchFamily="34" charset="-128"/>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Arial" pitchFamily="34" charset="0"/>
              <a:ea typeface="ＭＳ Ｐゴシック" pitchFamily="34" charset="-128"/>
              <a:cs typeface="Times New Roman" panose="02020603050405020304" pitchFamily="18" charset="0"/>
            </a:endParaRP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6296" y="1085850"/>
            <a:ext cx="5029200" cy="531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7696" y="958129"/>
            <a:ext cx="3810000" cy="488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68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altLang="en-US" dirty="0" err="1" smtClean="0"/>
              <a:t>Xrebel</a:t>
            </a:r>
            <a:r>
              <a:rPr lang="en-US" altLang="en-US" dirty="0" smtClean="0"/>
              <a:t> APM Trace / Call Graph</a:t>
            </a:r>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010" y="713994"/>
            <a:ext cx="10432974" cy="5724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57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altLang="en-US" dirty="0" smtClean="0"/>
              <a:t>Asynchronous Loggers</a:t>
            </a:r>
            <a:endParaRPr lang="en-US" dirty="0"/>
          </a:p>
        </p:txBody>
      </p:sp>
      <p:pic>
        <p:nvPicPr>
          <p:cNvPr id="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3727" y="643128"/>
            <a:ext cx="177333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0" y="1252727"/>
            <a:ext cx="3508847" cy="2008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872" y="1092898"/>
            <a:ext cx="563880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8385" y="3319272"/>
            <a:ext cx="5844783" cy="31839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81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Visual VM</a:t>
            </a:r>
            <a:endParaRPr lang="en-US" dirty="0"/>
          </a:p>
        </p:txBody>
      </p:sp>
      <p:pic>
        <p:nvPicPr>
          <p:cNvPr id="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0" y="888492"/>
            <a:ext cx="8839200" cy="537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0139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smtClean="0"/>
              <a:t>VisualVM</a:t>
            </a:r>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898" y="778764"/>
            <a:ext cx="9529710" cy="5742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4208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smtClean="0"/>
              <a:t>SonarQube</a:t>
            </a:r>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304" y="1049328"/>
            <a:ext cx="8247888" cy="48180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35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SonarLint</a:t>
            </a:r>
            <a:endParaRPr lang="en-US" dirty="0"/>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416" y="894449"/>
            <a:ext cx="8382000" cy="5224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1241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Jenkins</a:t>
            </a:r>
            <a:endParaRPr lang="en-US" dirty="0"/>
          </a:p>
        </p:txBody>
      </p:sp>
      <p:pic>
        <p:nvPicPr>
          <p:cNvPr id="8" name="Picture 2" descr="Image result for jenkins build autom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3536" y="1261872"/>
            <a:ext cx="7848600" cy="4429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46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17526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3005138"/>
            <a:ext cx="964076" cy="728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8945" y="2232101"/>
            <a:ext cx="1352855" cy="892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7600" y="838200"/>
            <a:ext cx="2100262" cy="809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0475" y="2863994"/>
            <a:ext cx="1814512" cy="1006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599" y="5510213"/>
            <a:ext cx="2286001"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7" descr="Image result for automatio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0" y="4191000"/>
            <a:ext cx="1947862" cy="107495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0057" y="3886200"/>
            <a:ext cx="1462087" cy="1095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10226" y="4876800"/>
            <a:ext cx="998008"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Left Brace 13"/>
          <p:cNvSpPr/>
          <p:nvPr/>
        </p:nvSpPr>
        <p:spPr>
          <a:xfrm>
            <a:off x="4953000" y="1905000"/>
            <a:ext cx="228600" cy="3886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p:cNvSpPr/>
          <p:nvPr/>
        </p:nvSpPr>
        <p:spPr>
          <a:xfrm>
            <a:off x="7162800" y="685800"/>
            <a:ext cx="457200" cy="5943600"/>
          </a:xfrm>
          <a:prstGeom prst="lef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6"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46411" y="1905000"/>
            <a:ext cx="1685925"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830005" y="3383378"/>
            <a:ext cx="382190" cy="3821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820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GzipFilter</a:t>
            </a:r>
            <a:endParaRPr lang="en-US" dirty="0"/>
          </a:p>
        </p:txBody>
      </p:sp>
      <p:sp>
        <p:nvSpPr>
          <p:cNvPr id="3" name="Rectangle 2"/>
          <p:cNvSpPr/>
          <p:nvPr/>
        </p:nvSpPr>
        <p:spPr>
          <a:xfrm>
            <a:off x="487680" y="750838"/>
            <a:ext cx="11192256" cy="1477328"/>
          </a:xfrm>
          <a:prstGeom prst="rect">
            <a:avLst/>
          </a:prstGeom>
        </p:spPr>
        <p:txBody>
          <a:bodyPr wrap="square">
            <a:spAutoFit/>
          </a:bodyPr>
          <a:lstStyle/>
          <a:p>
            <a:r>
              <a:rPr lang="en-US" b="1" dirty="0"/>
              <a:t>Implementation Details:</a:t>
            </a:r>
            <a:endParaRPr lang="en-US" dirty="0"/>
          </a:p>
          <a:p>
            <a:pPr marL="342900" lvl="0" indent="-342900">
              <a:buFont typeface="+mj-lt"/>
              <a:buAutoNum type="alphaLcPeriod"/>
            </a:pPr>
            <a:r>
              <a:rPr lang="en-US" dirty="0"/>
              <a:t>Existing</a:t>
            </a:r>
            <a:r>
              <a:rPr lang="en-US" b="1" dirty="0"/>
              <a:t> ServletFilter.java</a:t>
            </a:r>
            <a:r>
              <a:rPr lang="en-US" dirty="0"/>
              <a:t> needs to be updated with GZip Filter code (few lines of code)</a:t>
            </a:r>
          </a:p>
          <a:p>
            <a:pPr marL="342900" lvl="0" indent="-342900">
              <a:buFont typeface="+mj-lt"/>
              <a:buAutoNum type="alphaLcPeriod"/>
            </a:pPr>
            <a:r>
              <a:rPr lang="en-US" dirty="0"/>
              <a:t>Need to add 2 more new .Java files for Response Wrapping with Compressed encoding.</a:t>
            </a:r>
          </a:p>
          <a:p>
            <a:pPr marL="342900" lvl="0" indent="-342900">
              <a:buFont typeface="+mj-lt"/>
              <a:buAutoNum type="alphaLcPeriod"/>
            </a:pPr>
            <a:r>
              <a:rPr lang="en-US" dirty="0"/>
              <a:t>Servlet Filter Mapping has to be added for .JSP, &gt;JS, .CSS &amp; .HTML</a:t>
            </a:r>
          </a:p>
          <a:p>
            <a:r>
              <a:rPr lang="en-US" b="1" dirty="0"/>
              <a:t>That’s it!</a:t>
            </a:r>
            <a:endParaRPr lang="en-US" dirty="0"/>
          </a:p>
        </p:txBody>
      </p:sp>
    </p:spTree>
    <p:extLst>
      <p:ext uri="{BB962C8B-B14F-4D97-AF65-F5344CB8AC3E}">
        <p14:creationId xmlns:p14="http://schemas.microsoft.com/office/powerpoint/2010/main" val="749301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GZipFilter</a:t>
            </a:r>
            <a:endParaRPr lang="en-US" dirty="0"/>
          </a:p>
        </p:txBody>
      </p:sp>
      <p:sp>
        <p:nvSpPr>
          <p:cNvPr id="3" name="Rectangle 2"/>
          <p:cNvSpPr/>
          <p:nvPr/>
        </p:nvSpPr>
        <p:spPr>
          <a:xfrm>
            <a:off x="170688" y="2463797"/>
            <a:ext cx="11253216" cy="1200329"/>
          </a:xfrm>
          <a:prstGeom prst="rect">
            <a:avLst/>
          </a:prstGeom>
        </p:spPr>
        <p:txBody>
          <a:bodyPr wrap="square">
            <a:spAutoFit/>
          </a:bodyPr>
          <a:lstStyle/>
          <a:p>
            <a:r>
              <a:rPr lang="en-US" dirty="0"/>
              <a:t>As a part of our Navisys-</a:t>
            </a:r>
            <a:r>
              <a:rPr lang="en-US" dirty="0" err="1"/>
              <a:t>fo</a:t>
            </a:r>
            <a:r>
              <a:rPr lang="en-US" dirty="0"/>
              <a:t> application performance improvisation </a:t>
            </a:r>
            <a:r>
              <a:rPr lang="en-US" dirty="0" smtClean="0"/>
              <a:t>we have tested </a:t>
            </a:r>
            <a:r>
              <a:rPr lang="en-US" b="1" dirty="0" smtClean="0"/>
              <a:t>GZip</a:t>
            </a:r>
            <a:r>
              <a:rPr lang="en-US" dirty="0" smtClean="0"/>
              <a:t> </a:t>
            </a:r>
            <a:r>
              <a:rPr lang="en-US" b="1" dirty="0"/>
              <a:t>Filter </a:t>
            </a:r>
            <a:r>
              <a:rPr lang="en-US" b="1" dirty="0" smtClean="0"/>
              <a:t>l</a:t>
            </a:r>
            <a:r>
              <a:rPr lang="en-US" dirty="0" smtClean="0"/>
              <a:t>ocal </a:t>
            </a:r>
            <a:r>
              <a:rPr lang="en-US" dirty="0"/>
              <a:t>which gives a huge &amp; +</a:t>
            </a:r>
            <a:r>
              <a:rPr lang="en-US" dirty="0" err="1"/>
              <a:t>ve</a:t>
            </a:r>
            <a:r>
              <a:rPr lang="en-US" dirty="0"/>
              <a:t> delta change in performance. </a:t>
            </a:r>
          </a:p>
          <a:p>
            <a:r>
              <a:rPr lang="en-US" dirty="0"/>
              <a:t>It gives more than </a:t>
            </a:r>
            <a:r>
              <a:rPr lang="en-US" b="1" dirty="0">
                <a:solidFill>
                  <a:srgbClr val="00B050"/>
                </a:solidFill>
              </a:rPr>
              <a:t>50% </a:t>
            </a:r>
            <a:r>
              <a:rPr lang="en-US" dirty="0"/>
              <a:t>improvisation in performance on an average. </a:t>
            </a:r>
            <a:endParaRPr lang="en-US" dirty="0" smtClean="0"/>
          </a:p>
          <a:p>
            <a:r>
              <a:rPr lang="en-US" dirty="0" smtClean="0"/>
              <a:t>Implementation Plan is </a:t>
            </a:r>
            <a:r>
              <a:rPr lang="en-US" dirty="0" smtClean="0">
                <a:solidFill>
                  <a:srgbClr val="B51E6A"/>
                </a:solidFill>
              </a:rPr>
              <a:t>W</a:t>
            </a:r>
            <a:r>
              <a:rPr lang="en-US" dirty="0" smtClean="0"/>
              <a:t>ork </a:t>
            </a:r>
            <a:r>
              <a:rPr lang="en-US" dirty="0" smtClean="0">
                <a:solidFill>
                  <a:srgbClr val="B51E6A"/>
                </a:solidFill>
              </a:rPr>
              <a:t>I</a:t>
            </a:r>
            <a:r>
              <a:rPr lang="en-US" dirty="0" smtClean="0"/>
              <a:t>n </a:t>
            </a:r>
            <a:r>
              <a:rPr lang="en-US" b="1" dirty="0" smtClean="0">
                <a:solidFill>
                  <a:srgbClr val="B51E6A"/>
                </a:solidFill>
              </a:rPr>
              <a:t>P</a:t>
            </a:r>
            <a:r>
              <a:rPr lang="en-US" dirty="0" smtClean="0"/>
              <a:t>rogress</a:t>
            </a:r>
            <a:endParaRPr lang="en-US" dirty="0"/>
          </a:p>
        </p:txBody>
      </p:sp>
      <p:sp>
        <p:nvSpPr>
          <p:cNvPr id="4" name="Rectangle 3"/>
          <p:cNvSpPr/>
          <p:nvPr/>
        </p:nvSpPr>
        <p:spPr>
          <a:xfrm>
            <a:off x="341376" y="689878"/>
            <a:ext cx="11387328" cy="1754326"/>
          </a:xfrm>
          <a:prstGeom prst="rect">
            <a:avLst/>
          </a:prstGeom>
        </p:spPr>
        <p:txBody>
          <a:bodyPr wrap="square">
            <a:spAutoFit/>
          </a:bodyPr>
          <a:lstStyle/>
          <a:p>
            <a:r>
              <a:rPr lang="en-US" b="1" dirty="0"/>
              <a:t>About </a:t>
            </a:r>
            <a:r>
              <a:rPr lang="en-US" b="1" dirty="0"/>
              <a:t>GZip Filter </a:t>
            </a:r>
            <a:r>
              <a:rPr lang="en-US" b="1" dirty="0" smtClean="0"/>
              <a:t>:</a:t>
            </a:r>
            <a:endParaRPr lang="en-US" dirty="0"/>
          </a:p>
          <a:p>
            <a:pPr marL="342900" lvl="0" indent="-342900">
              <a:buFont typeface="+mj-lt"/>
              <a:buAutoNum type="alphaLcPeriod"/>
            </a:pPr>
            <a:r>
              <a:rPr lang="en-US" dirty="0"/>
              <a:t>It is a normal Servlet Filter</a:t>
            </a:r>
          </a:p>
          <a:p>
            <a:pPr marL="342900" lvl="0" indent="-342900">
              <a:buFont typeface="+mj-lt"/>
              <a:buAutoNum type="alphaLcPeriod"/>
            </a:pPr>
            <a:r>
              <a:rPr lang="en-US" dirty="0"/>
              <a:t>Can be implemented in </a:t>
            </a:r>
            <a:r>
              <a:rPr lang="en-US" dirty="0" smtClean="0"/>
              <a:t>Web Application Framework </a:t>
            </a:r>
            <a:r>
              <a:rPr lang="en-US" dirty="0"/>
              <a:t>Level</a:t>
            </a:r>
          </a:p>
          <a:p>
            <a:pPr marL="342900" lvl="0" indent="-342900">
              <a:buFont typeface="+mj-lt"/>
              <a:buAutoNum type="alphaLcPeriod"/>
            </a:pPr>
            <a:r>
              <a:rPr lang="en-US" dirty="0"/>
              <a:t>It Compress the </a:t>
            </a:r>
            <a:r>
              <a:rPr lang="en-US" dirty="0" smtClean="0"/>
              <a:t>HttpRequests </a:t>
            </a:r>
            <a:r>
              <a:rPr lang="en-US" dirty="0"/>
              <a:t>&amp; HttpResponses in perspective of reducing Web Page Load time.</a:t>
            </a:r>
          </a:p>
          <a:p>
            <a:pPr marL="342900" lvl="0" indent="-342900">
              <a:buFont typeface="+mj-lt"/>
              <a:buAutoNum type="alphaLcPeriod"/>
            </a:pPr>
            <a:r>
              <a:rPr lang="en-US" dirty="0"/>
              <a:t>It does Compression over JSPs, .JS, .CSS &amp; .HTML</a:t>
            </a:r>
          </a:p>
          <a:p>
            <a:r>
              <a:rPr lang="en-US" sz="1600" i="1" dirty="0">
                <a:solidFill>
                  <a:srgbClr val="C00000"/>
                </a:solidFill>
              </a:rPr>
              <a:t>This Compression is nothing but minification measure to increase </a:t>
            </a:r>
            <a:r>
              <a:rPr lang="en-US" sz="1600" i="1" dirty="0" smtClean="0">
                <a:solidFill>
                  <a:srgbClr val="C00000"/>
                </a:solidFill>
              </a:rPr>
              <a:t> Page Speed</a:t>
            </a:r>
            <a:endParaRPr lang="en-US" sz="1600" i="1" dirty="0">
              <a:solidFill>
                <a:srgbClr val="C00000"/>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951923"/>
            <a:ext cx="4248150"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0838" y="3954971"/>
            <a:ext cx="42767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560383" y="3903155"/>
            <a:ext cx="622286" cy="369332"/>
          </a:xfrm>
          <a:prstGeom prst="rect">
            <a:avLst/>
          </a:prstGeom>
        </p:spPr>
        <p:txBody>
          <a:bodyPr wrap="none">
            <a:spAutoFit/>
          </a:bodyPr>
          <a:lstStyle/>
          <a:p>
            <a:r>
              <a:rPr lang="en-US" b="1" dirty="0" smtClean="0">
                <a:solidFill>
                  <a:srgbClr val="00B050"/>
                </a:solidFill>
              </a:rPr>
              <a:t>GZip</a:t>
            </a:r>
            <a:endParaRPr lang="en-US" dirty="0">
              <a:solidFill>
                <a:srgbClr val="00B050"/>
              </a:solidFill>
            </a:endParaRPr>
          </a:p>
        </p:txBody>
      </p:sp>
      <p:sp>
        <p:nvSpPr>
          <p:cNvPr id="6" name="Rectangle 5"/>
          <p:cNvSpPr/>
          <p:nvPr/>
        </p:nvSpPr>
        <p:spPr>
          <a:xfrm>
            <a:off x="170688" y="3895797"/>
            <a:ext cx="899605" cy="369332"/>
          </a:xfrm>
          <a:prstGeom prst="rect">
            <a:avLst/>
          </a:prstGeom>
        </p:spPr>
        <p:txBody>
          <a:bodyPr wrap="none">
            <a:spAutoFit/>
          </a:bodyPr>
          <a:lstStyle/>
          <a:p>
            <a:r>
              <a:rPr lang="en-US" b="1" dirty="0" smtClean="0">
                <a:solidFill>
                  <a:srgbClr val="FFC000"/>
                </a:solidFill>
              </a:rPr>
              <a:t>Normal</a:t>
            </a:r>
            <a:endParaRPr lang="en-US" dirty="0">
              <a:solidFill>
                <a:srgbClr val="FFC000"/>
              </a:solidFill>
            </a:endParaRPr>
          </a:p>
        </p:txBody>
      </p:sp>
    </p:spTree>
    <p:extLst>
      <p:ext uri="{BB962C8B-B14F-4D97-AF65-F5344CB8AC3E}">
        <p14:creationId xmlns:p14="http://schemas.microsoft.com/office/powerpoint/2010/main" val="1758830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xmlns="" id="{93AABD03-5BAA-1B4C-97DE-B92E4A699F7E}"/>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6326448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242"/>
            <a:ext cx="12192000" cy="341457"/>
          </a:xfrm>
        </p:spPr>
        <p:txBody>
          <a:bodyPr/>
          <a:lstStyle/>
          <a:p>
            <a:r>
              <a:rPr lang="en-US" dirty="0" smtClean="0"/>
              <a:t>Road Map</a:t>
            </a:r>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766" y="1097280"/>
            <a:ext cx="7812162" cy="466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6928" y="2268855"/>
            <a:ext cx="1057275"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8148" y="1398254"/>
            <a:ext cx="1062037" cy="308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3516" y="3911170"/>
            <a:ext cx="212212" cy="31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3377" y="2696565"/>
            <a:ext cx="1083814" cy="37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464" y="2481072"/>
            <a:ext cx="1435111" cy="206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3340" y="5093374"/>
            <a:ext cx="1224988" cy="499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5"/>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167128" y="4087538"/>
            <a:ext cx="1003289" cy="407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86022" y="4445931"/>
            <a:ext cx="1102162" cy="486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4" name="Straight Arrow Connector 13"/>
          <p:cNvCxnSpPr/>
          <p:nvPr/>
        </p:nvCxnSpPr>
        <p:spPr>
          <a:xfrm flipV="1">
            <a:off x="8872728" y="1710706"/>
            <a:ext cx="152400" cy="4533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20291" y="1304921"/>
            <a:ext cx="1443037" cy="401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93028" y="876760"/>
            <a:ext cx="1689100" cy="29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Straight Arrow Connector 16"/>
          <p:cNvCxnSpPr/>
          <p:nvPr/>
        </p:nvCxnSpPr>
        <p:spPr>
          <a:xfrm flipV="1">
            <a:off x="6817649" y="936800"/>
            <a:ext cx="152400" cy="3009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52105" y="5593080"/>
            <a:ext cx="1282251" cy="710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9" name="Curved Connector 18"/>
          <p:cNvCxnSpPr/>
          <p:nvPr/>
        </p:nvCxnSpPr>
        <p:spPr>
          <a:xfrm rot="10800000" flipV="1">
            <a:off x="2737105" y="5620552"/>
            <a:ext cx="433312" cy="277327"/>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urved Connector 19"/>
          <p:cNvCxnSpPr/>
          <p:nvPr/>
        </p:nvCxnSpPr>
        <p:spPr>
          <a:xfrm rot="5400000">
            <a:off x="1415319" y="4665316"/>
            <a:ext cx="1051896" cy="303927"/>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pic>
        <p:nvPicPr>
          <p:cNvPr id="22" name="Picture 2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811664" y="1325880"/>
            <a:ext cx="1184264" cy="391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24"/>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157728" y="1706880"/>
            <a:ext cx="838200" cy="299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93221" y="5498168"/>
            <a:ext cx="284926" cy="41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2" descr="Image result for Selenium"/>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457911" y="3307081"/>
            <a:ext cx="713078" cy="64177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7"/>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839240" y="5810189"/>
            <a:ext cx="1293322" cy="193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1943" y="1326444"/>
            <a:ext cx="1199492" cy="380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3378" y="4090314"/>
            <a:ext cx="335411" cy="49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205" y="3307081"/>
            <a:ext cx="335411" cy="49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5371" y="1480193"/>
            <a:ext cx="521734" cy="762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14" descr="Image result for red map marke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169555" y="1718342"/>
            <a:ext cx="791185" cy="4457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8328" y="4849606"/>
            <a:ext cx="337573" cy="493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4588" y="1758314"/>
            <a:ext cx="603250" cy="786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 name="Picture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43528" y="6101664"/>
            <a:ext cx="1371600" cy="167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7838" y="5914806"/>
            <a:ext cx="185085" cy="27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Picture 14" descr="Image result for red map marke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815328" y="6303698"/>
            <a:ext cx="531079" cy="299199"/>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p:cNvSpPr txBox="1"/>
          <p:nvPr/>
        </p:nvSpPr>
        <p:spPr>
          <a:xfrm>
            <a:off x="7196328" y="5897880"/>
            <a:ext cx="1073884" cy="276999"/>
          </a:xfrm>
          <a:prstGeom prst="rect">
            <a:avLst/>
          </a:prstGeom>
          <a:noFill/>
        </p:spPr>
        <p:txBody>
          <a:bodyPr wrap="square" rtlCol="0">
            <a:spAutoFit/>
          </a:bodyPr>
          <a:lstStyle/>
          <a:p>
            <a:r>
              <a:rPr lang="en-US" sz="1200" b="1" dirty="0" smtClean="0"/>
              <a:t>Implemented</a:t>
            </a:r>
            <a:endParaRPr lang="en-US" sz="1200" b="1" dirty="0"/>
          </a:p>
        </p:txBody>
      </p:sp>
      <p:sp>
        <p:nvSpPr>
          <p:cNvPr id="41" name="TextBox 40"/>
          <p:cNvSpPr txBox="1"/>
          <p:nvPr/>
        </p:nvSpPr>
        <p:spPr>
          <a:xfrm>
            <a:off x="7265444" y="6278880"/>
            <a:ext cx="2750284" cy="276999"/>
          </a:xfrm>
          <a:prstGeom prst="rect">
            <a:avLst/>
          </a:prstGeom>
          <a:noFill/>
        </p:spPr>
        <p:txBody>
          <a:bodyPr wrap="square" rtlCol="0">
            <a:spAutoFit/>
          </a:bodyPr>
          <a:lstStyle/>
          <a:p>
            <a:r>
              <a:rPr lang="en-US" sz="1200" b="1" dirty="0" smtClean="0"/>
              <a:t>Currently WIP / YTBD </a:t>
            </a:r>
            <a:r>
              <a:rPr lang="en-US" sz="1000" b="1" dirty="0" smtClean="0"/>
              <a:t>(Yet To Be Decided)</a:t>
            </a:r>
            <a:endParaRPr lang="en-US" sz="1200" b="1" dirty="0"/>
          </a:p>
        </p:txBody>
      </p:sp>
      <p:pic>
        <p:nvPicPr>
          <p:cNvPr id="42" name="Picture 5"/>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5519928" y="3485891"/>
            <a:ext cx="708956" cy="430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5167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Road Map - Interfaces</a:t>
            </a:r>
            <a:endParaRPr lang="en-US" dirty="0"/>
          </a:p>
        </p:txBody>
      </p:sp>
      <p:pic>
        <p:nvPicPr>
          <p:cNvPr id="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8234" y="682317"/>
            <a:ext cx="7812162" cy="4663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2494" y="5718677"/>
            <a:ext cx="185085" cy="270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14" descr="Image result for red map mark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29984" y="6114722"/>
            <a:ext cx="531079" cy="299199"/>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p:cNvSpPr txBox="1"/>
          <p:nvPr/>
        </p:nvSpPr>
        <p:spPr>
          <a:xfrm>
            <a:off x="7140018" y="5681413"/>
            <a:ext cx="1073884" cy="276999"/>
          </a:xfrm>
          <a:prstGeom prst="rect">
            <a:avLst/>
          </a:prstGeom>
          <a:noFill/>
        </p:spPr>
        <p:txBody>
          <a:bodyPr wrap="square" rtlCol="0">
            <a:spAutoFit/>
          </a:bodyPr>
          <a:lstStyle/>
          <a:p>
            <a:r>
              <a:rPr lang="en-US" sz="1200" b="1" dirty="0" smtClean="0"/>
              <a:t>Implemented</a:t>
            </a:r>
            <a:endParaRPr lang="en-US" sz="1200" b="1" dirty="0"/>
          </a:p>
        </p:txBody>
      </p:sp>
      <p:sp>
        <p:nvSpPr>
          <p:cNvPr id="49" name="TextBox 48"/>
          <p:cNvSpPr txBox="1"/>
          <p:nvPr/>
        </p:nvSpPr>
        <p:spPr>
          <a:xfrm>
            <a:off x="7155716" y="6065520"/>
            <a:ext cx="2750284" cy="276999"/>
          </a:xfrm>
          <a:prstGeom prst="rect">
            <a:avLst/>
          </a:prstGeom>
          <a:noFill/>
        </p:spPr>
        <p:txBody>
          <a:bodyPr wrap="square" rtlCol="0">
            <a:spAutoFit/>
          </a:bodyPr>
          <a:lstStyle/>
          <a:p>
            <a:r>
              <a:rPr lang="en-US" sz="1200" b="1" dirty="0" smtClean="0"/>
              <a:t>Currently WIP / YTBD </a:t>
            </a:r>
            <a:r>
              <a:rPr lang="en-US" sz="1000" b="1" dirty="0" smtClean="0"/>
              <a:t>(Yet To Be Decided)</a:t>
            </a:r>
            <a:endParaRPr lang="en-US" sz="1200" b="1" dirty="0"/>
          </a:p>
        </p:txBody>
      </p:sp>
      <p:sp>
        <p:nvSpPr>
          <p:cNvPr id="50" name="Rectangle 49"/>
          <p:cNvSpPr/>
          <p:nvPr/>
        </p:nvSpPr>
        <p:spPr>
          <a:xfrm>
            <a:off x="751840" y="3132223"/>
            <a:ext cx="2604550" cy="99706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dirty="0" smtClean="0">
                <a:solidFill>
                  <a:schemeClr val="tx1"/>
                </a:solidFill>
              </a:rPr>
              <a:t>Pershing Refresh</a:t>
            </a:r>
          </a:p>
          <a:p>
            <a:pPr marL="285750" indent="-285750">
              <a:buFont typeface="Wingdings" panose="05000000000000000000" pitchFamily="2" charset="2"/>
              <a:buChar char="Ø"/>
            </a:pPr>
            <a:r>
              <a:rPr lang="en-US" sz="1400" dirty="0" smtClean="0">
                <a:solidFill>
                  <a:schemeClr val="tx1"/>
                </a:solidFill>
              </a:rPr>
              <a:t>Agent Setup</a:t>
            </a:r>
          </a:p>
          <a:p>
            <a:pPr marL="285750" indent="-285750">
              <a:buFont typeface="Wingdings" panose="05000000000000000000" pitchFamily="2" charset="2"/>
              <a:buChar char="Ø"/>
            </a:pPr>
            <a:r>
              <a:rPr lang="en-US" sz="1400" dirty="0" smtClean="0">
                <a:solidFill>
                  <a:schemeClr val="tx1"/>
                </a:solidFill>
              </a:rPr>
              <a:t>Post Production Validation</a:t>
            </a:r>
          </a:p>
          <a:p>
            <a:pPr algn="ctr"/>
            <a:endParaRPr lang="en-US" dirty="0"/>
          </a:p>
        </p:txBody>
      </p:sp>
      <p:pic>
        <p:nvPicPr>
          <p:cNvPr id="51" name="Picture 50"/>
          <p:cNvPicPr>
            <a:picLocks noChangeAspect="1"/>
          </p:cNvPicPr>
          <p:nvPr/>
        </p:nvPicPr>
        <p:blipFill>
          <a:blip r:embed="rId5"/>
          <a:stretch>
            <a:fillRect/>
          </a:stretch>
        </p:blipFill>
        <p:spPr>
          <a:xfrm>
            <a:off x="1910859" y="2158325"/>
            <a:ext cx="840461" cy="758465"/>
          </a:xfrm>
          <a:prstGeom prst="rect">
            <a:avLst/>
          </a:prstGeom>
        </p:spPr>
      </p:pic>
      <p:sp>
        <p:nvSpPr>
          <p:cNvPr id="52" name="Rectangle 51"/>
          <p:cNvSpPr/>
          <p:nvPr/>
        </p:nvSpPr>
        <p:spPr>
          <a:xfrm>
            <a:off x="9051909" y="3134167"/>
            <a:ext cx="3048000" cy="132963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dirty="0" smtClean="0">
                <a:solidFill>
                  <a:schemeClr val="tx1"/>
                </a:solidFill>
              </a:rPr>
              <a:t>Archival Redesign – Audit Compliance &amp; Data Integrity</a:t>
            </a:r>
          </a:p>
          <a:p>
            <a:pPr marL="285750" indent="-285750">
              <a:buFont typeface="Wingdings" panose="05000000000000000000" pitchFamily="2" charset="2"/>
              <a:buChar char="Ø"/>
            </a:pPr>
            <a:r>
              <a:rPr lang="en-US" sz="1400" smtClean="0">
                <a:solidFill>
                  <a:schemeClr val="tx1"/>
                </a:solidFill>
              </a:rPr>
              <a:t>Chat Bot</a:t>
            </a:r>
            <a:endParaRPr lang="en-US" sz="1400" dirty="0" smtClean="0">
              <a:solidFill>
                <a:schemeClr val="tx1"/>
              </a:solidFill>
            </a:endParaRPr>
          </a:p>
          <a:p>
            <a:pPr marL="285750" indent="-285750">
              <a:buFont typeface="Wingdings" panose="05000000000000000000" pitchFamily="2" charset="2"/>
              <a:buChar char="Ø"/>
            </a:pPr>
            <a:r>
              <a:rPr lang="en-US" sz="1400" dirty="0" smtClean="0">
                <a:solidFill>
                  <a:schemeClr val="tx1"/>
                </a:solidFill>
              </a:rPr>
              <a:t>Implementing Server less Environment</a:t>
            </a:r>
          </a:p>
          <a:p>
            <a:pPr algn="ctr"/>
            <a:endParaRPr lang="en-US" sz="1400" dirty="0"/>
          </a:p>
        </p:txBody>
      </p:sp>
      <p:pic>
        <p:nvPicPr>
          <p:cNvPr id="53" name="Picture 52"/>
          <p:cNvPicPr>
            <a:picLocks noChangeAspect="1"/>
          </p:cNvPicPr>
          <p:nvPr/>
        </p:nvPicPr>
        <p:blipFill>
          <a:blip r:embed="rId6"/>
          <a:stretch>
            <a:fillRect/>
          </a:stretch>
        </p:blipFill>
        <p:spPr>
          <a:xfrm>
            <a:off x="9105027" y="2580394"/>
            <a:ext cx="812514" cy="466169"/>
          </a:xfrm>
          <a:prstGeom prst="rect">
            <a:avLst/>
          </a:prstGeom>
        </p:spPr>
      </p:pic>
      <p:sp>
        <p:nvSpPr>
          <p:cNvPr id="54" name="Rectangle 53"/>
          <p:cNvSpPr/>
          <p:nvPr/>
        </p:nvSpPr>
        <p:spPr>
          <a:xfrm>
            <a:off x="2892362" y="772211"/>
            <a:ext cx="2978884" cy="7129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dirty="0" smtClean="0">
                <a:solidFill>
                  <a:schemeClr val="tx1"/>
                </a:solidFill>
              </a:rPr>
              <a:t>Mobile App – interface cycle and other notifications</a:t>
            </a:r>
          </a:p>
        </p:txBody>
      </p:sp>
      <p:pic>
        <p:nvPicPr>
          <p:cNvPr id="55" name="Picture 54"/>
          <p:cNvPicPr>
            <a:picLocks noChangeAspect="1"/>
          </p:cNvPicPr>
          <p:nvPr/>
        </p:nvPicPr>
        <p:blipFill>
          <a:blip r:embed="rId7"/>
          <a:stretch>
            <a:fillRect/>
          </a:stretch>
        </p:blipFill>
        <p:spPr>
          <a:xfrm rot="10800000" flipV="1">
            <a:off x="2140332" y="579912"/>
            <a:ext cx="610988" cy="602359"/>
          </a:xfrm>
          <a:prstGeom prst="rect">
            <a:avLst/>
          </a:prstGeom>
        </p:spPr>
      </p:pic>
      <p:sp>
        <p:nvSpPr>
          <p:cNvPr id="56" name="Rectangle 55"/>
          <p:cNvSpPr/>
          <p:nvPr/>
        </p:nvSpPr>
        <p:spPr>
          <a:xfrm>
            <a:off x="8021842" y="916480"/>
            <a:ext cx="2978884" cy="1156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sz="1400" dirty="0">
                <a:solidFill>
                  <a:schemeClr val="tx1"/>
                </a:solidFill>
              </a:rPr>
              <a:t>Dashboard for Orders / Money / </a:t>
            </a:r>
            <a:r>
              <a:rPr lang="en-US" sz="1400" dirty="0" smtClean="0">
                <a:solidFill>
                  <a:schemeClr val="tx1"/>
                </a:solidFill>
              </a:rPr>
              <a:t>Transaction</a:t>
            </a:r>
          </a:p>
          <a:p>
            <a:pPr marL="285750" indent="-285750">
              <a:buFont typeface="Wingdings" panose="05000000000000000000" pitchFamily="2" charset="2"/>
              <a:buChar char="Ø"/>
            </a:pPr>
            <a:r>
              <a:rPr lang="en-US" sz="1400" dirty="0" smtClean="0">
                <a:solidFill>
                  <a:schemeClr val="tx1"/>
                </a:solidFill>
              </a:rPr>
              <a:t>To create Confluence page for data level mapping and extraction information</a:t>
            </a:r>
          </a:p>
        </p:txBody>
      </p:sp>
      <p:pic>
        <p:nvPicPr>
          <p:cNvPr id="57" name="Picture 56"/>
          <p:cNvPicPr>
            <a:picLocks noChangeAspect="1"/>
          </p:cNvPicPr>
          <p:nvPr/>
        </p:nvPicPr>
        <p:blipFill>
          <a:blip r:embed="rId8"/>
          <a:stretch>
            <a:fillRect/>
          </a:stretch>
        </p:blipFill>
        <p:spPr>
          <a:xfrm>
            <a:off x="7130761" y="1038400"/>
            <a:ext cx="644229" cy="645994"/>
          </a:xfrm>
          <a:prstGeom prst="rect">
            <a:avLst/>
          </a:prstGeom>
        </p:spPr>
      </p:pic>
    </p:spTree>
    <p:extLst>
      <p:ext uri="{BB962C8B-B14F-4D97-AF65-F5344CB8AC3E}">
        <p14:creationId xmlns:p14="http://schemas.microsoft.com/office/powerpoint/2010/main" val="2536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a:xfrm>
            <a:off x="0" y="20978"/>
            <a:ext cx="12192000" cy="341457"/>
          </a:xfrm>
        </p:spPr>
        <p:txBody>
          <a:bodyPr/>
          <a:lstStyle/>
          <a:p>
            <a:r>
              <a:rPr lang="en-US" dirty="0" smtClean="0"/>
              <a:t>Benefits achieved through GitHub &amp; Jenkins Implementation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376768862"/>
              </p:ext>
            </p:extLst>
          </p:nvPr>
        </p:nvGraphicFramePr>
        <p:xfrm>
          <a:off x="471424" y="463636"/>
          <a:ext cx="11245089" cy="5502887"/>
        </p:xfrm>
        <a:graphic>
          <a:graphicData uri="http://schemas.openxmlformats.org/drawingml/2006/table">
            <a:tbl>
              <a:tblPr firstRow="1" bandRow="1">
                <a:tableStyleId>{F5AB1C69-6EDB-4FF4-983F-18BD219EF322}</a:tableStyleId>
              </a:tblPr>
              <a:tblGrid>
                <a:gridCol w="3748363"/>
                <a:gridCol w="2717461"/>
                <a:gridCol w="4779265"/>
              </a:tblGrid>
              <a:tr h="270678">
                <a:tc>
                  <a:txBody>
                    <a:bodyPr/>
                    <a:lstStyle/>
                    <a:p>
                      <a:r>
                        <a:rPr lang="en-US" sz="1600" dirty="0" smtClean="0"/>
                        <a:t>Process Improvement</a:t>
                      </a:r>
                      <a:endParaRPr lang="en-US" sz="1600" dirty="0"/>
                    </a:p>
                  </a:txBody>
                  <a:tcPr/>
                </a:tc>
                <a:tc>
                  <a:txBody>
                    <a:bodyPr/>
                    <a:lstStyle/>
                    <a:p>
                      <a:r>
                        <a:rPr lang="en-US" sz="1600" dirty="0" smtClean="0"/>
                        <a:t>Before GitHub</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After GitHub</a:t>
                      </a:r>
                    </a:p>
                  </a:txBody>
                  <a:tcPr/>
                </a:tc>
              </a:tr>
              <a:tr h="473687">
                <a:tc>
                  <a:txBody>
                    <a:bodyPr/>
                    <a:lstStyle/>
                    <a:p>
                      <a:r>
                        <a:rPr lang="en-US" sz="1600" dirty="0" smtClean="0"/>
                        <a:t>Collaboration</a:t>
                      </a:r>
                      <a:endParaRPr lang="en-US" sz="1600" dirty="0"/>
                    </a:p>
                  </a:txBody>
                  <a:tcPr/>
                </a:tc>
                <a:tc>
                  <a:txBody>
                    <a:bodyPr/>
                    <a:lstStyle/>
                    <a:p>
                      <a:r>
                        <a:rPr lang="en-US" sz="1600" dirty="0" smtClean="0"/>
                        <a:t>Happens only during Integration Phase</a:t>
                      </a:r>
                      <a:endParaRPr lang="en-US" sz="1600" dirty="0"/>
                    </a:p>
                  </a:txBody>
                  <a:tcPr/>
                </a:tc>
                <a:tc>
                  <a:txBody>
                    <a:bodyPr/>
                    <a:lstStyle/>
                    <a:p>
                      <a:r>
                        <a:rPr lang="en-US" sz="1600" dirty="0" smtClean="0"/>
                        <a:t>Happens everyday. Best Suits Agile practice </a:t>
                      </a:r>
                      <a:endParaRPr lang="en-US" sz="1600" dirty="0"/>
                    </a:p>
                  </a:txBody>
                  <a:tcPr/>
                </a:tc>
              </a:tr>
              <a:tr h="676695">
                <a:tc>
                  <a:txBody>
                    <a:bodyPr/>
                    <a:lstStyle/>
                    <a:p>
                      <a:r>
                        <a:rPr lang="en-US" sz="1600" dirty="0" smtClean="0"/>
                        <a:t>Release Notes (Documentation)</a:t>
                      </a:r>
                      <a:endParaRPr lang="en-US" sz="1600" dirty="0"/>
                    </a:p>
                  </a:txBody>
                  <a:tcPr/>
                </a:tc>
                <a:tc>
                  <a:txBody>
                    <a:bodyPr/>
                    <a:lstStyle/>
                    <a:p>
                      <a:r>
                        <a:rPr lang="en-US" sz="1600" dirty="0" smtClean="0"/>
                        <a:t>Manual Preparation</a:t>
                      </a:r>
                      <a:endParaRPr lang="en-US" sz="1600" dirty="0"/>
                    </a:p>
                  </a:txBody>
                  <a:tcPr/>
                </a:tc>
                <a:tc>
                  <a:txBody>
                    <a:bodyPr/>
                    <a:lstStyle/>
                    <a:p>
                      <a:r>
                        <a:rPr lang="en-US" sz="1600" dirty="0" smtClean="0"/>
                        <a:t>Documentation</a:t>
                      </a:r>
                      <a:r>
                        <a:rPr lang="en-US" sz="1600" baseline="0" dirty="0" smtClean="0"/>
                        <a:t> made easy. </a:t>
                      </a:r>
                      <a:r>
                        <a:rPr lang="en-US" sz="1600" dirty="0" smtClean="0"/>
                        <a:t>GitHub Prepares release notes automatically</a:t>
                      </a:r>
                      <a:r>
                        <a:rPr lang="en-US" sz="1600" baseline="0" dirty="0" smtClean="0"/>
                        <a:t> which reduces time &amp; effort  of developers.</a:t>
                      </a:r>
                      <a:endParaRPr lang="en-US" sz="1600" dirty="0"/>
                    </a:p>
                  </a:txBody>
                  <a:tcPr/>
                </a:tc>
              </a:tr>
              <a:tr h="270678">
                <a:tc>
                  <a:txBody>
                    <a:bodyPr/>
                    <a:lstStyle/>
                    <a:p>
                      <a:r>
                        <a:rPr lang="en-US" sz="1600" dirty="0" smtClean="0"/>
                        <a:t>Track Code Changes</a:t>
                      </a:r>
                      <a:endParaRPr lang="en-US" sz="1600" dirty="0"/>
                    </a:p>
                  </a:txBody>
                  <a:tcPr/>
                </a:tc>
                <a:tc>
                  <a:txBody>
                    <a:bodyPr/>
                    <a:lstStyle/>
                    <a:p>
                      <a:r>
                        <a:rPr lang="en-US" sz="1600" dirty="0" smtClean="0"/>
                        <a:t>Tedious &amp; Manual</a:t>
                      </a:r>
                      <a:endParaRPr lang="en-US" sz="1600" dirty="0"/>
                    </a:p>
                  </a:txBody>
                  <a:tcPr/>
                </a:tc>
                <a:tc>
                  <a:txBody>
                    <a:bodyPr/>
                    <a:lstStyle/>
                    <a:p>
                      <a:r>
                        <a:rPr lang="en-US" sz="1600" dirty="0" smtClean="0"/>
                        <a:t>Easy &amp; revisions</a:t>
                      </a:r>
                      <a:r>
                        <a:rPr lang="en-US" sz="1600" baseline="0" dirty="0" smtClean="0"/>
                        <a:t> maintained by itself</a:t>
                      </a:r>
                      <a:endParaRPr lang="en-US" sz="1600" dirty="0"/>
                    </a:p>
                  </a:txBody>
                  <a:tcPr/>
                </a:tc>
              </a:tr>
              <a:tr h="879704">
                <a:tc>
                  <a:txBody>
                    <a:bodyPr/>
                    <a:lstStyle/>
                    <a:p>
                      <a:r>
                        <a:rPr lang="en-US" sz="1600" dirty="0" smtClean="0"/>
                        <a:t>Jenkins</a:t>
                      </a:r>
                      <a:r>
                        <a:rPr lang="en-US" sz="1600" baseline="0" dirty="0" smtClean="0"/>
                        <a:t> CI / CD Integration</a:t>
                      </a:r>
                      <a:endParaRPr lang="en-US" sz="1600" dirty="0"/>
                    </a:p>
                  </a:txBody>
                  <a:tcPr/>
                </a:tc>
                <a:tc>
                  <a:txBody>
                    <a:bodyPr/>
                    <a:lstStyle/>
                    <a:p>
                      <a:r>
                        <a:rPr lang="en-US" sz="1600" dirty="0" smtClean="0"/>
                        <a:t> Not Available</a:t>
                      </a:r>
                      <a:endParaRPr lang="en-US" sz="1600" dirty="0"/>
                    </a:p>
                  </a:txBody>
                  <a:tcPr/>
                </a:tc>
                <a:tc>
                  <a:txBody>
                    <a:bodyPr/>
                    <a:lstStyle/>
                    <a:p>
                      <a:pPr marL="342900" indent="-342900">
                        <a:buAutoNum type="alphaLcParenR"/>
                      </a:pPr>
                      <a:r>
                        <a:rPr lang="en-US" sz="1600" dirty="0" smtClean="0"/>
                        <a:t>Build automation</a:t>
                      </a:r>
                    </a:p>
                    <a:p>
                      <a:pPr marL="342900" indent="-342900">
                        <a:buAutoNum type="alphaLcParenR"/>
                      </a:pPr>
                      <a:r>
                        <a:rPr lang="en-US" sz="1600" dirty="0" smtClean="0"/>
                        <a:t>Build</a:t>
                      </a:r>
                      <a:r>
                        <a:rPr lang="en-US" sz="1600" baseline="0" dirty="0" smtClean="0"/>
                        <a:t> versioning by JFrog Artifactory</a:t>
                      </a:r>
                    </a:p>
                    <a:p>
                      <a:pPr marL="342900" indent="-342900">
                        <a:buAutoNum type="alphaLcParenR"/>
                      </a:pPr>
                      <a:r>
                        <a:rPr lang="en-US" sz="1600" baseline="0" dirty="0" smtClean="0"/>
                        <a:t>Build &amp; it’s log validation made easy</a:t>
                      </a:r>
                    </a:p>
                    <a:p>
                      <a:pPr marL="342900" indent="-342900">
                        <a:buAutoNum type="alphaLcParenR"/>
                      </a:pPr>
                      <a:r>
                        <a:rPr lang="en-US" sz="1600" baseline="0" dirty="0" smtClean="0"/>
                        <a:t>Build performance Visibility</a:t>
                      </a:r>
                      <a:endParaRPr lang="en-US" sz="1600" dirty="0"/>
                    </a:p>
                  </a:txBody>
                  <a:tcPr/>
                </a:tc>
              </a:tr>
              <a:tr h="473687">
                <a:tc>
                  <a:txBody>
                    <a:bodyPr/>
                    <a:lstStyle/>
                    <a:p>
                      <a:r>
                        <a:rPr lang="en-US" sz="1600" dirty="0" smtClean="0"/>
                        <a:t>Code Setup</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Tedious &amp; complex for new comers. Every</a:t>
                      </a:r>
                      <a:r>
                        <a:rPr lang="en-US" sz="1600" baseline="0" dirty="0" smtClean="0"/>
                        <a:t> developer was having different code base &amp; older versions.</a:t>
                      </a:r>
                      <a:endParaRPr lang="en-US" sz="1600" dirty="0" smtClean="0"/>
                    </a:p>
                    <a:p>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Easy to Setup. Every Developer works with latest code base</a:t>
                      </a:r>
                    </a:p>
                    <a:p>
                      <a:endParaRPr lang="en-US" sz="1600" dirty="0"/>
                    </a:p>
                  </a:txBody>
                  <a:tcPr/>
                </a:tc>
              </a:tr>
              <a:tr h="473687">
                <a:tc>
                  <a:txBody>
                    <a:bodyPr/>
                    <a:lstStyle/>
                    <a:p>
                      <a:r>
                        <a:rPr lang="en-US" sz="1600" dirty="0" smtClean="0"/>
                        <a:t>CM Team Dependency for DEV-INT</a:t>
                      </a:r>
                      <a:endParaRPr lang="en-US" sz="1600" dirty="0"/>
                    </a:p>
                  </a:txBody>
                  <a:tcPr/>
                </a:tc>
                <a:tc>
                  <a:txBody>
                    <a:bodyPr/>
                    <a:lstStyle/>
                    <a:p>
                      <a:r>
                        <a:rPr lang="en-US" sz="1600" dirty="0" smtClean="0"/>
                        <a:t>Additional process</a:t>
                      </a:r>
                      <a:r>
                        <a:rPr lang="en-US" sz="1600" baseline="0" dirty="0" smtClean="0"/>
                        <a:t> Overhead</a:t>
                      </a:r>
                      <a:endParaRPr lang="en-US" sz="1600" dirty="0"/>
                    </a:p>
                  </a:txBody>
                  <a:tcPr/>
                </a:tc>
                <a:tc>
                  <a:txBody>
                    <a:bodyPr/>
                    <a:lstStyle/>
                    <a:p>
                      <a:r>
                        <a:rPr lang="en-US" sz="1600" dirty="0" smtClean="0"/>
                        <a:t>Reduced to</a:t>
                      </a:r>
                      <a:r>
                        <a:rPr lang="en-US" sz="1600" baseline="0" dirty="0" smtClean="0"/>
                        <a:t> 0%.</a:t>
                      </a:r>
                      <a:endParaRPr lang="en-US" sz="1600" dirty="0"/>
                    </a:p>
                  </a:txBody>
                  <a:tcPr/>
                </a:tc>
              </a:tr>
              <a:tr h="473687">
                <a:tc>
                  <a:txBody>
                    <a:bodyPr/>
                    <a:lstStyle/>
                    <a:p>
                      <a:r>
                        <a:rPr lang="en-US" sz="1600" dirty="0" smtClean="0"/>
                        <a:t>Eclipse Integration</a:t>
                      </a:r>
                      <a:endParaRPr lang="en-US" sz="1600" dirty="0"/>
                    </a:p>
                  </a:txBody>
                  <a:tcPr/>
                </a:tc>
                <a:tc>
                  <a:txBody>
                    <a:bodyPr/>
                    <a:lstStyle/>
                    <a:p>
                      <a:r>
                        <a:rPr lang="en-US" sz="1600" dirty="0" smtClean="0"/>
                        <a:t>Not Available due to the lack of PVCS IDE plugin</a:t>
                      </a:r>
                      <a:endParaRPr lang="en-US" sz="1600" dirty="0"/>
                    </a:p>
                  </a:txBody>
                  <a:tcPr/>
                </a:tc>
                <a:tc>
                  <a:txBody>
                    <a:bodyPr/>
                    <a:lstStyle/>
                    <a:p>
                      <a:r>
                        <a:rPr lang="en-US" sz="1600" dirty="0" smtClean="0"/>
                        <a:t>Git Eclipse plugin made code</a:t>
                      </a:r>
                      <a:r>
                        <a:rPr lang="en-US" sz="1600" baseline="0" dirty="0" smtClean="0"/>
                        <a:t> commit &amp; Push made easy.</a:t>
                      </a:r>
                      <a:endParaRPr lang="en-US" sz="1600" dirty="0"/>
                    </a:p>
                  </a:txBody>
                  <a:tcPr/>
                </a:tc>
              </a:tr>
            </a:tbl>
          </a:graphicData>
        </a:graphic>
      </p:graphicFrame>
    </p:spTree>
    <p:extLst>
      <p:ext uri="{BB962C8B-B14F-4D97-AF65-F5344CB8AC3E}">
        <p14:creationId xmlns:p14="http://schemas.microsoft.com/office/powerpoint/2010/main" val="357433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a:t>Benefits achieved through</a:t>
            </a:r>
            <a:r>
              <a:rPr lang="en-US" dirty="0" smtClean="0"/>
              <a:t> Selenium Automation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143975006"/>
              </p:ext>
            </p:extLst>
          </p:nvPr>
        </p:nvGraphicFramePr>
        <p:xfrm>
          <a:off x="471424" y="878163"/>
          <a:ext cx="10170140" cy="5423213"/>
        </p:xfrm>
        <a:graphic>
          <a:graphicData uri="http://schemas.openxmlformats.org/drawingml/2006/table">
            <a:tbl>
              <a:tblPr firstRow="1" bandRow="1">
                <a:tableStyleId>{F5AB1C69-6EDB-4FF4-983F-18BD219EF322}</a:tableStyleId>
              </a:tblPr>
              <a:tblGrid>
                <a:gridCol w="2673414"/>
                <a:gridCol w="2717461"/>
                <a:gridCol w="4779265"/>
              </a:tblGrid>
              <a:tr h="330525">
                <a:tc>
                  <a:txBody>
                    <a:bodyPr/>
                    <a:lstStyle/>
                    <a:p>
                      <a:r>
                        <a:rPr lang="en-US" dirty="0" smtClean="0"/>
                        <a:t>Process Improvement</a:t>
                      </a:r>
                      <a:endParaRPr lang="en-US" dirty="0"/>
                    </a:p>
                  </a:txBody>
                  <a:tcPr/>
                </a:tc>
                <a:tc>
                  <a:txBody>
                    <a:bodyPr/>
                    <a:lstStyle/>
                    <a:p>
                      <a:r>
                        <a:rPr lang="en-US" dirty="0" smtClean="0"/>
                        <a:t>Before </a:t>
                      </a:r>
                      <a:r>
                        <a:rPr lang="en-US" baseline="0" dirty="0" smtClean="0"/>
                        <a:t> Selenium Automation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a:t>
                      </a:r>
                      <a:r>
                        <a:rPr lang="en-US" baseline="0" dirty="0" smtClean="0"/>
                        <a:t>Selenium Automation</a:t>
                      </a:r>
                      <a:endParaRPr lang="en-US" dirty="0" smtClean="0"/>
                    </a:p>
                  </a:txBody>
                  <a:tcPr/>
                </a:tc>
              </a:tr>
              <a:tr h="578418">
                <a:tc>
                  <a:txBody>
                    <a:bodyPr/>
                    <a:lstStyle/>
                    <a:p>
                      <a:r>
                        <a:rPr lang="en-US" dirty="0" smtClean="0"/>
                        <a:t>Time</a:t>
                      </a:r>
                      <a:r>
                        <a:rPr lang="en-US" baseline="0" dirty="0" smtClean="0"/>
                        <a:t> to Test</a:t>
                      </a:r>
                      <a:endParaRPr lang="en-US" dirty="0"/>
                    </a:p>
                  </a:txBody>
                  <a:tcPr/>
                </a:tc>
                <a:tc>
                  <a:txBody>
                    <a:bodyPr/>
                    <a:lstStyle/>
                    <a:p>
                      <a:r>
                        <a:rPr lang="en-US" dirty="0" smtClean="0"/>
                        <a:t>More Time taken even for single test case Since Manual</a:t>
                      </a:r>
                      <a:endParaRPr lang="en-US" dirty="0"/>
                    </a:p>
                  </a:txBody>
                  <a:tcPr/>
                </a:tc>
                <a:tc>
                  <a:txBody>
                    <a:bodyPr/>
                    <a:lstStyle/>
                    <a:p>
                      <a:r>
                        <a:rPr lang="en-US" dirty="0" smtClean="0"/>
                        <a:t>Less Time &amp; effort consumption</a:t>
                      </a:r>
                      <a:r>
                        <a:rPr lang="en-US" baseline="0" dirty="0" smtClean="0"/>
                        <a:t> even for M</a:t>
                      </a:r>
                      <a:r>
                        <a:rPr lang="en-US" dirty="0" smtClean="0"/>
                        <a:t>ultiple</a:t>
                      </a:r>
                      <a:r>
                        <a:rPr lang="en-US" baseline="0" dirty="0" smtClean="0"/>
                        <a:t> Test Cases. </a:t>
                      </a:r>
                      <a:endParaRPr lang="en-US" dirty="0"/>
                    </a:p>
                  </a:txBody>
                  <a:tcPr/>
                </a:tc>
              </a:tr>
              <a:tr h="941824">
                <a:tc>
                  <a:txBody>
                    <a:bodyPr/>
                    <a:lstStyle/>
                    <a:p>
                      <a:r>
                        <a:rPr lang="en-US" dirty="0" smtClean="0"/>
                        <a:t>Data Driven</a:t>
                      </a:r>
                      <a:endParaRPr lang="en-US" dirty="0"/>
                    </a:p>
                  </a:txBody>
                  <a:tcPr/>
                </a:tc>
                <a:tc>
                  <a:txBody>
                    <a:bodyPr/>
                    <a:lstStyle/>
                    <a:p>
                      <a:r>
                        <a:rPr lang="en-US" dirty="0" smtClean="0"/>
                        <a:t>Not Available</a:t>
                      </a:r>
                      <a:endParaRPr lang="en-US" dirty="0"/>
                    </a:p>
                  </a:txBody>
                  <a:tcPr/>
                </a:tc>
                <a:tc>
                  <a:txBody>
                    <a:bodyPr/>
                    <a:lstStyle/>
                    <a:p>
                      <a:r>
                        <a:rPr lang="en-US" dirty="0" smtClean="0"/>
                        <a:t>Data Driven made easy. Business users can just put in their inputs &amp; Test Cases in Excel &amp; Run the scripts.</a:t>
                      </a:r>
                      <a:endParaRPr lang="en-US" dirty="0"/>
                    </a:p>
                  </a:txBody>
                  <a:tcPr/>
                </a:tc>
              </a:tr>
              <a:tr h="507135">
                <a:tc>
                  <a:txBody>
                    <a:bodyPr/>
                    <a:lstStyle/>
                    <a:p>
                      <a:r>
                        <a:rPr lang="en-US" dirty="0" smtClean="0"/>
                        <a:t>Event Driven</a:t>
                      </a:r>
                      <a:endParaRPr lang="en-US" dirty="0"/>
                    </a:p>
                  </a:txBody>
                  <a:tcPr/>
                </a:tc>
                <a:tc>
                  <a:txBody>
                    <a:bodyPr/>
                    <a:lstStyle/>
                    <a:p>
                      <a:r>
                        <a:rPr lang="en-US" dirty="0" smtClean="0"/>
                        <a:t>Not Available</a:t>
                      </a:r>
                      <a:endParaRPr lang="en-US" dirty="0"/>
                    </a:p>
                  </a:txBody>
                  <a:tcPr/>
                </a:tc>
                <a:tc>
                  <a:txBody>
                    <a:bodyPr/>
                    <a:lstStyle/>
                    <a:p>
                      <a:r>
                        <a:rPr lang="en-US" dirty="0" smtClean="0"/>
                        <a:t>Yet to be decided</a:t>
                      </a:r>
                      <a:endParaRPr lang="en-US" dirty="0"/>
                    </a:p>
                  </a:txBody>
                  <a:tcPr/>
                </a:tc>
              </a:tr>
              <a:tr h="970814">
                <a:tc>
                  <a:txBody>
                    <a:bodyPr/>
                    <a:lstStyle/>
                    <a:p>
                      <a:r>
                        <a:rPr lang="en-US" dirty="0" smtClean="0"/>
                        <a:t>Test Case Report</a:t>
                      </a:r>
                      <a:endParaRPr lang="en-US" dirty="0"/>
                    </a:p>
                  </a:txBody>
                  <a:tcPr/>
                </a:tc>
                <a:tc>
                  <a:txBody>
                    <a:bodyPr/>
                    <a:lstStyle/>
                    <a:p>
                      <a:r>
                        <a:rPr lang="en-US" dirty="0" smtClean="0"/>
                        <a:t> Not Available</a:t>
                      </a:r>
                      <a:endParaRPr lang="en-US" dirty="0"/>
                    </a:p>
                  </a:txBody>
                  <a:tcPr/>
                </a:tc>
                <a:tc>
                  <a:txBody>
                    <a:bodyPr/>
                    <a:lstStyle/>
                    <a:p>
                      <a:pPr marL="342900" indent="-342900">
                        <a:buAutoNum type="alphaLcParenR"/>
                      </a:pPr>
                      <a:r>
                        <a:rPr lang="en-US" dirty="0" smtClean="0"/>
                        <a:t>Excel</a:t>
                      </a:r>
                      <a:r>
                        <a:rPr lang="en-US" baseline="0" dirty="0" smtClean="0"/>
                        <a:t> based reporting</a:t>
                      </a:r>
                      <a:endParaRPr lang="en-US" dirty="0" smtClean="0"/>
                    </a:p>
                    <a:p>
                      <a:pPr marL="342900" indent="-342900">
                        <a:buAutoNum type="alphaLcParenR"/>
                      </a:pPr>
                      <a:r>
                        <a:rPr lang="en-US" dirty="0" smtClean="0"/>
                        <a:t>Records error snap</a:t>
                      </a:r>
                      <a:r>
                        <a:rPr lang="en-US" baseline="0" dirty="0" smtClean="0"/>
                        <a:t> shots</a:t>
                      </a:r>
                    </a:p>
                    <a:p>
                      <a:pPr marL="342900" indent="-342900">
                        <a:buAutoNum type="alphaLcParenR"/>
                      </a:pPr>
                      <a:r>
                        <a:rPr lang="en-US" baseline="0" dirty="0" smtClean="0"/>
                        <a:t>Keeps track of both +</a:t>
                      </a:r>
                      <a:r>
                        <a:rPr lang="en-US" baseline="0" dirty="0" err="1" smtClean="0"/>
                        <a:t>ve</a:t>
                      </a:r>
                      <a:r>
                        <a:rPr lang="en-US" baseline="0" dirty="0" smtClean="0"/>
                        <a:t> &amp; -</a:t>
                      </a:r>
                      <a:r>
                        <a:rPr lang="en-US" baseline="0" dirty="0" err="1" smtClean="0"/>
                        <a:t>ve</a:t>
                      </a:r>
                      <a:r>
                        <a:rPr lang="en-US" baseline="0" dirty="0" smtClean="0"/>
                        <a:t> cases</a:t>
                      </a:r>
                    </a:p>
                  </a:txBody>
                  <a:tcPr/>
                </a:tc>
              </a:tr>
              <a:tr h="724480">
                <a:tc>
                  <a:txBody>
                    <a:bodyPr/>
                    <a:lstStyle/>
                    <a:p>
                      <a:r>
                        <a:rPr lang="en-US" dirty="0" smtClean="0"/>
                        <a:t>Regression</a:t>
                      </a:r>
                      <a:endParaRPr lang="en-US" dirty="0"/>
                    </a:p>
                  </a:txBody>
                  <a:tcPr/>
                </a:tc>
                <a:tc>
                  <a:txBody>
                    <a:bodyPr/>
                    <a:lstStyle/>
                    <a:p>
                      <a:r>
                        <a:rPr lang="en-US" dirty="0" smtClean="0"/>
                        <a:t>Manual</a:t>
                      </a:r>
                      <a:endParaRPr lang="en-US" dirty="0"/>
                    </a:p>
                  </a:txBody>
                  <a:tcPr/>
                </a:tc>
                <a:tc>
                  <a:txBody>
                    <a:bodyPr/>
                    <a:lstStyle/>
                    <a:p>
                      <a:r>
                        <a:rPr lang="en-US" dirty="0" smtClean="0"/>
                        <a:t>Made Easy</a:t>
                      </a:r>
                      <a:endParaRPr lang="en-US" dirty="0"/>
                    </a:p>
                  </a:txBody>
                  <a:tcPr/>
                </a:tc>
              </a:tr>
              <a:tr h="724480">
                <a:tc>
                  <a:txBody>
                    <a:bodyPr/>
                    <a:lstStyle/>
                    <a:p>
                      <a:r>
                        <a:rPr lang="en-US" dirty="0" smtClean="0"/>
                        <a:t>Mailing Alert</a:t>
                      </a:r>
                      <a:endParaRPr lang="en-US" dirty="0"/>
                    </a:p>
                  </a:txBody>
                  <a:tcPr/>
                </a:tc>
                <a:tc>
                  <a:txBody>
                    <a:bodyPr/>
                    <a:lstStyle/>
                    <a:p>
                      <a:r>
                        <a:rPr lang="en-US" dirty="0" smtClean="0"/>
                        <a:t>Not Available</a:t>
                      </a:r>
                      <a:endParaRPr lang="en-US" dirty="0"/>
                    </a:p>
                  </a:txBody>
                  <a:tcPr/>
                </a:tc>
                <a:tc>
                  <a:txBody>
                    <a:bodyPr/>
                    <a:lstStyle/>
                    <a:p>
                      <a:r>
                        <a:rPr lang="en-US" dirty="0" smtClean="0"/>
                        <a:t>Work In Progress. Implemented soon</a:t>
                      </a:r>
                      <a:endParaRPr lang="en-US" dirty="0"/>
                    </a:p>
                  </a:txBody>
                  <a:tcPr/>
                </a:tc>
              </a:tr>
            </a:tbl>
          </a:graphicData>
        </a:graphic>
      </p:graphicFrame>
    </p:spTree>
    <p:extLst>
      <p:ext uri="{BB962C8B-B14F-4D97-AF65-F5344CB8AC3E}">
        <p14:creationId xmlns:p14="http://schemas.microsoft.com/office/powerpoint/2010/main" val="879155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a:t>Benefits achieved through </a:t>
            </a:r>
            <a:r>
              <a:rPr lang="en-US" dirty="0" smtClean="0"/>
              <a:t>SonarQube/Scanner &amp; Lint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262575229"/>
              </p:ext>
            </p:extLst>
          </p:nvPr>
        </p:nvGraphicFramePr>
        <p:xfrm>
          <a:off x="471424" y="878163"/>
          <a:ext cx="10170140" cy="5022160"/>
        </p:xfrm>
        <a:graphic>
          <a:graphicData uri="http://schemas.openxmlformats.org/drawingml/2006/table">
            <a:tbl>
              <a:tblPr firstRow="1" bandRow="1">
                <a:tableStyleId>{F5AB1C69-6EDB-4FF4-983F-18BD219EF322}</a:tableStyleId>
              </a:tblPr>
              <a:tblGrid>
                <a:gridCol w="2673414"/>
                <a:gridCol w="2717461"/>
                <a:gridCol w="4779265"/>
              </a:tblGrid>
              <a:tr h="330525">
                <a:tc>
                  <a:txBody>
                    <a:bodyPr/>
                    <a:lstStyle/>
                    <a:p>
                      <a:r>
                        <a:rPr lang="en-US" dirty="0" smtClean="0"/>
                        <a:t>Process Improvement</a:t>
                      </a:r>
                      <a:endParaRPr lang="en-US" dirty="0"/>
                    </a:p>
                  </a:txBody>
                  <a:tcPr/>
                </a:tc>
                <a:tc>
                  <a:txBody>
                    <a:bodyPr/>
                    <a:lstStyle/>
                    <a:p>
                      <a:r>
                        <a:rPr lang="en-US" dirty="0" smtClean="0"/>
                        <a:t>Before </a:t>
                      </a:r>
                      <a:r>
                        <a:rPr lang="en-US" baseline="0" dirty="0" smtClean="0"/>
                        <a:t> Sonar Lint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After </a:t>
                      </a:r>
                      <a:r>
                        <a:rPr lang="en-US" baseline="0" dirty="0" smtClean="0"/>
                        <a:t>Sonar Lint</a:t>
                      </a:r>
                      <a:endParaRPr lang="en-US" dirty="0" smtClean="0"/>
                    </a:p>
                  </a:txBody>
                  <a:tcPr/>
                </a:tc>
              </a:tr>
              <a:tr h="578418">
                <a:tc>
                  <a:txBody>
                    <a:bodyPr/>
                    <a:lstStyle/>
                    <a:p>
                      <a:r>
                        <a:rPr lang="en-US" dirty="0" smtClean="0"/>
                        <a:t>Coding Standard</a:t>
                      </a:r>
                      <a:endParaRPr lang="en-US" dirty="0"/>
                    </a:p>
                  </a:txBody>
                  <a:tcPr/>
                </a:tc>
                <a:tc>
                  <a:txBody>
                    <a:bodyPr/>
                    <a:lstStyle/>
                    <a:p>
                      <a:r>
                        <a:rPr lang="en-US" dirty="0" smtClean="0"/>
                        <a:t>Developer identifies the standards bug at last</a:t>
                      </a:r>
                      <a:endParaRPr lang="en-US" dirty="0"/>
                    </a:p>
                  </a:txBody>
                  <a:tcPr/>
                </a:tc>
                <a:tc>
                  <a:txBody>
                    <a:bodyPr/>
                    <a:lstStyle/>
                    <a:p>
                      <a:r>
                        <a:rPr lang="en-US" dirty="0" smtClean="0"/>
                        <a:t>Developer identifies the bugs,</a:t>
                      </a:r>
                      <a:r>
                        <a:rPr lang="en-US" baseline="0" dirty="0" smtClean="0"/>
                        <a:t> vulnerabilities while typing each and every line itself. So that he can correct it on-the-fly.</a:t>
                      </a:r>
                      <a:endParaRPr lang="en-US" dirty="0"/>
                    </a:p>
                  </a:txBody>
                  <a:tcPr/>
                </a:tc>
              </a:tr>
              <a:tr h="941824">
                <a:tc>
                  <a:txBody>
                    <a:bodyPr/>
                    <a:lstStyle/>
                    <a:p>
                      <a:r>
                        <a:rPr lang="en-US" dirty="0" smtClean="0"/>
                        <a:t>Reviewer Effort</a:t>
                      </a:r>
                      <a:endParaRPr lang="en-US" dirty="0"/>
                    </a:p>
                  </a:txBody>
                  <a:tcPr/>
                </a:tc>
                <a:tc>
                  <a:txBody>
                    <a:bodyPr/>
                    <a:lstStyle/>
                    <a:p>
                      <a:r>
                        <a:rPr lang="en-US" dirty="0" smtClean="0"/>
                        <a:t>Reviewer hast to put in more effort to identify standards bugs &amp; Vulnerability</a:t>
                      </a:r>
                      <a:endParaRPr lang="en-US" dirty="0"/>
                    </a:p>
                  </a:txBody>
                  <a:tcPr/>
                </a:tc>
                <a:tc>
                  <a:txBody>
                    <a:bodyPr/>
                    <a:lstStyle/>
                    <a:p>
                      <a:r>
                        <a:rPr lang="en-US" dirty="0" smtClean="0"/>
                        <a:t>Reviewer effort &amp; cost reduced</a:t>
                      </a:r>
                      <a:r>
                        <a:rPr lang="en-US" baseline="0" dirty="0" smtClean="0"/>
                        <a:t> in checking Coding Standards. Reviewer can concentrate only on Business Requirement validation on Code.</a:t>
                      </a:r>
                      <a:endParaRPr lang="en-US" dirty="0"/>
                    </a:p>
                  </a:txBody>
                  <a:tcPr/>
                </a:tc>
              </a:tr>
              <a:tr h="507135">
                <a:tc>
                  <a:txBody>
                    <a:bodyPr/>
                    <a:lstStyle/>
                    <a:p>
                      <a:r>
                        <a:rPr lang="en-US" dirty="0" smtClean="0"/>
                        <a:t>Technical Debts</a:t>
                      </a:r>
                      <a:endParaRPr lang="en-US" dirty="0"/>
                    </a:p>
                  </a:txBody>
                  <a:tcPr/>
                </a:tc>
                <a:tc>
                  <a:txBody>
                    <a:bodyPr/>
                    <a:lstStyle/>
                    <a:p>
                      <a:r>
                        <a:rPr lang="en-US" dirty="0" smtClean="0"/>
                        <a:t>Tedious for Lead / Managers to identify hours required to clear bugs &amp; Vulnerabilities.</a:t>
                      </a:r>
                      <a:endParaRPr lang="en-US" dirty="0"/>
                    </a:p>
                  </a:txBody>
                  <a:tcPr/>
                </a:tc>
                <a:tc>
                  <a:txBody>
                    <a:bodyPr/>
                    <a:lstStyle/>
                    <a:p>
                      <a:r>
                        <a:rPr lang="en-US" dirty="0" smtClean="0"/>
                        <a:t>Easy to identify hours required to fix</a:t>
                      </a:r>
                      <a:r>
                        <a:rPr lang="en-US" baseline="0" dirty="0" smtClean="0"/>
                        <a:t> standards related issues.</a:t>
                      </a:r>
                      <a:endParaRPr lang="en-US" dirty="0"/>
                    </a:p>
                  </a:txBody>
                  <a:tcPr/>
                </a:tc>
              </a:tr>
              <a:tr h="536109">
                <a:tc>
                  <a:txBody>
                    <a:bodyPr/>
                    <a:lstStyle/>
                    <a:p>
                      <a:r>
                        <a:rPr lang="en-US" dirty="0" smtClean="0"/>
                        <a:t>Developer Guidance</a:t>
                      </a:r>
                      <a:endParaRPr lang="en-US" dirty="0"/>
                    </a:p>
                  </a:txBody>
                  <a:tcPr/>
                </a:tc>
                <a:tc>
                  <a:txBody>
                    <a:bodyPr/>
                    <a:lstStyle/>
                    <a:p>
                      <a:r>
                        <a:rPr lang="en-US" dirty="0" smtClean="0"/>
                        <a:t> Not Available</a:t>
                      </a:r>
                      <a:endParaRPr lang="en-US" dirty="0"/>
                    </a:p>
                  </a:txBody>
                  <a:tcPr/>
                </a:tc>
                <a:tc>
                  <a:txBody>
                    <a:bodyPr/>
                    <a:lstStyle/>
                    <a:p>
                      <a:pPr marL="0" indent="0">
                        <a:buNone/>
                      </a:pPr>
                      <a:r>
                        <a:rPr lang="en-US" baseline="0" dirty="0" smtClean="0"/>
                        <a:t>Code Compliance guide available</a:t>
                      </a:r>
                    </a:p>
                    <a:p>
                      <a:pPr marL="342900" indent="-342900">
                        <a:buAutoNum type="alphaLcParenR"/>
                      </a:pPr>
                      <a:endParaRPr lang="en-US" baseline="0" dirty="0" smtClean="0"/>
                    </a:p>
                  </a:txBody>
                  <a:tcPr/>
                </a:tc>
              </a:tr>
              <a:tr h="724480">
                <a:tc>
                  <a:txBody>
                    <a:bodyPr/>
                    <a:lstStyle/>
                    <a:p>
                      <a:r>
                        <a:rPr lang="en-US" dirty="0" smtClean="0"/>
                        <a:t>Eclipse Plugin</a:t>
                      </a:r>
                      <a:endParaRPr lang="en-US" dirty="0"/>
                    </a:p>
                  </a:txBody>
                  <a:tcPr/>
                </a:tc>
                <a:tc>
                  <a:txBody>
                    <a:bodyPr/>
                    <a:lstStyle/>
                    <a:p>
                      <a:r>
                        <a:rPr lang="en-US" dirty="0" smtClean="0"/>
                        <a:t>N/A</a:t>
                      </a:r>
                      <a:endParaRPr lang="en-US" dirty="0"/>
                    </a:p>
                  </a:txBody>
                  <a:tcPr/>
                </a:tc>
                <a:tc>
                  <a:txBody>
                    <a:bodyPr/>
                    <a:lstStyle/>
                    <a:p>
                      <a:r>
                        <a:rPr lang="en-US" dirty="0" smtClean="0"/>
                        <a:t>Available</a:t>
                      </a:r>
                      <a:endParaRPr lang="en-US" dirty="0"/>
                    </a:p>
                  </a:txBody>
                  <a:tcPr/>
                </a:tc>
              </a:tr>
            </a:tbl>
          </a:graphicData>
        </a:graphic>
      </p:graphicFrame>
    </p:spTree>
    <p:extLst>
      <p:ext uri="{BB962C8B-B14F-4D97-AF65-F5344CB8AC3E}">
        <p14:creationId xmlns:p14="http://schemas.microsoft.com/office/powerpoint/2010/main" val="276402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a:t>Benefits achieved through </a:t>
            </a:r>
            <a:r>
              <a:rPr lang="en-US" dirty="0" smtClean="0"/>
              <a:t>Security Vulnerability Checks By Veracode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995154136"/>
              </p:ext>
            </p:extLst>
          </p:nvPr>
        </p:nvGraphicFramePr>
        <p:xfrm>
          <a:off x="471424" y="878163"/>
          <a:ext cx="10915904" cy="4546838"/>
        </p:xfrm>
        <a:graphic>
          <a:graphicData uri="http://schemas.openxmlformats.org/drawingml/2006/table">
            <a:tbl>
              <a:tblPr firstRow="1" bandRow="1">
                <a:tableStyleId>{F5AB1C69-6EDB-4FF4-983F-18BD219EF322}</a:tableStyleId>
              </a:tblPr>
              <a:tblGrid>
                <a:gridCol w="2385780"/>
                <a:gridCol w="4265062"/>
                <a:gridCol w="4265062"/>
              </a:tblGrid>
              <a:tr h="432038">
                <a:tc>
                  <a:txBody>
                    <a:bodyPr/>
                    <a:lstStyle/>
                    <a:p>
                      <a:r>
                        <a:rPr lang="en-US" dirty="0" smtClean="0"/>
                        <a:t>Implementation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Before Veracode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After Veracode</a:t>
                      </a:r>
                      <a:endParaRPr lang="en-US" dirty="0" smtClean="0"/>
                    </a:p>
                  </a:txBody>
                  <a:tcPr/>
                </a:tc>
              </a:tr>
              <a:tr h="987516">
                <a:tc>
                  <a:txBody>
                    <a:bodyPr/>
                    <a:lstStyle/>
                    <a:p>
                      <a:r>
                        <a:rPr lang="en-US" dirty="0" smtClean="0"/>
                        <a:t>Vulnerabilities</a:t>
                      </a:r>
                      <a:endParaRPr lang="en-US" dirty="0"/>
                    </a:p>
                  </a:txBody>
                  <a:tcPr/>
                </a:tc>
                <a:tc>
                  <a:txBody>
                    <a:bodyPr/>
                    <a:lstStyle/>
                    <a:p>
                      <a:r>
                        <a:rPr lang="en-US" dirty="0" smtClean="0"/>
                        <a:t>Existed</a:t>
                      </a:r>
                      <a:r>
                        <a:rPr lang="en-US" baseline="0" dirty="0" smtClean="0"/>
                        <a:t> Vulnerabilities (Very High, High &amp; Medium)</a:t>
                      </a:r>
                    </a:p>
                    <a:p>
                      <a:pPr marL="342900" indent="-342900">
                        <a:buAutoNum type="alphaLcParenR"/>
                      </a:pPr>
                      <a:r>
                        <a:rPr lang="en-US" baseline="0" dirty="0" smtClean="0"/>
                        <a:t>XSS – Cross Site Scripting</a:t>
                      </a:r>
                    </a:p>
                    <a:p>
                      <a:pPr marL="342900" indent="-342900">
                        <a:buAutoNum type="alphaLcParenR"/>
                      </a:pPr>
                      <a:r>
                        <a:rPr lang="en-US" baseline="0" dirty="0" smtClean="0"/>
                        <a:t>CSRF – Cross Site Request Forgery</a:t>
                      </a:r>
                    </a:p>
                    <a:p>
                      <a:pPr marL="342900" indent="-342900">
                        <a:buAutoNum type="alphaLcParenR"/>
                      </a:pPr>
                      <a:r>
                        <a:rPr lang="en-US" baseline="0" dirty="0" smtClean="0"/>
                        <a:t>SQL Injection</a:t>
                      </a:r>
                    </a:p>
                    <a:p>
                      <a:pPr marL="342900" indent="-342900">
                        <a:buAutoNum type="alphaLcParenR"/>
                      </a:pPr>
                      <a:r>
                        <a:rPr lang="en-US" sz="1800" b="0" i="0" kern="1200" dirty="0" smtClean="0">
                          <a:solidFill>
                            <a:schemeClr val="dk1"/>
                          </a:solidFill>
                          <a:effectLst/>
                          <a:latin typeface="+mn-lt"/>
                          <a:ea typeface="+mn-ea"/>
                          <a:cs typeface="+mn-cs"/>
                        </a:rPr>
                        <a:t>"Carriage Return" and "Line Feed."</a:t>
                      </a:r>
                      <a:endParaRPr lang="en-US" dirty="0"/>
                    </a:p>
                  </a:txBody>
                  <a:tcPr/>
                </a:tc>
                <a:tc>
                  <a:txBody>
                    <a:bodyPr/>
                    <a:lstStyle/>
                    <a:p>
                      <a:r>
                        <a:rPr lang="en-US" dirty="0" smtClean="0"/>
                        <a:t>Cleared all Very High, High &amp; Medium Vulnerabilities</a:t>
                      </a:r>
                      <a:endParaRPr lang="en-US" dirty="0"/>
                    </a:p>
                  </a:txBody>
                  <a:tcPr/>
                </a:tc>
              </a:tr>
              <a:tr h="1172675">
                <a:tc>
                  <a:txBody>
                    <a:bodyPr/>
                    <a:lstStyle/>
                    <a:p>
                      <a:r>
                        <a:rPr lang="en-US" dirty="0" smtClean="0"/>
                        <a:t>Score</a:t>
                      </a:r>
                      <a:endParaRPr lang="en-US" dirty="0"/>
                    </a:p>
                  </a:txBody>
                  <a:tcPr/>
                </a:tc>
                <a:tc>
                  <a:txBody>
                    <a:bodyPr/>
                    <a:lstStyle/>
                    <a:p>
                      <a:r>
                        <a:rPr lang="en-US" dirty="0" smtClean="0"/>
                        <a:t>Scan Score : 35</a:t>
                      </a:r>
                      <a:endParaRPr lang="en-US" dirty="0"/>
                    </a:p>
                  </a:txBody>
                  <a:tcPr/>
                </a:tc>
                <a:tc>
                  <a:txBody>
                    <a:bodyPr/>
                    <a:lstStyle/>
                    <a:p>
                      <a:r>
                        <a:rPr lang="en-US" dirty="0" smtClean="0"/>
                        <a:t>AppScan Score Improved as</a:t>
                      </a:r>
                      <a:r>
                        <a:rPr lang="en-US" baseline="0" dirty="0" smtClean="0"/>
                        <a:t> follows.</a:t>
                      </a:r>
                    </a:p>
                    <a:p>
                      <a:pPr marL="342900" indent="-342900">
                        <a:buAutoNum type="alphaLcParenR"/>
                      </a:pPr>
                      <a:r>
                        <a:rPr lang="en-US" baseline="0" dirty="0" smtClean="0"/>
                        <a:t>Mar Release Score : 73</a:t>
                      </a:r>
                    </a:p>
                    <a:p>
                      <a:pPr marL="342900" indent="-342900">
                        <a:buAutoNum type="alphaLcParenR"/>
                      </a:pPr>
                      <a:r>
                        <a:rPr lang="en-US" baseline="0" dirty="0" smtClean="0"/>
                        <a:t>April Release Score : 75</a:t>
                      </a:r>
                    </a:p>
                    <a:p>
                      <a:pPr marL="342900" indent="-342900">
                        <a:buAutoNum type="alphaLcParenR"/>
                      </a:pPr>
                      <a:r>
                        <a:rPr lang="en-US" baseline="0" dirty="0" smtClean="0"/>
                        <a:t>June Release Score : 100 </a:t>
                      </a:r>
                      <a:endParaRPr lang="en-US" dirty="0"/>
                    </a:p>
                  </a:txBody>
                  <a:tcPr/>
                </a:tc>
              </a:tr>
              <a:tr h="617197">
                <a:tc>
                  <a:txBody>
                    <a:bodyPr/>
                    <a:lstStyle/>
                    <a:p>
                      <a:r>
                        <a:rPr lang="en-US" dirty="0" smtClean="0"/>
                        <a:t>SSL</a:t>
                      </a:r>
                      <a:endParaRPr lang="en-US" dirty="0"/>
                    </a:p>
                  </a:txBody>
                  <a:tcPr/>
                </a:tc>
                <a:tc>
                  <a:txBody>
                    <a:bodyPr/>
                    <a:lstStyle/>
                    <a:p>
                      <a:r>
                        <a:rPr lang="en-US" dirty="0" smtClean="0"/>
                        <a:t>Not Implemented</a:t>
                      </a:r>
                      <a:endParaRPr lang="en-US" dirty="0"/>
                    </a:p>
                  </a:txBody>
                  <a:tcPr/>
                </a:tc>
                <a:tc>
                  <a:txBody>
                    <a:bodyPr/>
                    <a:lstStyle/>
                    <a:p>
                      <a:r>
                        <a:rPr lang="en-US" dirty="0" smtClean="0"/>
                        <a:t>Implemented</a:t>
                      </a:r>
                    </a:p>
                    <a:p>
                      <a:pPr marL="342900" indent="-342900">
                        <a:buAutoNum type="alphaLcParenR"/>
                      </a:pPr>
                      <a:r>
                        <a:rPr lang="en-US" dirty="0" smtClean="0"/>
                        <a:t>Fixed Back Button issue in Production in navisysfo</a:t>
                      </a:r>
                    </a:p>
                    <a:p>
                      <a:pPr marL="342900" indent="-342900">
                        <a:buAutoNum type="alphaLcParenR"/>
                      </a:pPr>
                      <a:r>
                        <a:rPr lang="en-US" dirty="0" smtClean="0"/>
                        <a:t>Fixed ajax utility issue in </a:t>
                      </a:r>
                      <a:r>
                        <a:rPr lang="en-US" dirty="0" err="1" smtClean="0"/>
                        <a:t>Sunview</a:t>
                      </a:r>
                      <a:endParaRPr lang="en-US" dirty="0"/>
                    </a:p>
                  </a:txBody>
                  <a:tcPr/>
                </a:tc>
              </a:tr>
            </a:tbl>
          </a:graphicData>
        </a:graphic>
      </p:graphicFrame>
    </p:spTree>
    <p:extLst>
      <p:ext uri="{BB962C8B-B14F-4D97-AF65-F5344CB8AC3E}">
        <p14:creationId xmlns:p14="http://schemas.microsoft.com/office/powerpoint/2010/main" val="27449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7AF3C5B0-406E-4512-91A0-00736F9C21C3}"/>
              </a:ext>
            </a:extLst>
          </p:cNvPr>
          <p:cNvSpPr>
            <a:spLocks noGrp="1"/>
          </p:cNvSpPr>
          <p:nvPr>
            <p:ph type="title"/>
          </p:nvPr>
        </p:nvSpPr>
        <p:spPr/>
        <p:txBody>
          <a:bodyPr/>
          <a:lstStyle/>
          <a:p>
            <a:r>
              <a:rPr lang="en-US" dirty="0" smtClean="0"/>
              <a:t>Veracode Report</a:t>
            </a:r>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9380" y="1848993"/>
            <a:ext cx="4467225"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4056" y="2975039"/>
            <a:ext cx="4391025"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2059" y="4375214"/>
            <a:ext cx="5505450"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829056" y="1938528"/>
            <a:ext cx="2157984" cy="729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March Release</a:t>
            </a:r>
            <a:endParaRPr lang="en-US" dirty="0"/>
          </a:p>
        </p:txBody>
      </p:sp>
      <p:sp>
        <p:nvSpPr>
          <p:cNvPr id="11" name="Rounded Rectangle 10"/>
          <p:cNvSpPr/>
          <p:nvPr/>
        </p:nvSpPr>
        <p:spPr>
          <a:xfrm>
            <a:off x="859536" y="3100768"/>
            <a:ext cx="2157984" cy="729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April Release</a:t>
            </a:r>
            <a:endParaRPr lang="en-US" dirty="0"/>
          </a:p>
        </p:txBody>
      </p:sp>
      <p:sp>
        <p:nvSpPr>
          <p:cNvPr id="12" name="Rounded Rectangle 11"/>
          <p:cNvSpPr/>
          <p:nvPr/>
        </p:nvSpPr>
        <p:spPr>
          <a:xfrm>
            <a:off x="920496" y="4486656"/>
            <a:ext cx="2157984" cy="7296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June Release</a:t>
            </a:r>
            <a:endParaRPr lang="en-US" dirty="0"/>
          </a:p>
        </p:txBody>
      </p:sp>
      <p:cxnSp>
        <p:nvCxnSpPr>
          <p:cNvPr id="5" name="Straight Arrow Connector 4"/>
          <p:cNvCxnSpPr/>
          <p:nvPr/>
        </p:nvCxnSpPr>
        <p:spPr>
          <a:xfrm>
            <a:off x="3029712" y="2414016"/>
            <a:ext cx="11618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133344" y="3627120"/>
            <a:ext cx="11618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139440" y="4876800"/>
            <a:ext cx="11618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01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041_Mphasis template_US date_Vas_v1_6Dec18" id="{1659C8C1-4956-4861-B6F2-872426D8B2AD}" vid="{BFF7CD5E-53F8-4E7E-9C9C-D744FA90F880}"/>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5041_Mphasis template_US date_Vas_v1_6Dec18" id="{1659C8C1-4956-4861-B6F2-872426D8B2AD}" vid="{915890CC-9E06-4303-9996-032667F262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Mphasis PPT Template_Dec2018</Template>
  <TotalTime>6248</TotalTime>
  <Words>795</Words>
  <Application>Microsoft Office PowerPoint</Application>
  <PresentationFormat>Custom</PresentationFormat>
  <Paragraphs>152</Paragraphs>
  <Slides>22</Slides>
  <Notes>0</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1_Begining Slides / Separators</vt:lpstr>
      <vt:lpstr>Visual and Text</vt:lpstr>
      <vt:lpstr>PowerPoint Presentation</vt:lpstr>
      <vt:lpstr>Agenda</vt:lpstr>
      <vt:lpstr>Road Map</vt:lpstr>
      <vt:lpstr>Road Map - Interfaces</vt:lpstr>
      <vt:lpstr>Benefits achieved through GitHub &amp; Jenkins Implementation</vt:lpstr>
      <vt:lpstr>Benefits achieved through Selenium Automation</vt:lpstr>
      <vt:lpstr>Benefits achieved through SonarQube/Scanner &amp; Lint</vt:lpstr>
      <vt:lpstr>Benefits achieved through Security Vulnerability Checks By Veracode</vt:lpstr>
      <vt:lpstr>Veracode Report</vt:lpstr>
      <vt:lpstr>Road Ahead…</vt:lpstr>
      <vt:lpstr>XRebel- APM</vt:lpstr>
      <vt:lpstr>XRebel- APM</vt:lpstr>
      <vt:lpstr>Xrebel APM Trace / Call Graph</vt:lpstr>
      <vt:lpstr>Asynchronous Loggers</vt:lpstr>
      <vt:lpstr>Visual VM</vt:lpstr>
      <vt:lpstr>VisualVM</vt:lpstr>
      <vt:lpstr>SonarQube</vt:lpstr>
      <vt:lpstr>SonarLint</vt:lpstr>
      <vt:lpstr>Jenkins</vt:lpstr>
      <vt:lpstr>GzipFilter</vt:lpstr>
      <vt:lpstr>GZipFilter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Arvindraj A</dc:creator>
  <cp:lastModifiedBy>American International Group</cp:lastModifiedBy>
  <cp:revision>262</cp:revision>
  <dcterms:created xsi:type="dcterms:W3CDTF">2019-03-20T08:21:01Z</dcterms:created>
  <dcterms:modified xsi:type="dcterms:W3CDTF">2019-08-15T07:07:10Z</dcterms:modified>
</cp:coreProperties>
</file>