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11950" cy="9942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Es01zPyQIhwgN9g7pDQZkkzwU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>
            <p:ph idx="10" type="dt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 September 2022</a:t>
            </a:r>
            <a:endParaRPr/>
          </a:p>
        </p:txBody>
      </p:sp>
      <p:sp>
        <p:nvSpPr>
          <p:cNvPr id="77" name="Google Shape;77;p1:notes"/>
          <p:cNvSpPr txBox="1"/>
          <p:nvPr>
            <p:ph idx="11" type="ftr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78" name="Google Shape;78;p1:notes"/>
          <p:cNvSpPr txBox="1"/>
          <p:nvPr>
            <p:ph idx="12" type="sldNum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MBA aims to answer questions like, "If a customer buys product A, what is the likelihood they will also purchase product B?"</a:t>
            </a:r>
            <a:endParaRPr/>
          </a:p>
        </p:txBody>
      </p:sp>
      <p:sp>
        <p:nvSpPr>
          <p:cNvPr id="89" name="Google Shape;89;p2:notes"/>
          <p:cNvSpPr txBox="1"/>
          <p:nvPr>
            <p:ph idx="12" type="sldNum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919163" y="744538"/>
            <a:ext cx="4973637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sz="5600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indent="-36068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/>
        </p:nvSpPr>
        <p:spPr>
          <a:xfrm flipH="1" rot="-10380000">
            <a:off x="3165475" y="1108075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indent="-28956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99996" ty="0" sy="80002"/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22-Sep-22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2590800" y="192467"/>
            <a:ext cx="6108000" cy="2008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</a:t>
            </a:r>
            <a:endParaRPr b="1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20ALT52 - Big Data Analysis Project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2394408" y="2901216"/>
            <a:ext cx="6683604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</a:t>
            </a:r>
            <a:endParaRPr b="1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3068188" y="4274415"/>
            <a:ext cx="5072093" cy="178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Mentor: </a:t>
            </a:r>
            <a:r>
              <a:rPr b="1" i="0" lang="en-US" sz="18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Dr.C.S.Kanimozhi Selvi</a:t>
            </a:r>
            <a:endParaRPr b="1" i="0" sz="18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b="1" i="0" lang="en-US" sz="18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Jyothi Shri S            21ADR019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Prasshanthini R       21ADR034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Sanjay R                   21ADR043    </a:t>
            </a:r>
            <a:endParaRPr b="1" i="0" sz="18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96" y="40252"/>
            <a:ext cx="789207" cy="954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TBI\TBI@KEC Logos\K Transform\6-5x4 product centre.jpg" id="85" name="Google Shape;8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1086" y="1280429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3351229" y="202481"/>
            <a:ext cx="4171360" cy="6223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</a:rPr>
              <a:t>COMPARISON</a:t>
            </a:r>
            <a:endParaRPr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095" y="1106280"/>
            <a:ext cx="7706991" cy="370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3351229" y="202481"/>
            <a:ext cx="4171360" cy="6223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956821" y="1633505"/>
            <a:ext cx="7810108" cy="439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Market Basket Analysis (MBA) emerges as a valuable tool for businesses seeking to unlock the hidden potential in their transaction data and address the challenges they face in the highly competitive retail environment.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673" y="991482"/>
            <a:ext cx="7727482" cy="4355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2778550" y="145821"/>
            <a:ext cx="3586899" cy="7751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INTRODUCTION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66627" y="1432874"/>
            <a:ext cx="4454165" cy="5203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 (MBA) is a powerful technique in </a:t>
            </a: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field of data mining and machine learning 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helps businesses understand the relationships between items purchased by customers. 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b="0"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commonly applied in the retail industry to uncover patterns and associations within transactional data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b="0" i="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introduction, we will explore how hyperparameters play a vital role in enhancing the effectiveness of Market Basket Analysis.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3340" y="1805702"/>
            <a:ext cx="3912124" cy="3803247"/>
          </a:xfrm>
          <a:prstGeom prst="roundRect">
            <a:avLst>
              <a:gd fmla="val 9231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2148133" y="221529"/>
            <a:ext cx="5545318" cy="7751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PROBLEM STATEMENT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53125" y="1614652"/>
            <a:ext cx="7960936" cy="461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Inefficient Inventory Management: 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a clear understanding of which products are frequently purchased together, businesses may struggle, leading to overstocking or understocking issues.</a:t>
            </a:r>
            <a:endParaRPr b="0" i="0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Missed Cross-Selling Opportunities: 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Failing to identify complementary products can result in missed opportunities for cross-selling and upselling, which can directly impact revenue.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Suboptimal Marketing Strategies: 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Ineffective product recommendations and marketing strategies leading to lower customer satisfaction and loyalty.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Arial"/>
              <a:buAutoNum type="arabicPeriod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Data Analysis: 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vast transaction datasets can be challenging and time-consuming, making it essential to streamline the Market Basket Analysis process.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168164" y="134412"/>
            <a:ext cx="5545318" cy="7751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OBJECTIVE / OUTLINE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1023987" y="994409"/>
            <a:ext cx="7744120" cy="1354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 is to generate association rules, that helps organization predict which all products are bought together.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 of  FP Growth algorithm is used.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8" name="Google Shape;108;p4"/>
          <p:cNvGrpSpPr/>
          <p:nvPr/>
        </p:nvGrpSpPr>
        <p:grpSpPr>
          <a:xfrm>
            <a:off x="-3539677" y="1424569"/>
            <a:ext cx="11659689" cy="6003927"/>
            <a:chOff x="-4810528" y="-771731"/>
            <a:chExt cx="11659689" cy="6003927"/>
          </a:xfrm>
        </p:grpSpPr>
        <p:sp>
          <p:nvSpPr>
            <p:cNvPr id="109" name="Google Shape;109;p4"/>
            <p:cNvSpPr/>
            <p:nvPr/>
          </p:nvSpPr>
          <p:spPr>
            <a:xfrm>
              <a:off x="-4810528" y="-771731"/>
              <a:ext cx="6003927" cy="6003927"/>
            </a:xfrm>
            <a:prstGeom prst="blockArc">
              <a:avLst>
                <a:gd fmla="val 18900000" name="adj1"/>
                <a:gd fmla="val 2700000" name="adj2"/>
                <a:gd fmla="val 360" name="adj3"/>
              </a:avLst>
            </a:prstGeom>
            <a:noFill/>
            <a:ln cap="flat" cmpd="sng" w="25400">
              <a:solidFill>
                <a:srgbClr val="0857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160332" y="373955"/>
              <a:ext cx="5688829" cy="1082374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1160332" y="373955"/>
              <a:ext cx="5688829" cy="1082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707875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 Basket Analysis data of year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2009 – 2010  &amp; 2010 – 2011 were loaded.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4836" y="87344"/>
              <a:ext cx="1670205" cy="1610273"/>
            </a:xfrm>
            <a:prstGeom prst="ellipse">
              <a:avLst/>
            </a:prstGeom>
            <a:gradFill>
              <a:gsLst>
                <a:gs pos="0">
                  <a:srgbClr val="00ABF9"/>
                </a:gs>
                <a:gs pos="100000">
                  <a:srgbClr val="7AD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373264" y="1735322"/>
              <a:ext cx="5475897" cy="989820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1373264" y="1735322"/>
              <a:ext cx="5475897" cy="989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707875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 different preprocessing steps were done for both the records (mentioned above).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3176" y="1464949"/>
              <a:ext cx="1621890" cy="1530566"/>
            </a:xfrm>
            <a:prstGeom prst="ellipse">
              <a:avLst/>
            </a:prstGeom>
            <a:gradFill>
              <a:gsLst>
                <a:gs pos="0">
                  <a:srgbClr val="00ABF9"/>
                </a:gs>
                <a:gs pos="100000">
                  <a:srgbClr val="7AD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200243" y="3079829"/>
              <a:ext cx="5648918" cy="101037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1200243" y="3079829"/>
              <a:ext cx="5648918" cy="1010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707875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 Growth and Association Rule mining are used with and without hyperparameter tuning and pipeline.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5901" y="2764140"/>
              <a:ext cx="1648076" cy="1607687"/>
            </a:xfrm>
            <a:prstGeom prst="ellipse">
              <a:avLst/>
            </a:prstGeom>
            <a:gradFill>
              <a:gsLst>
                <a:gs pos="0">
                  <a:srgbClr val="00ABF9"/>
                </a:gs>
                <a:gs pos="100000">
                  <a:srgbClr val="7AD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4"/>
          <p:cNvSpPr txBox="1"/>
          <p:nvPr/>
        </p:nvSpPr>
        <p:spPr>
          <a:xfrm>
            <a:off x="1385738" y="2684915"/>
            <a:ext cx="141402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5A2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</a:t>
            </a:r>
            <a:r>
              <a:rPr b="1" i="0" lang="en-US" sz="2000" u="none" cap="none" strike="noStrike">
                <a:solidFill>
                  <a:srgbClr val="0075A2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0" lang="en-US" sz="1800" u="none" cap="none" strike="noStrike">
                <a:solidFill>
                  <a:srgbClr val="0075A2"/>
                </a:solidFill>
                <a:latin typeface="Arial Rounded"/>
                <a:ea typeface="Arial Rounded"/>
                <a:cs typeface="Arial Rounded"/>
                <a:sym typeface="Arial Rounded"/>
              </a:rPr>
              <a:t>LOADING</a:t>
            </a:r>
            <a:endParaRPr b="1" i="0" sz="2000" u="none" cap="none" strike="noStrike">
              <a:solidFill>
                <a:srgbClr val="0075A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555422" y="4263677"/>
            <a:ext cx="1932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5A2"/>
                </a:solidFill>
                <a:latin typeface="Arial Rounded"/>
                <a:ea typeface="Arial Rounded"/>
                <a:cs typeface="Arial Rounded"/>
                <a:sym typeface="Arial Rounded"/>
              </a:rPr>
              <a:t>PREPROCESS</a:t>
            </a:r>
            <a:endParaRPr b="1" i="0" sz="1600" u="none" cap="none" strike="noStrike">
              <a:solidFill>
                <a:srgbClr val="0075A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44337" y="5544862"/>
            <a:ext cx="1847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5A2"/>
                </a:solidFill>
                <a:latin typeface="Arial Rounded"/>
                <a:ea typeface="Arial Rounded"/>
                <a:cs typeface="Arial Rounded"/>
                <a:sym typeface="Arial Rounded"/>
              </a:rPr>
              <a:t>ALGORITHMS</a:t>
            </a:r>
            <a:endParaRPr b="1" i="0" sz="1800" u="none" cap="none" strike="noStrike">
              <a:solidFill>
                <a:srgbClr val="0075A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2784236" y="-348863"/>
            <a:ext cx="419021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</a:rPr>
              <a:t>PREPROCESSING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53591" y="1309214"/>
            <a:ext cx="1913642" cy="1941921"/>
          </a:xfrm>
          <a:prstGeom prst="diamond">
            <a:avLst/>
          </a:prstGeom>
          <a:gradFill>
            <a:gsLst>
              <a:gs pos="0">
                <a:srgbClr val="0070E1"/>
              </a:gs>
              <a:gs pos="100000">
                <a:srgbClr val="84B1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15884" y="1697779"/>
            <a:ext cx="19890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67924" y="1309214"/>
            <a:ext cx="1913642" cy="1941921"/>
          </a:xfrm>
          <a:prstGeom prst="diamond">
            <a:avLst/>
          </a:prstGeom>
          <a:gradFill>
            <a:gsLst>
              <a:gs pos="0">
                <a:srgbClr val="0070E1"/>
              </a:gs>
              <a:gs pos="100000">
                <a:srgbClr val="84B1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375781" y="1789326"/>
            <a:ext cx="19890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Rename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976009" y="1326962"/>
            <a:ext cx="1913642" cy="1941921"/>
          </a:xfrm>
          <a:prstGeom prst="diamond">
            <a:avLst/>
          </a:prstGeom>
          <a:gradFill>
            <a:gsLst>
              <a:gs pos="0">
                <a:srgbClr val="0070E1"/>
              </a:gs>
              <a:gs pos="100000">
                <a:srgbClr val="84B1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153739" y="1697779"/>
            <a:ext cx="158056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Drop NULL values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7214253" y="2868520"/>
            <a:ext cx="1913642" cy="1941921"/>
          </a:xfrm>
          <a:prstGeom prst="diamond">
            <a:avLst/>
          </a:prstGeom>
          <a:gradFill>
            <a:gsLst>
              <a:gs pos="0">
                <a:srgbClr val="0070E1"/>
              </a:gs>
              <a:gs pos="100000">
                <a:srgbClr val="84B1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7308913" y="3376372"/>
            <a:ext cx="17243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 Duplicates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5907074" y="4388782"/>
            <a:ext cx="1913642" cy="1941921"/>
          </a:xfrm>
          <a:prstGeom prst="diamond">
            <a:avLst/>
          </a:prstGeom>
          <a:gradFill>
            <a:gsLst>
              <a:gs pos="0">
                <a:srgbClr val="0070E1"/>
              </a:gs>
              <a:gs pos="100000">
                <a:srgbClr val="84B1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996460" y="4791032"/>
            <a:ext cx="164772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 Cancelled Orders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3433527" y="4388782"/>
            <a:ext cx="1913642" cy="1941921"/>
          </a:xfrm>
          <a:prstGeom prst="diamond">
            <a:avLst/>
          </a:prstGeom>
          <a:gradFill>
            <a:gsLst>
              <a:gs pos="0">
                <a:srgbClr val="0070E1"/>
              </a:gs>
              <a:gs pos="100000">
                <a:srgbClr val="84B1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3441964" y="4826781"/>
            <a:ext cx="1765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Conversion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2714920" y="2280174"/>
            <a:ext cx="527901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0" name="Google Shape;140;p5"/>
          <p:cNvCxnSpPr/>
          <p:nvPr/>
        </p:nvCxnSpPr>
        <p:spPr>
          <a:xfrm>
            <a:off x="5364837" y="2280174"/>
            <a:ext cx="527901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1" name="Google Shape;141;p5"/>
          <p:cNvCxnSpPr/>
          <p:nvPr/>
        </p:nvCxnSpPr>
        <p:spPr>
          <a:xfrm>
            <a:off x="8003357" y="2297922"/>
            <a:ext cx="16771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2" name="Google Shape;142;p5"/>
          <p:cNvCxnSpPr/>
          <p:nvPr/>
        </p:nvCxnSpPr>
        <p:spPr>
          <a:xfrm>
            <a:off x="8171074" y="2297922"/>
            <a:ext cx="0" cy="50785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3" name="Google Shape;143;p5"/>
          <p:cNvCxnSpPr/>
          <p:nvPr/>
        </p:nvCxnSpPr>
        <p:spPr>
          <a:xfrm>
            <a:off x="8171073" y="5024487"/>
            <a:ext cx="0" cy="32524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4" name="Google Shape;144;p5"/>
          <p:cNvCxnSpPr/>
          <p:nvPr/>
        </p:nvCxnSpPr>
        <p:spPr>
          <a:xfrm rot="10800000">
            <a:off x="7889651" y="5349729"/>
            <a:ext cx="28142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5" name="Google Shape;145;p5"/>
          <p:cNvCxnSpPr/>
          <p:nvPr/>
        </p:nvCxnSpPr>
        <p:spPr>
          <a:xfrm rot="10800000">
            <a:off x="5405099" y="5349728"/>
            <a:ext cx="44404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6" name="Google Shape;146;p5"/>
          <p:cNvCxnSpPr/>
          <p:nvPr/>
        </p:nvCxnSpPr>
        <p:spPr>
          <a:xfrm rot="10800000">
            <a:off x="2899723" y="5219406"/>
            <a:ext cx="44404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7" name="Google Shape;147;p5"/>
          <p:cNvSpPr/>
          <p:nvPr/>
        </p:nvSpPr>
        <p:spPr>
          <a:xfrm>
            <a:off x="870594" y="4374070"/>
            <a:ext cx="1913642" cy="1941921"/>
          </a:xfrm>
          <a:prstGeom prst="diamond">
            <a:avLst/>
          </a:prstGeom>
          <a:gradFill>
            <a:gsLst>
              <a:gs pos="0">
                <a:srgbClr val="0070E1"/>
              </a:gs>
              <a:gs pos="100000">
                <a:srgbClr val="84B1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944634" y="4828997"/>
            <a:ext cx="1765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Splitting Columns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2923879" y="5465051"/>
            <a:ext cx="44404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2488675" y="-2231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</a:rPr>
              <a:t>ALGORITHMS USED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744716" y="1548664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 Growth :</a:t>
            </a:r>
            <a:endParaRPr/>
          </a:p>
          <a:p>
            <a:pPr indent="0" lvl="0" marL="13716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frequent itemset mining algorithm used to discover frequently 	occurring patterns in large datasets.</a:t>
            </a:r>
            <a:endParaRPr/>
          </a:p>
          <a:p>
            <a:pPr indent="0" lvl="0" marL="13716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Rule Mining :</a:t>
            </a:r>
            <a:endParaRPr/>
          </a:p>
          <a:p>
            <a:pPr indent="0" lvl="0" marL="13716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Association rule Mining is a rule based machine learning method 	for 	discovering interesting relations between variables in 	large 	databases.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None/>
            </a:pPr>
            <a:r>
              <a:t/>
            </a:r>
            <a:endParaRPr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2271860" y="-223101"/>
            <a:ext cx="50056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</a:rPr>
              <a:t>ACCURACY METRICS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791851" y="1548664"/>
            <a:ext cx="8116477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frequency of a specific itemset in the dataset.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probability that customers who bought item A also 	 	bought item B.</a:t>
            </a:r>
            <a:endParaRPr/>
          </a:p>
          <a:p>
            <a:pPr indent="-32004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Char char="o"/>
            </a:pPr>
            <a:r>
              <a:rPr b="1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</a:t>
            </a:r>
            <a:r>
              <a:rPr b="0"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measure of how much more likely item B is purchased when 	item A is purchased compared to when item B is purchased 	independently.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None/>
            </a:pPr>
            <a:r>
              <a:t/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Courier New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i="0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classification and regression tasks, association rule mining 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b="1" i="0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typically evaluated using accuracy. 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2450971" y="273377"/>
            <a:ext cx="4609706" cy="6223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</a:rPr>
              <a:t>WITHOUT PIPELINES</a:t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202" y="1085336"/>
            <a:ext cx="5060426" cy="3806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1626123" y="5464643"/>
            <a:ext cx="27620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: 761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 : 567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 : 3884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284482" y="5326144"/>
            <a:ext cx="575035" cy="120032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5255444" y="5757032"/>
            <a:ext cx="3610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NO.OF RULES = 3924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796565" y="4720"/>
            <a:ext cx="7998643" cy="10670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</a:rPr>
              <a:t>WITH PIPELINE AND HYPER PARAMETER TUNING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2135170" y="5420916"/>
            <a:ext cx="22341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: 761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 : 200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 : 1650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379" y="1210233"/>
            <a:ext cx="5273230" cy="381425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4369323" y="5282417"/>
            <a:ext cx="575035" cy="120032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5194169" y="5713304"/>
            <a:ext cx="30731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NO.OF RULES = 1656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Prasshanthini</dc:creator>
</cp:coreProperties>
</file>