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9" r:id="rId4"/>
    <p:sldId id="271" r:id="rId5"/>
    <p:sldId id="263" r:id="rId6"/>
    <p:sldId id="264" r:id="rId7"/>
    <p:sldId id="265" r:id="rId8"/>
    <p:sldId id="277" r:id="rId9"/>
    <p:sldId id="266" r:id="rId10"/>
    <p:sldId id="273" r:id="rId11"/>
    <p:sldId id="274" r:id="rId12"/>
    <p:sldId id="275" r:id="rId13"/>
  </p:sldIdLst>
  <p:sldSz cx="9144000" cy="6858000" type="screen4x3"/>
  <p:notesSz cx="68119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810F7D41-0BFC-42FF-80C0-20F7C6CF9E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AA125-3239-40FA-97B5-22F6A5C331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C5E95C-0E83-4F84-B03A-28FDBFB90A0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pPr algn="ctr"/>
          <a:r>
            <a: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Basket Analysis data of year </a:t>
          </a:r>
        </a:p>
        <a:p>
          <a:pPr algn="ctr"/>
          <a:r>
            <a: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2009 – 2010  &amp; 2010 – 2011 were loaded.</a:t>
          </a:r>
          <a:endParaRPr lang="en-IN" sz="20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52827F-2FA2-408D-97E7-A132BB7FC9B6}" type="parTrans" cxnId="{8C52B028-83BA-4534-95F3-8974B8011E75}">
      <dgm:prSet/>
      <dgm:spPr/>
      <dgm:t>
        <a:bodyPr/>
        <a:lstStyle/>
        <a:p>
          <a:endParaRPr lang="en-IN"/>
        </a:p>
      </dgm:t>
    </dgm:pt>
    <dgm:pt modelId="{FB6B6237-A078-4AF0-9D0D-44A094A8FF6C}" type="sibTrans" cxnId="{8C52B028-83BA-4534-95F3-8974B8011E75}">
      <dgm:prSet/>
      <dgm:spPr/>
      <dgm:t>
        <a:bodyPr/>
        <a:lstStyle/>
        <a:p>
          <a:endParaRPr lang="en-IN"/>
        </a:p>
      </dgm:t>
    </dgm:pt>
    <dgm:pt modelId="{71B57E2F-8F07-4949-8581-92317AA06A9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 different preprocessing steps were done for both the records (mentioned above).</a:t>
          </a:r>
          <a:endParaRPr lang="en-IN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80814B-4D20-4289-9D9C-D52EFD969C29}" type="parTrans" cxnId="{3DB8037A-9B95-454E-B138-943846268679}">
      <dgm:prSet/>
      <dgm:spPr/>
      <dgm:t>
        <a:bodyPr/>
        <a:lstStyle/>
        <a:p>
          <a:endParaRPr lang="en-IN"/>
        </a:p>
      </dgm:t>
    </dgm:pt>
    <dgm:pt modelId="{5C351A0E-E978-4D26-9F85-51662FB75D60}" type="sibTrans" cxnId="{3DB8037A-9B95-454E-B138-943846268679}">
      <dgm:prSet/>
      <dgm:spPr/>
      <dgm:t>
        <a:bodyPr/>
        <a:lstStyle/>
        <a:p>
          <a:endParaRPr lang="en-IN"/>
        </a:p>
      </dgm:t>
    </dgm:pt>
    <dgm:pt modelId="{BA1C4FDF-8F5A-43B6-86A5-1123B550BAF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FP Growth and Association Rule mining are used with and without hyperparameter tuning and pipeline.</a:t>
          </a:r>
          <a:endParaRPr lang="en-IN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B9F2D6-EC46-4E98-AF1B-ABDBD11998C4}" type="parTrans" cxnId="{5505C2F3-FC49-4A51-B9A5-99082ABB4CBC}">
      <dgm:prSet/>
      <dgm:spPr/>
      <dgm:t>
        <a:bodyPr/>
        <a:lstStyle/>
        <a:p>
          <a:endParaRPr lang="en-IN"/>
        </a:p>
      </dgm:t>
    </dgm:pt>
    <dgm:pt modelId="{55F29BF3-0F18-44D7-9DE0-02131CD368FC}" type="sibTrans" cxnId="{5505C2F3-FC49-4A51-B9A5-99082ABB4CBC}">
      <dgm:prSet/>
      <dgm:spPr/>
      <dgm:t>
        <a:bodyPr/>
        <a:lstStyle/>
        <a:p>
          <a:endParaRPr lang="en-IN"/>
        </a:p>
      </dgm:t>
    </dgm:pt>
    <dgm:pt modelId="{BD81CA67-D0C0-4B0F-B36C-68FEE6AA3CEA}" type="pres">
      <dgm:prSet presAssocID="{A0FAA125-3239-40FA-97B5-22F6A5C331F8}" presName="Name0" presStyleCnt="0">
        <dgm:presLayoutVars>
          <dgm:chMax val="7"/>
          <dgm:chPref val="7"/>
          <dgm:dir/>
        </dgm:presLayoutVars>
      </dgm:prSet>
      <dgm:spPr/>
    </dgm:pt>
    <dgm:pt modelId="{0E9D07C8-F14C-49B8-AD36-C8F052C2E096}" type="pres">
      <dgm:prSet presAssocID="{A0FAA125-3239-40FA-97B5-22F6A5C331F8}" presName="Name1" presStyleCnt="0"/>
      <dgm:spPr/>
    </dgm:pt>
    <dgm:pt modelId="{9E96773B-D551-4EB0-8F7A-C379E12CD544}" type="pres">
      <dgm:prSet presAssocID="{A0FAA125-3239-40FA-97B5-22F6A5C331F8}" presName="cycle" presStyleCnt="0"/>
      <dgm:spPr/>
    </dgm:pt>
    <dgm:pt modelId="{9D5B46E7-2D4F-4C80-9D7D-2C186F929838}" type="pres">
      <dgm:prSet presAssocID="{A0FAA125-3239-40FA-97B5-22F6A5C331F8}" presName="srcNode" presStyleLbl="node1" presStyleIdx="0" presStyleCnt="3"/>
      <dgm:spPr/>
    </dgm:pt>
    <dgm:pt modelId="{30E41B1A-3ADA-416E-AD02-5AB069716449}" type="pres">
      <dgm:prSet presAssocID="{A0FAA125-3239-40FA-97B5-22F6A5C331F8}" presName="conn" presStyleLbl="parChTrans1D2" presStyleIdx="0" presStyleCnt="1"/>
      <dgm:spPr/>
    </dgm:pt>
    <dgm:pt modelId="{7A511867-CEA2-4BE0-9151-92CB9CE89063}" type="pres">
      <dgm:prSet presAssocID="{A0FAA125-3239-40FA-97B5-22F6A5C331F8}" presName="extraNode" presStyleLbl="node1" presStyleIdx="0" presStyleCnt="3"/>
      <dgm:spPr/>
    </dgm:pt>
    <dgm:pt modelId="{9E572D5F-6AB7-4136-A175-7E8D45572255}" type="pres">
      <dgm:prSet presAssocID="{A0FAA125-3239-40FA-97B5-22F6A5C331F8}" presName="dstNode" presStyleLbl="node1" presStyleIdx="0" presStyleCnt="3"/>
      <dgm:spPr/>
    </dgm:pt>
    <dgm:pt modelId="{E928782E-7F63-462F-B6B1-7D89114D18EA}" type="pres">
      <dgm:prSet presAssocID="{31C5E95C-0E83-4F84-B03A-28FDBFB90A00}" presName="text_1" presStyleLbl="node1" presStyleIdx="0" presStyleCnt="3" custScaleX="92221" custScaleY="121365" custLinFactNeighborX="5180" custLinFactNeighborY="2541">
        <dgm:presLayoutVars>
          <dgm:bulletEnabled val="1"/>
        </dgm:presLayoutVars>
      </dgm:prSet>
      <dgm:spPr/>
    </dgm:pt>
    <dgm:pt modelId="{D420325B-B8B6-4F2C-8F04-8E1D6F02260C}" type="pres">
      <dgm:prSet presAssocID="{31C5E95C-0E83-4F84-B03A-28FDBFB90A00}" presName="accent_1" presStyleCnt="0"/>
      <dgm:spPr/>
    </dgm:pt>
    <dgm:pt modelId="{6F1BB6ED-BD20-4AE6-8FCD-D9349BAFFA4A}" type="pres">
      <dgm:prSet presAssocID="{31C5E95C-0E83-4F84-B03A-28FDBFB90A00}" presName="accentRepeatNode" presStyleLbl="solidFgAcc1" presStyleIdx="0" presStyleCnt="3" custScaleX="149822" custScaleY="144446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191978C-1B98-425C-83B5-123000E7F1F0}" type="pres">
      <dgm:prSet presAssocID="{71B57E2F-8F07-4949-8581-92317AA06A91}" presName="text_2" presStyleLbl="node1" presStyleIdx="1" presStyleCnt="3" custScaleX="93693" custScaleY="110987" custLinFactNeighborX="2292" custLinFactNeighborY="0">
        <dgm:presLayoutVars>
          <dgm:bulletEnabled val="1"/>
        </dgm:presLayoutVars>
      </dgm:prSet>
      <dgm:spPr/>
    </dgm:pt>
    <dgm:pt modelId="{4A3308F0-257D-4E79-ABD7-7947DF4EB2D9}" type="pres">
      <dgm:prSet presAssocID="{71B57E2F-8F07-4949-8581-92317AA06A91}" presName="accent_2" presStyleCnt="0"/>
      <dgm:spPr/>
    </dgm:pt>
    <dgm:pt modelId="{152945E8-9E4D-4D84-B955-EA485B7E141A}" type="pres">
      <dgm:prSet presAssocID="{71B57E2F-8F07-4949-8581-92317AA06A91}" presName="accentRepeatNode" presStyleLbl="solidFgAcc1" presStyleIdx="1" presStyleCnt="3" custScaleX="145488" custScaleY="137296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C3DED99C-714B-4B2F-9FA7-EF1BBDFCF094}" type="pres">
      <dgm:prSet presAssocID="{BA1C4FDF-8F5A-43B6-86A5-1123B550BAFB}" presName="text_3" presStyleLbl="node1" presStyleIdx="2" presStyleCnt="3" custScaleX="91574" custScaleY="113292" custLinFactNeighborX="3561" custLinFactNeighborY="1910">
        <dgm:presLayoutVars>
          <dgm:bulletEnabled val="1"/>
        </dgm:presLayoutVars>
      </dgm:prSet>
      <dgm:spPr/>
    </dgm:pt>
    <dgm:pt modelId="{E99EED2C-0A12-4273-8131-CD4D78365913}" type="pres">
      <dgm:prSet presAssocID="{BA1C4FDF-8F5A-43B6-86A5-1123B550BAFB}" presName="accent_3" presStyleCnt="0"/>
      <dgm:spPr/>
    </dgm:pt>
    <dgm:pt modelId="{F1E49E78-F294-40E4-A576-87AD0F8E2857}" type="pres">
      <dgm:prSet presAssocID="{BA1C4FDF-8F5A-43B6-86A5-1123B550BAFB}" presName="accentRepeatNode" presStyleLbl="solidFgAcc1" presStyleIdx="2" presStyleCnt="3" custScaleX="147837" custScaleY="144214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</dgm:ptLst>
  <dgm:cxnLst>
    <dgm:cxn modelId="{8C52B028-83BA-4534-95F3-8974B8011E75}" srcId="{A0FAA125-3239-40FA-97B5-22F6A5C331F8}" destId="{31C5E95C-0E83-4F84-B03A-28FDBFB90A00}" srcOrd="0" destOrd="0" parTransId="{2552827F-2FA2-408D-97E7-A132BB7FC9B6}" sibTransId="{FB6B6237-A078-4AF0-9D0D-44A094A8FF6C}"/>
    <dgm:cxn modelId="{243B392F-A88C-4058-8E78-206EB6B86739}" type="presOf" srcId="{A0FAA125-3239-40FA-97B5-22F6A5C331F8}" destId="{BD81CA67-D0C0-4B0F-B36C-68FEE6AA3CEA}" srcOrd="0" destOrd="0" presId="urn:microsoft.com/office/officeart/2008/layout/VerticalCurvedList"/>
    <dgm:cxn modelId="{3DB8037A-9B95-454E-B138-943846268679}" srcId="{A0FAA125-3239-40FA-97B5-22F6A5C331F8}" destId="{71B57E2F-8F07-4949-8581-92317AA06A91}" srcOrd="1" destOrd="0" parTransId="{6A80814B-4D20-4289-9D9C-D52EFD969C29}" sibTransId="{5C351A0E-E978-4D26-9F85-51662FB75D60}"/>
    <dgm:cxn modelId="{60FCE85A-8977-4E35-B57F-1EAC5E10B9DC}" type="presOf" srcId="{FB6B6237-A078-4AF0-9D0D-44A094A8FF6C}" destId="{30E41B1A-3ADA-416E-AD02-5AB069716449}" srcOrd="0" destOrd="0" presId="urn:microsoft.com/office/officeart/2008/layout/VerticalCurvedList"/>
    <dgm:cxn modelId="{4B7164AC-F4BE-4DDA-8774-BD9B2E58058B}" type="presOf" srcId="{BA1C4FDF-8F5A-43B6-86A5-1123B550BAFB}" destId="{C3DED99C-714B-4B2F-9FA7-EF1BBDFCF094}" srcOrd="0" destOrd="0" presId="urn:microsoft.com/office/officeart/2008/layout/VerticalCurvedList"/>
    <dgm:cxn modelId="{041190E1-595C-4F08-850D-E7AE093C8A81}" type="presOf" srcId="{31C5E95C-0E83-4F84-B03A-28FDBFB90A00}" destId="{E928782E-7F63-462F-B6B1-7D89114D18EA}" srcOrd="0" destOrd="0" presId="urn:microsoft.com/office/officeart/2008/layout/VerticalCurvedList"/>
    <dgm:cxn modelId="{0EF4E0ED-1EBB-4056-A159-D8AE3A968F7C}" type="presOf" srcId="{71B57E2F-8F07-4949-8581-92317AA06A91}" destId="{2191978C-1B98-425C-83B5-123000E7F1F0}" srcOrd="0" destOrd="0" presId="urn:microsoft.com/office/officeart/2008/layout/VerticalCurvedList"/>
    <dgm:cxn modelId="{5505C2F3-FC49-4A51-B9A5-99082ABB4CBC}" srcId="{A0FAA125-3239-40FA-97B5-22F6A5C331F8}" destId="{BA1C4FDF-8F5A-43B6-86A5-1123B550BAFB}" srcOrd="2" destOrd="0" parTransId="{99B9F2D6-EC46-4E98-AF1B-ABDBD11998C4}" sibTransId="{55F29BF3-0F18-44D7-9DE0-02131CD368FC}"/>
    <dgm:cxn modelId="{75744D91-4836-4339-8123-7688F9AEC6DB}" type="presParOf" srcId="{BD81CA67-D0C0-4B0F-B36C-68FEE6AA3CEA}" destId="{0E9D07C8-F14C-49B8-AD36-C8F052C2E096}" srcOrd="0" destOrd="0" presId="urn:microsoft.com/office/officeart/2008/layout/VerticalCurvedList"/>
    <dgm:cxn modelId="{3D1248B6-715F-4134-9044-48205060FF5D}" type="presParOf" srcId="{0E9D07C8-F14C-49B8-AD36-C8F052C2E096}" destId="{9E96773B-D551-4EB0-8F7A-C379E12CD544}" srcOrd="0" destOrd="0" presId="urn:microsoft.com/office/officeart/2008/layout/VerticalCurvedList"/>
    <dgm:cxn modelId="{F60D4763-43F2-4A3B-88C4-1CB49E4A38D2}" type="presParOf" srcId="{9E96773B-D551-4EB0-8F7A-C379E12CD544}" destId="{9D5B46E7-2D4F-4C80-9D7D-2C186F929838}" srcOrd="0" destOrd="0" presId="urn:microsoft.com/office/officeart/2008/layout/VerticalCurvedList"/>
    <dgm:cxn modelId="{5AD58E90-6C83-4C1A-A481-916C9E7658E9}" type="presParOf" srcId="{9E96773B-D551-4EB0-8F7A-C379E12CD544}" destId="{30E41B1A-3ADA-416E-AD02-5AB069716449}" srcOrd="1" destOrd="0" presId="urn:microsoft.com/office/officeart/2008/layout/VerticalCurvedList"/>
    <dgm:cxn modelId="{D6B7C85F-E131-4581-8781-9620AC40EC1E}" type="presParOf" srcId="{9E96773B-D551-4EB0-8F7A-C379E12CD544}" destId="{7A511867-CEA2-4BE0-9151-92CB9CE89063}" srcOrd="2" destOrd="0" presId="urn:microsoft.com/office/officeart/2008/layout/VerticalCurvedList"/>
    <dgm:cxn modelId="{FA8ED74A-5029-4F00-94FE-FF8BF941F335}" type="presParOf" srcId="{9E96773B-D551-4EB0-8F7A-C379E12CD544}" destId="{9E572D5F-6AB7-4136-A175-7E8D45572255}" srcOrd="3" destOrd="0" presId="urn:microsoft.com/office/officeart/2008/layout/VerticalCurvedList"/>
    <dgm:cxn modelId="{2FB651E9-74AB-4DFB-A47E-9F381AAE2A50}" type="presParOf" srcId="{0E9D07C8-F14C-49B8-AD36-C8F052C2E096}" destId="{E928782E-7F63-462F-B6B1-7D89114D18EA}" srcOrd="1" destOrd="0" presId="urn:microsoft.com/office/officeart/2008/layout/VerticalCurvedList"/>
    <dgm:cxn modelId="{6945E5FE-F1C7-499F-A3B2-88D21EACECA2}" type="presParOf" srcId="{0E9D07C8-F14C-49B8-AD36-C8F052C2E096}" destId="{D420325B-B8B6-4F2C-8F04-8E1D6F02260C}" srcOrd="2" destOrd="0" presId="urn:microsoft.com/office/officeart/2008/layout/VerticalCurvedList"/>
    <dgm:cxn modelId="{CCE77FE6-8E86-472D-BACC-FECC86140DF4}" type="presParOf" srcId="{D420325B-B8B6-4F2C-8F04-8E1D6F02260C}" destId="{6F1BB6ED-BD20-4AE6-8FCD-D9349BAFFA4A}" srcOrd="0" destOrd="0" presId="urn:microsoft.com/office/officeart/2008/layout/VerticalCurvedList"/>
    <dgm:cxn modelId="{4217638F-64A2-4DFB-8184-8119CE78B7CB}" type="presParOf" srcId="{0E9D07C8-F14C-49B8-AD36-C8F052C2E096}" destId="{2191978C-1B98-425C-83B5-123000E7F1F0}" srcOrd="3" destOrd="0" presId="urn:microsoft.com/office/officeart/2008/layout/VerticalCurvedList"/>
    <dgm:cxn modelId="{742488CE-D57F-429B-A111-7FE507B41559}" type="presParOf" srcId="{0E9D07C8-F14C-49B8-AD36-C8F052C2E096}" destId="{4A3308F0-257D-4E79-ABD7-7947DF4EB2D9}" srcOrd="4" destOrd="0" presId="urn:microsoft.com/office/officeart/2008/layout/VerticalCurvedList"/>
    <dgm:cxn modelId="{21C4B6C1-6FD7-4E95-B7B8-8A65232586D6}" type="presParOf" srcId="{4A3308F0-257D-4E79-ABD7-7947DF4EB2D9}" destId="{152945E8-9E4D-4D84-B955-EA485B7E141A}" srcOrd="0" destOrd="0" presId="urn:microsoft.com/office/officeart/2008/layout/VerticalCurvedList"/>
    <dgm:cxn modelId="{CE1E39FB-1DA2-4EAB-BE8A-6E0A9658DFB4}" type="presParOf" srcId="{0E9D07C8-F14C-49B8-AD36-C8F052C2E096}" destId="{C3DED99C-714B-4B2F-9FA7-EF1BBDFCF094}" srcOrd="5" destOrd="0" presId="urn:microsoft.com/office/officeart/2008/layout/VerticalCurvedList"/>
    <dgm:cxn modelId="{D23A8F66-A796-464D-A57E-0CF4232373E3}" type="presParOf" srcId="{0E9D07C8-F14C-49B8-AD36-C8F052C2E096}" destId="{E99EED2C-0A12-4273-8131-CD4D78365913}" srcOrd="6" destOrd="0" presId="urn:microsoft.com/office/officeart/2008/layout/VerticalCurvedList"/>
    <dgm:cxn modelId="{3064E7DE-CB2D-48DC-8B2C-5B190DE12E60}" type="presParOf" srcId="{E99EED2C-0A12-4273-8131-CD4D78365913}" destId="{F1E49E78-F294-40E4-A576-87AD0F8E285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41B1A-3ADA-416E-AD02-5AB069716449}">
      <dsp:nvSpPr>
        <dsp:cNvPr id="0" name=""/>
        <dsp:cNvSpPr/>
      </dsp:nvSpPr>
      <dsp:spPr>
        <a:xfrm>
          <a:off x="-4810528" y="-771731"/>
          <a:ext cx="6003927" cy="6003927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8782E-7F63-462F-B6B1-7D89114D18EA}">
      <dsp:nvSpPr>
        <dsp:cNvPr id="0" name=""/>
        <dsp:cNvSpPr/>
      </dsp:nvSpPr>
      <dsp:spPr>
        <a:xfrm>
          <a:off x="1160332" y="373955"/>
          <a:ext cx="5688829" cy="1082374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894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Basket Analysis data of year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2009 – 2010  &amp; 2010 – 2011 were loaded.</a:t>
          </a:r>
          <a:endParaRPr lang="en-IN" sz="20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60332" y="373955"/>
        <a:ext cx="5688829" cy="1082374"/>
      </dsp:txXfrm>
    </dsp:sp>
    <dsp:sp modelId="{6F1BB6ED-BD20-4AE6-8FCD-D9349BAFFA4A}">
      <dsp:nvSpPr>
        <dsp:cNvPr id="0" name=""/>
        <dsp:cNvSpPr/>
      </dsp:nvSpPr>
      <dsp:spPr>
        <a:xfrm>
          <a:off x="14836" y="87344"/>
          <a:ext cx="1670205" cy="1610273"/>
        </a:xfrm>
        <a:prstGeom prst="ellipse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191978C-1B98-425C-83B5-123000E7F1F0}">
      <dsp:nvSpPr>
        <dsp:cNvPr id="0" name=""/>
        <dsp:cNvSpPr/>
      </dsp:nvSpPr>
      <dsp:spPr>
        <a:xfrm>
          <a:off x="1373264" y="1735322"/>
          <a:ext cx="5475897" cy="989820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894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 different preprocessing steps were done for both the records (mentioned above).</a:t>
          </a:r>
          <a:endParaRPr lang="en-IN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3264" y="1735322"/>
        <a:ext cx="5475897" cy="989820"/>
      </dsp:txXfrm>
    </dsp:sp>
    <dsp:sp modelId="{152945E8-9E4D-4D84-B955-EA485B7E141A}">
      <dsp:nvSpPr>
        <dsp:cNvPr id="0" name=""/>
        <dsp:cNvSpPr/>
      </dsp:nvSpPr>
      <dsp:spPr>
        <a:xfrm>
          <a:off x="363176" y="1464949"/>
          <a:ext cx="1621890" cy="1530566"/>
        </a:xfrm>
        <a:prstGeom prst="ellipse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C3DED99C-714B-4B2F-9FA7-EF1BBDFCF094}">
      <dsp:nvSpPr>
        <dsp:cNvPr id="0" name=""/>
        <dsp:cNvSpPr/>
      </dsp:nvSpPr>
      <dsp:spPr>
        <a:xfrm>
          <a:off x="1200243" y="3079829"/>
          <a:ext cx="5648918" cy="1010377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894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FP Growth and Association Rule mining are used with and without hyperparameter tuning and pipeline.</a:t>
          </a:r>
          <a:endParaRPr lang="en-IN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0243" y="3079829"/>
        <a:ext cx="5648918" cy="1010377"/>
      </dsp:txXfrm>
    </dsp:sp>
    <dsp:sp modelId="{F1E49E78-F294-40E4-A576-87AD0F8E2857}">
      <dsp:nvSpPr>
        <dsp:cNvPr id="0" name=""/>
        <dsp:cNvSpPr/>
      </dsp:nvSpPr>
      <dsp:spPr>
        <a:xfrm>
          <a:off x="25901" y="2764140"/>
          <a:ext cx="1648076" cy="1607687"/>
        </a:xfrm>
        <a:prstGeom prst="ellipse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September 2022</a:t>
            </a: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MBA aims to answer questions like, "If a customer buys product A, what is the likelihood they will also purchase product B?"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164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64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33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80234&amp;picture=thank-you-tex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99997" sy="80002" flip="none" algn="tl"/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22-Sep-22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2590800" y="192467"/>
            <a:ext cx="6108000" cy="200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</a:t>
            </a:r>
            <a:endParaRPr sz="2400" b="1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20ALT52 - Big Data Analysis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</a:t>
            </a:r>
            <a:endParaRPr sz="20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394408" y="2901216"/>
            <a:ext cx="66836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</a:t>
            </a:r>
            <a:endParaRPr sz="3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068188" y="4274415"/>
            <a:ext cx="5072093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Mentor: </a:t>
            </a:r>
            <a:r>
              <a:rPr lang="en-US" sz="1800" b="1" dirty="0" err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Dr.C.S.Kanimozhi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Selvi</a:t>
            </a:r>
            <a:endParaRPr sz="1800" b="1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Jyothi Shri S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21ADR019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Prasshanthini R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21ADR034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Sanjay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                  21ADR043    </a:t>
            </a:r>
            <a:endParaRPr sz="1800" b="1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96" y="40252"/>
            <a:ext cx="789207" cy="9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 descr="G:\TBI\TBI@KEC Logos\K Transform\6-5x4 product centr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0911" y="1385504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C0DF-4DAD-8B16-944E-9643F649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229" y="202481"/>
            <a:ext cx="4171360" cy="62236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COMPARISON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D2AA7-F6E4-6217-2117-C67898D6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95" y="1106280"/>
            <a:ext cx="7706991" cy="37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3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C0DF-4DAD-8B16-944E-9643F649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229" y="202481"/>
            <a:ext cx="4171360" cy="62236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EB01-B367-29A5-F3C0-E8E98754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821" y="1633505"/>
            <a:ext cx="7810108" cy="4399649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Market Basket Analysis (MBA) emerges as a valuable tool for businesses seeking to unlock the hidden potential in their transaction data and address the challenges they face in the highly competitive retail environment.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11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02EB34-B87E-0845-5D75-8DB7093C3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5673" y="991482"/>
            <a:ext cx="7727482" cy="43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8B8C-F262-80A1-2732-AB57CA9B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550" y="145821"/>
            <a:ext cx="3586899" cy="77515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77F4-ED11-2C0D-A76F-4C9E8759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627" y="1432874"/>
            <a:ext cx="4454165" cy="5203597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 (MBA) is a powerful technique in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data mining and machine learning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helps businesses understand the relationships between items purchased by customers.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is commonly applied in the retail industry to uncover patterns and associations within transactional data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this introduction, we will explore how hyperparameters play a vital role in enhancing the effectiveness of Market Basket Analysis.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D9D7A-CA5C-333F-BD03-7EB3D7E71F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3340" y="1805702"/>
            <a:ext cx="3912124" cy="3803247"/>
          </a:xfrm>
          <a:prstGeom prst="roundRect">
            <a:avLst>
              <a:gd name="adj" fmla="val 923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469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8B8C-F262-80A1-2732-AB57CA9B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33" y="221529"/>
            <a:ext cx="5545318" cy="77515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PROBLEM STATEMENT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C0BB85-891D-FB64-DAB0-F9C81467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25" y="1614652"/>
            <a:ext cx="7960936" cy="4616465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Inventory Management: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a clear understanding of which products are frequently purchased together, businesses may struggle, leading to overstocking or understocking issues.</a:t>
            </a:r>
            <a:endParaRPr lang="en-US" sz="9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Missed Cross-Selling Opportunities: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Failing to identify complementary products can result in missed opportunities for cross-selling and upselling, which can directly impact revenue.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Suboptimal Marketing Strategies: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Ineffective product recommendations and marketing strategies leading to lower customer satisfaction and loyalty.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Analysis: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vast transaction datasets can be challenging and time-consuming, making it essential to streamline the Market Basket Analysis process.</a:t>
            </a: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4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8B8C-F262-80A1-2732-AB57CA9B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4" y="134412"/>
            <a:ext cx="5545318" cy="77515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OBJECTIVE / OUTLINE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C0BB85-891D-FB64-DAB0-F9C81467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987" y="994409"/>
            <a:ext cx="7744120" cy="135479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generate association rules, that helps organization predict which all products are bought together.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 FP Growth algorithm is used.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208D676-5074-6A9E-CAD8-44BB00EF1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261327"/>
              </p:ext>
            </p:extLst>
          </p:nvPr>
        </p:nvGraphicFramePr>
        <p:xfrm>
          <a:off x="1270851" y="2196300"/>
          <a:ext cx="6849162" cy="445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5B1446-57DA-D416-255D-5EBB24934E6C}"/>
              </a:ext>
            </a:extLst>
          </p:cNvPr>
          <p:cNvSpPr txBox="1"/>
          <p:nvPr/>
        </p:nvSpPr>
        <p:spPr>
          <a:xfrm>
            <a:off x="1385738" y="2684915"/>
            <a:ext cx="14140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DATA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LOADING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A5DC-BDC6-5369-1565-D1494A139D32}"/>
              </a:ext>
            </a:extLst>
          </p:cNvPr>
          <p:cNvSpPr txBox="1"/>
          <p:nvPr/>
        </p:nvSpPr>
        <p:spPr>
          <a:xfrm>
            <a:off x="1555422" y="4263677"/>
            <a:ext cx="19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PREPROCESS</a:t>
            </a:r>
            <a:endParaRPr lang="en-IN" sz="16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AE8BE-EE41-3D55-8B9C-FDDB695EB7AE}"/>
              </a:ext>
            </a:extLst>
          </p:cNvPr>
          <p:cNvSpPr txBox="1"/>
          <p:nvPr/>
        </p:nvSpPr>
        <p:spPr>
          <a:xfrm>
            <a:off x="1244337" y="5544862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ALGORITHMS</a:t>
            </a:r>
            <a:endParaRPr lang="en-IN" sz="18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8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8EA3-8619-C6A9-0FC8-F5AC91B7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236" y="-348863"/>
            <a:ext cx="4190215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PREPROCESSING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18026-8C91-235E-653D-6DBEA168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150" y="1312994"/>
            <a:ext cx="8229600" cy="5238635"/>
          </a:xfrm>
        </p:spPr>
        <p:txBody>
          <a:bodyPr/>
          <a:lstStyle/>
          <a:p>
            <a:pPr marL="137160" indent="0">
              <a:buNone/>
            </a:pPr>
            <a:endParaRPr lang="en-IN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22EC76C-3FDB-1501-C488-2AC5FCDEF003}"/>
              </a:ext>
            </a:extLst>
          </p:cNvPr>
          <p:cNvSpPr/>
          <p:nvPr/>
        </p:nvSpPr>
        <p:spPr>
          <a:xfrm>
            <a:off x="653591" y="1309214"/>
            <a:ext cx="1913642" cy="194192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A3F41-9168-3AEF-DFEC-8DEAD9C732FF}"/>
              </a:ext>
            </a:extLst>
          </p:cNvPr>
          <p:cNvSpPr txBox="1"/>
          <p:nvPr/>
        </p:nvSpPr>
        <p:spPr>
          <a:xfrm>
            <a:off x="615884" y="1697779"/>
            <a:ext cx="1989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Data Exploration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9BE72B5-3479-1885-2BC2-7E6CE72CFF1A}"/>
              </a:ext>
            </a:extLst>
          </p:cNvPr>
          <p:cNvSpPr/>
          <p:nvPr/>
        </p:nvSpPr>
        <p:spPr>
          <a:xfrm>
            <a:off x="3367924" y="1309214"/>
            <a:ext cx="1913642" cy="194192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6B92E-7E7E-D8D9-7F11-B3F651A8778F}"/>
              </a:ext>
            </a:extLst>
          </p:cNvPr>
          <p:cNvSpPr txBox="1"/>
          <p:nvPr/>
        </p:nvSpPr>
        <p:spPr>
          <a:xfrm>
            <a:off x="3375781" y="1789326"/>
            <a:ext cx="1989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Column Rename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C8A19B5-82BA-3589-F7F7-EB48602DEEEE}"/>
              </a:ext>
            </a:extLst>
          </p:cNvPr>
          <p:cNvSpPr/>
          <p:nvPr/>
        </p:nvSpPr>
        <p:spPr>
          <a:xfrm>
            <a:off x="5976009" y="1326962"/>
            <a:ext cx="1913642" cy="194192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115B2-CBC4-EB0C-1F94-F878946BD2C2}"/>
              </a:ext>
            </a:extLst>
          </p:cNvPr>
          <p:cNvSpPr txBox="1"/>
          <p:nvPr/>
        </p:nvSpPr>
        <p:spPr>
          <a:xfrm>
            <a:off x="6153739" y="1697779"/>
            <a:ext cx="1580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Drop NULL values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93364D7-CBD9-2C8E-4694-9B6A6C1DB421}"/>
              </a:ext>
            </a:extLst>
          </p:cNvPr>
          <p:cNvSpPr/>
          <p:nvPr/>
        </p:nvSpPr>
        <p:spPr>
          <a:xfrm>
            <a:off x="7214253" y="2868520"/>
            <a:ext cx="1913642" cy="194192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D1E84-FEED-8FFC-BE25-5C25F8E9955B}"/>
              </a:ext>
            </a:extLst>
          </p:cNvPr>
          <p:cNvSpPr txBox="1"/>
          <p:nvPr/>
        </p:nvSpPr>
        <p:spPr>
          <a:xfrm>
            <a:off x="7308913" y="3376372"/>
            <a:ext cx="1724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Remove Duplicates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160C655-5231-6022-37B5-E6A122BFEA1C}"/>
              </a:ext>
            </a:extLst>
          </p:cNvPr>
          <p:cNvSpPr/>
          <p:nvPr/>
        </p:nvSpPr>
        <p:spPr>
          <a:xfrm>
            <a:off x="5907074" y="4388782"/>
            <a:ext cx="1913642" cy="194192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35CCE-9E7A-EA70-C2B1-DB5E76BC173E}"/>
              </a:ext>
            </a:extLst>
          </p:cNvPr>
          <p:cNvSpPr txBox="1"/>
          <p:nvPr/>
        </p:nvSpPr>
        <p:spPr>
          <a:xfrm>
            <a:off x="5996460" y="4791032"/>
            <a:ext cx="1647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Remove Cancelled Orders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6153035-123C-C50F-5FD9-7F8D2B0C4871}"/>
              </a:ext>
            </a:extLst>
          </p:cNvPr>
          <p:cNvSpPr/>
          <p:nvPr/>
        </p:nvSpPr>
        <p:spPr>
          <a:xfrm>
            <a:off x="3433527" y="4388782"/>
            <a:ext cx="1913642" cy="194192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0D816-B1D4-EA62-1D99-9946BAAE52D4}"/>
              </a:ext>
            </a:extLst>
          </p:cNvPr>
          <p:cNvSpPr txBox="1"/>
          <p:nvPr/>
        </p:nvSpPr>
        <p:spPr>
          <a:xfrm>
            <a:off x="3441964" y="4826781"/>
            <a:ext cx="1765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Type Conversion</a:t>
            </a:r>
            <a:endParaRPr lang="en-IN" sz="22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CBDFD6-0B9E-287C-9C08-47A088029727}"/>
              </a:ext>
            </a:extLst>
          </p:cNvPr>
          <p:cNvCxnSpPr/>
          <p:nvPr/>
        </p:nvCxnSpPr>
        <p:spPr>
          <a:xfrm>
            <a:off x="2714920" y="228017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5DAB70-0C8A-1283-8EDB-93A2B5BABD9E}"/>
              </a:ext>
            </a:extLst>
          </p:cNvPr>
          <p:cNvCxnSpPr/>
          <p:nvPr/>
        </p:nvCxnSpPr>
        <p:spPr>
          <a:xfrm>
            <a:off x="5364837" y="228017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163E67-E8BD-1188-E514-AEB19CFA3616}"/>
              </a:ext>
            </a:extLst>
          </p:cNvPr>
          <p:cNvCxnSpPr>
            <a:cxnSpLocks/>
          </p:cNvCxnSpPr>
          <p:nvPr/>
        </p:nvCxnSpPr>
        <p:spPr>
          <a:xfrm>
            <a:off x="8003357" y="2297922"/>
            <a:ext cx="167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1B70CA-B47C-8603-C371-CD436B2B9EA9}"/>
              </a:ext>
            </a:extLst>
          </p:cNvPr>
          <p:cNvCxnSpPr/>
          <p:nvPr/>
        </p:nvCxnSpPr>
        <p:spPr>
          <a:xfrm>
            <a:off x="8171074" y="2297922"/>
            <a:ext cx="0" cy="50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398E56-CAF4-F482-AEE9-02A12BC9E0A2}"/>
              </a:ext>
            </a:extLst>
          </p:cNvPr>
          <p:cNvCxnSpPr/>
          <p:nvPr/>
        </p:nvCxnSpPr>
        <p:spPr>
          <a:xfrm>
            <a:off x="8171073" y="5024487"/>
            <a:ext cx="0" cy="325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D78B4-35C0-79A1-CEC9-98FC6AF0F261}"/>
              </a:ext>
            </a:extLst>
          </p:cNvPr>
          <p:cNvCxnSpPr/>
          <p:nvPr/>
        </p:nvCxnSpPr>
        <p:spPr>
          <a:xfrm flipH="1">
            <a:off x="7889651" y="5349729"/>
            <a:ext cx="281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F83CE-B3E6-2154-044E-7D9576E9F2AA}"/>
              </a:ext>
            </a:extLst>
          </p:cNvPr>
          <p:cNvCxnSpPr/>
          <p:nvPr/>
        </p:nvCxnSpPr>
        <p:spPr>
          <a:xfrm flipH="1">
            <a:off x="5405099" y="5349728"/>
            <a:ext cx="44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42E123-AC65-6F96-1C97-C1018100DB0C}"/>
              </a:ext>
            </a:extLst>
          </p:cNvPr>
          <p:cNvCxnSpPr/>
          <p:nvPr/>
        </p:nvCxnSpPr>
        <p:spPr>
          <a:xfrm flipH="1">
            <a:off x="2899723" y="5219406"/>
            <a:ext cx="44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74F9F014-66F7-154C-9324-4F539A7B23DD}"/>
              </a:ext>
            </a:extLst>
          </p:cNvPr>
          <p:cNvSpPr/>
          <p:nvPr/>
        </p:nvSpPr>
        <p:spPr>
          <a:xfrm>
            <a:off x="870594" y="4374070"/>
            <a:ext cx="1913642" cy="1941921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FD7902-7AD5-C50B-2F28-0E7186598392}"/>
              </a:ext>
            </a:extLst>
          </p:cNvPr>
          <p:cNvSpPr txBox="1"/>
          <p:nvPr/>
        </p:nvSpPr>
        <p:spPr>
          <a:xfrm>
            <a:off x="944634" y="4828997"/>
            <a:ext cx="1765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Splitting Columns</a:t>
            </a:r>
            <a:endParaRPr lang="en-IN" sz="2200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FFAEBE-36EC-57AB-7821-DD2E95920963}"/>
              </a:ext>
            </a:extLst>
          </p:cNvPr>
          <p:cNvCxnSpPr/>
          <p:nvPr/>
        </p:nvCxnSpPr>
        <p:spPr>
          <a:xfrm>
            <a:off x="2923879" y="5465051"/>
            <a:ext cx="44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5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C4D5-FD33-1B65-F834-1E1923EE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675" y="-223101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ALGORITHMS USED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DB1E-9A4F-9446-04E4-DE3B9263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716" y="1548664"/>
            <a:ext cx="8229600" cy="4389437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 Growth :</a:t>
            </a:r>
          </a:p>
          <a:p>
            <a:pPr marL="13716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frequent itemset mining algorithm used to discover frequently 	occurring patterns in large datasets.</a:t>
            </a:r>
          </a:p>
          <a:p>
            <a:pPr marL="137160" indent="0" algn="just">
              <a:buNone/>
            </a:pPr>
            <a:endParaRPr lang="en-US" sz="1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Mining :</a:t>
            </a:r>
          </a:p>
          <a:p>
            <a:pPr marL="13716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Mining is a rule based machine learning method 	for 	discovering interesting relations between variables in 	large 	databases.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7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BE5A-3BA7-3503-3BD5-0CB981B8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860" y="-223101"/>
            <a:ext cx="5005633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ACCURACY METRICS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1CB0C-2B3F-81CD-F7FF-9B945903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851" y="1548664"/>
            <a:ext cx="8116477" cy="4389437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frequency of a specific itemset in the dataset.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probability that customers who bought item A also 	 	bought item B.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measure of how much more likely item B is purchased when 	item A is purchased compared to when item B is purchased 	independently.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classification and regression tasks, association rule mining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typically evaluated using accuracy. 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l">
              <a:buNone/>
            </a:pPr>
            <a:endParaRPr lang="en-US" b="0" i="0" dirty="0">
              <a:solidFill>
                <a:srgbClr val="FF0000"/>
              </a:solidFill>
              <a:effectLst/>
              <a:latin typeface="Söhne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6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C0DF-4DAD-8B16-944E-9643F649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1" y="273377"/>
            <a:ext cx="4609706" cy="62236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WITHOUT PIPELINES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97E98-62EA-1BE7-C129-9F8BF785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02" y="1085336"/>
            <a:ext cx="5060426" cy="380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4C695-33B3-6A8A-3307-C7E62BB85988}"/>
              </a:ext>
            </a:extLst>
          </p:cNvPr>
          <p:cNvSpPr txBox="1"/>
          <p:nvPr/>
        </p:nvSpPr>
        <p:spPr>
          <a:xfrm>
            <a:off x="1626123" y="5464643"/>
            <a:ext cx="276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: 761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: 567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: 3884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BF9998E-F1D5-AC24-DCF7-9B934BE909D0}"/>
              </a:ext>
            </a:extLst>
          </p:cNvPr>
          <p:cNvSpPr/>
          <p:nvPr/>
        </p:nvSpPr>
        <p:spPr>
          <a:xfrm>
            <a:off x="4284482" y="5326144"/>
            <a:ext cx="575035" cy="12003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E5E49-4ACA-5F36-706E-763431CBA0D5}"/>
              </a:ext>
            </a:extLst>
          </p:cNvPr>
          <p:cNvSpPr txBox="1"/>
          <p:nvPr/>
        </p:nvSpPr>
        <p:spPr>
          <a:xfrm>
            <a:off x="5255444" y="5757032"/>
            <a:ext cx="3610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NO.OF RULES = 3924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2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C0DF-4DAD-8B16-944E-9643F649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65" y="4720"/>
            <a:ext cx="7998643" cy="106701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WITH PIPELINE AND HYPER PARAMETER TUNING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D8E238-D130-5E81-5949-50AA3C06B750}"/>
              </a:ext>
            </a:extLst>
          </p:cNvPr>
          <p:cNvSpPr txBox="1"/>
          <p:nvPr/>
        </p:nvSpPr>
        <p:spPr>
          <a:xfrm>
            <a:off x="2135170" y="5420916"/>
            <a:ext cx="223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: 761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: 200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: 1650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BA84CB-7ABF-C635-7FA3-7C6FF3C0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79" y="1210233"/>
            <a:ext cx="5273230" cy="3814253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23EBF98C-1778-59C8-320B-AFDD42D1DA4C}"/>
              </a:ext>
            </a:extLst>
          </p:cNvPr>
          <p:cNvSpPr/>
          <p:nvPr/>
        </p:nvSpPr>
        <p:spPr>
          <a:xfrm>
            <a:off x="4369323" y="5282417"/>
            <a:ext cx="575035" cy="12003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EED77-F7AC-1356-2A3C-BECDC84DFA15}"/>
              </a:ext>
            </a:extLst>
          </p:cNvPr>
          <p:cNvSpPr txBox="1"/>
          <p:nvPr/>
        </p:nvSpPr>
        <p:spPr>
          <a:xfrm>
            <a:off x="5194169" y="5713304"/>
            <a:ext cx="307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NO.OF RULES = 1656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23911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552</Words>
  <Application>Microsoft Office PowerPoint</Application>
  <PresentationFormat>On-screen Show (4:3)</PresentationFormat>
  <Paragraphs>75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Calibri</vt:lpstr>
      <vt:lpstr>Courier New</vt:lpstr>
      <vt:lpstr>Google Sans</vt:lpstr>
      <vt:lpstr>Noto Sans Symbols</vt:lpstr>
      <vt:lpstr>Söhne</vt:lpstr>
      <vt:lpstr>Times New Roman</vt:lpstr>
      <vt:lpstr>Flow</vt:lpstr>
      <vt:lpstr>PowerPoint Presentation</vt:lpstr>
      <vt:lpstr>INTRODUCTION</vt:lpstr>
      <vt:lpstr>PROBLEM STATEMENT</vt:lpstr>
      <vt:lpstr>OBJECTIVE / OUTLINE</vt:lpstr>
      <vt:lpstr>PREPROCESSING</vt:lpstr>
      <vt:lpstr>ALGORITHMS USED</vt:lpstr>
      <vt:lpstr>ACCURACY METRICS</vt:lpstr>
      <vt:lpstr>WITHOUT PIPELINES</vt:lpstr>
      <vt:lpstr>WITH PIPELINE AND HYPER PARAMETER TUNING</vt:lpstr>
      <vt:lpstr>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Prasshanthini</dc:creator>
  <cp:lastModifiedBy>Prasshanthini Ram</cp:lastModifiedBy>
  <cp:revision>13</cp:revision>
  <dcterms:modified xsi:type="dcterms:W3CDTF">2023-11-07T16:55:25Z</dcterms:modified>
</cp:coreProperties>
</file>