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70" r:id="rId6"/>
    <p:sldId id="260" r:id="rId7"/>
    <p:sldId id="261" r:id="rId8"/>
    <p:sldId id="265" r:id="rId9"/>
    <p:sldId id="267" r:id="rId10"/>
    <p:sldId id="271"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v Choudhary" userId="57f8b16cfabe6a26" providerId="LiveId" clId="{8449D57B-EC6A-4012-83C3-3962C18896BC}"/>
    <pc:docChg chg="modSld sldOrd delSection">
      <pc:chgData name="Arnav Choudhary" userId="57f8b16cfabe6a26" providerId="LiveId" clId="{8449D57B-EC6A-4012-83C3-3962C18896BC}" dt="2024-03-09T08:08:26.679" v="27" actId="14100"/>
      <pc:docMkLst>
        <pc:docMk/>
      </pc:docMkLst>
      <pc:sldChg chg="modSp mod">
        <pc:chgData name="Arnav Choudhary" userId="57f8b16cfabe6a26" providerId="LiveId" clId="{8449D57B-EC6A-4012-83C3-3962C18896BC}" dt="2024-03-09T06:25:35.936" v="23" actId="123"/>
        <pc:sldMkLst>
          <pc:docMk/>
          <pc:sldMk cId="0" sldId="257"/>
        </pc:sldMkLst>
        <pc:spChg chg="mod">
          <ac:chgData name="Arnav Choudhary" userId="57f8b16cfabe6a26" providerId="LiveId" clId="{8449D57B-EC6A-4012-83C3-3962C18896BC}" dt="2024-03-09T06:25:35.936" v="23" actId="123"/>
          <ac:spMkLst>
            <pc:docMk/>
            <pc:sldMk cId="0" sldId="257"/>
            <ac:spMk id="6" creationId="{00000000-0000-0000-0000-000000000000}"/>
          </ac:spMkLst>
        </pc:spChg>
      </pc:sldChg>
      <pc:sldChg chg="modSp mod">
        <pc:chgData name="Arnav Choudhary" userId="57f8b16cfabe6a26" providerId="LiveId" clId="{8449D57B-EC6A-4012-83C3-3962C18896BC}" dt="2024-03-09T07:50:44.861" v="25" actId="14100"/>
        <pc:sldMkLst>
          <pc:docMk/>
          <pc:sldMk cId="0" sldId="260"/>
        </pc:sldMkLst>
        <pc:spChg chg="mod">
          <ac:chgData name="Arnav Choudhary" userId="57f8b16cfabe6a26" providerId="LiveId" clId="{8449D57B-EC6A-4012-83C3-3962C18896BC}" dt="2024-03-09T07:50:44.861" v="25" actId="14100"/>
          <ac:spMkLst>
            <pc:docMk/>
            <pc:sldMk cId="0" sldId="260"/>
            <ac:spMk id="5" creationId="{00000000-0000-0000-0000-000000000000}"/>
          </ac:spMkLst>
        </pc:spChg>
      </pc:sldChg>
      <pc:sldChg chg="modSp mod">
        <pc:chgData name="Arnav Choudhary" userId="57f8b16cfabe6a26" providerId="LiveId" clId="{8449D57B-EC6A-4012-83C3-3962C18896BC}" dt="2024-03-09T08:08:26.679" v="27" actId="14100"/>
        <pc:sldMkLst>
          <pc:docMk/>
          <pc:sldMk cId="0" sldId="261"/>
        </pc:sldMkLst>
        <pc:spChg chg="mod">
          <ac:chgData name="Arnav Choudhary" userId="57f8b16cfabe6a26" providerId="LiveId" clId="{8449D57B-EC6A-4012-83C3-3962C18896BC}" dt="2024-03-09T08:08:26.679" v="27" actId="14100"/>
          <ac:spMkLst>
            <pc:docMk/>
            <pc:sldMk cId="0" sldId="261"/>
            <ac:spMk id="3" creationId="{00000000-0000-0000-0000-000000000000}"/>
          </ac:spMkLst>
        </pc:spChg>
      </pc:sldChg>
      <pc:sldChg chg="ord">
        <pc:chgData name="Arnav Choudhary" userId="57f8b16cfabe6a26" providerId="LiveId" clId="{8449D57B-EC6A-4012-83C3-3962C18896BC}" dt="2024-03-07T14:40:19.368" v="3"/>
        <pc:sldMkLst>
          <pc:docMk/>
          <pc:sldMk cId="900286674" sldId="270"/>
        </pc:sldMkLst>
      </pc:sldChg>
      <pc:sldChg chg="modSp mod">
        <pc:chgData name="Arnav Choudhary" userId="57f8b16cfabe6a26" providerId="LiveId" clId="{8449D57B-EC6A-4012-83C3-3962C18896BC}" dt="2024-03-07T14:43:17.674" v="22" actId="14100"/>
        <pc:sldMkLst>
          <pc:docMk/>
          <pc:sldMk cId="1669840342" sldId="271"/>
        </pc:sldMkLst>
        <pc:spChg chg="mod">
          <ac:chgData name="Arnav Choudhary" userId="57f8b16cfabe6a26" providerId="LiveId" clId="{8449D57B-EC6A-4012-83C3-3962C18896BC}" dt="2024-03-07T14:43:17.674" v="22" actId="14100"/>
          <ac:spMkLst>
            <pc:docMk/>
            <pc:sldMk cId="1669840342" sldId="271"/>
            <ac:spMk id="9" creationId="{9B252E57-7BA4-EA98-1CC6-EC341C380D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58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DE1DC-3DF6-B1AC-8D05-844E9DC089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F5FE5D-DE1E-9D5F-DDA4-1BC78D4B29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524CBF-B509-E07B-B1A0-CDBB90CC0E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2E21F7-90C9-8F05-F7B2-E64283DEC5BA}"/>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79841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3C47B-FE48-FC34-C948-E1D0B26A87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6E977F-33C8-9D9A-DD85-44A6CCBC87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3BB322-B7E8-7255-B867-2308B63A59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02F598-1DDA-807F-2E8F-5E65351FC06D}"/>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78487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29C3A-79E2-4152-7921-A2019A9FF0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630183-0BA6-6360-74B5-6D62635211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40DAC9-B94A-9133-59B9-DCA6D8C31F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6C444D-07DB-960F-1000-7A1321DADB75}"/>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65267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GB"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280903" y="1270873"/>
            <a:ext cx="7477601" cy="2499598"/>
          </a:xfrm>
          <a:prstGeom prst="rect">
            <a:avLst/>
          </a:prstGeom>
          <a:noFill/>
          <a:ln/>
        </p:spPr>
        <p:txBody>
          <a:bodyPr wrap="square" rtlCol="0" anchor="t"/>
          <a:lstStyle/>
          <a:p>
            <a:pPr marL="0" indent="0">
              <a:lnSpc>
                <a:spcPts val="6561"/>
              </a:lnSpc>
              <a:buNone/>
            </a:pPr>
            <a:r>
              <a:rPr lang="en-US" sz="5249" b="1" dirty="0">
                <a:solidFill>
                  <a:srgbClr val="F0FCFF"/>
                </a:solidFill>
                <a:latin typeface="Spline Sans" pitchFamily="34" charset="0"/>
                <a:ea typeface="Spline Sans" pitchFamily="34" charset="-122"/>
                <a:cs typeface="Spline Sans" pitchFamily="34" charset="-120"/>
              </a:rPr>
              <a:t>DataSphere Analysis: Forecasting Ad Impressions</a:t>
            </a:r>
            <a:endParaRPr lang="en-US" sz="5249" dirty="0"/>
          </a:p>
        </p:txBody>
      </p:sp>
      <p:sp>
        <p:nvSpPr>
          <p:cNvPr id="6" name="Text 2"/>
          <p:cNvSpPr/>
          <p:nvPr/>
        </p:nvSpPr>
        <p:spPr>
          <a:xfrm>
            <a:off x="6280902" y="3937099"/>
            <a:ext cx="7477601"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Leveraging Historical Data for Enhanced Engagement and Optimization</a:t>
            </a:r>
            <a:endParaRPr lang="en-US" sz="1750" dirty="0"/>
          </a:p>
        </p:txBody>
      </p:sp>
      <p:sp>
        <p:nvSpPr>
          <p:cNvPr id="8" name="Text 2">
            <a:extLst>
              <a:ext uri="{FF2B5EF4-FFF2-40B4-BE49-F238E27FC236}">
                <a16:creationId xmlns:a16="http://schemas.microsoft.com/office/drawing/2014/main" id="{0ED4BAEE-EFE4-2A93-BCDB-6644D3C1CB9A}"/>
              </a:ext>
            </a:extLst>
          </p:cNvPr>
          <p:cNvSpPr/>
          <p:nvPr/>
        </p:nvSpPr>
        <p:spPr>
          <a:xfrm>
            <a:off x="8065176" y="4787562"/>
            <a:ext cx="2816184" cy="1615738"/>
          </a:xfrm>
          <a:prstGeom prst="rect">
            <a:avLst/>
          </a:prstGeom>
          <a:noFill/>
          <a:ln/>
        </p:spPr>
        <p:txBody>
          <a:bodyPr wrap="none" rtlCol="0" anchor="t"/>
          <a:lstStyle/>
          <a:p>
            <a:pPr marL="0" indent="0">
              <a:lnSpc>
                <a:spcPts val="2799"/>
              </a:lnSpc>
              <a:buNone/>
            </a:pPr>
            <a:r>
              <a:rPr lang="en-US" sz="1750" dirty="0">
                <a:solidFill>
                  <a:schemeClr val="bg1"/>
                </a:solidFill>
              </a:rPr>
              <a:t>-by </a:t>
            </a:r>
          </a:p>
          <a:p>
            <a:pPr marL="0" indent="0">
              <a:lnSpc>
                <a:spcPts val="2799"/>
              </a:lnSpc>
              <a:buNone/>
            </a:pPr>
            <a:r>
              <a:rPr lang="en-US" sz="1750" dirty="0">
                <a:solidFill>
                  <a:schemeClr val="bg1"/>
                </a:solidFill>
              </a:rPr>
              <a:t>Prasun Kumar Mondal.</a:t>
            </a:r>
          </a:p>
          <a:p>
            <a:pPr marL="0" indent="0">
              <a:lnSpc>
                <a:spcPts val="2799"/>
              </a:lnSpc>
              <a:buNone/>
            </a:pPr>
            <a:endParaRPr lang="en-US" sz="175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4BEA2-C005-D1B2-BB4A-AEE30C51626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7F81D99-D9FE-2A7A-BC9C-F300CADF1559}"/>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0B07535B-6C7A-E73F-389A-A80B0BADECED}"/>
              </a:ext>
            </a:extLst>
          </p:cNvPr>
          <p:cNvSpPr/>
          <p:nvPr/>
        </p:nvSpPr>
        <p:spPr>
          <a:xfrm>
            <a:off x="0" y="0"/>
            <a:ext cx="14630400" cy="8229600"/>
          </a:xfrm>
          <a:prstGeom prst="rect">
            <a:avLst/>
          </a:prstGeom>
          <a:solidFill>
            <a:srgbClr val="0A081B">
              <a:alpha val="75000"/>
            </a:srgbClr>
          </a:solidFill>
          <a:ln/>
        </p:spPr>
        <p:txBody>
          <a:bodyPr/>
          <a:lstStyle/>
          <a:p>
            <a:endParaRPr lang="en-GB"/>
          </a:p>
        </p:txBody>
      </p:sp>
      <p:pic>
        <p:nvPicPr>
          <p:cNvPr id="4" name="Image 1" descr="preencoded.png">
            <a:extLst>
              <a:ext uri="{FF2B5EF4-FFF2-40B4-BE49-F238E27FC236}">
                <a16:creationId xmlns:a16="http://schemas.microsoft.com/office/drawing/2014/main" id="{C2BBD86A-15D2-1172-BEBF-B3FB4E18CF16}"/>
              </a:ext>
            </a:extLst>
          </p:cNvPr>
          <p:cNvPicPr>
            <a:picLocks noChangeAspect="1"/>
          </p:cNvPicPr>
          <p:nvPr/>
        </p:nvPicPr>
        <p:blipFill>
          <a:blip r:embed="rId4"/>
          <a:stretch>
            <a:fillRect/>
          </a:stretch>
        </p:blipFill>
        <p:spPr>
          <a:xfrm>
            <a:off x="0" y="0"/>
            <a:ext cx="14630400" cy="8229600"/>
          </a:xfrm>
          <a:prstGeom prst="rect">
            <a:avLst/>
          </a:prstGeom>
        </p:spPr>
      </p:pic>
      <p:sp>
        <p:nvSpPr>
          <p:cNvPr id="5" name="Text 1">
            <a:extLst>
              <a:ext uri="{FF2B5EF4-FFF2-40B4-BE49-F238E27FC236}">
                <a16:creationId xmlns:a16="http://schemas.microsoft.com/office/drawing/2014/main" id="{5C899487-9C90-830A-8746-E216FE91B063}"/>
              </a:ext>
            </a:extLst>
          </p:cNvPr>
          <p:cNvSpPr/>
          <p:nvPr/>
        </p:nvSpPr>
        <p:spPr>
          <a:xfrm>
            <a:off x="2624376" y="5156359"/>
            <a:ext cx="5554980" cy="694373"/>
          </a:xfrm>
          <a:prstGeom prst="rect">
            <a:avLst/>
          </a:prstGeom>
          <a:noFill/>
          <a:ln/>
        </p:spPr>
        <p:txBody>
          <a:bodyPr wrap="none" rtlCol="0" anchor="t"/>
          <a:lstStyle/>
          <a:p>
            <a:pPr marL="0" indent="0">
              <a:lnSpc>
                <a:spcPts val="5468"/>
              </a:lnSpc>
              <a:buNone/>
            </a:pPr>
            <a:endParaRPr lang="en-US" sz="4374" dirty="0"/>
          </a:p>
        </p:txBody>
      </p:sp>
      <p:sp>
        <p:nvSpPr>
          <p:cNvPr id="9" name="TextBox 8">
            <a:extLst>
              <a:ext uri="{FF2B5EF4-FFF2-40B4-BE49-F238E27FC236}">
                <a16:creationId xmlns:a16="http://schemas.microsoft.com/office/drawing/2014/main" id="{9B252E57-7BA4-EA98-1CC6-EC341C380D04}"/>
              </a:ext>
            </a:extLst>
          </p:cNvPr>
          <p:cNvSpPr txBox="1"/>
          <p:nvPr/>
        </p:nvSpPr>
        <p:spPr>
          <a:xfrm>
            <a:off x="5293895" y="178056"/>
            <a:ext cx="4547937" cy="764825"/>
          </a:xfrm>
          <a:prstGeom prst="rect">
            <a:avLst/>
          </a:prstGeom>
          <a:noFill/>
        </p:spPr>
        <p:txBody>
          <a:bodyPr wrap="square" rtlCol="0">
            <a:spAutoFit/>
          </a:bodyPr>
          <a:lstStyle/>
          <a:p>
            <a:pPr algn="just"/>
            <a:r>
              <a:rPr lang="en-US" sz="4370" b="1" dirty="0">
                <a:solidFill>
                  <a:schemeClr val="bg1"/>
                </a:solidFill>
                <a:latin typeface="Spline Sans"/>
              </a:rPr>
              <a:t>Conclusion</a:t>
            </a:r>
            <a:endParaRPr lang="en-GB" sz="4370" b="1" dirty="0">
              <a:solidFill>
                <a:schemeClr val="bg1"/>
              </a:solidFill>
              <a:latin typeface="Spline Sans"/>
            </a:endParaRPr>
          </a:p>
        </p:txBody>
      </p:sp>
      <p:sp>
        <p:nvSpPr>
          <p:cNvPr id="15" name="TextBox 14">
            <a:extLst>
              <a:ext uri="{FF2B5EF4-FFF2-40B4-BE49-F238E27FC236}">
                <a16:creationId xmlns:a16="http://schemas.microsoft.com/office/drawing/2014/main" id="{791ED2F8-F27F-E5A7-8D90-3CF3ACE49CAE}"/>
              </a:ext>
            </a:extLst>
          </p:cNvPr>
          <p:cNvSpPr txBox="1"/>
          <p:nvPr/>
        </p:nvSpPr>
        <p:spPr>
          <a:xfrm>
            <a:off x="683663" y="1750896"/>
            <a:ext cx="13263073" cy="5170646"/>
          </a:xfrm>
          <a:prstGeom prst="rect">
            <a:avLst/>
          </a:prstGeom>
          <a:noFill/>
        </p:spPr>
        <p:txBody>
          <a:bodyPr wrap="square">
            <a:spAutoFit/>
          </a:bodyPr>
          <a:lstStyle/>
          <a:p>
            <a:pPr algn="l"/>
            <a:r>
              <a:rPr lang="en-GB" sz="2400" b="0" i="0" dirty="0">
                <a:solidFill>
                  <a:schemeClr val="bg1"/>
                </a:solidFill>
                <a:effectLst/>
                <a:latin typeface="Söhne"/>
              </a:rPr>
              <a:t>In conclusion, our presentation encompasses a comprehensive analysis of historical ad impressions and a forecast of future trends, providing valuable insights for strategic decision-making in advertising campaigns. Through the utilization of the ARIMA model, we have accurately forecasted total ad impressions for the next three months, enabling stakeholders to plan and allocate resources effectively.</a:t>
            </a:r>
          </a:p>
          <a:p>
            <a:pPr algn="l"/>
            <a:r>
              <a:rPr lang="en-GB" sz="2400" b="0" i="0" dirty="0">
                <a:solidFill>
                  <a:schemeClr val="bg1"/>
                </a:solidFill>
                <a:effectLst/>
                <a:latin typeface="Söhne"/>
              </a:rPr>
              <a:t>By examining historical trends and comparing them with forecasted data, we've identified potential growth or decline in ad impressions across different languages and ad types. This insight allows for targeted strategies tailored to specific language audiences and ad formats, maximizing the impact of advertising efforts.</a:t>
            </a:r>
          </a:p>
          <a:p>
            <a:pPr algn="l"/>
            <a:r>
              <a:rPr lang="en-GB" sz="2400" b="0" i="0" dirty="0">
                <a:solidFill>
                  <a:schemeClr val="bg1"/>
                </a:solidFill>
                <a:effectLst/>
                <a:latin typeface="Söhne"/>
              </a:rPr>
              <a:t>Additionally, our analysis highlights the importance of considering factors such as ad type in influencing impressions, guiding marketers to prioritize certain aspects of their campaigns for optimal results.</a:t>
            </a:r>
          </a:p>
          <a:p>
            <a:pPr algn="l"/>
            <a:r>
              <a:rPr lang="en-GB" sz="2400" b="0" i="0" dirty="0">
                <a:solidFill>
                  <a:schemeClr val="bg1"/>
                </a:solidFill>
                <a:effectLst/>
                <a:latin typeface="Söhne"/>
              </a:rPr>
              <a:t>Overall, our presentation offers actionable insights derived from rigorous data analysis and modelling techniques, empowering stakeholders to make informed decisions and drive success in their advertising strategies.</a:t>
            </a:r>
          </a:p>
          <a:p>
            <a:pPr algn="just"/>
            <a:endParaRPr lang="en-GB" b="0" i="0" dirty="0">
              <a:solidFill>
                <a:schemeClr val="bg1"/>
              </a:solidFill>
              <a:effectLst/>
            </a:endParaRPr>
          </a:p>
        </p:txBody>
      </p:sp>
    </p:spTree>
    <p:extLst>
      <p:ext uri="{BB962C8B-B14F-4D97-AF65-F5344CB8AC3E}">
        <p14:creationId xmlns:p14="http://schemas.microsoft.com/office/powerpoint/2010/main" val="166984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GB"/>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624376" y="4278868"/>
            <a:ext cx="555498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Introduction</a:t>
            </a:r>
            <a:endParaRPr lang="en-US" sz="4374" dirty="0"/>
          </a:p>
        </p:txBody>
      </p:sp>
      <p:sp>
        <p:nvSpPr>
          <p:cNvPr id="6" name="Text 2"/>
          <p:cNvSpPr/>
          <p:nvPr/>
        </p:nvSpPr>
        <p:spPr>
          <a:xfrm>
            <a:off x="2624376" y="5306497"/>
            <a:ext cx="9381649" cy="1421606"/>
          </a:xfrm>
          <a:prstGeom prst="rect">
            <a:avLst/>
          </a:prstGeom>
          <a:noFill/>
          <a:ln/>
        </p:spPr>
        <p:txBody>
          <a:bodyPr wrap="square" rtlCol="0" anchor="t"/>
          <a:lstStyle/>
          <a:p>
            <a:pPr marL="0" indent="0" algn="just">
              <a:lnSpc>
                <a:spcPts val="2799"/>
              </a:lnSpc>
              <a:buNone/>
            </a:pPr>
            <a:r>
              <a:rPr lang="en-US" sz="1750" dirty="0">
                <a:solidFill>
                  <a:srgbClr val="E0E4E6"/>
                </a:solidFill>
                <a:latin typeface="Barlow" pitchFamily="34" charset="0"/>
                <a:ea typeface="Barlow" pitchFamily="34" charset="-122"/>
                <a:cs typeface="Barlow" pitchFamily="34" charset="-120"/>
              </a:rPr>
              <a:t>The objective is to provide a brief overview of the dataset and its significance. Forecasting ad impressions is pivotal for enhancing viewer engagement and optimizing advertising performance. By analyzing historical data, we aim to derive valuable insights and leverage predictive modeling techniques to make informed decisions for the future.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81451"/>
            <a:ext cx="14630400" cy="8411051"/>
          </a:xfrm>
          <a:prstGeom prst="rect">
            <a:avLst/>
          </a:prstGeom>
          <a:solidFill>
            <a:srgbClr val="0A081B">
              <a:alpha val="75000"/>
            </a:srgbClr>
          </a:solidFill>
          <a:ln/>
        </p:spPr>
        <p:txBody>
          <a:bodyPr/>
          <a:lstStyle/>
          <a:p>
            <a:endParaRPr lang="en-GB"/>
          </a:p>
        </p:txBody>
      </p:sp>
      <p:sp>
        <p:nvSpPr>
          <p:cNvPr id="6" name="Text 2"/>
          <p:cNvSpPr/>
          <p:nvPr/>
        </p:nvSpPr>
        <p:spPr>
          <a:xfrm>
            <a:off x="5098982" y="241994"/>
            <a:ext cx="4784959" cy="486013"/>
          </a:xfrm>
          <a:prstGeom prst="rect">
            <a:avLst/>
          </a:prstGeom>
          <a:noFill/>
          <a:ln/>
        </p:spPr>
        <p:txBody>
          <a:bodyPr wrap="none" rtlCol="0" anchor="t"/>
          <a:lstStyle/>
          <a:p>
            <a:pPr marL="0" indent="0">
              <a:lnSpc>
                <a:spcPts val="3827"/>
              </a:lnSpc>
              <a:buNone/>
            </a:pPr>
            <a:r>
              <a:rPr lang="en-US" sz="3062" b="1" dirty="0">
                <a:solidFill>
                  <a:srgbClr val="F0FCFF"/>
                </a:solidFill>
                <a:latin typeface="Spline Sans" pitchFamily="34" charset="0"/>
                <a:ea typeface="Spline Sans" pitchFamily="34" charset="-122"/>
                <a:cs typeface="Spline Sans" pitchFamily="34" charset="-120"/>
              </a:rPr>
              <a:t>Overall Impressions Forecast</a:t>
            </a:r>
            <a:endParaRPr lang="en-US" sz="3062" dirty="0"/>
          </a:p>
        </p:txBody>
      </p:sp>
      <p:sp>
        <p:nvSpPr>
          <p:cNvPr id="10" name="Text 5"/>
          <p:cNvSpPr/>
          <p:nvPr/>
        </p:nvSpPr>
        <p:spPr>
          <a:xfrm>
            <a:off x="66637" y="973156"/>
            <a:ext cx="5865533" cy="5393354"/>
          </a:xfrm>
          <a:prstGeom prst="rect">
            <a:avLst/>
          </a:prstGeom>
          <a:noFill/>
          <a:ln/>
        </p:spPr>
        <p:txBody>
          <a:bodyPr wrap="square" rtlCol="0" anchor="t"/>
          <a:lstStyle/>
          <a:p>
            <a:pPr algn="just">
              <a:lnSpc>
                <a:spcPts val="1960"/>
              </a:lnSpc>
            </a:pPr>
            <a:r>
              <a:rPr lang="en-GB" b="1" i="0" dirty="0">
                <a:solidFill>
                  <a:srgbClr val="00B050"/>
                </a:solidFill>
                <a:effectLst/>
              </a:rPr>
              <a:t>Total Ad Impressions Forecast for the Next Three Months</a:t>
            </a:r>
          </a:p>
          <a:p>
            <a:pPr algn="just"/>
            <a:endParaRPr lang="en-GB" dirty="0">
              <a:solidFill>
                <a:schemeClr val="bg1"/>
              </a:solidFill>
            </a:endParaRPr>
          </a:p>
          <a:p>
            <a:pPr marL="285750" indent="-285750" algn="just">
              <a:buFont typeface="Arial" panose="020B0604020202020204" pitchFamily="34" charset="0"/>
              <a:buChar char="•"/>
            </a:pPr>
            <a:r>
              <a:rPr lang="en-GB" b="0" i="0" dirty="0">
                <a:solidFill>
                  <a:schemeClr val="bg1"/>
                </a:solidFill>
                <a:effectLst/>
              </a:rPr>
              <a:t>Visual representation of historical total ad impressions over time.</a:t>
            </a:r>
          </a:p>
          <a:p>
            <a:pPr marL="285750" indent="-285750" algn="just">
              <a:buFont typeface="Arial" panose="020B0604020202020204" pitchFamily="34" charset="0"/>
              <a:buChar char="•"/>
            </a:pPr>
            <a:r>
              <a:rPr lang="en-GB" b="0" i="0" dirty="0">
                <a:solidFill>
                  <a:schemeClr val="bg1"/>
                </a:solidFill>
                <a:effectLst/>
              </a:rPr>
              <a:t>Visual representation of historical total ad impressions over time.</a:t>
            </a:r>
            <a:endParaRPr lang="en-GB" dirty="0">
              <a:solidFill>
                <a:schemeClr val="bg1"/>
              </a:solidFill>
            </a:endParaRPr>
          </a:p>
          <a:p>
            <a:pPr marL="285750" indent="-285750" algn="just">
              <a:buFont typeface="Arial" panose="020B0604020202020204" pitchFamily="34" charset="0"/>
              <a:buChar char="•"/>
            </a:pPr>
            <a:r>
              <a:rPr lang="en-GB" b="0" i="0" dirty="0">
                <a:solidFill>
                  <a:schemeClr val="bg1"/>
                </a:solidFill>
                <a:effectLst/>
              </a:rPr>
              <a:t>Explanation of the ARIMA (Autoregressive Integrated Moving Average) model.</a:t>
            </a:r>
          </a:p>
          <a:p>
            <a:pPr marL="285750" indent="-285750" algn="just">
              <a:buFont typeface="Arial" panose="020B0604020202020204" pitchFamily="34" charset="0"/>
              <a:buChar char="•"/>
            </a:pPr>
            <a:r>
              <a:rPr lang="en-GB" b="0" i="0" dirty="0">
                <a:solidFill>
                  <a:schemeClr val="bg1"/>
                </a:solidFill>
                <a:effectLst/>
              </a:rPr>
              <a:t>model = ARIMA(monthly_impressions, order=(1,1,1))</a:t>
            </a:r>
            <a:r>
              <a:rPr lang="en-GB" dirty="0">
                <a:solidFill>
                  <a:schemeClr val="bg1"/>
                </a:solidFill>
              </a:rPr>
              <a:t>.</a:t>
            </a:r>
          </a:p>
          <a:p>
            <a:pPr marL="285750" indent="-285750" algn="just">
              <a:buFont typeface="Arial" panose="020B0604020202020204" pitchFamily="34" charset="0"/>
              <a:buChar char="•"/>
            </a:pPr>
            <a:r>
              <a:rPr lang="en-GB" b="0" i="0" dirty="0">
                <a:solidFill>
                  <a:schemeClr val="bg1"/>
                </a:solidFill>
                <a:effectLst/>
              </a:rPr>
              <a:t>Presentation of the forecasted total ad impressions for the next three months.</a:t>
            </a:r>
          </a:p>
          <a:p>
            <a:pPr marL="285750" indent="-285750" algn="just">
              <a:buFont typeface="Arial" panose="020B0604020202020204" pitchFamily="34" charset="0"/>
              <a:buChar char="•"/>
            </a:pPr>
            <a:r>
              <a:rPr lang="en-GB" b="0" i="0" dirty="0">
                <a:solidFill>
                  <a:schemeClr val="bg1"/>
                </a:solidFill>
                <a:effectLst/>
              </a:rPr>
              <a:t>Highlighting the forecasted values and their significance for planning future advertising campaigns.</a:t>
            </a:r>
          </a:p>
          <a:p>
            <a:pPr marL="285750" indent="-285750" algn="just">
              <a:buFont typeface="Arial" panose="020B0604020202020204" pitchFamily="34" charset="0"/>
              <a:buChar char="•"/>
            </a:pPr>
            <a:r>
              <a:rPr lang="en-GB" b="0" i="0" dirty="0">
                <a:solidFill>
                  <a:schemeClr val="bg1"/>
                </a:solidFill>
                <a:effectLst/>
              </a:rPr>
              <a:t>Analysis of the forecasted trends compared to historical data.</a:t>
            </a:r>
            <a:endParaRPr lang="en-GB" dirty="0">
              <a:solidFill>
                <a:schemeClr val="bg1"/>
              </a:solidFill>
            </a:endParaRPr>
          </a:p>
          <a:p>
            <a:pPr marL="285750" indent="-285750" algn="just">
              <a:buFont typeface="Arial" panose="020B0604020202020204" pitchFamily="34" charset="0"/>
              <a:buChar char="•"/>
            </a:pPr>
            <a:r>
              <a:rPr lang="en-GB" b="0" i="0" dirty="0">
                <a:solidFill>
                  <a:schemeClr val="bg1"/>
                </a:solidFill>
                <a:effectLst/>
              </a:rPr>
              <a:t>Implications for ad campaign scheduling, budget allocation, and overall marketing strategy.</a:t>
            </a:r>
          </a:p>
          <a:p>
            <a:pPr marL="285750" indent="-285750" algn="just">
              <a:buFont typeface="Arial" panose="020B0604020202020204" pitchFamily="34" charset="0"/>
              <a:buChar char="•"/>
            </a:pPr>
            <a:r>
              <a:rPr lang="en-GB" b="0" i="0" dirty="0">
                <a:solidFill>
                  <a:schemeClr val="bg1"/>
                </a:solidFill>
                <a:effectLst/>
              </a:rPr>
              <a:t>Summary of key findings and insights from the analysis.</a:t>
            </a:r>
          </a:p>
          <a:p>
            <a:pPr marL="285750" indent="-285750" algn="just">
              <a:lnSpc>
                <a:spcPts val="1960"/>
              </a:lnSpc>
              <a:buFont typeface="Arial" panose="020B0604020202020204" pitchFamily="34" charset="0"/>
              <a:buChar char="•"/>
            </a:pPr>
            <a:endParaRPr lang="en-US" dirty="0"/>
          </a:p>
        </p:txBody>
      </p:sp>
      <p:sp>
        <p:nvSpPr>
          <p:cNvPr id="11" name="Text 6"/>
          <p:cNvSpPr/>
          <p:nvPr/>
        </p:nvSpPr>
        <p:spPr>
          <a:xfrm flipV="1">
            <a:off x="-138364" y="2921921"/>
            <a:ext cx="4367463" cy="486012"/>
          </a:xfrm>
          <a:prstGeom prst="rect">
            <a:avLst/>
          </a:prstGeom>
          <a:noFill/>
          <a:ln/>
        </p:spPr>
        <p:txBody>
          <a:bodyPr wrap="none" rtlCol="0" anchor="t"/>
          <a:lstStyle/>
          <a:p>
            <a:pPr marL="0" indent="0" algn="ctr">
              <a:lnSpc>
                <a:spcPts val="2449"/>
              </a:lnSpc>
              <a:buNone/>
            </a:pPr>
            <a:endParaRPr lang="en-US" sz="2449" dirty="0"/>
          </a:p>
        </p:txBody>
      </p:sp>
      <p:pic>
        <p:nvPicPr>
          <p:cNvPr id="15" name="Picture 14">
            <a:extLst>
              <a:ext uri="{FF2B5EF4-FFF2-40B4-BE49-F238E27FC236}">
                <a16:creationId xmlns:a16="http://schemas.microsoft.com/office/drawing/2014/main" id="{DFEABEFE-1D9E-CE3B-BC36-34D3AD0213AD}"/>
              </a:ext>
            </a:extLst>
          </p:cNvPr>
          <p:cNvPicPr>
            <a:picLocks noChangeAspect="1"/>
          </p:cNvPicPr>
          <p:nvPr/>
        </p:nvPicPr>
        <p:blipFill rotWithShape="1">
          <a:blip r:embed="rId4"/>
          <a:srcRect r="6610"/>
          <a:stretch/>
        </p:blipFill>
        <p:spPr>
          <a:xfrm>
            <a:off x="6145946" y="970001"/>
            <a:ext cx="7854216" cy="62769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GB" dirty="0"/>
          </a:p>
        </p:txBody>
      </p:sp>
      <p:sp>
        <p:nvSpPr>
          <p:cNvPr id="4" name="Text 1"/>
          <p:cNvSpPr/>
          <p:nvPr/>
        </p:nvSpPr>
        <p:spPr>
          <a:xfrm>
            <a:off x="3903940" y="495895"/>
            <a:ext cx="7379732"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Language-wise Ad Impressions</a:t>
            </a:r>
            <a:endParaRPr lang="en-US" sz="4374" dirty="0"/>
          </a:p>
        </p:txBody>
      </p:sp>
      <p:sp>
        <p:nvSpPr>
          <p:cNvPr id="6" name="Text 3"/>
          <p:cNvSpPr/>
          <p:nvPr/>
        </p:nvSpPr>
        <p:spPr>
          <a:xfrm>
            <a:off x="532686" y="2078356"/>
            <a:ext cx="4419838" cy="1421606"/>
          </a:xfrm>
          <a:prstGeom prst="rect">
            <a:avLst/>
          </a:prstGeom>
          <a:noFill/>
          <a:ln/>
        </p:spPr>
        <p:txBody>
          <a:bodyPr wrap="square" rtlCol="0" anchor="t"/>
          <a:lstStyle/>
          <a:p>
            <a:pPr marL="0" indent="0" algn="just">
              <a:lnSpc>
                <a:spcPts val="2799"/>
              </a:lnSpc>
              <a:buNone/>
            </a:pPr>
            <a:endParaRPr lang="en-US" sz="1750" dirty="0"/>
          </a:p>
        </p:txBody>
      </p:sp>
      <p:pic>
        <p:nvPicPr>
          <p:cNvPr id="11" name="Picture 10">
            <a:extLst>
              <a:ext uri="{FF2B5EF4-FFF2-40B4-BE49-F238E27FC236}">
                <a16:creationId xmlns:a16="http://schemas.microsoft.com/office/drawing/2014/main" id="{C69497DB-79D9-C05E-7A33-B5E113201A46}"/>
              </a:ext>
            </a:extLst>
          </p:cNvPr>
          <p:cNvPicPr>
            <a:picLocks noChangeAspect="1"/>
          </p:cNvPicPr>
          <p:nvPr/>
        </p:nvPicPr>
        <p:blipFill>
          <a:blip r:embed="rId4"/>
          <a:stretch>
            <a:fillRect/>
          </a:stretch>
        </p:blipFill>
        <p:spPr>
          <a:xfrm>
            <a:off x="6553300" y="1561683"/>
            <a:ext cx="7544414" cy="53038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A4E9F143-00B3-389F-C9A5-F5DD9934406A}"/>
              </a:ext>
            </a:extLst>
          </p:cNvPr>
          <p:cNvSpPr txBox="1"/>
          <p:nvPr/>
        </p:nvSpPr>
        <p:spPr>
          <a:xfrm>
            <a:off x="278606" y="1466790"/>
            <a:ext cx="5230654" cy="400110"/>
          </a:xfrm>
          <a:prstGeom prst="rect">
            <a:avLst/>
          </a:prstGeom>
          <a:noFill/>
        </p:spPr>
        <p:txBody>
          <a:bodyPr wrap="square">
            <a:spAutoFit/>
          </a:bodyPr>
          <a:lstStyle/>
          <a:p>
            <a:r>
              <a:rPr lang="en-GB" sz="2000" b="1" i="0" dirty="0">
                <a:solidFill>
                  <a:srgbClr val="00B050"/>
                </a:solidFill>
                <a:effectLst/>
              </a:rPr>
              <a:t>Forecasted Ad Impressions for Top 5 Languages</a:t>
            </a:r>
            <a:endParaRPr lang="en-GB" sz="2000" b="1" dirty="0">
              <a:solidFill>
                <a:srgbClr val="00B050"/>
              </a:solidFill>
            </a:endParaRPr>
          </a:p>
        </p:txBody>
      </p:sp>
      <p:sp>
        <p:nvSpPr>
          <p:cNvPr id="15" name="TextBox 14">
            <a:extLst>
              <a:ext uri="{FF2B5EF4-FFF2-40B4-BE49-F238E27FC236}">
                <a16:creationId xmlns:a16="http://schemas.microsoft.com/office/drawing/2014/main" id="{5992007A-07B0-3CA2-F92C-90538F3DE7AB}"/>
              </a:ext>
            </a:extLst>
          </p:cNvPr>
          <p:cNvSpPr txBox="1"/>
          <p:nvPr/>
        </p:nvSpPr>
        <p:spPr>
          <a:xfrm>
            <a:off x="0" y="2216914"/>
            <a:ext cx="6240780" cy="4524315"/>
          </a:xfrm>
          <a:prstGeom prst="rect">
            <a:avLst/>
          </a:prstGeom>
          <a:noFill/>
        </p:spPr>
        <p:txBody>
          <a:bodyPr wrap="square">
            <a:spAutoFit/>
          </a:bodyPr>
          <a:lstStyle/>
          <a:p>
            <a:pPr marL="285750" indent="-285750" algn="just">
              <a:buFont typeface="Arial" panose="020B0604020202020204" pitchFamily="34" charset="0"/>
              <a:buChar char="•"/>
            </a:pPr>
            <a:r>
              <a:rPr lang="en-GB" dirty="0">
                <a:solidFill>
                  <a:schemeClr val="bg1"/>
                </a:solidFill>
                <a:latin typeface="Söhne"/>
              </a:rPr>
              <a:t>U</a:t>
            </a:r>
            <a:r>
              <a:rPr lang="en-GB" b="0" i="0" dirty="0">
                <a:solidFill>
                  <a:schemeClr val="bg1"/>
                </a:solidFill>
                <a:effectLst/>
                <a:latin typeface="Söhne"/>
              </a:rPr>
              <a:t>tilized data grouping to aggregate ad impressions based on different languages.</a:t>
            </a:r>
          </a:p>
          <a:p>
            <a:pPr marL="285750" indent="-285750" algn="just">
              <a:buFont typeface="Arial" panose="020B0604020202020204" pitchFamily="34" charset="0"/>
              <a:buChar char="•"/>
            </a:pPr>
            <a:r>
              <a:rPr lang="en-GB" b="0" i="0" dirty="0">
                <a:solidFill>
                  <a:schemeClr val="bg1"/>
                </a:solidFill>
                <a:effectLst/>
                <a:latin typeface="Söhne"/>
              </a:rPr>
              <a:t>Identified the top 5 languages by total ad impressions.</a:t>
            </a:r>
            <a:endParaRPr lang="en-GB" dirty="0">
              <a:solidFill>
                <a:schemeClr val="bg1"/>
              </a:solidFill>
              <a:latin typeface="Söhne"/>
            </a:endParaRPr>
          </a:p>
          <a:p>
            <a:pPr marL="285750" indent="-285750" algn="just">
              <a:buFont typeface="Arial" panose="020B0604020202020204" pitchFamily="34" charset="0"/>
              <a:buChar char="•"/>
            </a:pPr>
            <a:r>
              <a:rPr lang="en-GB" b="0" i="0" dirty="0">
                <a:solidFill>
                  <a:schemeClr val="bg1"/>
                </a:solidFill>
                <a:effectLst/>
                <a:latin typeface="Söhne"/>
              </a:rPr>
              <a:t>Identified the top 5 languages by total ad impressions.</a:t>
            </a:r>
          </a:p>
          <a:p>
            <a:pPr marL="285750" indent="-285750" algn="just">
              <a:buFont typeface="Arial" panose="020B0604020202020204" pitchFamily="34" charset="0"/>
              <a:buChar char="•"/>
            </a:pPr>
            <a:r>
              <a:rPr lang="en-GB" b="0" i="0" dirty="0">
                <a:solidFill>
                  <a:schemeClr val="bg1"/>
                </a:solidFill>
                <a:effectLst/>
                <a:latin typeface="Söhne"/>
              </a:rPr>
              <a:t>Implemented a forecasting model using ARIMA (Autoregressive Integrated Moving Average).</a:t>
            </a:r>
            <a:endParaRPr lang="en-GB" dirty="0">
              <a:solidFill>
                <a:schemeClr val="bg1"/>
              </a:solidFill>
              <a:latin typeface="Söhne"/>
            </a:endParaRPr>
          </a:p>
          <a:p>
            <a:pPr marL="285750" indent="-285750" algn="just">
              <a:buFont typeface="Arial" panose="020B0604020202020204" pitchFamily="34" charset="0"/>
              <a:buChar char="•"/>
            </a:pPr>
            <a:r>
              <a:rPr lang="en-GB" b="0" i="0" dirty="0">
                <a:solidFill>
                  <a:schemeClr val="bg1"/>
                </a:solidFill>
                <a:effectLst/>
                <a:latin typeface="Söhne"/>
              </a:rPr>
              <a:t>Segregated data for each language to perform individualized forecasts.</a:t>
            </a:r>
          </a:p>
          <a:p>
            <a:pPr marL="285750" indent="-285750" algn="just">
              <a:buFont typeface="Arial" panose="020B0604020202020204" pitchFamily="34" charset="0"/>
              <a:buChar char="•"/>
            </a:pPr>
            <a:r>
              <a:rPr lang="en-GB" b="0" i="0" dirty="0">
                <a:solidFill>
                  <a:schemeClr val="bg1"/>
                </a:solidFill>
                <a:effectLst/>
                <a:latin typeface="Söhne"/>
              </a:rPr>
              <a:t>Conducted forecasting for the next 3 months for each language.</a:t>
            </a:r>
          </a:p>
          <a:p>
            <a:pPr marL="285750" indent="-285750" algn="just">
              <a:buFont typeface="Arial" panose="020B0604020202020204" pitchFamily="34" charset="0"/>
              <a:buChar char="•"/>
            </a:pPr>
            <a:r>
              <a:rPr lang="en-GB" b="0" i="0" dirty="0">
                <a:solidFill>
                  <a:schemeClr val="bg1"/>
                </a:solidFill>
                <a:effectLst/>
                <a:latin typeface="Söhne"/>
              </a:rPr>
              <a:t>X-axis denotes the month, while the Y-axis represents the forecasted ad impressions</a:t>
            </a:r>
            <a:endParaRPr lang="en-GB" dirty="0">
              <a:solidFill>
                <a:schemeClr val="bg1"/>
              </a:solidFill>
              <a:latin typeface="Söhne"/>
            </a:endParaRPr>
          </a:p>
          <a:p>
            <a:pPr marL="285750" indent="-285750" algn="just">
              <a:buFont typeface="Arial" panose="020B0604020202020204" pitchFamily="34" charset="0"/>
              <a:buChar char="•"/>
            </a:pPr>
            <a:r>
              <a:rPr lang="en-GB" b="0" i="0" dirty="0" err="1">
                <a:solidFill>
                  <a:schemeClr val="bg1"/>
                </a:solidFill>
                <a:effectLst/>
                <a:latin typeface="Söhne"/>
              </a:rPr>
              <a:t>Analyzed</a:t>
            </a:r>
            <a:r>
              <a:rPr lang="en-GB" b="0" i="0" dirty="0">
                <a:solidFill>
                  <a:schemeClr val="bg1"/>
                </a:solidFill>
                <a:effectLst/>
                <a:latin typeface="Söhne"/>
              </a:rPr>
              <a:t> the forecasted trends to gain insights into future ad impression patterns.</a:t>
            </a:r>
          </a:p>
          <a:p>
            <a:pPr marL="285750" indent="-285750" algn="just">
              <a:buFont typeface="Arial" panose="020B0604020202020204" pitchFamily="34" charset="0"/>
              <a:buChar char="•"/>
            </a:pPr>
            <a:r>
              <a:rPr lang="en-GB" b="0" i="0" dirty="0">
                <a:solidFill>
                  <a:schemeClr val="bg1"/>
                </a:solidFill>
                <a:effectLst/>
                <a:latin typeface="Söhne"/>
              </a:rPr>
              <a:t>Identified potential growth or decline in ad impressions for </a:t>
            </a:r>
            <a:r>
              <a:rPr lang="en-GB" dirty="0">
                <a:solidFill>
                  <a:schemeClr val="bg1"/>
                </a:solidFill>
                <a:latin typeface="Söhne"/>
              </a:rPr>
              <a:t> English, others , Hindi, Telugu, Marathi languages</a:t>
            </a:r>
            <a:r>
              <a:rPr lang="en-GB" b="0" i="0" dirty="0">
                <a:solidFill>
                  <a:schemeClr val="bg1"/>
                </a:solidFill>
                <a:effectLst/>
                <a:latin typeface="Söhne"/>
              </a:rPr>
              <a:t>.</a:t>
            </a:r>
            <a:endParaRPr lang="en-GB" dirty="0">
              <a:solidFill>
                <a:schemeClr val="bg1"/>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E0C17-3D2D-7334-ECD9-A9518D1F402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ADEA740-14FF-1BC6-DEDB-D5CF9F8CDFDF}"/>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0E26A306-AC16-6A35-FCED-CE2F7B6C57AD}"/>
              </a:ext>
            </a:extLst>
          </p:cNvPr>
          <p:cNvSpPr/>
          <p:nvPr/>
        </p:nvSpPr>
        <p:spPr>
          <a:xfrm>
            <a:off x="38339" y="-433137"/>
            <a:ext cx="14630400" cy="8662737"/>
          </a:xfrm>
          <a:prstGeom prst="rect">
            <a:avLst/>
          </a:prstGeom>
          <a:solidFill>
            <a:srgbClr val="0A081B">
              <a:alpha val="75000"/>
            </a:srgbClr>
          </a:solidFill>
          <a:ln/>
        </p:spPr>
        <p:txBody>
          <a:bodyPr/>
          <a:lstStyle/>
          <a:p>
            <a:endParaRPr lang="en-GB"/>
          </a:p>
        </p:txBody>
      </p:sp>
      <p:sp>
        <p:nvSpPr>
          <p:cNvPr id="4" name="Text 1">
            <a:extLst>
              <a:ext uri="{FF2B5EF4-FFF2-40B4-BE49-F238E27FC236}">
                <a16:creationId xmlns:a16="http://schemas.microsoft.com/office/drawing/2014/main" id="{F9828A56-E028-2651-11E5-6D552CF61630}"/>
              </a:ext>
            </a:extLst>
          </p:cNvPr>
          <p:cNvSpPr/>
          <p:nvPr/>
        </p:nvSpPr>
        <p:spPr>
          <a:xfrm>
            <a:off x="2851484" y="-141447"/>
            <a:ext cx="646230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rPr>
              <a:t> Region column Null- Value Handling </a:t>
            </a:r>
            <a:endParaRPr lang="en-US" sz="4374" dirty="0"/>
          </a:p>
        </p:txBody>
      </p:sp>
      <p:sp>
        <p:nvSpPr>
          <p:cNvPr id="6" name="Text 3">
            <a:extLst>
              <a:ext uri="{FF2B5EF4-FFF2-40B4-BE49-F238E27FC236}">
                <a16:creationId xmlns:a16="http://schemas.microsoft.com/office/drawing/2014/main" id="{7A1B02E3-524C-E795-8CB4-141F7F72DDBA}"/>
              </a:ext>
            </a:extLst>
          </p:cNvPr>
          <p:cNvSpPr/>
          <p:nvPr/>
        </p:nvSpPr>
        <p:spPr>
          <a:xfrm>
            <a:off x="230640" y="5467669"/>
            <a:ext cx="6816771" cy="2402702"/>
          </a:xfrm>
          <a:prstGeom prst="rect">
            <a:avLst/>
          </a:prstGeom>
          <a:noFill/>
          <a:ln/>
        </p:spPr>
        <p:txBody>
          <a:bodyPr wrap="square" rtlCol="0" anchor="t"/>
          <a:lstStyle/>
          <a:p>
            <a:pPr marL="285750" indent="-285750" algn="just">
              <a:lnSpc>
                <a:spcPts val="2799"/>
              </a:lnSpc>
              <a:buFont typeface="Arial" panose="020B0604020202020204" pitchFamily="34" charset="0"/>
              <a:buChar char="•"/>
            </a:pPr>
            <a:endParaRPr lang="en-GB" b="0" i="0" dirty="0">
              <a:solidFill>
                <a:schemeClr val="bg1"/>
              </a:solidFill>
              <a:effectLst/>
            </a:endParaRPr>
          </a:p>
        </p:txBody>
      </p:sp>
      <p:sp>
        <p:nvSpPr>
          <p:cNvPr id="8" name="Text 5">
            <a:extLst>
              <a:ext uri="{FF2B5EF4-FFF2-40B4-BE49-F238E27FC236}">
                <a16:creationId xmlns:a16="http://schemas.microsoft.com/office/drawing/2014/main" id="{72125CBA-C0A9-E9C0-B6A0-EE2A23E5A036}"/>
              </a:ext>
            </a:extLst>
          </p:cNvPr>
          <p:cNvSpPr/>
          <p:nvPr/>
        </p:nvSpPr>
        <p:spPr>
          <a:xfrm>
            <a:off x="230640" y="5273311"/>
            <a:ext cx="13842548" cy="2860036"/>
          </a:xfrm>
          <a:prstGeom prst="rect">
            <a:avLst/>
          </a:prstGeom>
          <a:noFill/>
          <a:ln/>
        </p:spPr>
        <p:txBody>
          <a:bodyPr wrap="square" rtlCol="0" anchor="t"/>
          <a:lstStyle/>
          <a:p>
            <a:pPr marL="0" indent="0" algn="just">
              <a:lnSpc>
                <a:spcPts val="2799"/>
              </a:lnSpc>
              <a:buNone/>
            </a:pPr>
            <a:r>
              <a:rPr lang="en-GB" b="1" i="0" dirty="0">
                <a:solidFill>
                  <a:schemeClr val="bg1"/>
                </a:solidFill>
                <a:effectLst/>
                <a:latin typeface="Söhne"/>
              </a:rPr>
              <a:t> Insights for Presentation:</a:t>
            </a:r>
            <a:endParaRPr lang="en-GB" b="0" i="0" dirty="0">
              <a:solidFill>
                <a:schemeClr val="bg1"/>
              </a:solidFill>
              <a:effectLst/>
              <a:latin typeface="Söhne"/>
            </a:endParaRPr>
          </a:p>
          <a:p>
            <a:pPr algn="l">
              <a:buFont typeface="+mj-lt"/>
              <a:buAutoNum type="arabicPeriod"/>
            </a:pPr>
            <a:r>
              <a:rPr lang="en-GB" b="1" i="0" dirty="0">
                <a:solidFill>
                  <a:schemeClr val="bg1"/>
                </a:solidFill>
                <a:effectLst/>
                <a:latin typeface="Söhne"/>
              </a:rPr>
              <a:t>Data Cleaning</a:t>
            </a:r>
            <a:r>
              <a:rPr lang="en-GB" b="0" i="0" dirty="0">
                <a:solidFill>
                  <a:schemeClr val="bg1"/>
                </a:solidFill>
                <a:effectLst/>
                <a:latin typeface="Söhne"/>
              </a:rPr>
              <a:t>: The code snippet demonstrates a common data preprocessing step – handling missing values. Missing data can adversely affect analysis and modelling, so it's crucial to address them appropriately.</a:t>
            </a:r>
          </a:p>
          <a:p>
            <a:pPr algn="l">
              <a:buFont typeface="+mj-lt"/>
              <a:buAutoNum type="arabicPeriod"/>
            </a:pPr>
            <a:r>
              <a:rPr lang="en-GB" b="1" i="0" dirty="0">
                <a:solidFill>
                  <a:schemeClr val="bg1"/>
                </a:solidFill>
                <a:effectLst/>
                <a:latin typeface="Söhne"/>
              </a:rPr>
              <a:t>Mode Calculation</a:t>
            </a:r>
            <a:r>
              <a:rPr lang="en-GB" b="0" i="0" dirty="0">
                <a:solidFill>
                  <a:schemeClr val="bg1"/>
                </a:solidFill>
                <a:effectLst/>
                <a:latin typeface="Söhne"/>
              </a:rPr>
              <a:t>: Understanding the central tendency of categorical data is essential. The mode, being the most frequent value, provides insights into the dominant categories within the dataset.</a:t>
            </a:r>
          </a:p>
          <a:p>
            <a:pPr algn="l">
              <a:buFont typeface="+mj-lt"/>
              <a:buAutoNum type="arabicPeriod"/>
            </a:pPr>
            <a:r>
              <a:rPr lang="en-GB" b="1" i="0" dirty="0">
                <a:solidFill>
                  <a:schemeClr val="bg1"/>
                </a:solidFill>
                <a:effectLst/>
                <a:latin typeface="Söhne"/>
              </a:rPr>
              <a:t>Imputation Strategy</a:t>
            </a:r>
            <a:r>
              <a:rPr lang="en-GB" b="0" i="0" dirty="0">
                <a:solidFill>
                  <a:schemeClr val="bg1"/>
                </a:solidFill>
                <a:effectLst/>
                <a:latin typeface="Söhne"/>
              </a:rPr>
              <a:t>: Filling missing values with the mode is a simple yet effective imputation strategy, especially for categorical data. It helps preserve the distribution of the data while ensuring completeness.</a:t>
            </a:r>
          </a:p>
          <a:p>
            <a:pPr algn="l">
              <a:buFont typeface="+mj-lt"/>
              <a:buAutoNum type="arabicPeriod"/>
            </a:pPr>
            <a:r>
              <a:rPr lang="en-GB" b="1" i="0" dirty="0">
                <a:solidFill>
                  <a:schemeClr val="bg1"/>
                </a:solidFill>
                <a:effectLst/>
                <a:latin typeface="Söhne"/>
              </a:rPr>
              <a:t>Flexibility</a:t>
            </a:r>
            <a:r>
              <a:rPr lang="en-GB" b="0" i="0" dirty="0">
                <a:solidFill>
                  <a:schemeClr val="bg1"/>
                </a:solidFill>
                <a:effectLst/>
                <a:latin typeface="Söhne"/>
              </a:rPr>
              <a:t>: This code can be easily adapted for other columns or datasets, showcasing its versatility in handling missing data across various scenarios.</a:t>
            </a:r>
            <a:br>
              <a:rPr lang="en-GB" dirty="0"/>
            </a:br>
            <a:endParaRPr lang="en-GB" b="0" i="0" dirty="0">
              <a:solidFill>
                <a:srgbClr val="0D0D0D"/>
              </a:solidFill>
              <a:effectLst/>
              <a:latin typeface="Söhne"/>
            </a:endParaRPr>
          </a:p>
          <a:p>
            <a:pPr marL="0" indent="0" algn="just">
              <a:lnSpc>
                <a:spcPts val="2799"/>
              </a:lnSpc>
              <a:buNone/>
            </a:pPr>
            <a:endParaRPr lang="en-GB" b="0" i="0" dirty="0">
              <a:solidFill>
                <a:schemeClr val="bg1"/>
              </a:solidFill>
              <a:effectLst/>
            </a:endParaRPr>
          </a:p>
          <a:p>
            <a:pPr marL="0" indent="0" algn="just">
              <a:lnSpc>
                <a:spcPts val="2799"/>
              </a:lnSpc>
              <a:buNone/>
            </a:pPr>
            <a:endParaRPr lang="en-US" dirty="0">
              <a:solidFill>
                <a:schemeClr val="bg1"/>
              </a:solidFill>
            </a:endParaRPr>
          </a:p>
        </p:txBody>
      </p:sp>
      <p:pic>
        <p:nvPicPr>
          <p:cNvPr id="5" name="Picture 4">
            <a:extLst>
              <a:ext uri="{FF2B5EF4-FFF2-40B4-BE49-F238E27FC236}">
                <a16:creationId xmlns:a16="http://schemas.microsoft.com/office/drawing/2014/main" id="{545D9B26-78F8-C76D-7235-1D0B4A0962CD}"/>
              </a:ext>
            </a:extLst>
          </p:cNvPr>
          <p:cNvPicPr>
            <a:picLocks noChangeAspect="1"/>
          </p:cNvPicPr>
          <p:nvPr/>
        </p:nvPicPr>
        <p:blipFill>
          <a:blip r:embed="rId4"/>
          <a:stretch>
            <a:fillRect/>
          </a:stretch>
        </p:blipFill>
        <p:spPr>
          <a:xfrm>
            <a:off x="651767" y="1109109"/>
            <a:ext cx="6097949" cy="4164201"/>
          </a:xfrm>
          <a:prstGeom prst="rect">
            <a:avLst/>
          </a:prstGeom>
        </p:spPr>
      </p:pic>
      <p:pic>
        <p:nvPicPr>
          <p:cNvPr id="7" name="Picture 6">
            <a:extLst>
              <a:ext uri="{FF2B5EF4-FFF2-40B4-BE49-F238E27FC236}">
                <a16:creationId xmlns:a16="http://schemas.microsoft.com/office/drawing/2014/main" id="{8BFD4F78-C29C-D8D4-9430-4BC52D39AF08}"/>
              </a:ext>
            </a:extLst>
          </p:cNvPr>
          <p:cNvPicPr>
            <a:picLocks noChangeAspect="1"/>
          </p:cNvPicPr>
          <p:nvPr/>
        </p:nvPicPr>
        <p:blipFill>
          <a:blip r:embed="rId5"/>
          <a:stretch>
            <a:fillRect/>
          </a:stretch>
        </p:blipFill>
        <p:spPr>
          <a:xfrm>
            <a:off x="7519862" y="2009274"/>
            <a:ext cx="6553325" cy="1443387"/>
          </a:xfrm>
          <a:prstGeom prst="rect">
            <a:avLst/>
          </a:prstGeom>
        </p:spPr>
      </p:pic>
    </p:spTree>
    <p:extLst>
      <p:ext uri="{BB962C8B-B14F-4D97-AF65-F5344CB8AC3E}">
        <p14:creationId xmlns:p14="http://schemas.microsoft.com/office/powerpoint/2010/main" val="90028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81129" y="4167"/>
            <a:ext cx="14630400" cy="8229600"/>
          </a:xfrm>
          <a:prstGeom prst="rect">
            <a:avLst/>
          </a:prstGeom>
          <a:solidFill>
            <a:srgbClr val="0A081B">
              <a:alpha val="75000"/>
            </a:srgbClr>
          </a:solidFill>
          <a:ln/>
        </p:spPr>
        <p:txBody>
          <a:bodyPr/>
          <a:lstStyle/>
          <a:p>
            <a:endParaRPr lang="en-GB"/>
          </a:p>
        </p:txBody>
      </p:sp>
      <p:sp>
        <p:nvSpPr>
          <p:cNvPr id="5" name="Shape 1"/>
          <p:cNvSpPr/>
          <p:nvPr/>
        </p:nvSpPr>
        <p:spPr>
          <a:xfrm>
            <a:off x="-481130" y="4167"/>
            <a:ext cx="15111529" cy="8229600"/>
          </a:xfrm>
          <a:prstGeom prst="rect">
            <a:avLst/>
          </a:prstGeom>
          <a:solidFill>
            <a:srgbClr val="0A081B">
              <a:alpha val="80000"/>
            </a:srgbClr>
          </a:solidFill>
          <a:ln/>
        </p:spPr>
        <p:txBody>
          <a:bodyPr/>
          <a:lstStyle/>
          <a:p>
            <a:endParaRPr lang="en-GB" dirty="0"/>
          </a:p>
        </p:txBody>
      </p:sp>
      <p:sp>
        <p:nvSpPr>
          <p:cNvPr id="6" name="Text 2"/>
          <p:cNvSpPr/>
          <p:nvPr/>
        </p:nvSpPr>
        <p:spPr>
          <a:xfrm>
            <a:off x="3895666" y="4167"/>
            <a:ext cx="6616898"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Region-wise Ad Impressions</a:t>
            </a:r>
            <a:endParaRPr lang="en-US" sz="4374" dirty="0"/>
          </a:p>
        </p:txBody>
      </p:sp>
      <p:sp>
        <p:nvSpPr>
          <p:cNvPr id="10" name="Text 6"/>
          <p:cNvSpPr/>
          <p:nvPr/>
        </p:nvSpPr>
        <p:spPr>
          <a:xfrm>
            <a:off x="443270" y="5696366"/>
            <a:ext cx="5786437" cy="2213194"/>
          </a:xfrm>
          <a:prstGeom prst="rect">
            <a:avLst/>
          </a:prstGeom>
          <a:noFill/>
          <a:ln/>
        </p:spPr>
        <p:txBody>
          <a:bodyPr wrap="square" rtlCol="0" anchor="t"/>
          <a:lstStyle/>
          <a:p>
            <a:pPr marL="285750" indent="-285750" algn="just">
              <a:lnSpc>
                <a:spcPts val="2799"/>
              </a:lnSpc>
              <a:buFont typeface="Arial" panose="020B0604020202020204" pitchFamily="34" charset="0"/>
              <a:buChar char="•"/>
            </a:pPr>
            <a:r>
              <a:rPr lang="en-GB" sz="1600" b="0" i="0" dirty="0">
                <a:solidFill>
                  <a:schemeClr val="bg1"/>
                </a:solidFill>
                <a:effectLst/>
                <a:latin typeface="Söhne"/>
              </a:rPr>
              <a:t>Analysed ad impression data across different regions to identify the top-performing regions based on total ad impressions.</a:t>
            </a:r>
          </a:p>
        </p:txBody>
      </p:sp>
      <p:sp>
        <p:nvSpPr>
          <p:cNvPr id="14" name="Text 10"/>
          <p:cNvSpPr/>
          <p:nvPr/>
        </p:nvSpPr>
        <p:spPr>
          <a:xfrm>
            <a:off x="6995160" y="5520262"/>
            <a:ext cx="6926580" cy="2389298"/>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GB" sz="1600" b="0" i="0" dirty="0">
                <a:solidFill>
                  <a:schemeClr val="bg1"/>
                </a:solidFill>
                <a:effectLst/>
                <a:latin typeface="Söhne"/>
              </a:rPr>
              <a:t>Chose the ARIMA (Autoregressive Integrated Moving Average) model for forecasting due to its ability to capture both trend and seasonality in time-series data.</a:t>
            </a:r>
          </a:p>
          <a:p>
            <a:pPr marL="285750" indent="-285750" algn="just">
              <a:lnSpc>
                <a:spcPts val="2799"/>
              </a:lnSpc>
              <a:buFont typeface="Arial" panose="020B0604020202020204" pitchFamily="34" charset="0"/>
              <a:buChar char="•"/>
            </a:pPr>
            <a:r>
              <a:rPr lang="en-GB" sz="1600" b="0" i="0" dirty="0">
                <a:solidFill>
                  <a:schemeClr val="bg1"/>
                </a:solidFill>
                <a:effectLst/>
                <a:latin typeface="Söhne"/>
              </a:rPr>
              <a:t>Configured the ARIMA model with an order of (5, 1, 0) as an example, indicating the number of lag observations, differencing order, and moving average window, respectively.</a:t>
            </a:r>
            <a:endParaRPr lang="en-US" sz="1750" dirty="0">
              <a:solidFill>
                <a:schemeClr val="bg1"/>
              </a:solidFill>
            </a:endParaRPr>
          </a:p>
        </p:txBody>
      </p:sp>
      <p:pic>
        <p:nvPicPr>
          <p:cNvPr id="17" name="Picture 16">
            <a:extLst>
              <a:ext uri="{FF2B5EF4-FFF2-40B4-BE49-F238E27FC236}">
                <a16:creationId xmlns:a16="http://schemas.microsoft.com/office/drawing/2014/main" id="{3ACA4AE6-78AC-99E1-3725-DD56420A0B13}"/>
              </a:ext>
            </a:extLst>
          </p:cNvPr>
          <p:cNvPicPr>
            <a:picLocks noChangeAspect="1"/>
          </p:cNvPicPr>
          <p:nvPr/>
        </p:nvPicPr>
        <p:blipFill rotWithShape="1">
          <a:blip r:embed="rId4"/>
          <a:srcRect r="6107"/>
          <a:stretch/>
        </p:blipFill>
        <p:spPr>
          <a:xfrm>
            <a:off x="217171" y="1032564"/>
            <a:ext cx="6697979" cy="4160881"/>
          </a:xfrm>
          <a:prstGeom prst="rect">
            <a:avLst/>
          </a:prstGeom>
        </p:spPr>
      </p:pic>
      <p:pic>
        <p:nvPicPr>
          <p:cNvPr id="19" name="Picture 18">
            <a:extLst>
              <a:ext uri="{FF2B5EF4-FFF2-40B4-BE49-F238E27FC236}">
                <a16:creationId xmlns:a16="http://schemas.microsoft.com/office/drawing/2014/main" id="{A316AD61-4094-1860-9901-72FBD191F179}"/>
              </a:ext>
            </a:extLst>
          </p:cNvPr>
          <p:cNvPicPr>
            <a:picLocks noChangeAspect="1"/>
          </p:cNvPicPr>
          <p:nvPr/>
        </p:nvPicPr>
        <p:blipFill>
          <a:blip r:embed="rId5"/>
          <a:stretch>
            <a:fillRect/>
          </a:stretch>
        </p:blipFill>
        <p:spPr>
          <a:xfrm>
            <a:off x="7132321" y="1032563"/>
            <a:ext cx="7016950" cy="41608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876062" y="-359229"/>
            <a:ext cx="15571775" cy="8229600"/>
          </a:xfrm>
          <a:prstGeom prst="rect">
            <a:avLst/>
          </a:prstGeom>
          <a:solidFill>
            <a:srgbClr val="0A081B">
              <a:alpha val="75000"/>
            </a:srgbClr>
          </a:solidFill>
          <a:ln/>
        </p:spPr>
        <p:txBody>
          <a:bodyPr/>
          <a:lstStyle/>
          <a:p>
            <a:endParaRPr lang="en-GB"/>
          </a:p>
        </p:txBody>
      </p:sp>
      <p:sp>
        <p:nvSpPr>
          <p:cNvPr id="4" name="Text 1"/>
          <p:cNvSpPr/>
          <p:nvPr/>
        </p:nvSpPr>
        <p:spPr>
          <a:xfrm>
            <a:off x="5393294" y="-141447"/>
            <a:ext cx="392049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Ad Optimization</a:t>
            </a:r>
            <a:endParaRPr lang="en-US" sz="4374" dirty="0"/>
          </a:p>
        </p:txBody>
      </p:sp>
      <p:sp>
        <p:nvSpPr>
          <p:cNvPr id="6" name="Text 3"/>
          <p:cNvSpPr/>
          <p:nvPr/>
        </p:nvSpPr>
        <p:spPr>
          <a:xfrm>
            <a:off x="230640" y="5467669"/>
            <a:ext cx="6816771" cy="2402702"/>
          </a:xfrm>
          <a:prstGeom prst="rect">
            <a:avLst/>
          </a:prstGeom>
          <a:noFill/>
          <a:ln/>
        </p:spPr>
        <p:txBody>
          <a:bodyPr wrap="square" rtlCol="0" anchor="t"/>
          <a:lstStyle/>
          <a:p>
            <a:pPr marL="285750" indent="-285750" algn="just">
              <a:lnSpc>
                <a:spcPts val="2799"/>
              </a:lnSpc>
              <a:buFont typeface="Arial" panose="020B0604020202020204" pitchFamily="34" charset="0"/>
              <a:buChar char="•"/>
            </a:pPr>
            <a:r>
              <a:rPr lang="en-GB" b="0" i="0" dirty="0">
                <a:solidFill>
                  <a:schemeClr val="bg1"/>
                </a:solidFill>
                <a:effectLst/>
              </a:rPr>
              <a:t>The dataset has been </a:t>
            </a:r>
            <a:r>
              <a:rPr lang="en-GB" b="0" i="0" dirty="0" err="1">
                <a:solidFill>
                  <a:schemeClr val="bg1"/>
                </a:solidFill>
                <a:effectLst/>
              </a:rPr>
              <a:t>preprocessed</a:t>
            </a:r>
            <a:r>
              <a:rPr lang="en-GB" b="0" i="0" dirty="0">
                <a:solidFill>
                  <a:schemeClr val="bg1"/>
                </a:solidFill>
                <a:effectLst/>
              </a:rPr>
              <a:t> to remove any rows where the '</a:t>
            </a:r>
            <a:r>
              <a:rPr lang="en-GB" b="0" i="0" dirty="0" err="1">
                <a:solidFill>
                  <a:schemeClr val="bg1"/>
                </a:solidFill>
                <a:effectLst/>
              </a:rPr>
              <a:t>ad_size</a:t>
            </a:r>
            <a:r>
              <a:rPr lang="en-GB" b="0" i="0" dirty="0">
                <a:solidFill>
                  <a:schemeClr val="bg1"/>
                </a:solidFill>
                <a:effectLst/>
              </a:rPr>
              <a:t>' or '</a:t>
            </a:r>
            <a:r>
              <a:rPr lang="en-GB" b="0" i="0" dirty="0" err="1">
                <a:solidFill>
                  <a:schemeClr val="bg1"/>
                </a:solidFill>
                <a:effectLst/>
              </a:rPr>
              <a:t>ad_type</a:t>
            </a:r>
            <a:r>
              <a:rPr lang="en-GB" b="0" i="0" dirty="0">
                <a:solidFill>
                  <a:schemeClr val="bg1"/>
                </a:solidFill>
                <a:effectLst/>
              </a:rPr>
              <a:t>' columns have missing values.</a:t>
            </a:r>
          </a:p>
          <a:p>
            <a:pPr marL="285750" indent="-285750" algn="just">
              <a:lnSpc>
                <a:spcPts val="2799"/>
              </a:lnSpc>
              <a:buFont typeface="Arial" panose="020B0604020202020204" pitchFamily="34" charset="0"/>
              <a:buChar char="•"/>
            </a:pPr>
            <a:r>
              <a:rPr lang="en-GB" b="0" i="0" dirty="0">
                <a:solidFill>
                  <a:schemeClr val="bg1"/>
                </a:solidFill>
                <a:effectLst/>
              </a:rPr>
              <a:t>Ad impressions have been aggregated based on the combination of '</a:t>
            </a:r>
            <a:r>
              <a:rPr lang="en-GB" b="0" i="0" dirty="0" err="1">
                <a:solidFill>
                  <a:schemeClr val="bg1"/>
                </a:solidFill>
                <a:effectLst/>
              </a:rPr>
              <a:t>ad_size</a:t>
            </a:r>
            <a:r>
              <a:rPr lang="en-GB" b="0" i="0" dirty="0">
                <a:solidFill>
                  <a:schemeClr val="bg1"/>
                </a:solidFill>
                <a:effectLst/>
              </a:rPr>
              <a:t>' and '</a:t>
            </a:r>
            <a:r>
              <a:rPr lang="en-GB" b="0" i="0" dirty="0" err="1">
                <a:solidFill>
                  <a:schemeClr val="bg1"/>
                </a:solidFill>
                <a:effectLst/>
              </a:rPr>
              <a:t>ad_type</a:t>
            </a:r>
            <a:r>
              <a:rPr lang="en-GB" b="0" i="0" dirty="0">
                <a:solidFill>
                  <a:schemeClr val="bg1"/>
                </a:solidFill>
                <a:effectLst/>
              </a:rPr>
              <a:t>’.</a:t>
            </a:r>
            <a:endParaRPr lang="en-GB" dirty="0">
              <a:solidFill>
                <a:schemeClr val="bg1"/>
              </a:solidFill>
            </a:endParaRPr>
          </a:p>
          <a:p>
            <a:pPr marL="285750" indent="-285750" algn="just">
              <a:lnSpc>
                <a:spcPts val="2799"/>
              </a:lnSpc>
              <a:buFont typeface="Arial" panose="020B0604020202020204" pitchFamily="34" charset="0"/>
              <a:buChar char="•"/>
            </a:pPr>
            <a:r>
              <a:rPr lang="en-GB" b="0" i="0" dirty="0">
                <a:solidFill>
                  <a:schemeClr val="bg1"/>
                </a:solidFill>
                <a:effectLst/>
              </a:rPr>
              <a:t>A bar plot has been created to visualize the distribution of impressions across different ad sizes and ad types.</a:t>
            </a:r>
            <a:endParaRPr lang="en-US" dirty="0">
              <a:solidFill>
                <a:schemeClr val="bg1"/>
              </a:solidFill>
            </a:endParaRPr>
          </a:p>
        </p:txBody>
      </p:sp>
      <p:sp>
        <p:nvSpPr>
          <p:cNvPr id="8" name="Text 5"/>
          <p:cNvSpPr/>
          <p:nvPr/>
        </p:nvSpPr>
        <p:spPr>
          <a:xfrm>
            <a:off x="7315200" y="5273311"/>
            <a:ext cx="6757988" cy="1777008"/>
          </a:xfrm>
          <a:prstGeom prst="rect">
            <a:avLst/>
          </a:prstGeom>
          <a:noFill/>
          <a:ln/>
        </p:spPr>
        <p:txBody>
          <a:bodyPr wrap="square" rtlCol="0" anchor="t"/>
          <a:lstStyle/>
          <a:p>
            <a:pPr marL="0" indent="0" algn="just">
              <a:lnSpc>
                <a:spcPts val="2799"/>
              </a:lnSpc>
              <a:buNone/>
            </a:pPr>
            <a:r>
              <a:rPr lang="en-GB" b="0" i="0" dirty="0">
                <a:solidFill>
                  <a:schemeClr val="bg1"/>
                </a:solidFill>
                <a:effectLst/>
              </a:rPr>
              <a:t>The analysis focuses on predicting impressions for different ad sizes and types, providing valuable insights into potential ad performance.</a:t>
            </a:r>
          </a:p>
          <a:p>
            <a:pPr marL="0" indent="0" algn="just">
              <a:lnSpc>
                <a:spcPts val="2799"/>
              </a:lnSpc>
              <a:buNone/>
            </a:pPr>
            <a:r>
              <a:rPr lang="en-GB" b="0" i="0" dirty="0">
                <a:solidFill>
                  <a:schemeClr val="bg1"/>
                </a:solidFill>
                <a:effectLst/>
              </a:rPr>
              <a:t>The bar plot represents the average predicted impressions for each ad size.</a:t>
            </a:r>
            <a:endParaRPr lang="en-GB" dirty="0">
              <a:solidFill>
                <a:schemeClr val="bg1"/>
              </a:solidFill>
            </a:endParaRPr>
          </a:p>
          <a:p>
            <a:pPr marL="0" indent="0" algn="just">
              <a:lnSpc>
                <a:spcPts val="2799"/>
              </a:lnSpc>
              <a:buNone/>
            </a:pPr>
            <a:r>
              <a:rPr lang="en-GB" b="0" i="0" dirty="0">
                <a:solidFill>
                  <a:schemeClr val="bg1"/>
                </a:solidFill>
                <a:effectLst/>
              </a:rPr>
              <a:t>The line plot overlays the predicted impressions for different ad types on the same graph.</a:t>
            </a:r>
          </a:p>
          <a:p>
            <a:pPr marL="0" indent="0" algn="just">
              <a:lnSpc>
                <a:spcPts val="2799"/>
              </a:lnSpc>
              <a:buNone/>
            </a:pPr>
            <a:r>
              <a:rPr lang="en-GB" b="0" i="0" dirty="0">
                <a:solidFill>
                  <a:schemeClr val="bg1"/>
                </a:solidFill>
                <a:effectLst/>
              </a:rPr>
              <a:t>Data-driven insights from the analysis inform decision-making in advertising strategies.</a:t>
            </a:r>
          </a:p>
          <a:p>
            <a:pPr marL="0" indent="0" algn="just">
              <a:lnSpc>
                <a:spcPts val="2799"/>
              </a:lnSpc>
              <a:buNone/>
            </a:pPr>
            <a:endParaRPr lang="en-US" dirty="0">
              <a:solidFill>
                <a:schemeClr val="bg1"/>
              </a:solidFill>
            </a:endParaRPr>
          </a:p>
        </p:txBody>
      </p:sp>
      <p:pic>
        <p:nvPicPr>
          <p:cNvPr id="11" name="Picture 10">
            <a:extLst>
              <a:ext uri="{FF2B5EF4-FFF2-40B4-BE49-F238E27FC236}">
                <a16:creationId xmlns:a16="http://schemas.microsoft.com/office/drawing/2014/main" id="{25B05746-F0AB-4144-F2BD-8C1605A952A9}"/>
              </a:ext>
            </a:extLst>
          </p:cNvPr>
          <p:cNvPicPr>
            <a:picLocks noChangeAspect="1"/>
          </p:cNvPicPr>
          <p:nvPr/>
        </p:nvPicPr>
        <p:blipFill rotWithShape="1">
          <a:blip r:embed="rId4"/>
          <a:srcRect r="3702"/>
          <a:stretch/>
        </p:blipFill>
        <p:spPr>
          <a:xfrm>
            <a:off x="434325" y="771567"/>
            <a:ext cx="6613087" cy="4411365"/>
          </a:xfrm>
          <a:prstGeom prst="rect">
            <a:avLst/>
          </a:prstGeom>
        </p:spPr>
      </p:pic>
      <p:pic>
        <p:nvPicPr>
          <p:cNvPr id="13" name="Picture 12">
            <a:extLst>
              <a:ext uri="{FF2B5EF4-FFF2-40B4-BE49-F238E27FC236}">
                <a16:creationId xmlns:a16="http://schemas.microsoft.com/office/drawing/2014/main" id="{2D9628E7-63FA-B62E-7211-C7B276436616}"/>
              </a:ext>
            </a:extLst>
          </p:cNvPr>
          <p:cNvPicPr>
            <a:picLocks noChangeAspect="1"/>
          </p:cNvPicPr>
          <p:nvPr/>
        </p:nvPicPr>
        <p:blipFill rotWithShape="1">
          <a:blip r:embed="rId5"/>
          <a:srcRect r="4145"/>
          <a:stretch/>
        </p:blipFill>
        <p:spPr>
          <a:xfrm>
            <a:off x="7582990" y="720499"/>
            <a:ext cx="6613087" cy="4411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GB"/>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Text 1"/>
          <p:cNvSpPr/>
          <p:nvPr/>
        </p:nvSpPr>
        <p:spPr>
          <a:xfrm>
            <a:off x="2624376" y="5156359"/>
            <a:ext cx="5554980" cy="694373"/>
          </a:xfrm>
          <a:prstGeom prst="rect">
            <a:avLst/>
          </a:prstGeom>
          <a:noFill/>
          <a:ln/>
        </p:spPr>
        <p:txBody>
          <a:bodyPr wrap="none" rtlCol="0" anchor="t"/>
          <a:lstStyle/>
          <a:p>
            <a:pPr marL="0" indent="0">
              <a:lnSpc>
                <a:spcPts val="5468"/>
              </a:lnSpc>
              <a:buNone/>
            </a:pPr>
            <a:endParaRPr lang="en-US" sz="4374" dirty="0"/>
          </a:p>
        </p:txBody>
      </p:sp>
      <p:pic>
        <p:nvPicPr>
          <p:cNvPr id="8" name="Picture 7">
            <a:extLst>
              <a:ext uri="{FF2B5EF4-FFF2-40B4-BE49-F238E27FC236}">
                <a16:creationId xmlns:a16="http://schemas.microsoft.com/office/drawing/2014/main" id="{F24A5F65-E67F-A342-9A50-0202F22DAA98}"/>
              </a:ext>
            </a:extLst>
          </p:cNvPr>
          <p:cNvPicPr>
            <a:picLocks noChangeAspect="1"/>
          </p:cNvPicPr>
          <p:nvPr/>
        </p:nvPicPr>
        <p:blipFill>
          <a:blip r:embed="rId5"/>
          <a:stretch>
            <a:fillRect/>
          </a:stretch>
        </p:blipFill>
        <p:spPr>
          <a:xfrm>
            <a:off x="392769" y="1153568"/>
            <a:ext cx="13844862" cy="2708344"/>
          </a:xfrm>
          <a:prstGeom prst="rect">
            <a:avLst/>
          </a:prstGeom>
        </p:spPr>
      </p:pic>
      <p:sp>
        <p:nvSpPr>
          <p:cNvPr id="9" name="TextBox 8">
            <a:extLst>
              <a:ext uri="{FF2B5EF4-FFF2-40B4-BE49-F238E27FC236}">
                <a16:creationId xmlns:a16="http://schemas.microsoft.com/office/drawing/2014/main" id="{2F77685A-971D-583E-B4CB-D6B21C9AF7E7}"/>
              </a:ext>
            </a:extLst>
          </p:cNvPr>
          <p:cNvSpPr txBox="1"/>
          <p:nvPr/>
        </p:nvSpPr>
        <p:spPr>
          <a:xfrm>
            <a:off x="5988503" y="178056"/>
            <a:ext cx="3504413" cy="764825"/>
          </a:xfrm>
          <a:prstGeom prst="rect">
            <a:avLst/>
          </a:prstGeom>
          <a:noFill/>
        </p:spPr>
        <p:txBody>
          <a:bodyPr wrap="square" rtlCol="0">
            <a:spAutoFit/>
          </a:bodyPr>
          <a:lstStyle/>
          <a:p>
            <a:pPr algn="just"/>
            <a:r>
              <a:rPr lang="en-US" sz="4370" b="1" dirty="0">
                <a:solidFill>
                  <a:schemeClr val="bg1"/>
                </a:solidFill>
                <a:latin typeface="Spline Sans"/>
              </a:rPr>
              <a:t>Correlation</a:t>
            </a:r>
            <a:endParaRPr lang="en-GB" sz="4370" b="1" dirty="0">
              <a:solidFill>
                <a:schemeClr val="bg1"/>
              </a:solidFill>
              <a:latin typeface="Spline Sans"/>
            </a:endParaRPr>
          </a:p>
        </p:txBody>
      </p:sp>
      <p:sp>
        <p:nvSpPr>
          <p:cNvPr id="13" name="TextBox 12">
            <a:extLst>
              <a:ext uri="{FF2B5EF4-FFF2-40B4-BE49-F238E27FC236}">
                <a16:creationId xmlns:a16="http://schemas.microsoft.com/office/drawing/2014/main" id="{71AC24D0-83A7-C3AE-3F4C-EB7650A2F9CD}"/>
              </a:ext>
            </a:extLst>
          </p:cNvPr>
          <p:cNvSpPr txBox="1"/>
          <p:nvPr/>
        </p:nvSpPr>
        <p:spPr>
          <a:xfrm>
            <a:off x="392769" y="4150067"/>
            <a:ext cx="7315200" cy="1477328"/>
          </a:xfrm>
          <a:prstGeom prst="rect">
            <a:avLst/>
          </a:prstGeom>
          <a:noFill/>
        </p:spPr>
        <p:txBody>
          <a:bodyPr wrap="square">
            <a:spAutoFit/>
          </a:bodyPr>
          <a:lstStyle/>
          <a:p>
            <a:pPr algn="just"/>
            <a:r>
              <a:rPr lang="en-GB" b="1" i="0" dirty="0">
                <a:solidFill>
                  <a:schemeClr val="bg1"/>
                </a:solidFill>
                <a:effectLst/>
              </a:rPr>
              <a:t>Ad Type vs. Ad Size</a:t>
            </a:r>
            <a:r>
              <a:rPr lang="en-GB" b="0" i="0" dirty="0">
                <a:solidFill>
                  <a:schemeClr val="bg1"/>
                </a:solidFill>
                <a:effectLst/>
              </a:rPr>
              <a:t>:</a:t>
            </a:r>
          </a:p>
          <a:p>
            <a:pPr marL="285750" indent="-285750" algn="just">
              <a:buFont typeface="Arial" panose="020B0604020202020204" pitchFamily="34" charset="0"/>
              <a:buChar char="•"/>
            </a:pPr>
            <a:r>
              <a:rPr lang="en-GB" b="0" i="0" dirty="0">
                <a:solidFill>
                  <a:schemeClr val="bg1"/>
                </a:solidFill>
                <a:effectLst/>
              </a:rPr>
              <a:t>The correlation coefficient between “</a:t>
            </a:r>
            <a:r>
              <a:rPr lang="en-GB" b="0" i="0" dirty="0" err="1">
                <a:solidFill>
                  <a:schemeClr val="bg1"/>
                </a:solidFill>
                <a:effectLst/>
              </a:rPr>
              <a:t>ad_type</a:t>
            </a:r>
            <a:r>
              <a:rPr lang="en-GB" b="0" i="0" dirty="0">
                <a:solidFill>
                  <a:schemeClr val="bg1"/>
                </a:solidFill>
                <a:effectLst/>
              </a:rPr>
              <a:t>” and “</a:t>
            </a:r>
            <a:r>
              <a:rPr lang="en-GB" b="0" i="0" dirty="0" err="1">
                <a:solidFill>
                  <a:schemeClr val="bg1"/>
                </a:solidFill>
                <a:effectLst/>
              </a:rPr>
              <a:t>ad_size</a:t>
            </a:r>
            <a:r>
              <a:rPr lang="en-GB" b="0" i="0" dirty="0">
                <a:solidFill>
                  <a:schemeClr val="bg1"/>
                </a:solidFill>
                <a:effectLst/>
              </a:rPr>
              <a:t>” is approximately </a:t>
            </a:r>
            <a:r>
              <a:rPr lang="en-GB" b="1" i="0" dirty="0">
                <a:solidFill>
                  <a:schemeClr val="bg1"/>
                </a:solidFill>
                <a:effectLst/>
              </a:rPr>
              <a:t>-0.714</a:t>
            </a:r>
            <a:r>
              <a:rPr lang="en-GB" b="0" i="0" dirty="0">
                <a:solidFill>
                  <a:schemeClr val="bg1"/>
                </a:solidFill>
                <a:effectLst/>
              </a:rPr>
              <a:t>, which indicates a </a:t>
            </a:r>
            <a:r>
              <a:rPr lang="en-GB" b="1" i="0" dirty="0">
                <a:solidFill>
                  <a:schemeClr val="bg1"/>
                </a:solidFill>
                <a:effectLst/>
              </a:rPr>
              <a:t>moderate negative correlation</a:t>
            </a:r>
            <a:r>
              <a:rPr lang="en-GB" b="0" i="0" dirty="0">
                <a:solidFill>
                  <a:schemeClr val="bg1"/>
                </a:solidFill>
                <a:effectLst/>
              </a:rPr>
              <a:t>.</a:t>
            </a:r>
          </a:p>
          <a:p>
            <a:pPr marL="285750" indent="-285750" algn="just">
              <a:buFont typeface="Arial" panose="020B0604020202020204" pitchFamily="34" charset="0"/>
              <a:buChar char="•"/>
            </a:pPr>
            <a:r>
              <a:rPr lang="en-GB" b="0" i="0" dirty="0">
                <a:solidFill>
                  <a:schemeClr val="bg1"/>
                </a:solidFill>
                <a:effectLst/>
              </a:rPr>
              <a:t>In other words, as the “</a:t>
            </a:r>
            <a:r>
              <a:rPr lang="en-GB" b="0" i="0" dirty="0" err="1">
                <a:solidFill>
                  <a:schemeClr val="bg1"/>
                </a:solidFill>
                <a:effectLst/>
              </a:rPr>
              <a:t>ad_type</a:t>
            </a:r>
            <a:r>
              <a:rPr lang="en-GB" b="0" i="0" dirty="0">
                <a:solidFill>
                  <a:schemeClr val="bg1"/>
                </a:solidFill>
                <a:effectLst/>
              </a:rPr>
              <a:t>” changes, there is a tendency for the “</a:t>
            </a:r>
            <a:r>
              <a:rPr lang="en-GB" b="0" i="0" dirty="0" err="1">
                <a:solidFill>
                  <a:schemeClr val="bg1"/>
                </a:solidFill>
                <a:effectLst/>
              </a:rPr>
              <a:t>ad_size</a:t>
            </a:r>
            <a:r>
              <a:rPr lang="en-GB" b="0" i="0" dirty="0">
                <a:solidFill>
                  <a:schemeClr val="bg1"/>
                </a:solidFill>
                <a:effectLst/>
              </a:rPr>
              <a:t>” to change in the opposite direction.</a:t>
            </a:r>
          </a:p>
        </p:txBody>
      </p:sp>
      <p:sp>
        <p:nvSpPr>
          <p:cNvPr id="15" name="TextBox 14">
            <a:extLst>
              <a:ext uri="{FF2B5EF4-FFF2-40B4-BE49-F238E27FC236}">
                <a16:creationId xmlns:a16="http://schemas.microsoft.com/office/drawing/2014/main" id="{2B88985E-C36B-66B7-5A2F-9010E2C6F3E4}"/>
              </a:ext>
            </a:extLst>
          </p:cNvPr>
          <p:cNvSpPr txBox="1"/>
          <p:nvPr/>
        </p:nvSpPr>
        <p:spPr>
          <a:xfrm>
            <a:off x="392769" y="6034138"/>
            <a:ext cx="7445828" cy="1754326"/>
          </a:xfrm>
          <a:prstGeom prst="rect">
            <a:avLst/>
          </a:prstGeom>
          <a:noFill/>
        </p:spPr>
        <p:txBody>
          <a:bodyPr wrap="square">
            <a:spAutoFit/>
          </a:bodyPr>
          <a:lstStyle/>
          <a:p>
            <a:pPr algn="just"/>
            <a:r>
              <a:rPr lang="en-GB" b="1" i="0" dirty="0">
                <a:solidFill>
                  <a:schemeClr val="bg1"/>
                </a:solidFill>
                <a:effectLst/>
              </a:rPr>
              <a:t>Ad Size vs. Impressions</a:t>
            </a:r>
            <a:r>
              <a:rPr lang="en-GB" b="0" i="0" dirty="0">
                <a:solidFill>
                  <a:schemeClr val="bg1"/>
                </a:solidFill>
                <a:effectLst/>
              </a:rPr>
              <a:t>:</a:t>
            </a:r>
          </a:p>
          <a:p>
            <a:pPr marL="285750" indent="-285750" algn="just">
              <a:buFont typeface="Arial" panose="020B0604020202020204" pitchFamily="34" charset="0"/>
              <a:buChar char="•"/>
            </a:pPr>
            <a:r>
              <a:rPr lang="en-GB" b="0" i="0" dirty="0">
                <a:solidFill>
                  <a:schemeClr val="bg1"/>
                </a:solidFill>
                <a:effectLst/>
              </a:rPr>
              <a:t>The correlation coefficient between “</a:t>
            </a:r>
            <a:r>
              <a:rPr lang="en-GB" b="0" i="0" dirty="0" err="1">
                <a:solidFill>
                  <a:schemeClr val="bg1"/>
                </a:solidFill>
                <a:effectLst/>
              </a:rPr>
              <a:t>ad_size</a:t>
            </a:r>
            <a:r>
              <a:rPr lang="en-GB" b="0" i="0" dirty="0">
                <a:solidFill>
                  <a:schemeClr val="bg1"/>
                </a:solidFill>
                <a:effectLst/>
              </a:rPr>
              <a:t>” and “</a:t>
            </a:r>
            <a:r>
              <a:rPr lang="en-GB" b="0" i="0" dirty="0" err="1">
                <a:solidFill>
                  <a:schemeClr val="bg1"/>
                </a:solidFill>
                <a:effectLst/>
              </a:rPr>
              <a:t>Column.TOTAL_LINE_ITEM_LEVEL_IMPRESSIONS</a:t>
            </a:r>
            <a:r>
              <a:rPr lang="en-GB" b="0" i="0" dirty="0">
                <a:solidFill>
                  <a:schemeClr val="bg1"/>
                </a:solidFill>
                <a:effectLst/>
              </a:rPr>
              <a:t>” is approximately </a:t>
            </a:r>
            <a:r>
              <a:rPr lang="en-GB" b="1" i="0" dirty="0">
                <a:solidFill>
                  <a:schemeClr val="bg1"/>
                </a:solidFill>
                <a:effectLst/>
              </a:rPr>
              <a:t>0.003</a:t>
            </a:r>
            <a:r>
              <a:rPr lang="en-GB" b="0" i="0" dirty="0">
                <a:solidFill>
                  <a:schemeClr val="bg1"/>
                </a:solidFill>
                <a:effectLst/>
              </a:rPr>
              <a:t>, which indicates a </a:t>
            </a:r>
            <a:r>
              <a:rPr lang="en-GB" b="1" i="0" dirty="0">
                <a:solidFill>
                  <a:schemeClr val="bg1"/>
                </a:solidFill>
                <a:effectLst/>
              </a:rPr>
              <a:t>very weak positive correlation</a:t>
            </a:r>
            <a:r>
              <a:rPr lang="en-GB" b="0" i="0" dirty="0">
                <a:solidFill>
                  <a:schemeClr val="bg1"/>
                </a:solidFill>
                <a:effectLst/>
              </a:rPr>
              <a:t>.</a:t>
            </a:r>
          </a:p>
          <a:p>
            <a:pPr marL="285750" indent="-285750" algn="just">
              <a:buFont typeface="Arial" panose="020B0604020202020204" pitchFamily="34" charset="0"/>
              <a:buChar char="•"/>
            </a:pPr>
            <a:r>
              <a:rPr lang="en-GB" b="0" i="0" dirty="0">
                <a:solidFill>
                  <a:schemeClr val="bg1"/>
                </a:solidFill>
                <a:effectLst/>
              </a:rPr>
              <a:t>In practical terms, there is almost no linear relationship between the “</a:t>
            </a:r>
            <a:r>
              <a:rPr lang="en-GB" b="0" i="0" dirty="0" err="1">
                <a:solidFill>
                  <a:schemeClr val="bg1"/>
                </a:solidFill>
                <a:effectLst/>
              </a:rPr>
              <a:t>ad_size</a:t>
            </a:r>
            <a:r>
              <a:rPr lang="en-GB" b="0" i="0" dirty="0">
                <a:solidFill>
                  <a:schemeClr val="bg1"/>
                </a:solidFill>
                <a:effectLst/>
              </a:rPr>
              <a:t>” and the total impressions.</a:t>
            </a:r>
          </a:p>
        </p:txBody>
      </p:sp>
      <p:sp>
        <p:nvSpPr>
          <p:cNvPr id="17" name="TextBox 16">
            <a:extLst>
              <a:ext uri="{FF2B5EF4-FFF2-40B4-BE49-F238E27FC236}">
                <a16:creationId xmlns:a16="http://schemas.microsoft.com/office/drawing/2014/main" id="{7AA0B08B-DEAA-16D8-0976-31D5EAF172F7}"/>
              </a:ext>
            </a:extLst>
          </p:cNvPr>
          <p:cNvSpPr txBox="1"/>
          <p:nvPr/>
        </p:nvSpPr>
        <p:spPr>
          <a:xfrm>
            <a:off x="8100738" y="4283881"/>
            <a:ext cx="6136893" cy="2542363"/>
          </a:xfrm>
          <a:prstGeom prst="rect">
            <a:avLst/>
          </a:prstGeom>
          <a:noFill/>
        </p:spPr>
        <p:txBody>
          <a:bodyPr wrap="square">
            <a:spAutoFit/>
          </a:bodyPr>
          <a:lstStyle/>
          <a:p>
            <a:pPr algn="just">
              <a:lnSpc>
                <a:spcPct val="150000"/>
              </a:lnSpc>
            </a:pPr>
            <a:r>
              <a:rPr lang="en-GB" b="0" i="0" dirty="0">
                <a:solidFill>
                  <a:schemeClr val="bg1"/>
                </a:solidFill>
                <a:effectLst/>
              </a:rPr>
              <a:t>Based on these correlations:</a:t>
            </a:r>
          </a:p>
          <a:p>
            <a:pPr marL="285750" indent="-285750" algn="just">
              <a:lnSpc>
                <a:spcPct val="150000"/>
              </a:lnSpc>
              <a:buFont typeface="Arial" panose="020B0604020202020204" pitchFamily="34" charset="0"/>
              <a:buChar char="•"/>
            </a:pPr>
            <a:r>
              <a:rPr lang="en-GB" b="0" i="0" dirty="0">
                <a:solidFill>
                  <a:schemeClr val="bg1"/>
                </a:solidFill>
                <a:effectLst/>
              </a:rPr>
              <a:t>If you’re looking for a combination that has a stronger impact on impressions, consider focusing on the “</a:t>
            </a:r>
            <a:r>
              <a:rPr lang="en-GB" b="0" i="0" dirty="0" err="1">
                <a:solidFill>
                  <a:schemeClr val="bg1"/>
                </a:solidFill>
                <a:effectLst/>
              </a:rPr>
              <a:t>ad_type</a:t>
            </a:r>
            <a:r>
              <a:rPr lang="en-GB" b="0" i="0" dirty="0">
                <a:solidFill>
                  <a:schemeClr val="bg1"/>
                </a:solidFill>
                <a:effectLst/>
              </a:rPr>
              <a:t>” rather than the “</a:t>
            </a:r>
            <a:r>
              <a:rPr lang="en-GB" b="0" i="0" dirty="0" err="1">
                <a:solidFill>
                  <a:schemeClr val="bg1"/>
                </a:solidFill>
                <a:effectLst/>
              </a:rPr>
              <a:t>ad_size</a:t>
            </a:r>
            <a:r>
              <a:rPr lang="en-GB" b="0" i="0" dirty="0">
                <a:solidFill>
                  <a:schemeClr val="bg1"/>
                </a:solidFill>
                <a:effectLst/>
              </a:rPr>
              <a:t>.”</a:t>
            </a:r>
          </a:p>
          <a:p>
            <a:pPr marL="285750" indent="-285750" algn="just">
              <a:lnSpc>
                <a:spcPct val="150000"/>
              </a:lnSpc>
              <a:buFont typeface="Arial" panose="020B0604020202020204" pitchFamily="34" charset="0"/>
              <a:buChar char="•"/>
            </a:pPr>
            <a:r>
              <a:rPr lang="en-GB" b="0" i="0" dirty="0">
                <a:solidFill>
                  <a:schemeClr val="bg1"/>
                </a:solidFill>
                <a:effectLst/>
              </a:rPr>
              <a:t>However, keep in mind that correlation does not imply causation. Other factors may also influence impressions.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F4146-9CDF-EED0-FB67-20553E32CE0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D6E54DB-2EA0-C255-D536-E399F35E6BB9}"/>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81EBCD24-16DA-1CA4-8D3B-F18ACA5B4FFF}"/>
              </a:ext>
            </a:extLst>
          </p:cNvPr>
          <p:cNvSpPr/>
          <p:nvPr/>
        </p:nvSpPr>
        <p:spPr>
          <a:xfrm>
            <a:off x="0" y="0"/>
            <a:ext cx="14630400" cy="8229600"/>
          </a:xfrm>
          <a:prstGeom prst="rect">
            <a:avLst/>
          </a:prstGeom>
          <a:solidFill>
            <a:srgbClr val="0A081B">
              <a:alpha val="75000"/>
            </a:srgbClr>
          </a:solidFill>
          <a:ln/>
        </p:spPr>
        <p:txBody>
          <a:bodyPr/>
          <a:lstStyle/>
          <a:p>
            <a:endParaRPr lang="en-GB"/>
          </a:p>
        </p:txBody>
      </p:sp>
      <p:pic>
        <p:nvPicPr>
          <p:cNvPr id="4" name="Image 1" descr="preencoded.png">
            <a:extLst>
              <a:ext uri="{FF2B5EF4-FFF2-40B4-BE49-F238E27FC236}">
                <a16:creationId xmlns:a16="http://schemas.microsoft.com/office/drawing/2014/main" id="{120B94D5-16BB-1BCE-ED62-400E6772D070}"/>
              </a:ext>
            </a:extLst>
          </p:cNvPr>
          <p:cNvPicPr>
            <a:picLocks noChangeAspect="1"/>
          </p:cNvPicPr>
          <p:nvPr/>
        </p:nvPicPr>
        <p:blipFill>
          <a:blip r:embed="rId4"/>
          <a:stretch>
            <a:fillRect/>
          </a:stretch>
        </p:blipFill>
        <p:spPr>
          <a:xfrm>
            <a:off x="0" y="0"/>
            <a:ext cx="14630400" cy="8229600"/>
          </a:xfrm>
          <a:prstGeom prst="rect">
            <a:avLst/>
          </a:prstGeom>
        </p:spPr>
      </p:pic>
      <p:sp>
        <p:nvSpPr>
          <p:cNvPr id="5" name="Text 1">
            <a:extLst>
              <a:ext uri="{FF2B5EF4-FFF2-40B4-BE49-F238E27FC236}">
                <a16:creationId xmlns:a16="http://schemas.microsoft.com/office/drawing/2014/main" id="{C8CD8FA4-5D49-35C6-5386-8CD636F996E9}"/>
              </a:ext>
            </a:extLst>
          </p:cNvPr>
          <p:cNvSpPr/>
          <p:nvPr/>
        </p:nvSpPr>
        <p:spPr>
          <a:xfrm>
            <a:off x="2624376" y="5156359"/>
            <a:ext cx="5554980" cy="694373"/>
          </a:xfrm>
          <a:prstGeom prst="rect">
            <a:avLst/>
          </a:prstGeom>
          <a:noFill/>
          <a:ln/>
        </p:spPr>
        <p:txBody>
          <a:bodyPr wrap="none" rtlCol="0" anchor="t"/>
          <a:lstStyle/>
          <a:p>
            <a:pPr marL="0" indent="0">
              <a:lnSpc>
                <a:spcPts val="5468"/>
              </a:lnSpc>
              <a:buNone/>
            </a:pPr>
            <a:endParaRPr lang="en-US" sz="4374" dirty="0"/>
          </a:p>
        </p:txBody>
      </p:sp>
      <p:sp>
        <p:nvSpPr>
          <p:cNvPr id="9" name="TextBox 8">
            <a:extLst>
              <a:ext uri="{FF2B5EF4-FFF2-40B4-BE49-F238E27FC236}">
                <a16:creationId xmlns:a16="http://schemas.microsoft.com/office/drawing/2014/main" id="{E3B40171-DA91-A455-EF6F-361F457AC89D}"/>
              </a:ext>
            </a:extLst>
          </p:cNvPr>
          <p:cNvSpPr txBox="1"/>
          <p:nvPr/>
        </p:nvSpPr>
        <p:spPr>
          <a:xfrm>
            <a:off x="4704347" y="178056"/>
            <a:ext cx="5859379" cy="764825"/>
          </a:xfrm>
          <a:prstGeom prst="rect">
            <a:avLst/>
          </a:prstGeom>
          <a:noFill/>
        </p:spPr>
        <p:txBody>
          <a:bodyPr wrap="square" rtlCol="0">
            <a:spAutoFit/>
          </a:bodyPr>
          <a:lstStyle/>
          <a:p>
            <a:r>
              <a:rPr lang="en-US" sz="4370" b="1" dirty="0">
                <a:solidFill>
                  <a:schemeClr val="bg1"/>
                </a:solidFill>
                <a:latin typeface="Spline Sans"/>
              </a:rPr>
              <a:t>Heatmap of Correlation</a:t>
            </a:r>
            <a:endParaRPr lang="en-GB" sz="4370" b="1" dirty="0">
              <a:solidFill>
                <a:schemeClr val="bg1"/>
              </a:solidFill>
              <a:latin typeface="Spline Sans"/>
            </a:endParaRPr>
          </a:p>
        </p:txBody>
      </p:sp>
      <p:pic>
        <p:nvPicPr>
          <p:cNvPr id="7" name="Picture 6">
            <a:extLst>
              <a:ext uri="{FF2B5EF4-FFF2-40B4-BE49-F238E27FC236}">
                <a16:creationId xmlns:a16="http://schemas.microsoft.com/office/drawing/2014/main" id="{9E1099E3-0DBC-AEE2-5D78-FBDBB238B002}"/>
              </a:ext>
            </a:extLst>
          </p:cNvPr>
          <p:cNvPicPr>
            <a:picLocks noChangeAspect="1"/>
          </p:cNvPicPr>
          <p:nvPr/>
        </p:nvPicPr>
        <p:blipFill>
          <a:blip r:embed="rId5"/>
          <a:stretch>
            <a:fillRect/>
          </a:stretch>
        </p:blipFill>
        <p:spPr>
          <a:xfrm>
            <a:off x="2069432" y="942881"/>
            <a:ext cx="9936592" cy="7108663"/>
          </a:xfrm>
          <a:prstGeom prst="rect">
            <a:avLst/>
          </a:prstGeom>
        </p:spPr>
      </p:pic>
    </p:spTree>
    <p:extLst>
      <p:ext uri="{BB962C8B-B14F-4D97-AF65-F5344CB8AC3E}">
        <p14:creationId xmlns:p14="http://schemas.microsoft.com/office/powerpoint/2010/main" val="299549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1222</TotalTime>
  <Words>1026</Words>
  <Application>Microsoft Office PowerPoint</Application>
  <PresentationFormat>Custom</PresentationFormat>
  <Paragraphs>73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Barlow</vt:lpstr>
      <vt:lpstr>Söhne</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Prasun Mondal</cp:lastModifiedBy>
  <cp:revision>4</cp:revision>
  <dcterms:created xsi:type="dcterms:W3CDTF">2024-03-05T18:33:08Z</dcterms:created>
  <dcterms:modified xsi:type="dcterms:W3CDTF">2024-05-22T03:03:48Z</dcterms:modified>
</cp:coreProperties>
</file>