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7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80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FC24"/>
    <a:srgbClr val="04ECE6"/>
    <a:srgbClr val="EC8CFC"/>
    <a:srgbClr val="5B0751"/>
    <a:srgbClr val="511148"/>
    <a:srgbClr val="4A1846"/>
    <a:srgbClr val="66FF99"/>
    <a:srgbClr val="FF9933"/>
    <a:srgbClr val="FF00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4797-185C-4427-B9D0-D60E42960729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1806-F7D9-48A6-AD14-26D57832C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55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4797-185C-4427-B9D0-D60E42960729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1806-F7D9-48A6-AD14-26D57832C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2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4797-185C-4427-B9D0-D60E42960729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1806-F7D9-48A6-AD14-26D57832C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87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4797-185C-4427-B9D0-D60E42960729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1806-F7D9-48A6-AD14-26D57832C27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04425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4797-185C-4427-B9D0-D60E42960729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1806-F7D9-48A6-AD14-26D57832C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12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4797-185C-4427-B9D0-D60E42960729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1806-F7D9-48A6-AD14-26D57832C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24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4797-185C-4427-B9D0-D60E42960729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1806-F7D9-48A6-AD14-26D57832C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5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4797-185C-4427-B9D0-D60E42960729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1806-F7D9-48A6-AD14-26D57832C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10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4797-185C-4427-B9D0-D60E42960729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1806-F7D9-48A6-AD14-26D57832C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19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4797-185C-4427-B9D0-D60E42960729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1806-F7D9-48A6-AD14-26D57832C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22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4797-185C-4427-B9D0-D60E42960729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1806-F7D9-48A6-AD14-26D57832C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75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4797-185C-4427-B9D0-D60E42960729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1806-F7D9-48A6-AD14-26D57832C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68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4797-185C-4427-B9D0-D60E42960729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1806-F7D9-48A6-AD14-26D57832C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47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4797-185C-4427-B9D0-D60E42960729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1806-F7D9-48A6-AD14-26D57832C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02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4797-185C-4427-B9D0-D60E42960729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1806-F7D9-48A6-AD14-26D57832C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8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4797-185C-4427-B9D0-D60E42960729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1806-F7D9-48A6-AD14-26D57832C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83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4797-185C-4427-B9D0-D60E42960729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1806-F7D9-48A6-AD14-26D57832C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05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69C4797-185C-4427-B9D0-D60E42960729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D1806-F7D9-48A6-AD14-26D57832C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930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8" r:id="rId1"/>
    <p:sldLayoutId id="2147484029" r:id="rId2"/>
    <p:sldLayoutId id="2147484030" r:id="rId3"/>
    <p:sldLayoutId id="2147484031" r:id="rId4"/>
    <p:sldLayoutId id="2147484032" r:id="rId5"/>
    <p:sldLayoutId id="2147484033" r:id="rId6"/>
    <p:sldLayoutId id="2147484034" r:id="rId7"/>
    <p:sldLayoutId id="2147484035" r:id="rId8"/>
    <p:sldLayoutId id="2147484036" r:id="rId9"/>
    <p:sldLayoutId id="2147484037" r:id="rId10"/>
    <p:sldLayoutId id="2147484038" r:id="rId11"/>
    <p:sldLayoutId id="2147484039" r:id="rId12"/>
    <p:sldLayoutId id="2147484040" r:id="rId13"/>
    <p:sldLayoutId id="2147484041" r:id="rId14"/>
    <p:sldLayoutId id="2147484042" r:id="rId15"/>
    <p:sldLayoutId id="2147484043" r:id="rId16"/>
    <p:sldLayoutId id="214748404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037" y="2637841"/>
            <a:ext cx="11790485" cy="905608"/>
          </a:xfrm>
        </p:spPr>
        <p:txBody>
          <a:bodyPr/>
          <a:lstStyle/>
          <a:p>
            <a:pPr algn="ctr"/>
            <a:r>
              <a:rPr lang="en-US" sz="6000" b="1" dirty="0" smtClean="0">
                <a:solidFill>
                  <a:srgbClr val="FFFF00"/>
                </a:solidFill>
              </a:rPr>
              <a:t/>
            </a:r>
            <a:br>
              <a:rPr lang="en-US" sz="6000" b="1" dirty="0" smtClean="0">
                <a:solidFill>
                  <a:srgbClr val="FFFF00"/>
                </a:solidFill>
              </a:rPr>
            </a:br>
            <a:r>
              <a:rPr lang="en-US" sz="6000" b="1" dirty="0">
                <a:solidFill>
                  <a:srgbClr val="FFFF00"/>
                </a:solidFill>
              </a:rPr>
              <a:t/>
            </a:r>
            <a:br>
              <a:rPr lang="en-US" sz="6000" b="1" dirty="0">
                <a:solidFill>
                  <a:srgbClr val="FFFF00"/>
                </a:solidFill>
              </a:rPr>
            </a:br>
            <a:r>
              <a:rPr lang="en-US" sz="6000" b="1" dirty="0" smtClean="0">
                <a:solidFill>
                  <a:srgbClr val="FFFF00"/>
                </a:solidFill>
              </a:rPr>
              <a:t/>
            </a:r>
            <a:br>
              <a:rPr lang="en-US" sz="6000" b="1" dirty="0" smtClean="0">
                <a:solidFill>
                  <a:srgbClr val="FFFF00"/>
                </a:solidFill>
              </a:rPr>
            </a:br>
            <a:r>
              <a:rPr lang="en-US" sz="6000" b="1" dirty="0" smtClean="0">
                <a:solidFill>
                  <a:srgbClr val="FFFF00"/>
                </a:solidFill>
              </a:rPr>
              <a:t>FINE TUNING: FALCON-7B LLM</a:t>
            </a:r>
            <a:br>
              <a:rPr lang="en-US" sz="6000" b="1" dirty="0" smtClean="0">
                <a:solidFill>
                  <a:srgbClr val="FFFF00"/>
                </a:solidFill>
              </a:rPr>
            </a:br>
            <a:r>
              <a:rPr lang="en-US" sz="4800" b="1" dirty="0" smtClean="0">
                <a:solidFill>
                  <a:srgbClr val="3EFC24"/>
                </a:solidFill>
              </a:rPr>
              <a:t>(CONCEPTS)</a:t>
            </a:r>
            <a:endParaRPr lang="en-US" sz="4800" b="1" dirty="0">
              <a:solidFill>
                <a:srgbClr val="3EFC2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21108" y="4308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741" y="3830031"/>
            <a:ext cx="2943076" cy="25102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70423" y="5868785"/>
            <a:ext cx="3235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PRASUN DUTTA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38763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8438" y="55772"/>
            <a:ext cx="12192000" cy="764903"/>
          </a:xfrm>
        </p:spPr>
        <p:txBody>
          <a:bodyPr/>
          <a:lstStyle/>
          <a:p>
            <a:r>
              <a:rPr lang="en-US" dirty="0" smtClean="0"/>
              <a:t>        </a:t>
            </a:r>
            <a:r>
              <a:rPr lang="en-US" sz="3600" b="1" dirty="0" smtClean="0">
                <a:solidFill>
                  <a:srgbClr val="FFFF00"/>
                </a:solidFill>
              </a:rPr>
              <a:t>PEFT: PARAMETER EFFICIENT FINE TUNING</a:t>
            </a:r>
            <a:endParaRPr lang="en-US" sz="3600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46293" y="438223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10</a:t>
            </a:r>
            <a:endParaRPr lang="en-US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246185" y="730412"/>
            <a:ext cx="12192000" cy="7649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solidFill>
                  <a:srgbClr val="66FF99"/>
                </a:solidFill>
              </a:rPr>
              <a:t>                                   </a:t>
            </a:r>
            <a:r>
              <a:rPr lang="en-US" sz="2800" b="1" dirty="0" smtClean="0">
                <a:solidFill>
                  <a:srgbClr val="66FF99"/>
                </a:solidFill>
              </a:rPr>
              <a:t>II.</a:t>
            </a:r>
            <a:r>
              <a:rPr lang="en-US" b="1" dirty="0" smtClean="0">
                <a:solidFill>
                  <a:srgbClr val="66FF99"/>
                </a:solidFill>
              </a:rPr>
              <a:t> </a:t>
            </a:r>
            <a:r>
              <a:rPr lang="en-US" sz="2800" b="1" dirty="0" err="1" smtClean="0">
                <a:solidFill>
                  <a:srgbClr val="66FF99"/>
                </a:solidFill>
              </a:rPr>
              <a:t>LoRA</a:t>
            </a:r>
            <a:r>
              <a:rPr lang="en-US" sz="2800" b="1" dirty="0" smtClean="0">
                <a:solidFill>
                  <a:srgbClr val="66FF99"/>
                </a:solidFill>
              </a:rPr>
              <a:t>: </a:t>
            </a:r>
            <a:r>
              <a:rPr lang="en-US" sz="2800" b="1" dirty="0" smtClean="0">
                <a:solidFill>
                  <a:srgbClr val="FF9933"/>
                </a:solidFill>
              </a:rPr>
              <a:t>Lo</a:t>
            </a:r>
            <a:r>
              <a:rPr lang="en-US" sz="2800" b="1" dirty="0" smtClean="0">
                <a:solidFill>
                  <a:srgbClr val="66FF99"/>
                </a:solidFill>
              </a:rPr>
              <a:t>w </a:t>
            </a:r>
            <a:r>
              <a:rPr lang="en-US" sz="2800" b="1" dirty="0" smtClean="0">
                <a:solidFill>
                  <a:srgbClr val="FF9933"/>
                </a:solidFill>
              </a:rPr>
              <a:t>R</a:t>
            </a:r>
            <a:r>
              <a:rPr lang="en-US" sz="2800" b="1" dirty="0" smtClean="0">
                <a:solidFill>
                  <a:srgbClr val="66FF99"/>
                </a:solidFill>
              </a:rPr>
              <a:t>ank </a:t>
            </a:r>
            <a:r>
              <a:rPr lang="en-US" sz="2800" b="1" dirty="0" smtClean="0">
                <a:solidFill>
                  <a:srgbClr val="FF9933"/>
                </a:solidFill>
              </a:rPr>
              <a:t>A</a:t>
            </a:r>
            <a:r>
              <a:rPr lang="en-US" sz="2800" b="1" dirty="0" smtClean="0">
                <a:solidFill>
                  <a:srgbClr val="66FF99"/>
                </a:solidFill>
              </a:rPr>
              <a:t>daptation</a:t>
            </a:r>
            <a:endParaRPr lang="en-US" sz="2800" b="1" dirty="0">
              <a:solidFill>
                <a:srgbClr val="66FF99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4197" y="1887686"/>
            <a:ext cx="116216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err="1" smtClean="0"/>
              <a:t>LoRA</a:t>
            </a:r>
            <a:r>
              <a:rPr lang="en-US" b="1" dirty="0" smtClean="0"/>
              <a:t> (Low-Rank Adaptation of Large Language Models):</a:t>
            </a:r>
            <a:r>
              <a:rPr lang="en-US" b="1" dirty="0" smtClean="0">
                <a:solidFill>
                  <a:srgbClr val="3EFC24"/>
                </a:solidFill>
              </a:rPr>
              <a:t> Freezes</a:t>
            </a:r>
            <a:r>
              <a:rPr lang="en-US" b="1" dirty="0" smtClean="0"/>
              <a:t> the pre-trained model </a:t>
            </a:r>
            <a:r>
              <a:rPr lang="en-US" b="1" dirty="0" smtClean="0">
                <a:solidFill>
                  <a:srgbClr val="3EFC24"/>
                </a:solidFill>
              </a:rPr>
              <a:t>weights</a:t>
            </a:r>
            <a:r>
              <a:rPr lang="en-US" b="1" dirty="0" smtClean="0"/>
              <a:t> and injects trainable </a:t>
            </a:r>
            <a:r>
              <a:rPr lang="en-US" b="1" dirty="0" smtClean="0">
                <a:solidFill>
                  <a:srgbClr val="3EFC24"/>
                </a:solidFill>
              </a:rPr>
              <a:t>rank decomposition matrices</a:t>
            </a:r>
            <a:r>
              <a:rPr lang="en-US" b="1" dirty="0" smtClean="0"/>
              <a:t> into each layer of the transformer architecture.</a:t>
            </a:r>
            <a:endParaRPr lang="en-US" b="1" dirty="0" smtClean="0">
              <a:solidFill>
                <a:srgbClr val="3EFC24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rgbClr val="3EFC24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/>
              <a:t>During </a:t>
            </a:r>
            <a:r>
              <a:rPr lang="en-US" b="1" dirty="0" smtClean="0">
                <a:solidFill>
                  <a:srgbClr val="3EFC24"/>
                </a:solidFill>
              </a:rPr>
              <a:t>full fine-tuning</a:t>
            </a:r>
            <a:r>
              <a:rPr lang="en-US" b="1" dirty="0" smtClean="0"/>
              <a:t>, </a:t>
            </a:r>
            <a:r>
              <a:rPr lang="en-US" b="1" dirty="0"/>
              <a:t>t</a:t>
            </a:r>
            <a:r>
              <a:rPr lang="en-US" b="1" dirty="0" smtClean="0"/>
              <a:t>he model is initialized to pre-trained weights </a:t>
            </a:r>
            <a:r>
              <a:rPr lang="el-GR" b="1" dirty="0" smtClean="0">
                <a:solidFill>
                  <a:srgbClr val="3EFC24"/>
                </a:solidFill>
              </a:rPr>
              <a:t>φ</a:t>
            </a:r>
            <a:r>
              <a:rPr lang="en-US" b="1" dirty="0" smtClean="0">
                <a:solidFill>
                  <a:srgbClr val="3EFC24"/>
                </a:solidFill>
              </a:rPr>
              <a:t> </a:t>
            </a:r>
            <a:r>
              <a:rPr lang="en-US" b="1" dirty="0" smtClean="0"/>
              <a:t>and all are updated to </a:t>
            </a:r>
            <a:r>
              <a:rPr lang="el-GR" b="1" dirty="0" smtClean="0">
                <a:solidFill>
                  <a:srgbClr val="3EFC24"/>
                </a:solidFill>
              </a:rPr>
              <a:t>φ</a:t>
            </a:r>
            <a:r>
              <a:rPr lang="en-US" b="1" dirty="0" smtClean="0">
                <a:solidFill>
                  <a:srgbClr val="3EFC24"/>
                </a:solidFill>
              </a:rPr>
              <a:t> + </a:t>
            </a:r>
            <a:r>
              <a:rPr lang="el-GR" b="1" dirty="0" smtClean="0">
                <a:solidFill>
                  <a:srgbClr val="3EFC24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Δ</a:t>
            </a:r>
            <a:r>
              <a:rPr lang="el-GR" b="1" dirty="0" smtClean="0">
                <a:solidFill>
                  <a:srgbClr val="3EFC24"/>
                </a:solidFill>
              </a:rPr>
              <a:t>φ</a:t>
            </a:r>
            <a:r>
              <a:rPr lang="en-US" b="1" dirty="0" smtClean="0">
                <a:solidFill>
                  <a:srgbClr val="3EFC24"/>
                </a:solidFill>
              </a:rPr>
              <a:t> </a:t>
            </a:r>
            <a:r>
              <a:rPr lang="en-US" b="1" dirty="0" smtClean="0"/>
              <a:t>by repeatedly following the gradient.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/>
              <a:t>One of the main drawbacks for full fine-tuning is that for each downstream task, we learn a different set of parameters </a:t>
            </a:r>
            <a:r>
              <a:rPr lang="el-GR" b="1" dirty="0" smtClean="0">
                <a:solidFill>
                  <a:srgbClr val="3EFC24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Δ</a:t>
            </a:r>
            <a:r>
              <a:rPr lang="el-GR" b="1" dirty="0" smtClean="0">
                <a:solidFill>
                  <a:srgbClr val="3EFC24"/>
                </a:solidFill>
              </a:rPr>
              <a:t>φ</a:t>
            </a:r>
            <a:endParaRPr lang="en-US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err="1" smtClean="0">
                <a:solidFill>
                  <a:srgbClr val="3EFC24"/>
                </a:solidFill>
              </a:rPr>
              <a:t>LoRA</a:t>
            </a:r>
            <a:r>
              <a:rPr lang="en-US" b="1" dirty="0">
                <a:solidFill>
                  <a:srgbClr val="3EFC24"/>
                </a:solidFill>
              </a:rPr>
              <a:t> </a:t>
            </a:r>
            <a:r>
              <a:rPr lang="en-US" b="1" dirty="0" smtClean="0">
                <a:solidFill>
                  <a:srgbClr val="3EFC24"/>
                </a:solidFill>
              </a:rPr>
              <a:t> </a:t>
            </a:r>
            <a:r>
              <a:rPr lang="en-US" b="1" dirty="0" smtClean="0"/>
              <a:t>adopts a more parameter-efficient approach, where the task-specific parameter increment </a:t>
            </a:r>
            <a:r>
              <a:rPr lang="el-GR" b="1" dirty="0" smtClean="0">
                <a:solidFill>
                  <a:srgbClr val="3EFC24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Δ</a:t>
            </a:r>
            <a:r>
              <a:rPr lang="el-GR" b="1" dirty="0" smtClean="0">
                <a:solidFill>
                  <a:srgbClr val="3EFC24"/>
                </a:solidFill>
              </a:rPr>
              <a:t>φ</a:t>
            </a:r>
            <a:r>
              <a:rPr lang="en-US" b="1" dirty="0" smtClean="0">
                <a:solidFill>
                  <a:srgbClr val="3EFC24"/>
                </a:solidFill>
              </a:rPr>
              <a:t> = </a:t>
            </a:r>
            <a:r>
              <a:rPr lang="el-GR" b="1" dirty="0" smtClean="0">
                <a:solidFill>
                  <a:srgbClr val="3EFC24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Δ</a:t>
            </a:r>
            <a:r>
              <a:rPr lang="el-GR" b="1" dirty="0" smtClean="0">
                <a:solidFill>
                  <a:srgbClr val="3EFC24"/>
                </a:solidFill>
              </a:rPr>
              <a:t>φ</a:t>
            </a:r>
            <a:r>
              <a:rPr lang="en-US" b="1" dirty="0" smtClean="0">
                <a:solidFill>
                  <a:srgbClr val="3EFC24"/>
                </a:solidFill>
              </a:rPr>
              <a:t>(</a:t>
            </a:r>
            <a:r>
              <a:rPr lang="el-GR" b="1" dirty="0" smtClean="0">
                <a:solidFill>
                  <a:srgbClr val="3EFC24"/>
                </a:solidFill>
              </a:rPr>
              <a:t>θ</a:t>
            </a:r>
            <a:r>
              <a:rPr lang="en-US" b="1" dirty="0" smtClean="0">
                <a:solidFill>
                  <a:srgbClr val="3EFC24"/>
                </a:solidFill>
              </a:rPr>
              <a:t>) </a:t>
            </a:r>
            <a:r>
              <a:rPr lang="en-US" b="1" dirty="0" smtClean="0"/>
              <a:t>is further encoded by a much smaller-sized set of parameters </a:t>
            </a:r>
            <a:r>
              <a:rPr lang="el-GR" b="1" dirty="0" smtClean="0">
                <a:solidFill>
                  <a:srgbClr val="3EFC24"/>
                </a:solidFill>
              </a:rPr>
              <a:t>θ</a:t>
            </a:r>
            <a:r>
              <a:rPr lang="en-US" b="1" dirty="0" smtClean="0">
                <a:solidFill>
                  <a:srgbClr val="3EFC24"/>
                </a:solidFill>
              </a:rPr>
              <a:t> </a:t>
            </a:r>
            <a:r>
              <a:rPr lang="en-US" b="1" i="1" dirty="0" smtClean="0"/>
              <a:t>[7]</a:t>
            </a:r>
            <a:r>
              <a:rPr lang="en-US" b="1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>
              <a:solidFill>
                <a:srgbClr val="3EFC24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rgbClr val="3EFC24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b="1" dirty="0" err="1" smtClean="0">
                <a:solidFill>
                  <a:srgbClr val="3EFC24"/>
                </a:solidFill>
              </a:rPr>
              <a:t>LoRA</a:t>
            </a:r>
            <a:r>
              <a:rPr lang="en-US" b="1" dirty="0" smtClean="0">
                <a:solidFill>
                  <a:srgbClr val="3EFC24"/>
                </a:solidFill>
              </a:rPr>
              <a:t>  proposes to use a Low-Rank representation to encode </a:t>
            </a:r>
            <a:r>
              <a:rPr lang="el-GR" b="1" dirty="0">
                <a:solidFill>
                  <a:srgbClr val="3EFC24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Δ</a:t>
            </a:r>
            <a:r>
              <a:rPr lang="el-GR" b="1" dirty="0">
                <a:solidFill>
                  <a:srgbClr val="3EFC24"/>
                </a:solidFill>
              </a:rPr>
              <a:t>φ</a:t>
            </a:r>
            <a:endParaRPr lang="en-US" b="1" dirty="0" smtClean="0">
              <a:solidFill>
                <a:srgbClr val="3EFC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51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8438" y="55772"/>
            <a:ext cx="12192000" cy="764903"/>
          </a:xfrm>
        </p:spPr>
        <p:txBody>
          <a:bodyPr/>
          <a:lstStyle/>
          <a:p>
            <a:r>
              <a:rPr lang="en-US" dirty="0" smtClean="0"/>
              <a:t>        </a:t>
            </a:r>
            <a:r>
              <a:rPr lang="en-US" sz="3600" b="1" dirty="0" smtClean="0">
                <a:solidFill>
                  <a:srgbClr val="FFFF00"/>
                </a:solidFill>
              </a:rPr>
              <a:t>PEFT: PARAMETER EFFICIENT FINE TUNING</a:t>
            </a:r>
            <a:endParaRPr lang="en-US" sz="3600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46293" y="438223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246185" y="589277"/>
            <a:ext cx="12192000" cy="7649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solidFill>
                  <a:srgbClr val="66FF99"/>
                </a:solidFill>
              </a:rPr>
              <a:t>                                   </a:t>
            </a:r>
            <a:r>
              <a:rPr lang="en-US" sz="2800" b="1" dirty="0" smtClean="0">
                <a:solidFill>
                  <a:srgbClr val="66FF99"/>
                </a:solidFill>
              </a:rPr>
              <a:t>II.</a:t>
            </a:r>
            <a:r>
              <a:rPr lang="en-US" b="1" dirty="0" smtClean="0">
                <a:solidFill>
                  <a:srgbClr val="66FF99"/>
                </a:solidFill>
              </a:rPr>
              <a:t> </a:t>
            </a:r>
            <a:r>
              <a:rPr lang="en-US" sz="2800" b="1" dirty="0" err="1" smtClean="0">
                <a:solidFill>
                  <a:srgbClr val="66FF99"/>
                </a:solidFill>
              </a:rPr>
              <a:t>LoRA</a:t>
            </a:r>
            <a:r>
              <a:rPr lang="en-US" sz="2800" b="1" dirty="0" smtClean="0">
                <a:solidFill>
                  <a:srgbClr val="66FF99"/>
                </a:solidFill>
              </a:rPr>
              <a:t>: </a:t>
            </a:r>
            <a:r>
              <a:rPr lang="en-US" sz="2800" b="1" dirty="0" smtClean="0">
                <a:solidFill>
                  <a:srgbClr val="FF9933"/>
                </a:solidFill>
              </a:rPr>
              <a:t>Lo</a:t>
            </a:r>
            <a:r>
              <a:rPr lang="en-US" sz="2800" b="1" dirty="0" smtClean="0">
                <a:solidFill>
                  <a:srgbClr val="66FF99"/>
                </a:solidFill>
              </a:rPr>
              <a:t>w </a:t>
            </a:r>
            <a:r>
              <a:rPr lang="en-US" sz="2800" b="1" dirty="0" smtClean="0">
                <a:solidFill>
                  <a:srgbClr val="FF9933"/>
                </a:solidFill>
              </a:rPr>
              <a:t>R</a:t>
            </a:r>
            <a:r>
              <a:rPr lang="en-US" sz="2800" b="1" dirty="0" smtClean="0">
                <a:solidFill>
                  <a:srgbClr val="66FF99"/>
                </a:solidFill>
              </a:rPr>
              <a:t>ank </a:t>
            </a:r>
            <a:r>
              <a:rPr lang="en-US" sz="2800" b="1" dirty="0" smtClean="0">
                <a:solidFill>
                  <a:srgbClr val="FF9933"/>
                </a:solidFill>
              </a:rPr>
              <a:t>A</a:t>
            </a:r>
            <a:r>
              <a:rPr lang="en-US" sz="2800" b="1" dirty="0" smtClean="0">
                <a:solidFill>
                  <a:srgbClr val="66FF99"/>
                </a:solidFill>
              </a:rPr>
              <a:t>daptation</a:t>
            </a:r>
            <a:endParaRPr lang="en-US" sz="2800" b="1" dirty="0">
              <a:solidFill>
                <a:srgbClr val="66FF99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8438" y="2202210"/>
            <a:ext cx="116216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/>
              <a:t>When </a:t>
            </a:r>
            <a:r>
              <a:rPr lang="en-US" b="1" dirty="0"/>
              <a:t>we train fully connected (i.e., “dense”) layers in a neural network, </a:t>
            </a:r>
            <a:r>
              <a:rPr lang="en-US" b="1" dirty="0" smtClean="0"/>
              <a:t>the </a:t>
            </a:r>
            <a:r>
              <a:rPr lang="en-US" b="1" dirty="0">
                <a:solidFill>
                  <a:srgbClr val="3EFC24"/>
                </a:solidFill>
              </a:rPr>
              <a:t>weight matrices</a:t>
            </a:r>
            <a:r>
              <a:rPr lang="en-US" b="1" dirty="0"/>
              <a:t> usually have </a:t>
            </a:r>
            <a:r>
              <a:rPr lang="en-US" b="1" dirty="0">
                <a:solidFill>
                  <a:srgbClr val="3EFC24"/>
                </a:solidFill>
              </a:rPr>
              <a:t>full rank</a:t>
            </a:r>
            <a:r>
              <a:rPr lang="en-US" b="1" dirty="0"/>
              <a:t>, </a:t>
            </a:r>
            <a:r>
              <a:rPr lang="en-US" b="1" dirty="0" smtClean="0"/>
              <a:t>meaning </a:t>
            </a:r>
            <a:r>
              <a:rPr lang="en-US" b="1" dirty="0"/>
              <a:t>that a matrix does not have any linearly dependent (i.e., “redundant”) rows or columns. In contrast, to full rank, </a:t>
            </a:r>
            <a:r>
              <a:rPr lang="en-US" b="1" dirty="0">
                <a:solidFill>
                  <a:srgbClr val="3EFC24"/>
                </a:solidFill>
              </a:rPr>
              <a:t>low rank</a:t>
            </a:r>
            <a:r>
              <a:rPr lang="en-US" b="1" dirty="0"/>
              <a:t> means that the matrix has </a:t>
            </a:r>
            <a:r>
              <a:rPr lang="en-US" b="1" dirty="0">
                <a:solidFill>
                  <a:srgbClr val="3EFC24"/>
                </a:solidFill>
              </a:rPr>
              <a:t>redundant</a:t>
            </a:r>
            <a:r>
              <a:rPr lang="en-US" b="1" dirty="0"/>
              <a:t> rows or columns</a:t>
            </a:r>
            <a:r>
              <a:rPr lang="en-US" b="1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So, while the weights of a </a:t>
            </a:r>
            <a:r>
              <a:rPr lang="en-US" b="1" dirty="0" smtClean="0"/>
              <a:t>pre-trained </a:t>
            </a:r>
            <a:r>
              <a:rPr lang="en-US" b="1" dirty="0"/>
              <a:t>model have full rank on the </a:t>
            </a:r>
            <a:r>
              <a:rPr lang="en-US" b="1" dirty="0" smtClean="0"/>
              <a:t>pre-trained </a:t>
            </a:r>
            <a:r>
              <a:rPr lang="en-US" b="1" dirty="0"/>
              <a:t>tasks, the </a:t>
            </a:r>
            <a:r>
              <a:rPr lang="en-US" b="1" dirty="0" err="1"/>
              <a:t>LoRA</a:t>
            </a:r>
            <a:r>
              <a:rPr lang="en-US" b="1" dirty="0"/>
              <a:t> </a:t>
            </a:r>
            <a:r>
              <a:rPr lang="en-US" b="1" dirty="0" smtClean="0"/>
              <a:t>authors point </a:t>
            </a:r>
            <a:r>
              <a:rPr lang="en-US" b="1" dirty="0"/>
              <a:t>out that </a:t>
            </a:r>
            <a:r>
              <a:rPr lang="en-US" b="1" dirty="0" smtClean="0"/>
              <a:t>pre-trained </a:t>
            </a:r>
            <a:r>
              <a:rPr lang="en-US" b="1" dirty="0"/>
              <a:t>large language models have a low “intrinsic dimension” when they are adapted to a new task, according </a:t>
            </a:r>
            <a:r>
              <a:rPr lang="en-US" b="1" dirty="0" smtClean="0"/>
              <a:t>to </a:t>
            </a:r>
            <a:r>
              <a:rPr lang="en-US" b="1" i="1" dirty="0" smtClean="0"/>
              <a:t>[9].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A </a:t>
            </a:r>
            <a:r>
              <a:rPr lang="en-US" b="1" dirty="0">
                <a:solidFill>
                  <a:srgbClr val="3EFC24"/>
                </a:solidFill>
              </a:rPr>
              <a:t>low intrinsic dimension</a:t>
            </a:r>
            <a:r>
              <a:rPr lang="en-US" b="1" dirty="0"/>
              <a:t> means the data can be effectively represented or approximated by a lower-dimensional space while retaining most of its </a:t>
            </a:r>
            <a:r>
              <a:rPr lang="en-US" b="1" dirty="0">
                <a:solidFill>
                  <a:srgbClr val="3EFC24"/>
                </a:solidFill>
              </a:rPr>
              <a:t>essential information</a:t>
            </a:r>
            <a:r>
              <a:rPr lang="en-US" b="1" dirty="0"/>
              <a:t> or structure. In other words, this means we can decompose the new weight matrix for the adapted task into </a:t>
            </a:r>
            <a:r>
              <a:rPr lang="en-US" b="1" dirty="0">
                <a:solidFill>
                  <a:srgbClr val="3EFC24"/>
                </a:solidFill>
              </a:rPr>
              <a:t>lower-dimensional (smaller) matrices</a:t>
            </a:r>
            <a:r>
              <a:rPr lang="en-US" b="1" dirty="0"/>
              <a:t> without losing too much important information.</a:t>
            </a:r>
          </a:p>
          <a:p>
            <a:pPr algn="ctr"/>
            <a:endParaRPr lang="en-US" b="1" i="1" dirty="0">
              <a:solidFill>
                <a:srgbClr val="3EFC24"/>
              </a:solidFill>
            </a:endParaRPr>
          </a:p>
          <a:p>
            <a:pPr algn="ctr"/>
            <a:endParaRPr lang="en-US" b="1" i="1" dirty="0" smtClean="0">
              <a:solidFill>
                <a:srgbClr val="3EFC24"/>
              </a:solidFill>
            </a:endParaRPr>
          </a:p>
          <a:p>
            <a:pPr algn="ctr"/>
            <a:endParaRPr lang="en-US" b="1" i="1" dirty="0">
              <a:solidFill>
                <a:srgbClr val="3EFC24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1437307"/>
            <a:ext cx="12192000" cy="7649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>
                <a:solidFill>
                  <a:srgbClr val="EC8CFC"/>
                </a:solidFill>
              </a:rPr>
              <a:t>WHY WOULD WE DO THIS ??</a:t>
            </a:r>
          </a:p>
        </p:txBody>
      </p:sp>
    </p:spTree>
    <p:extLst>
      <p:ext uri="{BB962C8B-B14F-4D97-AF65-F5344CB8AC3E}">
        <p14:creationId xmlns:p14="http://schemas.microsoft.com/office/powerpoint/2010/main" val="355264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8438" y="55772"/>
            <a:ext cx="12192000" cy="764903"/>
          </a:xfrm>
        </p:spPr>
        <p:txBody>
          <a:bodyPr/>
          <a:lstStyle/>
          <a:p>
            <a:r>
              <a:rPr lang="en-US" dirty="0" smtClean="0"/>
              <a:t>        </a:t>
            </a:r>
            <a:r>
              <a:rPr lang="en-US" sz="3600" b="1" dirty="0" smtClean="0">
                <a:solidFill>
                  <a:srgbClr val="FFFF00"/>
                </a:solidFill>
              </a:rPr>
              <a:t>PEFT: PARAMETER EFFICIENT FINE TUNING</a:t>
            </a:r>
            <a:endParaRPr lang="en-US" sz="3600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46293" y="438223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12</a:t>
            </a:r>
            <a:endParaRPr lang="en-US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246185" y="589277"/>
            <a:ext cx="12192000" cy="7649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solidFill>
                  <a:srgbClr val="66FF99"/>
                </a:solidFill>
              </a:rPr>
              <a:t>                                   </a:t>
            </a:r>
            <a:r>
              <a:rPr lang="en-US" sz="2800" b="1" dirty="0" smtClean="0">
                <a:solidFill>
                  <a:srgbClr val="66FF99"/>
                </a:solidFill>
              </a:rPr>
              <a:t>II.</a:t>
            </a:r>
            <a:r>
              <a:rPr lang="en-US" b="1" dirty="0" smtClean="0">
                <a:solidFill>
                  <a:srgbClr val="66FF99"/>
                </a:solidFill>
              </a:rPr>
              <a:t> </a:t>
            </a:r>
            <a:r>
              <a:rPr lang="en-US" sz="2800" b="1" dirty="0" err="1" smtClean="0">
                <a:solidFill>
                  <a:srgbClr val="66FF99"/>
                </a:solidFill>
              </a:rPr>
              <a:t>LoRA</a:t>
            </a:r>
            <a:r>
              <a:rPr lang="en-US" sz="2800" b="1" dirty="0" smtClean="0">
                <a:solidFill>
                  <a:srgbClr val="66FF99"/>
                </a:solidFill>
              </a:rPr>
              <a:t>: </a:t>
            </a:r>
            <a:r>
              <a:rPr lang="en-US" sz="2800" b="1" dirty="0" smtClean="0">
                <a:solidFill>
                  <a:srgbClr val="FF9933"/>
                </a:solidFill>
              </a:rPr>
              <a:t>Lo</a:t>
            </a:r>
            <a:r>
              <a:rPr lang="en-US" sz="2800" b="1" dirty="0" smtClean="0">
                <a:solidFill>
                  <a:srgbClr val="66FF99"/>
                </a:solidFill>
              </a:rPr>
              <a:t>w </a:t>
            </a:r>
            <a:r>
              <a:rPr lang="en-US" sz="2800" b="1" dirty="0" smtClean="0">
                <a:solidFill>
                  <a:srgbClr val="FF9933"/>
                </a:solidFill>
              </a:rPr>
              <a:t>R</a:t>
            </a:r>
            <a:r>
              <a:rPr lang="en-US" sz="2800" b="1" dirty="0" smtClean="0">
                <a:solidFill>
                  <a:srgbClr val="66FF99"/>
                </a:solidFill>
              </a:rPr>
              <a:t>ank </a:t>
            </a:r>
            <a:r>
              <a:rPr lang="en-US" sz="2800" b="1" dirty="0" smtClean="0">
                <a:solidFill>
                  <a:srgbClr val="FF9933"/>
                </a:solidFill>
              </a:rPr>
              <a:t>A</a:t>
            </a:r>
            <a:r>
              <a:rPr lang="en-US" sz="2800" b="1" dirty="0" smtClean="0">
                <a:solidFill>
                  <a:srgbClr val="66FF99"/>
                </a:solidFill>
              </a:rPr>
              <a:t>daptation</a:t>
            </a:r>
            <a:endParaRPr lang="en-US" sz="2800" b="1" dirty="0">
              <a:solidFill>
                <a:srgbClr val="66FF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8438" y="1738815"/>
                <a:ext cx="11621618" cy="2883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For a pre-trained weight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0" smtClean="0">
                        <a:solidFill>
                          <a:srgbClr val="3EFC24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 smtClean="0">
                    <a:solidFill>
                      <a:srgbClr val="3EFC24"/>
                    </a:solidFill>
                  </a:rPr>
                  <a:t>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smtClean="0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b="1" i="1" smtClean="0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b="1" dirty="0" smtClean="0"/>
                  <a:t> , we constrain its update by representing the latter with a low-rank decomposition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 smtClean="0">
                    <a:solidFill>
                      <a:srgbClr val="3EFC24"/>
                    </a:solidFill>
                  </a:rPr>
                  <a:t> + </a:t>
                </a:r>
                <a:r>
                  <a:rPr lang="el-GR" b="1" i="1" dirty="0" smtClean="0">
                    <a:solidFill>
                      <a:srgbClr val="3EFC24"/>
                    </a:solidFill>
                  </a:rPr>
                  <a:t>Δ</a:t>
                </a:r>
                <a:r>
                  <a:rPr lang="en-US" b="1" i="1" dirty="0" smtClean="0">
                    <a:solidFill>
                      <a:srgbClr val="3EFC24"/>
                    </a:solidFill>
                  </a:rPr>
                  <a:t>W</a:t>
                </a:r>
                <a:r>
                  <a:rPr lang="en-US" b="1" dirty="0" smtClean="0">
                    <a:solidFill>
                      <a:srgbClr val="3EFC24"/>
                    </a:solidFill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1" i="1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 smtClean="0">
                    <a:solidFill>
                      <a:srgbClr val="3EFC24"/>
                    </a:solidFill>
                  </a:rPr>
                  <a:t> + BA</a:t>
                </a:r>
                <a:r>
                  <a:rPr lang="en-US" b="1" dirty="0" smtClean="0"/>
                  <a:t>, where </a:t>
                </a:r>
                <a:r>
                  <a:rPr lang="en-US" b="1" dirty="0" smtClean="0">
                    <a:solidFill>
                      <a:srgbClr val="3EFC24"/>
                    </a:solidFill>
                  </a:rPr>
                  <a:t>B 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b="1" i="1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b="1" i="1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b="1" dirty="0" smtClean="0"/>
                  <a:t> , </a:t>
                </a:r>
                <a:r>
                  <a:rPr lang="en-US" b="1" dirty="0" smtClean="0">
                    <a:solidFill>
                      <a:srgbClr val="3EFC24"/>
                    </a:solidFill>
                  </a:rPr>
                  <a:t>A 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b="1" i="1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b="1" dirty="0" smtClean="0"/>
                  <a:t>, and the </a:t>
                </a:r>
                <a:r>
                  <a:rPr lang="en-US" b="1" dirty="0" smtClean="0">
                    <a:solidFill>
                      <a:srgbClr val="3EFC24"/>
                    </a:solidFill>
                  </a:rPr>
                  <a:t>rank r &lt;&lt; min(</a:t>
                </a:r>
                <a:r>
                  <a:rPr lang="en-US" b="1" dirty="0" err="1" smtClean="0">
                    <a:solidFill>
                      <a:srgbClr val="3EFC24"/>
                    </a:solidFill>
                  </a:rPr>
                  <a:t>d,k</a:t>
                </a:r>
                <a:r>
                  <a:rPr lang="en-US" b="1" dirty="0" smtClean="0">
                    <a:solidFill>
                      <a:srgbClr val="3EFC24"/>
                    </a:solidFill>
                  </a:rPr>
                  <a:t>)</a:t>
                </a:r>
                <a:r>
                  <a:rPr lang="en-US" b="1" dirty="0" smtClean="0"/>
                  <a:t>. 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b="1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During training,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1" i="1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 smtClean="0">
                    <a:solidFill>
                      <a:srgbClr val="3EFC24"/>
                    </a:solidFill>
                  </a:rPr>
                  <a:t> is frozen </a:t>
                </a:r>
                <a:r>
                  <a:rPr lang="en-US" b="1" dirty="0" smtClean="0"/>
                  <a:t>and does not receive gradient updates, while A and B contain trainable parameters. Note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 smtClean="0"/>
                  <a:t> and </a:t>
                </a:r>
                <a:r>
                  <a:rPr lang="el-GR" b="1" i="1" dirty="0"/>
                  <a:t>Δ</a:t>
                </a:r>
                <a:r>
                  <a:rPr lang="en-US" b="1" i="1" dirty="0" smtClean="0"/>
                  <a:t>W = BA </a:t>
                </a:r>
                <a:r>
                  <a:rPr lang="en-US" b="1" dirty="0" smtClean="0"/>
                  <a:t>are multiplied with the same input, and their respective output vectors are summed coordinate-wise. For </a:t>
                </a:r>
                <a:r>
                  <a:rPr lang="en-US" b="1" dirty="0" smtClean="0">
                    <a:solidFill>
                      <a:srgbClr val="3EFC24"/>
                    </a:solidFill>
                  </a:rPr>
                  <a:t>h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1" i="1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solidFill>
                          <a:srgbClr val="3EFC24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 smtClean="0"/>
                  <a:t>, our modified forward pass yields </a:t>
                </a:r>
                <a:r>
                  <a:rPr lang="en-US" b="1" i="1" dirty="0"/>
                  <a:t>[7]</a:t>
                </a:r>
                <a:r>
                  <a:rPr lang="en-US" b="1" dirty="0" smtClean="0"/>
                  <a:t>:</a:t>
                </a:r>
              </a:p>
              <a:p>
                <a:pPr algn="ctr"/>
                <a:r>
                  <a:rPr lang="en-US" b="1" dirty="0" smtClean="0">
                    <a:solidFill>
                      <a:srgbClr val="3EFC24"/>
                    </a:solidFill>
                  </a:rPr>
                  <a:t>h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1" i="1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>
                        <a:solidFill>
                          <a:srgbClr val="3EFC24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 smtClean="0">
                    <a:solidFill>
                      <a:srgbClr val="3EFC24"/>
                    </a:solidFill>
                  </a:rPr>
                  <a:t> + </a:t>
                </a:r>
                <a:r>
                  <a:rPr lang="el-GR" b="1" i="1" dirty="0">
                    <a:solidFill>
                      <a:srgbClr val="3EFC24"/>
                    </a:solidFill>
                  </a:rPr>
                  <a:t>Δ</a:t>
                </a:r>
                <a:r>
                  <a:rPr lang="en-US" b="1" i="1" dirty="0" err="1" smtClean="0">
                    <a:solidFill>
                      <a:srgbClr val="3EFC24"/>
                    </a:solidFill>
                  </a:rPr>
                  <a:t>Wx</a:t>
                </a:r>
                <a:r>
                  <a:rPr lang="en-US" b="1" i="1" dirty="0" smtClean="0">
                    <a:solidFill>
                      <a:srgbClr val="3EFC24"/>
                    </a:solidFill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1" i="1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>
                        <a:solidFill>
                          <a:srgbClr val="3EFC24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solidFill>
                          <a:srgbClr val="3EFC24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rgbClr val="3EFC24"/>
                        </a:solidFill>
                        <a:latin typeface="Cambria Math" panose="02040503050406030204" pitchFamily="18" charset="0"/>
                      </a:rPr>
                      <m:t>𝑩𝑨𝒙</m:t>
                    </m:r>
                  </m:oMath>
                </a14:m>
                <a:endParaRPr lang="en-US" b="1" i="1" dirty="0" smtClean="0">
                  <a:solidFill>
                    <a:srgbClr val="3EFC24"/>
                  </a:solidFill>
                </a:endParaRPr>
              </a:p>
              <a:p>
                <a:pPr algn="ctr"/>
                <a:endParaRPr lang="en-US" b="1" i="1" dirty="0">
                  <a:solidFill>
                    <a:srgbClr val="3EFC24"/>
                  </a:solidFill>
                </a:endParaRPr>
              </a:p>
              <a:p>
                <a:pPr algn="ctr"/>
                <a:endParaRPr lang="en-US" b="1" i="1" dirty="0" smtClean="0">
                  <a:solidFill>
                    <a:srgbClr val="3EFC24"/>
                  </a:solidFill>
                </a:endParaRPr>
              </a:p>
              <a:p>
                <a:pPr algn="ctr"/>
                <a:endParaRPr lang="en-US" b="1" i="1" dirty="0">
                  <a:solidFill>
                    <a:srgbClr val="3EFC24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38" y="1738815"/>
                <a:ext cx="11621618" cy="2883225"/>
              </a:xfrm>
              <a:prstGeom prst="rect">
                <a:avLst/>
              </a:prstGeom>
              <a:blipFill rotWithShape="0">
                <a:blip r:embed="rId2"/>
                <a:stretch>
                  <a:fillRect l="-367" t="-846" r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/>
          <p:cNvSpPr txBox="1">
            <a:spLocks/>
          </p:cNvSpPr>
          <p:nvPr/>
        </p:nvSpPr>
        <p:spPr>
          <a:xfrm>
            <a:off x="266008" y="1354180"/>
            <a:ext cx="12192000" cy="7649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solidFill>
                  <a:srgbClr val="66FF99"/>
                </a:solidFill>
              </a:rPr>
              <a:t>                                   </a:t>
            </a:r>
            <a:endParaRPr lang="en-US" sz="2000" b="1" dirty="0">
              <a:solidFill>
                <a:srgbClr val="FF993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761" y="4040012"/>
            <a:ext cx="1848108" cy="22101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098090" y="6250120"/>
                <a:ext cx="55034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 smtClean="0"/>
                  <a:t>Fig 6: </a:t>
                </a:r>
                <a:r>
                  <a:rPr lang="en-US" sz="1000" b="1" i="1" dirty="0" smtClean="0">
                    <a:solidFill>
                      <a:schemeClr val="tx1"/>
                    </a:solidFill>
                  </a:rPr>
                  <a:t>LoRA weights,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en-US" sz="1000" b="1" i="1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sz="1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000" b="1" i="1" dirty="0" smtClean="0">
                    <a:solidFill>
                      <a:schemeClr val="tx1"/>
                    </a:solidFill>
                  </a:rPr>
                  <a:t>, represent </a:t>
                </a:r>
                <a:r>
                  <a:rPr lang="el-GR" sz="1000" b="1" i="1" dirty="0">
                    <a:solidFill>
                      <a:schemeClr val="tx1"/>
                    </a:solidFill>
                  </a:rPr>
                  <a:t>Δ</a:t>
                </a:r>
                <a:r>
                  <a:rPr lang="en-US" sz="1000" b="1" i="1" dirty="0">
                    <a:solidFill>
                      <a:schemeClr val="tx1"/>
                    </a:solidFill>
                  </a:rPr>
                  <a:t>W</a:t>
                </a:r>
                <a:r>
                  <a:rPr lang="en-US" sz="1000" b="1" i="1" dirty="0" smtClean="0">
                    <a:solidFill>
                      <a:schemeClr val="tx1"/>
                    </a:solidFill>
                  </a:rPr>
                  <a:t> [10]</a:t>
                </a:r>
              </a:p>
              <a:p>
                <a:endParaRPr lang="en-US" sz="10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090" y="6250120"/>
                <a:ext cx="5503450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612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8438" y="55772"/>
            <a:ext cx="12192000" cy="764903"/>
          </a:xfrm>
        </p:spPr>
        <p:txBody>
          <a:bodyPr/>
          <a:lstStyle/>
          <a:p>
            <a:r>
              <a:rPr lang="en-US" dirty="0" smtClean="0"/>
              <a:t>        </a:t>
            </a:r>
            <a:r>
              <a:rPr lang="en-US" sz="3600" b="1" dirty="0" smtClean="0">
                <a:solidFill>
                  <a:srgbClr val="FFFF00"/>
                </a:solidFill>
              </a:rPr>
              <a:t>PEFT: PARAMETER EFFICIENT FINE TUNING</a:t>
            </a:r>
            <a:endParaRPr lang="en-US" sz="3600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46293" y="438223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13</a:t>
            </a:r>
            <a:endParaRPr lang="en-US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246185" y="589277"/>
            <a:ext cx="12192000" cy="7649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solidFill>
                  <a:srgbClr val="66FF99"/>
                </a:solidFill>
              </a:rPr>
              <a:t>                                   </a:t>
            </a:r>
            <a:r>
              <a:rPr lang="en-US" sz="2800" b="1" dirty="0" smtClean="0">
                <a:solidFill>
                  <a:srgbClr val="66FF99"/>
                </a:solidFill>
              </a:rPr>
              <a:t>II.</a:t>
            </a:r>
            <a:r>
              <a:rPr lang="en-US" b="1" dirty="0" smtClean="0">
                <a:solidFill>
                  <a:srgbClr val="66FF99"/>
                </a:solidFill>
              </a:rPr>
              <a:t> </a:t>
            </a:r>
            <a:r>
              <a:rPr lang="en-US" sz="2800" b="1" dirty="0" err="1" smtClean="0">
                <a:solidFill>
                  <a:srgbClr val="66FF99"/>
                </a:solidFill>
              </a:rPr>
              <a:t>LoRA</a:t>
            </a:r>
            <a:r>
              <a:rPr lang="en-US" sz="2800" b="1" dirty="0" smtClean="0">
                <a:solidFill>
                  <a:srgbClr val="66FF99"/>
                </a:solidFill>
              </a:rPr>
              <a:t>: </a:t>
            </a:r>
            <a:r>
              <a:rPr lang="en-US" sz="2800" b="1" dirty="0" smtClean="0">
                <a:solidFill>
                  <a:srgbClr val="FF9933"/>
                </a:solidFill>
              </a:rPr>
              <a:t>Lo</a:t>
            </a:r>
            <a:r>
              <a:rPr lang="en-US" sz="2800" b="1" dirty="0" smtClean="0">
                <a:solidFill>
                  <a:srgbClr val="66FF99"/>
                </a:solidFill>
              </a:rPr>
              <a:t>w </a:t>
            </a:r>
            <a:r>
              <a:rPr lang="en-US" sz="2800" b="1" dirty="0" smtClean="0">
                <a:solidFill>
                  <a:srgbClr val="FF9933"/>
                </a:solidFill>
              </a:rPr>
              <a:t>R</a:t>
            </a:r>
            <a:r>
              <a:rPr lang="en-US" sz="2800" b="1" dirty="0" smtClean="0">
                <a:solidFill>
                  <a:srgbClr val="66FF99"/>
                </a:solidFill>
              </a:rPr>
              <a:t>ank </a:t>
            </a:r>
            <a:r>
              <a:rPr lang="en-US" sz="2800" b="1" dirty="0" smtClean="0">
                <a:solidFill>
                  <a:srgbClr val="FF9933"/>
                </a:solidFill>
              </a:rPr>
              <a:t>A</a:t>
            </a:r>
            <a:r>
              <a:rPr lang="en-US" sz="2800" b="1" dirty="0" smtClean="0">
                <a:solidFill>
                  <a:srgbClr val="66FF99"/>
                </a:solidFill>
              </a:rPr>
              <a:t>daptation</a:t>
            </a:r>
            <a:endParaRPr lang="en-US" sz="2800" b="1" dirty="0">
              <a:solidFill>
                <a:srgbClr val="66FF99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8438" y="1738815"/>
            <a:ext cx="11621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i="1" dirty="0" smtClean="0">
              <a:solidFill>
                <a:srgbClr val="3EFC24"/>
              </a:solidFill>
            </a:endParaRPr>
          </a:p>
          <a:p>
            <a:pPr algn="ctr"/>
            <a:endParaRPr lang="en-US" b="1" i="1" dirty="0">
              <a:solidFill>
                <a:srgbClr val="3EFC24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66008" y="1354180"/>
            <a:ext cx="12192000" cy="7649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solidFill>
                  <a:srgbClr val="66FF99"/>
                </a:solidFill>
              </a:rPr>
              <a:t>                                   </a:t>
            </a:r>
            <a:endParaRPr lang="en-US" sz="2000" b="1" dirty="0">
              <a:solidFill>
                <a:srgbClr val="FF993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67522" y="1401180"/>
            <a:ext cx="550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9933"/>
                </a:solidFill>
              </a:rPr>
              <a:t>LOW RANK APPROXIMATION: SVD</a:t>
            </a:r>
            <a:endParaRPr lang="en-US" b="1" dirty="0">
              <a:solidFill>
                <a:srgbClr val="FF993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8438" y="2005642"/>
                <a:ext cx="11621618" cy="3369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spcBef>
                    <a:spcPts val="200"/>
                  </a:spcBef>
                  <a:spcAft>
                    <a:spcPts val="200"/>
                  </a:spcAft>
                  <a:buFont typeface="Arial" panose="020B0604020202020204" pitchFamily="34" charset="0"/>
                  <a:buChar char="•"/>
                </a:pPr>
                <a:r>
                  <a:rPr lang="en-US" b="1" dirty="0" smtClean="0">
                    <a:solidFill>
                      <a:srgbClr val="3EFC24"/>
                    </a:solidFill>
                  </a:rPr>
                  <a:t>Low-Rank </a:t>
                </a:r>
                <a:r>
                  <a:rPr lang="en-US" b="1" dirty="0">
                    <a:solidFill>
                      <a:srgbClr val="3EFC24"/>
                    </a:solidFill>
                  </a:rPr>
                  <a:t>A</a:t>
                </a:r>
                <a:r>
                  <a:rPr lang="en-US" b="1" dirty="0" smtClean="0">
                    <a:solidFill>
                      <a:srgbClr val="3EFC24"/>
                    </a:solidFill>
                  </a:rPr>
                  <a:t>pproximation</a:t>
                </a:r>
                <a:r>
                  <a:rPr lang="en-US" b="1" dirty="0" smtClean="0"/>
                  <a:t> is </a:t>
                </a:r>
                <a:r>
                  <a:rPr lang="en-US" b="1" dirty="0"/>
                  <a:t>the process of representing the information in a </a:t>
                </a:r>
                <a:r>
                  <a:rPr lang="en-US" b="1" dirty="0">
                    <a:solidFill>
                      <a:srgbClr val="3EFC24"/>
                    </a:solidFill>
                  </a:rPr>
                  <a:t>matrix </a:t>
                </a:r>
                <a:r>
                  <a:rPr lang="en-US" b="1" dirty="0" smtClean="0">
                    <a:solidFill>
                      <a:srgbClr val="3EFC24"/>
                    </a:solidFill>
                  </a:rPr>
                  <a:t>𝑀</a:t>
                </a:r>
                <a:r>
                  <a:rPr lang="en-US" b="1" dirty="0"/>
                  <a:t> using a </a:t>
                </a:r>
                <a:r>
                  <a:rPr lang="en-US" b="1" dirty="0" smtClean="0">
                    <a:solidFill>
                      <a:srgbClr val="3EFC24"/>
                    </a:solidFill>
                  </a:rPr>
                  <a:t>matrix 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</m:acc>
                  </m:oMath>
                </a14:m>
                <a:r>
                  <a:rPr lang="en-US" b="1" dirty="0"/>
                  <a:t> that has a rank that is </a:t>
                </a:r>
                <a:r>
                  <a:rPr lang="en-US" b="1" dirty="0">
                    <a:solidFill>
                      <a:srgbClr val="3EFC24"/>
                    </a:solidFill>
                  </a:rPr>
                  <a:t>smaller</a:t>
                </a:r>
                <a:r>
                  <a:rPr lang="en-US" b="1" dirty="0"/>
                  <a:t> than the original matrix. To reduce the rank of 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</m:acc>
                  </m:oMath>
                </a14:m>
                <a:r>
                  <a:rPr lang="en-US" b="1" dirty="0"/>
                  <a:t> we can attempt construct the matrix as a combination of a “tall” left-hand matrix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sub>
                    </m:sSub>
                  </m:oMath>
                </a14:m>
                <a:r>
                  <a:rPr lang="en-US" b="1" dirty="0"/>
                  <a:t> and a “wide” right-hand matrix 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bSup>
                  </m:oMath>
                </a14:m>
                <a:r>
                  <a:rPr lang="en-US" b="1" dirty="0" smtClean="0"/>
                  <a:t>:</a:t>
                </a:r>
              </a:p>
              <a:p>
                <a:pPr algn="ctr"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b="1" dirty="0" smtClean="0">
                    <a:solidFill>
                      <a:srgbClr val="3EFC24"/>
                    </a:solidFill>
                  </a:rPr>
                  <a:t>𝑀</a:t>
                </a:r>
                <a:r>
                  <a:rPr lang="en-US" b="1" i="1" dirty="0" smtClean="0">
                    <a:solidFill>
                      <a:srgbClr val="3EFC24"/>
                    </a:solidFill>
                  </a:rPr>
                  <a:t> = L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endParaRPr lang="en-US" b="1" i="1" dirty="0" smtClean="0">
                  <a:solidFill>
                    <a:srgbClr val="3EFC24"/>
                  </a:solidFill>
                </a:endParaRPr>
              </a:p>
              <a:p>
                <a:pPr algn="ctr"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b="1" i="1" dirty="0" smtClean="0">
                    <a:solidFill>
                      <a:srgbClr val="3EFC24"/>
                    </a:solidFill>
                  </a:rPr>
                  <a:t>      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sub>
                    </m:sSub>
                    <m:sSubSup>
                      <m:sSubSupPr>
                        <m:ctrlPr>
                          <a:rPr lang="en-US" b="1" i="1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sub>
                      <m:sup>
                        <m:r>
                          <a:rPr lang="en-US" b="1" i="1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bSup>
                  </m:oMath>
                </a14:m>
                <a:endParaRPr lang="en-US" b="1" i="1" dirty="0" smtClean="0">
                  <a:solidFill>
                    <a:srgbClr val="3EFC24"/>
                  </a:solidFill>
                </a:endParaRPr>
              </a:p>
              <a:p>
                <a:pPr algn="ctr"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b="1" i="1" dirty="0">
                    <a:solidFill>
                      <a:srgbClr val="3EFC24"/>
                    </a:solidFill>
                  </a:rPr>
                  <a:t> </a:t>
                </a:r>
                <a:r>
                  <a:rPr lang="en-US" b="1" i="1" dirty="0" smtClean="0">
                    <a:solidFill>
                      <a:srgbClr val="3EFC24"/>
                    </a:solidFill>
                  </a:rPr>
                  <a:t>≈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</m:acc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b="1" dirty="0"/>
              </a:p>
              <a:p>
                <a:pPr algn="ctr"/>
                <a:endParaRPr lang="en-US" b="1" i="1" dirty="0">
                  <a:solidFill>
                    <a:srgbClr val="3EFC24"/>
                  </a:solidFill>
                </a:endParaRPr>
              </a:p>
              <a:p>
                <a:pPr algn="ctr"/>
                <a:endParaRPr lang="en-US" b="1" i="1" dirty="0" smtClean="0">
                  <a:solidFill>
                    <a:srgbClr val="3EFC24"/>
                  </a:solidFill>
                </a:endParaRPr>
              </a:p>
              <a:p>
                <a:pPr algn="ctr"/>
                <a:endParaRPr lang="en-US" b="1" i="1" dirty="0">
                  <a:solidFill>
                    <a:srgbClr val="3EFC24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38" y="2005642"/>
                <a:ext cx="11621618" cy="3369192"/>
              </a:xfrm>
              <a:prstGeom prst="rect">
                <a:avLst/>
              </a:prstGeom>
              <a:blipFill rotWithShape="0">
                <a:blip r:embed="rId2"/>
                <a:stretch>
                  <a:fillRect l="-367" t="-904" r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362" y="4221186"/>
            <a:ext cx="2588873" cy="13772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06280" y="5744094"/>
                <a:ext cx="7271035" cy="604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100" b="1" dirty="0" smtClean="0"/>
                  <a:t>Fig 7</a:t>
                </a:r>
                <a:r>
                  <a:rPr lang="en-US" sz="1100" b="1" i="1" dirty="0" smtClean="0"/>
                  <a:t>: </a:t>
                </a:r>
                <a:r>
                  <a:rPr lang="en-US" sz="1100" b="1" dirty="0"/>
                  <a:t>Low-rank Matrix Decomposition</a:t>
                </a:r>
                <a:r>
                  <a:rPr lang="en-US" sz="1100" b="1" i="1" dirty="0"/>
                  <a:t>:</a:t>
                </a:r>
                <a:r>
                  <a:rPr lang="en-US" sz="1100" dirty="0"/>
                  <a:t> </a:t>
                </a:r>
                <a:r>
                  <a:rPr lang="en-US" sz="1100" b="1" i="1" dirty="0"/>
                  <a:t>A </a:t>
                </a:r>
                <a:r>
                  <a:rPr lang="en-US" sz="1100" b="1" i="1" dirty="0" smtClean="0"/>
                  <a:t>matrix</a:t>
                </a:r>
                <a:r>
                  <a:rPr lang="en-US" sz="1100" b="1" i="1" dirty="0"/>
                  <a:t> </a:t>
                </a:r>
                <a:r>
                  <a:rPr lang="en-US" sz="1100" b="1" dirty="0">
                    <a:solidFill>
                      <a:srgbClr val="3EFC24"/>
                    </a:solidFill>
                  </a:rPr>
                  <a:t>𝑀 </a:t>
                </a:r>
                <a:r>
                  <a:rPr lang="en-US" sz="1100" b="1" i="1" dirty="0" smtClean="0"/>
                  <a:t>of </a:t>
                </a:r>
                <a:r>
                  <a:rPr lang="en-US" sz="1100" b="1" i="1" dirty="0"/>
                  <a:t>size </a:t>
                </a:r>
                <a:r>
                  <a:rPr lang="en-US" sz="1100" b="1" i="1" dirty="0" smtClean="0">
                    <a:solidFill>
                      <a:srgbClr val="3EFC24"/>
                    </a:solidFill>
                  </a:rPr>
                  <a:t>m x n</a:t>
                </a:r>
                <a:r>
                  <a:rPr lang="en-US" sz="1100" b="1" i="1" dirty="0"/>
                  <a:t> and </a:t>
                </a:r>
                <a:r>
                  <a:rPr lang="en-US" sz="1100" b="1" i="1" dirty="0">
                    <a:solidFill>
                      <a:srgbClr val="3EFC24"/>
                    </a:solidFill>
                  </a:rPr>
                  <a:t>rank </a:t>
                </a:r>
                <a:r>
                  <a:rPr lang="en-US" sz="1100" b="1" i="1" dirty="0" smtClean="0">
                    <a:solidFill>
                      <a:srgbClr val="3EFC24"/>
                    </a:solidFill>
                  </a:rPr>
                  <a:t>r</a:t>
                </a:r>
                <a:r>
                  <a:rPr lang="en-US" sz="1100" b="1" i="1" dirty="0"/>
                  <a:t> can be decomposed into a pair of matrices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sz="1100" b="1" i="1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sub>
                    </m:sSub>
                  </m:oMath>
                </a14:m>
                <a:r>
                  <a:rPr lang="en-US" sz="1100" b="1" i="1" dirty="0"/>
                  <a:t> and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 smtClean="0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 smtClean="0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100" b="1" i="1" smtClean="0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sub>
                    </m:sSub>
                  </m:oMath>
                </a14:m>
                <a:r>
                  <a:rPr lang="en-US" sz="1100" b="1" i="1" dirty="0" smtClean="0"/>
                  <a:t>. </a:t>
                </a:r>
                <a:r>
                  <a:rPr lang="en-US" sz="1100" b="1" i="1" dirty="0"/>
                  <a:t>When </a:t>
                </a:r>
                <a:r>
                  <a:rPr lang="en-US" sz="1100" b="1" i="1" dirty="0" smtClean="0">
                    <a:solidFill>
                      <a:srgbClr val="3EFC24"/>
                    </a:solidFill>
                  </a:rPr>
                  <a:t>k = r</a:t>
                </a:r>
                <a:r>
                  <a:rPr lang="en-US" sz="1100" b="1" i="1" dirty="0" smtClean="0"/>
                  <a:t>, </a:t>
                </a:r>
                <a:r>
                  <a:rPr lang="en-US" sz="1100" b="1" i="1" dirty="0"/>
                  <a:t>the matrix </a:t>
                </a:r>
                <a:r>
                  <a:rPr lang="en-US" sz="1100" b="1" i="1" dirty="0" smtClean="0"/>
                  <a:t>M</a:t>
                </a:r>
                <a:r>
                  <a:rPr lang="en-US" sz="1100" b="1" i="1" dirty="0"/>
                  <a:t> can be exactly reconstructed from the decomposition. When </a:t>
                </a:r>
                <a:r>
                  <a:rPr lang="en-US" sz="1100" b="1" i="1" dirty="0" smtClean="0">
                    <a:solidFill>
                      <a:srgbClr val="3EFC24"/>
                    </a:solidFill>
                  </a:rPr>
                  <a:t>k &lt; r</a:t>
                </a:r>
                <a:r>
                  <a:rPr lang="en-US" sz="1100" b="1" i="1" dirty="0" smtClean="0"/>
                  <a:t>, </a:t>
                </a:r>
                <a:r>
                  <a:rPr lang="en-US" sz="1100" b="1" i="1" dirty="0"/>
                  <a:t>then the decomposition provides a low-rank approximation 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100" b="1" i="1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100" b="1" i="1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</m:acc>
                  </m:oMath>
                </a14:m>
                <a:r>
                  <a:rPr lang="en-US" sz="1100" b="1" i="1" dirty="0" smtClean="0"/>
                  <a:t> of </a:t>
                </a:r>
                <a:r>
                  <a:rPr lang="en-US" sz="1100" b="1" dirty="0" smtClean="0">
                    <a:solidFill>
                      <a:srgbClr val="3EFC24"/>
                    </a:solidFill>
                  </a:rPr>
                  <a:t>𝑀</a:t>
                </a:r>
                <a:r>
                  <a:rPr lang="en-US" sz="1100" b="1" i="1" dirty="0"/>
                  <a:t> </a:t>
                </a:r>
                <a:r>
                  <a:rPr lang="en-US" sz="1100" b="1" i="1" dirty="0" smtClean="0"/>
                  <a:t>[8]</a:t>
                </a:r>
                <a:endParaRPr lang="en-US" sz="1100" b="1" i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280" y="5744094"/>
                <a:ext cx="7271035" cy="604717"/>
              </a:xfrm>
              <a:prstGeom prst="rect">
                <a:avLst/>
              </a:prstGeom>
              <a:blipFill rotWithShape="0">
                <a:blip r:embed="rId4"/>
                <a:stretch>
                  <a:fillRect t="-1010"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348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8438" y="55772"/>
            <a:ext cx="12192000" cy="764903"/>
          </a:xfrm>
        </p:spPr>
        <p:txBody>
          <a:bodyPr/>
          <a:lstStyle/>
          <a:p>
            <a:r>
              <a:rPr lang="en-US" dirty="0" smtClean="0"/>
              <a:t>        </a:t>
            </a:r>
            <a:r>
              <a:rPr lang="en-US" sz="3600" b="1" dirty="0" smtClean="0">
                <a:solidFill>
                  <a:srgbClr val="FFFF00"/>
                </a:solidFill>
              </a:rPr>
              <a:t>PEFT: PARAMETER EFFICIENT FINE TUNING</a:t>
            </a:r>
            <a:endParaRPr lang="en-US" sz="3600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46293" y="438223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14</a:t>
            </a:r>
            <a:endParaRPr lang="en-US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246185" y="589277"/>
            <a:ext cx="12192000" cy="7649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solidFill>
                  <a:srgbClr val="66FF99"/>
                </a:solidFill>
              </a:rPr>
              <a:t>                                   </a:t>
            </a:r>
            <a:r>
              <a:rPr lang="en-US" sz="2800" b="1" dirty="0" smtClean="0">
                <a:solidFill>
                  <a:srgbClr val="66FF99"/>
                </a:solidFill>
              </a:rPr>
              <a:t>II.</a:t>
            </a:r>
            <a:r>
              <a:rPr lang="en-US" b="1" dirty="0" smtClean="0">
                <a:solidFill>
                  <a:srgbClr val="66FF99"/>
                </a:solidFill>
              </a:rPr>
              <a:t> </a:t>
            </a:r>
            <a:r>
              <a:rPr lang="en-US" sz="2800" b="1" dirty="0" err="1" smtClean="0">
                <a:solidFill>
                  <a:srgbClr val="66FF99"/>
                </a:solidFill>
              </a:rPr>
              <a:t>LoRA</a:t>
            </a:r>
            <a:r>
              <a:rPr lang="en-US" sz="2800" b="1" dirty="0" smtClean="0">
                <a:solidFill>
                  <a:srgbClr val="66FF99"/>
                </a:solidFill>
              </a:rPr>
              <a:t>: </a:t>
            </a:r>
            <a:r>
              <a:rPr lang="en-US" sz="2800" b="1" dirty="0" smtClean="0">
                <a:solidFill>
                  <a:srgbClr val="FF9933"/>
                </a:solidFill>
              </a:rPr>
              <a:t>Lo</a:t>
            </a:r>
            <a:r>
              <a:rPr lang="en-US" sz="2800" b="1" dirty="0" smtClean="0">
                <a:solidFill>
                  <a:srgbClr val="66FF99"/>
                </a:solidFill>
              </a:rPr>
              <a:t>w </a:t>
            </a:r>
            <a:r>
              <a:rPr lang="en-US" sz="2800" b="1" dirty="0" smtClean="0">
                <a:solidFill>
                  <a:srgbClr val="FF9933"/>
                </a:solidFill>
              </a:rPr>
              <a:t>R</a:t>
            </a:r>
            <a:r>
              <a:rPr lang="en-US" sz="2800" b="1" dirty="0" smtClean="0">
                <a:solidFill>
                  <a:srgbClr val="66FF99"/>
                </a:solidFill>
              </a:rPr>
              <a:t>ank </a:t>
            </a:r>
            <a:r>
              <a:rPr lang="en-US" sz="2800" b="1" dirty="0" smtClean="0">
                <a:solidFill>
                  <a:srgbClr val="FF9933"/>
                </a:solidFill>
              </a:rPr>
              <a:t>A</a:t>
            </a:r>
            <a:r>
              <a:rPr lang="en-US" sz="2800" b="1" dirty="0" smtClean="0">
                <a:solidFill>
                  <a:srgbClr val="66FF99"/>
                </a:solidFill>
              </a:rPr>
              <a:t>daptation</a:t>
            </a:r>
            <a:endParaRPr lang="en-US" sz="2800" b="1" dirty="0">
              <a:solidFill>
                <a:srgbClr val="66FF99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8438" y="1738815"/>
            <a:ext cx="11621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i="1" dirty="0" smtClean="0">
              <a:solidFill>
                <a:srgbClr val="3EFC24"/>
              </a:solidFill>
            </a:endParaRPr>
          </a:p>
          <a:p>
            <a:pPr algn="ctr"/>
            <a:endParaRPr lang="en-US" b="1" i="1" dirty="0">
              <a:solidFill>
                <a:srgbClr val="3EFC24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66008" y="1354180"/>
            <a:ext cx="12192000" cy="7649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solidFill>
                  <a:srgbClr val="66FF99"/>
                </a:solidFill>
              </a:rPr>
              <a:t>                                   </a:t>
            </a:r>
            <a:endParaRPr lang="en-US" sz="2000" b="1" dirty="0">
              <a:solidFill>
                <a:srgbClr val="FF993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67522" y="1401180"/>
            <a:ext cx="550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9933"/>
                </a:solidFill>
              </a:rPr>
              <a:t>LOW RANK APPROXIMATION: SVD</a:t>
            </a:r>
            <a:endParaRPr lang="en-US" b="1" dirty="0">
              <a:solidFill>
                <a:srgbClr val="FF993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8438" y="2005642"/>
                <a:ext cx="11621618" cy="53410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spcBef>
                    <a:spcPts val="200"/>
                  </a:spcBef>
                  <a:spcAft>
                    <a:spcPts val="200"/>
                  </a:spcAft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There are a number of methods for constructing the matrix 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</m:acc>
                  </m:oMath>
                </a14:m>
                <a:r>
                  <a:rPr lang="en-US" b="1" dirty="0" smtClean="0"/>
                  <a:t>, but </a:t>
                </a:r>
                <a:r>
                  <a:rPr lang="en-US" b="1" dirty="0"/>
                  <a:t>a common method is to use </a:t>
                </a:r>
                <a:r>
                  <a:rPr lang="en-US" b="1" dirty="0" smtClean="0">
                    <a:solidFill>
                      <a:srgbClr val="3EFC24"/>
                    </a:solidFill>
                  </a:rPr>
                  <a:t>Singular Value Decomposition (SVD)</a:t>
                </a:r>
                <a:r>
                  <a:rPr lang="en-US" b="1" dirty="0" smtClean="0"/>
                  <a:t>. Specifically</a:t>
                </a:r>
                <a:r>
                  <a:rPr lang="en-US" b="1" dirty="0"/>
                  <a:t>, SVD decomposes matrix </a:t>
                </a:r>
                <a:r>
                  <a:rPr lang="en-US" b="1" i="1" dirty="0" smtClean="0"/>
                  <a:t>M</a:t>
                </a:r>
                <a:r>
                  <a:rPr lang="en-US" b="1" dirty="0"/>
                  <a:t> into three matrices</a:t>
                </a:r>
                <a:r>
                  <a:rPr lang="en-US" b="1" dirty="0" smtClean="0"/>
                  <a:t>:</a:t>
                </a:r>
              </a:p>
              <a:p>
                <a:pPr algn="ctr"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b="1" i="1" dirty="0" smtClean="0">
                    <a:solidFill>
                      <a:srgbClr val="3EFC24"/>
                    </a:solidFill>
                  </a:rPr>
                  <a:t>M = US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endParaRPr lang="en-US" b="1" dirty="0" smtClean="0">
                  <a:solidFill>
                    <a:srgbClr val="3EFC24"/>
                  </a:solidFill>
                </a:endParaRPr>
              </a:p>
              <a:p>
                <a:pPr algn="ctr"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b="1" dirty="0">
                    <a:solidFill>
                      <a:srgbClr val="3EFC24"/>
                    </a:solidFill>
                  </a:rPr>
                  <a:t> </a:t>
                </a:r>
                <a:r>
                  <a:rPr lang="en-US" b="1" dirty="0" smtClean="0">
                    <a:solidFill>
                      <a:srgbClr val="3EFC24"/>
                    </a:solidFill>
                  </a:rPr>
                  <a:t>      = (</a:t>
                </a:r>
                <a:r>
                  <a:rPr lang="en-US" b="1" i="1" dirty="0" smtClean="0">
                    <a:solidFill>
                      <a:srgbClr val="3EFC24"/>
                    </a:solidFill>
                  </a:rPr>
                  <a:t>US</a:t>
                </a:r>
                <a:r>
                  <a:rPr lang="en-US" b="1" dirty="0" smtClean="0">
                    <a:solidFill>
                      <a:srgbClr val="3EFC24"/>
                    </a:solidFill>
                  </a:rPr>
                  <a:t>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b="1" i="1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endParaRPr lang="en-US" b="1" dirty="0" smtClean="0">
                  <a:solidFill>
                    <a:srgbClr val="3EFC24"/>
                  </a:solidFill>
                </a:endParaRPr>
              </a:p>
              <a:p>
                <a:pPr algn="ctr"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b="1" dirty="0">
                    <a:solidFill>
                      <a:srgbClr val="3EFC24"/>
                    </a:solidFill>
                  </a:rPr>
                  <a:t> </a:t>
                </a:r>
                <a:r>
                  <a:rPr lang="en-US" b="1" dirty="0" smtClean="0">
                    <a:solidFill>
                      <a:srgbClr val="3EFC24"/>
                    </a:solidFill>
                  </a:rPr>
                  <a:t>              = </a:t>
                </a:r>
                <a:r>
                  <a:rPr lang="en-US" b="1" i="1" dirty="0" smtClean="0">
                    <a:solidFill>
                      <a:srgbClr val="3EFC24"/>
                    </a:solidFill>
                  </a:rPr>
                  <a:t>L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b="1" dirty="0"/>
                  <a:t>, where</a:t>
                </a:r>
                <a:endParaRPr lang="en-US" b="1" dirty="0" smtClean="0"/>
              </a:p>
              <a:p>
                <a:pPr algn="ctr"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b="1" i="1" dirty="0" smtClean="0"/>
                  <a:t>L = (</a:t>
                </a:r>
                <a:r>
                  <a:rPr lang="en-US" b="1" i="1" dirty="0"/>
                  <a:t>US)</a:t>
                </a:r>
                <a:r>
                  <a:rPr lang="en-US" b="1" dirty="0"/>
                  <a:t>, </a:t>
                </a:r>
                <a:r>
                  <a:rPr lang="en-US" b="1" dirty="0" smtClean="0"/>
                  <a:t>and R=V</a:t>
                </a:r>
                <a:r>
                  <a:rPr lang="en-US" b="1" dirty="0"/>
                  <a:t/>
                </a:r>
                <a:br>
                  <a:rPr lang="en-US" b="1" dirty="0"/>
                </a:br>
                <a:endParaRPr lang="en-US" dirty="0" smtClean="0"/>
              </a:p>
              <a:p>
                <a:pPr marL="285750" indent="-285750" algn="just">
                  <a:spcBef>
                    <a:spcPts val="200"/>
                  </a:spcBef>
                  <a:spcAft>
                    <a:spcPts val="200"/>
                  </a:spcAft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Note that, </a:t>
                </a:r>
                <a:r>
                  <a:rPr lang="en-US" b="1" dirty="0"/>
                  <a:t>we’re not limited to exact reconstruction of </a:t>
                </a:r>
                <a:r>
                  <a:rPr lang="en-US" b="1" dirty="0" smtClean="0"/>
                  <a:t>𝑀</a:t>
                </a:r>
                <a:r>
                  <a:rPr lang="en-US" b="1" dirty="0"/>
                  <a:t>; SVD offers a straight-forward way to obtain a low-rank approximation of </a:t>
                </a:r>
                <a:r>
                  <a:rPr lang="en-US" b="1" dirty="0" smtClean="0"/>
                  <a:t>𝑀</a:t>
                </a:r>
                <a:r>
                  <a:rPr lang="en-US" b="1" dirty="0"/>
                  <a:t>. We can replace </a:t>
                </a:r>
                <a:r>
                  <a:rPr lang="en-US" b="1" dirty="0" smtClean="0">
                    <a:solidFill>
                      <a:srgbClr val="3EFC24"/>
                    </a:solidFill>
                  </a:rPr>
                  <a:t>𝑈</a:t>
                </a:r>
                <a:r>
                  <a:rPr lang="en-US" b="1" dirty="0"/>
                  <a:t>, </a:t>
                </a:r>
                <a:r>
                  <a:rPr lang="en-US" b="1" dirty="0" smtClean="0">
                    <a:solidFill>
                      <a:srgbClr val="3EFC24"/>
                    </a:solidFill>
                  </a:rPr>
                  <a:t>𝑆</a:t>
                </a:r>
                <a:r>
                  <a:rPr lang="en-US" b="1" dirty="0"/>
                  <a:t>, and </a:t>
                </a:r>
                <a:r>
                  <a:rPr lang="en-US" b="1" dirty="0" smtClean="0">
                    <a:solidFill>
                      <a:srgbClr val="3EFC24"/>
                    </a:solidFill>
                  </a:rPr>
                  <a:t>𝑉</a:t>
                </a:r>
                <a:r>
                  <a:rPr lang="en-US" b="1" dirty="0"/>
                  <a:t> in </a:t>
                </a:r>
                <a:r>
                  <a:rPr lang="en-US" b="1" i="1" dirty="0" smtClean="0"/>
                  <a:t>above equation</a:t>
                </a:r>
                <a:r>
                  <a:rPr lang="en-US" b="1" dirty="0"/>
                  <a:t> with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b="1" i="1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sub>
                    </m:sSub>
                  </m:oMath>
                </a14:m>
                <a:r>
                  <a:rPr lang="en-US" b="1" dirty="0" smtClean="0"/>
                  <a:t>,</a:t>
                </a:r>
                <a:r>
                  <a:rPr lang="en-US" b="1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sub>
                    </m:sSub>
                  </m:oMath>
                </a14:m>
                <a:r>
                  <a:rPr lang="en-US" b="1" dirty="0"/>
                  <a:t>, and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sub>
                    </m:sSub>
                  </m:oMath>
                </a14:m>
                <a:r>
                  <a:rPr lang="en-US" b="1" dirty="0"/>
                  <a:t>, where we use only the first </a:t>
                </a:r>
                <a:r>
                  <a:rPr lang="en-US" b="1" dirty="0" smtClean="0">
                    <a:solidFill>
                      <a:srgbClr val="3EFC24"/>
                    </a:solidFill>
                  </a:rPr>
                  <a:t>𝑘</a:t>
                </a:r>
                <a:r>
                  <a:rPr lang="en-US" b="1" dirty="0">
                    <a:solidFill>
                      <a:srgbClr val="3EFC24"/>
                    </a:solidFill>
                  </a:rPr>
                  <a:t> columns</a:t>
                </a:r>
                <a:r>
                  <a:rPr lang="en-US" b="1" dirty="0"/>
                  <a:t> of the decomposition matrices:</a:t>
                </a:r>
              </a:p>
              <a:p>
                <a:pPr algn="ctr"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b="1" i="1" dirty="0" smtClean="0"/>
                  <a:t>       </a:t>
                </a:r>
                <a:r>
                  <a:rPr lang="en-US" b="1" dirty="0" smtClean="0">
                    <a:solidFill>
                      <a:srgbClr val="3EFC24"/>
                    </a:solidFill>
                  </a:rPr>
                  <a:t>𝑀</a:t>
                </a:r>
                <a:r>
                  <a:rPr lang="en-US" b="1" i="1" dirty="0" smtClean="0">
                    <a:solidFill>
                      <a:srgbClr val="3EFC24"/>
                    </a:solidFill>
                  </a:rPr>
                  <a:t> </a:t>
                </a:r>
                <a:r>
                  <a:rPr lang="en-US" b="1" dirty="0" smtClean="0">
                    <a:solidFill>
                      <a:srgbClr val="3EFC24"/>
                    </a:solidFill>
                  </a:rPr>
                  <a:t>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b="1" i="1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sub>
                    </m:sSub>
                    <m:sSubSup>
                      <m:sSubSupPr>
                        <m:ctrlPr>
                          <a:rPr lang="en-US" b="1" i="1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sub>
                      <m:sup>
                        <m:r>
                          <a:rPr lang="en-US" b="1" i="1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bSup>
                  </m:oMath>
                </a14:m>
                <a:endParaRPr lang="en-US" b="1" dirty="0" smtClean="0">
                  <a:solidFill>
                    <a:srgbClr val="3EFC24"/>
                  </a:solidFill>
                </a:endParaRPr>
              </a:p>
              <a:p>
                <a:pPr algn="ctr"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b="1" dirty="0" smtClean="0">
                    <a:solidFill>
                      <a:srgbClr val="3EFC24"/>
                    </a:solidFill>
                  </a:rPr>
                  <a:t>≈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</m:acc>
                  </m:oMath>
                </a14:m>
                <a:endParaRPr lang="en-US" b="1" dirty="0" smtClean="0"/>
              </a:p>
              <a:p>
                <a:pPr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b="1" dirty="0"/>
                  <a:t> </a:t>
                </a:r>
                <a:r>
                  <a:rPr lang="en-US" b="1" dirty="0" smtClean="0"/>
                  <a:t>    When</a:t>
                </a:r>
                <a:r>
                  <a:rPr lang="en-US" b="1" dirty="0"/>
                  <a:t> </a:t>
                </a:r>
                <a:r>
                  <a:rPr lang="en-US" b="1" i="1" dirty="0">
                    <a:solidFill>
                      <a:srgbClr val="3EFC24"/>
                    </a:solidFill>
                  </a:rPr>
                  <a:t> k &lt; r </a:t>
                </a:r>
                <a:r>
                  <a:rPr lang="en-US" b="1" dirty="0"/>
                  <a:t> then </a:t>
                </a:r>
                <a:r>
                  <a:rPr lang="en-US" b="1" dirty="0" smtClean="0"/>
                  <a:t>above </a:t>
                </a:r>
                <a:r>
                  <a:rPr lang="en-US" b="1" i="1" dirty="0" smtClean="0"/>
                  <a:t>Equation </a:t>
                </a:r>
                <a:r>
                  <a:rPr lang="en-US" b="1" dirty="0" smtClean="0"/>
                  <a:t>provides </a:t>
                </a:r>
                <a:r>
                  <a:rPr lang="en-US" b="1" dirty="0"/>
                  <a:t>a LRA of 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𝑀</a:t>
                </a:r>
                <a:r>
                  <a:rPr lang="en-US" b="1" i="1" dirty="0" smtClean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</m:acc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via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SVD </a:t>
                </a:r>
                <a:r>
                  <a:rPr lang="en-US" b="1" i="1" dirty="0"/>
                  <a:t>[8</a:t>
                </a:r>
                <a:r>
                  <a:rPr lang="en-US" b="1" i="1" dirty="0" smtClean="0"/>
                  <a:t>]</a:t>
                </a:r>
                <a:r>
                  <a:rPr lang="en-US" b="1" dirty="0" smtClean="0"/>
                  <a:t>.</a:t>
                </a:r>
                <a:endParaRPr lang="en-US" b="1" dirty="0"/>
              </a:p>
              <a:p>
                <a:pPr marL="285750" indent="-285750">
                  <a:spcBef>
                    <a:spcPts val="200"/>
                  </a:spcBef>
                  <a:spcAft>
                    <a:spcPts val="200"/>
                  </a:spcAft>
                  <a:buFont typeface="Arial" panose="020B0604020202020204" pitchFamily="34" charset="0"/>
                  <a:buChar char="•"/>
                </a:pPr>
                <a:endParaRPr lang="en-US" b="1" dirty="0"/>
              </a:p>
              <a:p>
                <a:pPr algn="ctr"/>
                <a:endParaRPr lang="en-US" b="1" i="1" dirty="0">
                  <a:solidFill>
                    <a:srgbClr val="3EFC24"/>
                  </a:solidFill>
                </a:endParaRPr>
              </a:p>
              <a:p>
                <a:pPr algn="ctr"/>
                <a:endParaRPr lang="en-US" b="1" i="1" dirty="0" smtClean="0">
                  <a:solidFill>
                    <a:srgbClr val="3EFC24"/>
                  </a:solidFill>
                </a:endParaRPr>
              </a:p>
              <a:p>
                <a:pPr algn="ctr"/>
                <a:endParaRPr lang="en-US" b="1" i="1" dirty="0">
                  <a:solidFill>
                    <a:srgbClr val="3EFC24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38" y="2005642"/>
                <a:ext cx="11621618" cy="5341014"/>
              </a:xfrm>
              <a:prstGeom prst="rect">
                <a:avLst/>
              </a:prstGeom>
              <a:blipFill rotWithShape="0">
                <a:blip r:embed="rId2"/>
                <a:stretch>
                  <a:fillRect l="-367" t="-457" r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118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8438" y="55772"/>
            <a:ext cx="12192000" cy="764903"/>
          </a:xfrm>
        </p:spPr>
        <p:txBody>
          <a:bodyPr/>
          <a:lstStyle/>
          <a:p>
            <a:r>
              <a:rPr lang="en-US" dirty="0" smtClean="0"/>
              <a:t>        </a:t>
            </a:r>
            <a:r>
              <a:rPr lang="en-US" sz="3600" b="1" dirty="0" smtClean="0">
                <a:solidFill>
                  <a:srgbClr val="FFFF00"/>
                </a:solidFill>
              </a:rPr>
              <a:t>PEFT: PARAMETER EFFICIENT FINE TUNING</a:t>
            </a:r>
            <a:endParaRPr lang="en-US" sz="3600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46293" y="438223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15</a:t>
            </a:r>
            <a:endParaRPr lang="en-US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246185" y="670930"/>
            <a:ext cx="12192000" cy="7649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solidFill>
                  <a:srgbClr val="66FF99"/>
                </a:solidFill>
              </a:rPr>
              <a:t>                                   </a:t>
            </a:r>
            <a:r>
              <a:rPr lang="en-US" sz="2800" b="1" dirty="0" smtClean="0">
                <a:solidFill>
                  <a:srgbClr val="66FF99"/>
                </a:solidFill>
              </a:rPr>
              <a:t>II.</a:t>
            </a:r>
            <a:r>
              <a:rPr lang="en-US" b="1" dirty="0" smtClean="0">
                <a:solidFill>
                  <a:srgbClr val="66FF99"/>
                </a:solidFill>
              </a:rPr>
              <a:t> </a:t>
            </a:r>
            <a:r>
              <a:rPr lang="en-US" sz="2800" b="1" dirty="0" err="1" smtClean="0">
                <a:solidFill>
                  <a:srgbClr val="66FF99"/>
                </a:solidFill>
              </a:rPr>
              <a:t>LoRA</a:t>
            </a:r>
            <a:r>
              <a:rPr lang="en-US" sz="2800" b="1" dirty="0" smtClean="0">
                <a:solidFill>
                  <a:srgbClr val="66FF99"/>
                </a:solidFill>
              </a:rPr>
              <a:t>: </a:t>
            </a:r>
            <a:r>
              <a:rPr lang="en-US" sz="2800" b="1" dirty="0" smtClean="0">
                <a:solidFill>
                  <a:srgbClr val="FF9933"/>
                </a:solidFill>
              </a:rPr>
              <a:t>Lo</a:t>
            </a:r>
            <a:r>
              <a:rPr lang="en-US" sz="2800" b="1" dirty="0" smtClean="0">
                <a:solidFill>
                  <a:srgbClr val="66FF99"/>
                </a:solidFill>
              </a:rPr>
              <a:t>w </a:t>
            </a:r>
            <a:r>
              <a:rPr lang="en-US" sz="2800" b="1" dirty="0" smtClean="0">
                <a:solidFill>
                  <a:srgbClr val="FF9933"/>
                </a:solidFill>
              </a:rPr>
              <a:t>R</a:t>
            </a:r>
            <a:r>
              <a:rPr lang="en-US" sz="2800" b="1" dirty="0" smtClean="0">
                <a:solidFill>
                  <a:srgbClr val="66FF99"/>
                </a:solidFill>
              </a:rPr>
              <a:t>ank </a:t>
            </a:r>
            <a:r>
              <a:rPr lang="en-US" sz="2800" b="1" dirty="0" smtClean="0">
                <a:solidFill>
                  <a:srgbClr val="FF9933"/>
                </a:solidFill>
              </a:rPr>
              <a:t>A</a:t>
            </a:r>
            <a:r>
              <a:rPr lang="en-US" sz="2800" b="1" dirty="0" smtClean="0">
                <a:solidFill>
                  <a:srgbClr val="66FF99"/>
                </a:solidFill>
              </a:rPr>
              <a:t>daptation</a:t>
            </a:r>
            <a:endParaRPr lang="en-US" sz="2800" b="1" dirty="0">
              <a:solidFill>
                <a:srgbClr val="66FF99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8438" y="1738815"/>
            <a:ext cx="11621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i="1" dirty="0" smtClean="0">
              <a:solidFill>
                <a:srgbClr val="3EFC24"/>
              </a:solidFill>
            </a:endParaRPr>
          </a:p>
          <a:p>
            <a:pPr algn="ctr"/>
            <a:endParaRPr lang="en-US" b="1" i="1" dirty="0">
              <a:solidFill>
                <a:srgbClr val="3EFC24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66008" y="1354180"/>
            <a:ext cx="12192000" cy="7649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solidFill>
                  <a:srgbClr val="66FF99"/>
                </a:solidFill>
              </a:rPr>
              <a:t>                                   </a:t>
            </a:r>
            <a:endParaRPr lang="en-US" sz="2000" b="1" dirty="0">
              <a:solidFill>
                <a:srgbClr val="FF993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66008" y="3346126"/>
                <a:ext cx="11621618" cy="2200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b="1" dirty="0" smtClean="0"/>
                  <a:t>The new matrices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1" i="1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en-US" b="1" i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1" i="1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en-US" b="1" dirty="0"/>
                  <a:t> can be very </a:t>
                </a:r>
                <a:r>
                  <a:rPr lang="en-US" b="1" dirty="0">
                    <a:solidFill>
                      <a:srgbClr val="3EFC24"/>
                    </a:solidFill>
                  </a:rPr>
                  <a:t>small</a:t>
                </a:r>
                <a:r>
                  <a:rPr lang="en-US" b="1" dirty="0"/>
                  <a:t>. For example, suppose </a:t>
                </a:r>
                <a:r>
                  <a:rPr lang="en-US" b="1" i="1" dirty="0" smtClean="0">
                    <a:solidFill>
                      <a:srgbClr val="3EFC24"/>
                    </a:solidFill>
                  </a:rPr>
                  <a:t>A = 100</a:t>
                </a:r>
                <a:r>
                  <a:rPr lang="en-US" b="1" i="1" dirty="0" smtClean="0"/>
                  <a:t> </a:t>
                </a:r>
                <a:r>
                  <a:rPr lang="en-US" b="1" dirty="0" smtClean="0"/>
                  <a:t>and </a:t>
                </a:r>
                <a:r>
                  <a:rPr lang="en-US" b="1" i="1" dirty="0" smtClean="0">
                    <a:solidFill>
                      <a:srgbClr val="3EFC24"/>
                    </a:solidFill>
                  </a:rPr>
                  <a:t>B = 500</a:t>
                </a:r>
                <a:r>
                  <a:rPr lang="en-US" b="1" dirty="0" smtClean="0"/>
                  <a:t>, </a:t>
                </a:r>
                <a:r>
                  <a:rPr lang="en-US" b="1" dirty="0"/>
                  <a:t>then the size of </a:t>
                </a:r>
                <a:r>
                  <a:rPr lang="en-US" b="1" i="1" dirty="0" smtClean="0">
                    <a:solidFill>
                      <a:srgbClr val="3EFC24"/>
                    </a:solidFill>
                  </a:rPr>
                  <a:t>ΔW </a:t>
                </a:r>
                <a:r>
                  <a:rPr lang="en-US" b="1" dirty="0" smtClean="0"/>
                  <a:t>is</a:t>
                </a:r>
                <a:r>
                  <a:rPr lang="en-US" b="1" dirty="0" smtClean="0">
                    <a:solidFill>
                      <a:srgbClr val="3EFC24"/>
                    </a:solidFill>
                  </a:rPr>
                  <a:t> 100×500 = 50,000</a:t>
                </a:r>
                <a:r>
                  <a:rPr lang="en-US" b="1" dirty="0" smtClean="0"/>
                  <a:t>. </a:t>
                </a:r>
                <a:r>
                  <a:rPr lang="en-US" b="1" dirty="0"/>
                  <a:t>Now, if we decompose this into two </a:t>
                </a:r>
                <a:r>
                  <a:rPr lang="en-US" b="1" dirty="0" smtClean="0"/>
                  <a:t>smaller </a:t>
                </a:r>
                <a:r>
                  <a:rPr lang="en-US" b="1" dirty="0"/>
                  <a:t>matrices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1" i="1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en-US" b="1" dirty="0" smtClean="0">
                    <a:solidFill>
                      <a:srgbClr val="3EFC24"/>
                    </a:solidFill>
                  </a:rPr>
                  <a:t>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 dirty="0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  <m:t>𝟏𝟎𝟎</m:t>
                        </m:r>
                        <m:r>
                          <a:rPr lang="en-US" b="1" i="1" dirty="0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1" i="1" dirty="0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rgbClr val="3EFC24"/>
                            </a:solidFill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b="1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3EFC24"/>
                    </a:solidFill>
                  </a:rPr>
                  <a:t>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b="1" i="1" dirty="0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1" i="1" dirty="0" smtClean="0">
                            <a:solidFill>
                              <a:srgbClr val="3EFC24"/>
                            </a:solidFill>
                            <a:latin typeface="Cambria Math" panose="02040503050406030204" pitchFamily="18" charset="0"/>
                          </a:rPr>
                          <m:t>𝟏𝟎𝟎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rgbClr val="3EFC24"/>
                    </a:solidFill>
                  </a:rPr>
                  <a:t> </a:t>
                </a:r>
                <a:r>
                  <a:rPr lang="en-US" b="1" dirty="0"/>
                  <a:t>, we only have </a:t>
                </a:r>
                <a:r>
                  <a:rPr lang="en-US" b="1" dirty="0" smtClean="0">
                    <a:solidFill>
                      <a:srgbClr val="3EFC24"/>
                    </a:solidFill>
                  </a:rPr>
                  <a:t>5×100 + 5×500 = 3,000 parameters</a:t>
                </a:r>
                <a:r>
                  <a:rPr lang="en-US" b="1" dirty="0" smtClean="0"/>
                  <a:t> </a:t>
                </a:r>
                <a:r>
                  <a:rPr lang="en-US" b="1" dirty="0"/>
                  <a:t>in total.</a:t>
                </a:r>
              </a:p>
              <a:p>
                <a:pPr algn="ctr"/>
                <a:endParaRPr lang="en-US" b="1" i="1" dirty="0">
                  <a:solidFill>
                    <a:srgbClr val="3EFC24"/>
                  </a:solidFill>
                </a:endParaRPr>
              </a:p>
              <a:p>
                <a:pPr algn="ctr"/>
                <a:endParaRPr lang="en-US" b="1" i="1" dirty="0" smtClean="0">
                  <a:solidFill>
                    <a:srgbClr val="3EFC24"/>
                  </a:solidFill>
                </a:endParaRPr>
              </a:p>
              <a:p>
                <a:pPr algn="ctr"/>
                <a:endParaRPr lang="en-US" b="1" i="1" dirty="0">
                  <a:solidFill>
                    <a:srgbClr val="3EFC24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008" y="3346126"/>
                <a:ext cx="11621618" cy="2200859"/>
              </a:xfrm>
              <a:prstGeom prst="rect">
                <a:avLst/>
              </a:prstGeom>
              <a:blipFill rotWithShape="0">
                <a:blip r:embed="rId2"/>
                <a:stretch>
                  <a:fillRect l="-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/>
          <p:cNvSpPr txBox="1">
            <a:spLocks/>
          </p:cNvSpPr>
          <p:nvPr/>
        </p:nvSpPr>
        <p:spPr>
          <a:xfrm>
            <a:off x="-19183" y="2419434"/>
            <a:ext cx="12192000" cy="4663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b="1" dirty="0" smtClean="0">
                <a:solidFill>
                  <a:srgbClr val="EC8CFC"/>
                </a:solidFill>
              </a:rPr>
              <a:t>HOW IS THIS PARAMETER EFFICIENT IF WE INTRODUCE NEW WEIGHT MATRICES ?</a:t>
            </a:r>
            <a:endParaRPr lang="en-US" sz="2000" b="1" dirty="0">
              <a:solidFill>
                <a:srgbClr val="EC8CF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36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8438" y="55772"/>
            <a:ext cx="12192000" cy="764903"/>
          </a:xfrm>
        </p:spPr>
        <p:txBody>
          <a:bodyPr/>
          <a:lstStyle/>
          <a:p>
            <a:r>
              <a:rPr lang="en-US" dirty="0" smtClean="0"/>
              <a:t>        </a:t>
            </a:r>
            <a:r>
              <a:rPr lang="en-US" sz="3600" b="1" dirty="0" smtClean="0">
                <a:solidFill>
                  <a:srgbClr val="FFFF00"/>
                </a:solidFill>
              </a:rPr>
              <a:t>PEFT: PARAMETER EFFICIENT FINE TUNING</a:t>
            </a:r>
            <a:endParaRPr lang="en-US" sz="3600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46293" y="438223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16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08438" y="1738815"/>
            <a:ext cx="11621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i="1" dirty="0" smtClean="0">
              <a:solidFill>
                <a:srgbClr val="3EFC24"/>
              </a:solidFill>
            </a:endParaRPr>
          </a:p>
          <a:p>
            <a:pPr algn="ctr"/>
            <a:endParaRPr lang="en-US" b="1" i="1" dirty="0">
              <a:solidFill>
                <a:srgbClr val="3EFC24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66008" y="1354180"/>
            <a:ext cx="12192000" cy="7649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solidFill>
                  <a:srgbClr val="66FF99"/>
                </a:solidFill>
              </a:rPr>
              <a:t>                                   </a:t>
            </a:r>
            <a:endParaRPr lang="en-US" sz="2000" b="1" dirty="0">
              <a:solidFill>
                <a:srgbClr val="FF9933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-167162" y="781594"/>
            <a:ext cx="12172817" cy="7649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solidFill>
                  <a:srgbClr val="66FF99"/>
                </a:solidFill>
              </a:rPr>
              <a:t>                   </a:t>
            </a:r>
            <a:r>
              <a:rPr lang="en-US" sz="2800" b="1" dirty="0" smtClean="0">
                <a:solidFill>
                  <a:srgbClr val="66FF99"/>
                </a:solidFill>
              </a:rPr>
              <a:t>III.</a:t>
            </a:r>
            <a:r>
              <a:rPr lang="en-US" b="1" dirty="0" smtClean="0">
                <a:solidFill>
                  <a:srgbClr val="66FF99"/>
                </a:solidFill>
              </a:rPr>
              <a:t> </a:t>
            </a:r>
            <a:r>
              <a:rPr lang="en-US" sz="2800" b="1" dirty="0" err="1" smtClean="0">
                <a:solidFill>
                  <a:srgbClr val="66FF99"/>
                </a:solidFill>
              </a:rPr>
              <a:t>QLoRA</a:t>
            </a:r>
            <a:r>
              <a:rPr lang="en-US" sz="2800" b="1" dirty="0" smtClean="0">
                <a:solidFill>
                  <a:srgbClr val="66FF99"/>
                </a:solidFill>
              </a:rPr>
              <a:t>: </a:t>
            </a:r>
            <a:r>
              <a:rPr lang="en-US" sz="2800" b="1" dirty="0" smtClean="0">
                <a:solidFill>
                  <a:srgbClr val="FF9933"/>
                </a:solidFill>
              </a:rPr>
              <a:t>Q</a:t>
            </a:r>
            <a:r>
              <a:rPr lang="en-US" sz="2800" b="1" dirty="0" smtClean="0">
                <a:solidFill>
                  <a:srgbClr val="66FF99"/>
                </a:solidFill>
              </a:rPr>
              <a:t>uantization &amp; </a:t>
            </a:r>
            <a:r>
              <a:rPr lang="en-US" sz="2800" b="1" dirty="0" smtClean="0">
                <a:solidFill>
                  <a:srgbClr val="FF9933"/>
                </a:solidFill>
              </a:rPr>
              <a:t>Lo</a:t>
            </a:r>
            <a:r>
              <a:rPr lang="en-US" sz="2800" b="1" dirty="0" smtClean="0">
                <a:solidFill>
                  <a:srgbClr val="66FF99"/>
                </a:solidFill>
              </a:rPr>
              <a:t>w </a:t>
            </a:r>
            <a:r>
              <a:rPr lang="en-US" sz="2800" b="1" dirty="0" smtClean="0">
                <a:solidFill>
                  <a:srgbClr val="FF9933"/>
                </a:solidFill>
              </a:rPr>
              <a:t>R</a:t>
            </a:r>
            <a:r>
              <a:rPr lang="en-US" sz="2800" b="1" dirty="0" smtClean="0">
                <a:solidFill>
                  <a:srgbClr val="66FF99"/>
                </a:solidFill>
              </a:rPr>
              <a:t>ank </a:t>
            </a:r>
            <a:r>
              <a:rPr lang="en-US" sz="2800" b="1" dirty="0" smtClean="0">
                <a:solidFill>
                  <a:srgbClr val="FF9933"/>
                </a:solidFill>
              </a:rPr>
              <a:t>A</a:t>
            </a:r>
            <a:r>
              <a:rPr lang="en-US" sz="2800" b="1" dirty="0" smtClean="0">
                <a:solidFill>
                  <a:srgbClr val="66FF99"/>
                </a:solidFill>
              </a:rPr>
              <a:t>dapters</a:t>
            </a:r>
            <a:endParaRPr lang="en-US" sz="2800" b="1" dirty="0">
              <a:solidFill>
                <a:srgbClr val="66FF99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4994" y="2119083"/>
            <a:ext cx="11712632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4-bit Quantization of weights and Parameter Efficient Fine Tuning (PEFT), we choose the PEFT      method: </a:t>
            </a:r>
            <a:r>
              <a:rPr lang="en-US" b="1" dirty="0" err="1" smtClean="0"/>
              <a:t>LoRA</a:t>
            </a:r>
            <a:r>
              <a:rPr lang="en-US" b="1" dirty="0" smtClean="0"/>
              <a:t> and train injected adapter weights (</a:t>
            </a:r>
            <a:r>
              <a:rPr lang="en-US" b="1" dirty="0" err="1" smtClean="0"/>
              <a:t>LoRA</a:t>
            </a:r>
            <a:r>
              <a:rPr lang="en-US" b="1" dirty="0" smtClean="0"/>
              <a:t>) in 32-bit precision.</a:t>
            </a:r>
          </a:p>
          <a:p>
            <a:pPr algn="just">
              <a:spcBef>
                <a:spcPts val="200"/>
              </a:spcBef>
              <a:spcAft>
                <a:spcPts val="200"/>
              </a:spcAft>
            </a:pPr>
            <a:endParaRPr lang="en-US" b="1" dirty="0">
              <a:solidFill>
                <a:srgbClr val="3EFC24"/>
              </a:solidFill>
            </a:endParaRPr>
          </a:p>
          <a:p>
            <a:pPr marL="285750" indent="-285750" algn="just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b="1" dirty="0" err="1" smtClean="0">
                <a:solidFill>
                  <a:srgbClr val="3EFC24"/>
                </a:solidFill>
              </a:rPr>
              <a:t>QLoRA</a:t>
            </a:r>
            <a:r>
              <a:rPr lang="en-US" b="1" dirty="0" smtClean="0"/>
              <a:t> has </a:t>
            </a:r>
            <a:r>
              <a:rPr lang="en-US" b="1" dirty="0" smtClean="0">
                <a:solidFill>
                  <a:srgbClr val="3EFC24"/>
                </a:solidFill>
              </a:rPr>
              <a:t>one storage data type </a:t>
            </a:r>
            <a:r>
              <a:rPr lang="en-US" b="1" dirty="0" smtClean="0"/>
              <a:t>(usually </a:t>
            </a:r>
            <a:r>
              <a:rPr lang="en-US" b="1" dirty="0" smtClean="0">
                <a:solidFill>
                  <a:srgbClr val="3EFC24"/>
                </a:solidFill>
              </a:rPr>
              <a:t>4-bit </a:t>
            </a:r>
            <a:r>
              <a:rPr lang="en-US" b="1" dirty="0" err="1" smtClean="0">
                <a:solidFill>
                  <a:srgbClr val="3EFC24"/>
                </a:solidFill>
              </a:rPr>
              <a:t>NormalFloat</a:t>
            </a:r>
            <a:r>
              <a:rPr lang="en-US" b="1" dirty="0" smtClean="0"/>
              <a:t>) and </a:t>
            </a:r>
            <a:r>
              <a:rPr lang="en-US" b="1" dirty="0" smtClean="0">
                <a:solidFill>
                  <a:srgbClr val="3EFC24"/>
                </a:solidFill>
              </a:rPr>
              <a:t>a computation data type </a:t>
            </a:r>
            <a:r>
              <a:rPr lang="en-US" b="1" dirty="0" smtClean="0"/>
              <a:t>(16-bit </a:t>
            </a:r>
            <a:r>
              <a:rPr lang="en-US" b="1" dirty="0" err="1" smtClean="0"/>
              <a:t>BrainFloat</a:t>
            </a:r>
            <a:r>
              <a:rPr lang="en-US" b="1" dirty="0" smtClean="0"/>
              <a:t>)</a:t>
            </a:r>
          </a:p>
          <a:p>
            <a:pPr marL="285750" indent="-285750" algn="just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 algn="just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We </a:t>
            </a:r>
            <a:r>
              <a:rPr lang="en-US" b="1" dirty="0" err="1" smtClean="0">
                <a:solidFill>
                  <a:srgbClr val="3EFC24"/>
                </a:solidFill>
              </a:rPr>
              <a:t>dequantize</a:t>
            </a:r>
            <a:r>
              <a:rPr lang="en-US" b="1" dirty="0" smtClean="0"/>
              <a:t> the </a:t>
            </a:r>
            <a:r>
              <a:rPr lang="en-US" b="1" dirty="0" smtClean="0">
                <a:solidFill>
                  <a:srgbClr val="3EFC24"/>
                </a:solidFill>
              </a:rPr>
              <a:t>storage data type</a:t>
            </a:r>
            <a:r>
              <a:rPr lang="en-US" b="1" dirty="0" smtClean="0"/>
              <a:t> to the </a:t>
            </a:r>
            <a:r>
              <a:rPr lang="en-US" b="1" dirty="0" smtClean="0">
                <a:solidFill>
                  <a:srgbClr val="3EFC24"/>
                </a:solidFill>
              </a:rPr>
              <a:t>computation data type</a:t>
            </a:r>
            <a:r>
              <a:rPr lang="en-US" b="1" dirty="0" smtClean="0"/>
              <a:t> to perform the forward and backward pass, but we only compute weight gradients for the </a:t>
            </a:r>
            <a:r>
              <a:rPr lang="en-US" b="1" dirty="0" err="1" smtClean="0"/>
              <a:t>LoRA</a:t>
            </a:r>
            <a:r>
              <a:rPr lang="en-US" b="1" dirty="0" smtClean="0"/>
              <a:t> parameters which use 16-bit </a:t>
            </a:r>
            <a:r>
              <a:rPr lang="en-US" b="1" dirty="0" err="1" smtClean="0"/>
              <a:t>BrainFloat</a:t>
            </a:r>
            <a:r>
              <a:rPr lang="en-US" b="1" dirty="0" smtClean="0"/>
              <a:t>.</a:t>
            </a:r>
            <a:endParaRPr lang="en-US" b="1" dirty="0"/>
          </a:p>
          <a:p>
            <a:pPr algn="ctr"/>
            <a:endParaRPr lang="en-US" b="1" i="1" dirty="0">
              <a:solidFill>
                <a:srgbClr val="3EFC24"/>
              </a:solidFill>
            </a:endParaRPr>
          </a:p>
          <a:p>
            <a:pPr algn="ctr"/>
            <a:endParaRPr lang="en-US" b="1" i="1" dirty="0" smtClean="0">
              <a:solidFill>
                <a:srgbClr val="3EFC24"/>
              </a:solidFill>
            </a:endParaRPr>
          </a:p>
          <a:p>
            <a:pPr algn="ctr"/>
            <a:endParaRPr lang="en-US" b="1" i="1" dirty="0">
              <a:solidFill>
                <a:srgbClr val="3EFC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10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8438" y="55772"/>
            <a:ext cx="12192000" cy="764903"/>
          </a:xfrm>
        </p:spPr>
        <p:txBody>
          <a:bodyPr/>
          <a:lstStyle/>
          <a:p>
            <a:r>
              <a:rPr lang="en-US" dirty="0" smtClean="0"/>
              <a:t>        </a:t>
            </a:r>
            <a:r>
              <a:rPr lang="en-US" sz="3600" b="1" dirty="0" smtClean="0">
                <a:solidFill>
                  <a:srgbClr val="FFFF00"/>
                </a:solidFill>
              </a:rPr>
              <a:t>PEFT: PARAMETER EFFICIENT FINE TUNING</a:t>
            </a:r>
            <a:endParaRPr lang="en-US" sz="3600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46293" y="438223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17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08438" y="1738815"/>
            <a:ext cx="11621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i="1" dirty="0" smtClean="0">
              <a:solidFill>
                <a:srgbClr val="3EFC24"/>
              </a:solidFill>
            </a:endParaRPr>
          </a:p>
          <a:p>
            <a:pPr algn="ctr"/>
            <a:endParaRPr lang="en-US" b="1" i="1" dirty="0">
              <a:solidFill>
                <a:srgbClr val="3EFC24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66008" y="1354180"/>
            <a:ext cx="12192000" cy="7649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solidFill>
                  <a:srgbClr val="66FF99"/>
                </a:solidFill>
              </a:rPr>
              <a:t>                                   </a:t>
            </a:r>
            <a:endParaRPr lang="en-US" sz="2000" b="1" dirty="0">
              <a:solidFill>
                <a:srgbClr val="FF9933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-108067" y="622889"/>
            <a:ext cx="12172817" cy="7649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solidFill>
                  <a:srgbClr val="66FF99"/>
                </a:solidFill>
              </a:rPr>
              <a:t>                   </a:t>
            </a:r>
            <a:r>
              <a:rPr lang="en-US" sz="2800" b="1" dirty="0" smtClean="0">
                <a:solidFill>
                  <a:srgbClr val="66FF99"/>
                </a:solidFill>
              </a:rPr>
              <a:t>III.</a:t>
            </a:r>
            <a:r>
              <a:rPr lang="en-US" b="1" dirty="0" smtClean="0">
                <a:solidFill>
                  <a:srgbClr val="66FF99"/>
                </a:solidFill>
              </a:rPr>
              <a:t> </a:t>
            </a:r>
            <a:r>
              <a:rPr lang="en-US" sz="2800" b="1" dirty="0" err="1" smtClean="0">
                <a:solidFill>
                  <a:srgbClr val="66FF99"/>
                </a:solidFill>
              </a:rPr>
              <a:t>QLoRA</a:t>
            </a:r>
            <a:r>
              <a:rPr lang="en-US" sz="2800" b="1" dirty="0" smtClean="0">
                <a:solidFill>
                  <a:srgbClr val="66FF99"/>
                </a:solidFill>
              </a:rPr>
              <a:t>: </a:t>
            </a:r>
            <a:r>
              <a:rPr lang="en-US" sz="2800" b="1" dirty="0" smtClean="0">
                <a:solidFill>
                  <a:srgbClr val="FF9933"/>
                </a:solidFill>
              </a:rPr>
              <a:t>Q</a:t>
            </a:r>
            <a:r>
              <a:rPr lang="en-US" sz="2800" b="1" dirty="0" smtClean="0">
                <a:solidFill>
                  <a:srgbClr val="66FF99"/>
                </a:solidFill>
              </a:rPr>
              <a:t>uantization &amp; </a:t>
            </a:r>
            <a:r>
              <a:rPr lang="en-US" sz="2800" b="1" dirty="0" smtClean="0">
                <a:solidFill>
                  <a:srgbClr val="FF9933"/>
                </a:solidFill>
              </a:rPr>
              <a:t>Lo</a:t>
            </a:r>
            <a:r>
              <a:rPr lang="en-US" sz="2800" b="1" dirty="0" smtClean="0">
                <a:solidFill>
                  <a:srgbClr val="66FF99"/>
                </a:solidFill>
              </a:rPr>
              <a:t>w </a:t>
            </a:r>
            <a:r>
              <a:rPr lang="en-US" sz="2800" b="1" dirty="0" smtClean="0">
                <a:solidFill>
                  <a:srgbClr val="FF9933"/>
                </a:solidFill>
              </a:rPr>
              <a:t>R</a:t>
            </a:r>
            <a:r>
              <a:rPr lang="en-US" sz="2800" b="1" dirty="0" smtClean="0">
                <a:solidFill>
                  <a:srgbClr val="66FF99"/>
                </a:solidFill>
              </a:rPr>
              <a:t>ank </a:t>
            </a:r>
            <a:r>
              <a:rPr lang="en-US" sz="2800" b="1" dirty="0" smtClean="0">
                <a:solidFill>
                  <a:srgbClr val="FF9933"/>
                </a:solidFill>
              </a:rPr>
              <a:t>A</a:t>
            </a:r>
            <a:r>
              <a:rPr lang="en-US" sz="2800" b="1" dirty="0" smtClean="0">
                <a:solidFill>
                  <a:srgbClr val="66FF99"/>
                </a:solidFill>
              </a:rPr>
              <a:t>dapters</a:t>
            </a:r>
            <a:endParaRPr lang="en-US" sz="2800" b="1" dirty="0">
              <a:solidFill>
                <a:srgbClr val="66FF99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0300" y="1492621"/>
            <a:ext cx="5569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9933"/>
                </a:solidFill>
              </a:rPr>
              <a:t>4-bit </a:t>
            </a:r>
            <a:r>
              <a:rPr lang="en-US" sz="2000" b="1" dirty="0" err="1" smtClean="0">
                <a:solidFill>
                  <a:srgbClr val="FF9933"/>
                </a:solidFill>
              </a:rPr>
              <a:t>NormalFloat</a:t>
            </a:r>
            <a:r>
              <a:rPr lang="en-US" sz="2000" b="1" dirty="0" smtClean="0">
                <a:solidFill>
                  <a:srgbClr val="FF9933"/>
                </a:solidFill>
              </a:rPr>
              <a:t> </a:t>
            </a:r>
            <a:r>
              <a:rPr lang="en-US" sz="2000" b="1" dirty="0">
                <a:solidFill>
                  <a:srgbClr val="FF9933"/>
                </a:solidFill>
              </a:rPr>
              <a:t>(</a:t>
            </a:r>
            <a:r>
              <a:rPr lang="en-US" sz="2000" b="1" dirty="0" smtClean="0">
                <a:solidFill>
                  <a:srgbClr val="FF9933"/>
                </a:solidFill>
              </a:rPr>
              <a:t>NF4) Quantization</a:t>
            </a:r>
            <a:endParaRPr lang="en-US" sz="2000" b="1" dirty="0">
              <a:solidFill>
                <a:srgbClr val="FF9933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438" y="2243754"/>
            <a:ext cx="11621618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200"/>
              </a:spcBef>
              <a:spcAft>
                <a:spcPts val="200"/>
              </a:spcAft>
              <a:buFont typeface="+mj-lt"/>
              <a:buAutoNum type="arabicParenR"/>
            </a:pPr>
            <a:r>
              <a:rPr lang="en-US" b="1" dirty="0" smtClean="0">
                <a:solidFill>
                  <a:srgbClr val="3EFC24"/>
                </a:solidFill>
              </a:rPr>
              <a:t>Normalization: </a:t>
            </a:r>
            <a:r>
              <a:rPr lang="en-US" b="1" dirty="0" smtClean="0"/>
              <a:t>The weights of the model are first normalized to have </a:t>
            </a:r>
            <a:r>
              <a:rPr lang="en-US" b="1" dirty="0" smtClean="0">
                <a:solidFill>
                  <a:srgbClr val="3EFC24"/>
                </a:solidFill>
              </a:rPr>
              <a:t>zero mean </a:t>
            </a:r>
            <a:r>
              <a:rPr lang="en-US" b="1" dirty="0" smtClean="0"/>
              <a:t>and</a:t>
            </a:r>
            <a:r>
              <a:rPr lang="en-US" b="1" dirty="0" smtClean="0">
                <a:solidFill>
                  <a:srgbClr val="3EFC24"/>
                </a:solidFill>
              </a:rPr>
              <a:t> unit variance</a:t>
            </a:r>
            <a:r>
              <a:rPr lang="en-US" b="1" dirty="0" smtClean="0"/>
              <a:t>. This ensures that the weights are </a:t>
            </a:r>
            <a:r>
              <a:rPr lang="en-US" b="1" dirty="0" smtClean="0">
                <a:solidFill>
                  <a:srgbClr val="3EFC24"/>
                </a:solidFill>
              </a:rPr>
              <a:t>distributed around zero</a:t>
            </a:r>
            <a:r>
              <a:rPr lang="en-US" b="1" dirty="0" smtClean="0"/>
              <a:t> and fall within a certain range.</a:t>
            </a:r>
          </a:p>
          <a:p>
            <a:pPr marL="342900" indent="-342900" algn="just">
              <a:spcBef>
                <a:spcPts val="200"/>
              </a:spcBef>
              <a:spcAft>
                <a:spcPts val="200"/>
              </a:spcAft>
              <a:buFont typeface="+mj-lt"/>
              <a:buAutoNum type="arabicParenR"/>
            </a:pPr>
            <a:endParaRPr lang="en-US" b="1" dirty="0">
              <a:solidFill>
                <a:srgbClr val="3EFC24"/>
              </a:solidFill>
            </a:endParaRPr>
          </a:p>
          <a:p>
            <a:pPr marL="342900" indent="-342900" algn="just">
              <a:spcBef>
                <a:spcPts val="200"/>
              </a:spcBef>
              <a:spcAft>
                <a:spcPts val="200"/>
              </a:spcAft>
              <a:buFont typeface="+mj-lt"/>
              <a:buAutoNum type="arabicParenR"/>
            </a:pPr>
            <a:r>
              <a:rPr lang="en-US" b="1" dirty="0" smtClean="0">
                <a:solidFill>
                  <a:srgbClr val="3EFC24"/>
                </a:solidFill>
              </a:rPr>
              <a:t>Quantization: </a:t>
            </a:r>
            <a:r>
              <a:rPr lang="en-US" b="1" dirty="0" smtClean="0"/>
              <a:t>The normalized weights are then </a:t>
            </a:r>
            <a:r>
              <a:rPr lang="en-US" b="1" dirty="0" smtClean="0">
                <a:solidFill>
                  <a:srgbClr val="3EFC24"/>
                </a:solidFill>
              </a:rPr>
              <a:t>quantized to 4-bits</a:t>
            </a:r>
            <a:r>
              <a:rPr lang="en-US" b="1" dirty="0" smtClean="0"/>
              <a:t>. This involves mapping the original high-precision weights to a smaller set of low-precision values. In the case of NF4, the </a:t>
            </a:r>
            <a:r>
              <a:rPr lang="en-US" b="1" dirty="0" smtClean="0">
                <a:solidFill>
                  <a:srgbClr val="3EFC24"/>
                </a:solidFill>
              </a:rPr>
              <a:t>quantization levels are chosen to be evenly spaced</a:t>
            </a:r>
            <a:r>
              <a:rPr lang="en-US" b="1" dirty="0" smtClean="0"/>
              <a:t> in the range of the normalized weights.</a:t>
            </a:r>
          </a:p>
          <a:p>
            <a:pPr marL="342900" indent="-342900" algn="just">
              <a:spcBef>
                <a:spcPts val="200"/>
              </a:spcBef>
              <a:spcAft>
                <a:spcPts val="200"/>
              </a:spcAft>
              <a:buFont typeface="+mj-lt"/>
              <a:buAutoNum type="arabicParenR"/>
            </a:pPr>
            <a:endParaRPr lang="en-US" b="1" dirty="0"/>
          </a:p>
          <a:p>
            <a:pPr marL="342900" indent="-342900" algn="just">
              <a:spcBef>
                <a:spcPts val="200"/>
              </a:spcBef>
              <a:spcAft>
                <a:spcPts val="200"/>
              </a:spcAft>
              <a:buFont typeface="+mj-lt"/>
              <a:buAutoNum type="arabicParenR"/>
            </a:pPr>
            <a:r>
              <a:rPr lang="en-US" b="1" dirty="0" err="1" smtClean="0">
                <a:solidFill>
                  <a:srgbClr val="3EFC24"/>
                </a:solidFill>
              </a:rPr>
              <a:t>Dequantization</a:t>
            </a:r>
            <a:r>
              <a:rPr lang="en-US" b="1" dirty="0" smtClean="0">
                <a:solidFill>
                  <a:srgbClr val="3EFC24"/>
                </a:solidFill>
              </a:rPr>
              <a:t>: </a:t>
            </a:r>
            <a:r>
              <a:rPr lang="en-US" b="1" dirty="0" smtClean="0"/>
              <a:t>During the forward pass and </a:t>
            </a:r>
            <a:r>
              <a:rPr lang="en-US" b="1" dirty="0" err="1" smtClean="0"/>
              <a:t>backpropagation</a:t>
            </a:r>
            <a:r>
              <a:rPr lang="en-US" b="1" dirty="0" smtClean="0"/>
              <a:t>, the quantized weights are </a:t>
            </a:r>
            <a:r>
              <a:rPr lang="en-US" b="1" dirty="0" err="1" smtClean="0">
                <a:solidFill>
                  <a:srgbClr val="3EFC24"/>
                </a:solidFill>
              </a:rPr>
              <a:t>dequantized</a:t>
            </a:r>
            <a:r>
              <a:rPr lang="en-US" b="1" dirty="0" smtClean="0">
                <a:solidFill>
                  <a:srgbClr val="3EFC24"/>
                </a:solidFill>
              </a:rPr>
              <a:t> back to full precision</a:t>
            </a:r>
            <a:r>
              <a:rPr lang="en-US" b="1" dirty="0" smtClean="0"/>
              <a:t>. This is done by mapping the 4-bit quantized values back to their original range. The </a:t>
            </a:r>
            <a:r>
              <a:rPr lang="en-US" b="1" dirty="0" err="1" smtClean="0"/>
              <a:t>dequantized</a:t>
            </a:r>
            <a:r>
              <a:rPr lang="en-US" b="1" dirty="0" smtClean="0"/>
              <a:t> weights are used in the computations, but they are stored in memory in their 4-bit quantized form. </a:t>
            </a:r>
            <a:endParaRPr lang="en-US" b="1" dirty="0"/>
          </a:p>
          <a:p>
            <a:pPr algn="ctr"/>
            <a:endParaRPr lang="en-US" b="1" i="1" dirty="0">
              <a:solidFill>
                <a:srgbClr val="3EFC24"/>
              </a:solidFill>
            </a:endParaRPr>
          </a:p>
          <a:p>
            <a:pPr algn="ctr"/>
            <a:endParaRPr lang="en-US" b="1" i="1" dirty="0" smtClean="0">
              <a:solidFill>
                <a:srgbClr val="3EFC24"/>
              </a:solidFill>
            </a:endParaRPr>
          </a:p>
          <a:p>
            <a:pPr algn="ctr"/>
            <a:endParaRPr lang="en-US" b="1" i="1" dirty="0">
              <a:solidFill>
                <a:srgbClr val="3EFC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10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8438" y="55772"/>
            <a:ext cx="12192000" cy="764903"/>
          </a:xfrm>
        </p:spPr>
        <p:txBody>
          <a:bodyPr/>
          <a:lstStyle/>
          <a:p>
            <a:r>
              <a:rPr lang="en-US" dirty="0" smtClean="0"/>
              <a:t>        </a:t>
            </a:r>
            <a:r>
              <a:rPr lang="en-US" sz="3600" b="1" dirty="0" smtClean="0">
                <a:solidFill>
                  <a:srgbClr val="FFFF00"/>
                </a:solidFill>
              </a:rPr>
              <a:t>PEFT: PARAMETER EFFICIENT FINE TUNING</a:t>
            </a:r>
            <a:endParaRPr lang="en-US" sz="3600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46293" y="438223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18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08438" y="1738815"/>
            <a:ext cx="11621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i="1" dirty="0" smtClean="0">
              <a:solidFill>
                <a:srgbClr val="3EFC24"/>
              </a:solidFill>
            </a:endParaRPr>
          </a:p>
          <a:p>
            <a:pPr algn="ctr"/>
            <a:endParaRPr lang="en-US" b="1" i="1" dirty="0">
              <a:solidFill>
                <a:srgbClr val="3EFC24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66008" y="1354180"/>
            <a:ext cx="12192000" cy="7649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solidFill>
                  <a:srgbClr val="66FF99"/>
                </a:solidFill>
              </a:rPr>
              <a:t>                                   </a:t>
            </a:r>
            <a:endParaRPr lang="en-US" sz="2000" b="1" dirty="0">
              <a:solidFill>
                <a:srgbClr val="FF9933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-108067" y="622889"/>
            <a:ext cx="12172817" cy="7649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solidFill>
                  <a:srgbClr val="66FF99"/>
                </a:solidFill>
              </a:rPr>
              <a:t>                   </a:t>
            </a:r>
            <a:r>
              <a:rPr lang="en-US" sz="2800" b="1" dirty="0" smtClean="0">
                <a:solidFill>
                  <a:srgbClr val="66FF99"/>
                </a:solidFill>
              </a:rPr>
              <a:t>III.</a:t>
            </a:r>
            <a:r>
              <a:rPr lang="en-US" b="1" dirty="0" smtClean="0">
                <a:solidFill>
                  <a:srgbClr val="66FF99"/>
                </a:solidFill>
              </a:rPr>
              <a:t> </a:t>
            </a:r>
            <a:r>
              <a:rPr lang="en-US" sz="2800" b="1" dirty="0" err="1" smtClean="0">
                <a:solidFill>
                  <a:srgbClr val="66FF99"/>
                </a:solidFill>
              </a:rPr>
              <a:t>QLoRA</a:t>
            </a:r>
            <a:r>
              <a:rPr lang="en-US" sz="2800" b="1" dirty="0" smtClean="0">
                <a:solidFill>
                  <a:srgbClr val="66FF99"/>
                </a:solidFill>
              </a:rPr>
              <a:t>: </a:t>
            </a:r>
            <a:r>
              <a:rPr lang="en-US" sz="2800" b="1" dirty="0" smtClean="0">
                <a:solidFill>
                  <a:srgbClr val="FF9933"/>
                </a:solidFill>
              </a:rPr>
              <a:t>Q</a:t>
            </a:r>
            <a:r>
              <a:rPr lang="en-US" sz="2800" b="1" dirty="0" smtClean="0">
                <a:solidFill>
                  <a:srgbClr val="66FF99"/>
                </a:solidFill>
              </a:rPr>
              <a:t>uantization &amp; </a:t>
            </a:r>
            <a:r>
              <a:rPr lang="en-US" sz="2800" b="1" dirty="0" smtClean="0">
                <a:solidFill>
                  <a:srgbClr val="FF9933"/>
                </a:solidFill>
              </a:rPr>
              <a:t>Lo</a:t>
            </a:r>
            <a:r>
              <a:rPr lang="en-US" sz="2800" b="1" dirty="0" smtClean="0">
                <a:solidFill>
                  <a:srgbClr val="66FF99"/>
                </a:solidFill>
              </a:rPr>
              <a:t>w </a:t>
            </a:r>
            <a:r>
              <a:rPr lang="en-US" sz="2800" b="1" dirty="0" smtClean="0">
                <a:solidFill>
                  <a:srgbClr val="FF9933"/>
                </a:solidFill>
              </a:rPr>
              <a:t>R</a:t>
            </a:r>
            <a:r>
              <a:rPr lang="en-US" sz="2800" b="1" dirty="0" smtClean="0">
                <a:solidFill>
                  <a:srgbClr val="66FF99"/>
                </a:solidFill>
              </a:rPr>
              <a:t>ank </a:t>
            </a:r>
            <a:r>
              <a:rPr lang="en-US" sz="2800" b="1" dirty="0" smtClean="0">
                <a:solidFill>
                  <a:srgbClr val="FF9933"/>
                </a:solidFill>
              </a:rPr>
              <a:t>A</a:t>
            </a:r>
            <a:r>
              <a:rPr lang="en-US" sz="2800" b="1" dirty="0" smtClean="0">
                <a:solidFill>
                  <a:srgbClr val="66FF99"/>
                </a:solidFill>
              </a:rPr>
              <a:t>dapters</a:t>
            </a:r>
            <a:endParaRPr lang="en-US" sz="2800" b="1" dirty="0">
              <a:solidFill>
                <a:srgbClr val="66FF99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83842" y="1445150"/>
            <a:ext cx="55691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9933"/>
                </a:solidFill>
              </a:rPr>
              <a:t>4-bit </a:t>
            </a:r>
            <a:r>
              <a:rPr lang="en-US" sz="2000" b="1" dirty="0" err="1" smtClean="0">
                <a:solidFill>
                  <a:srgbClr val="FF9933"/>
                </a:solidFill>
              </a:rPr>
              <a:t>NormalFloat</a:t>
            </a:r>
            <a:r>
              <a:rPr lang="en-US" sz="2000" b="1" dirty="0" smtClean="0">
                <a:solidFill>
                  <a:srgbClr val="FF9933"/>
                </a:solidFill>
              </a:rPr>
              <a:t> </a:t>
            </a:r>
            <a:r>
              <a:rPr lang="en-US" sz="2000" b="1" dirty="0">
                <a:solidFill>
                  <a:srgbClr val="FF9933"/>
                </a:solidFill>
              </a:rPr>
              <a:t>(</a:t>
            </a:r>
            <a:r>
              <a:rPr lang="en-US" sz="2000" b="1" dirty="0" smtClean="0">
                <a:solidFill>
                  <a:srgbClr val="FF9933"/>
                </a:solidFill>
              </a:rPr>
              <a:t>NF4) Quantization</a:t>
            </a:r>
          </a:p>
          <a:p>
            <a:pPr algn="ctr"/>
            <a:endParaRPr lang="en-US" sz="2000" b="1" dirty="0">
              <a:solidFill>
                <a:srgbClr val="FF9933"/>
              </a:solidFill>
            </a:endParaRPr>
          </a:p>
          <a:p>
            <a:pPr algn="ctr"/>
            <a:r>
              <a:rPr lang="en-US" sz="2000" b="1" dirty="0" smtClean="0">
                <a:solidFill>
                  <a:srgbClr val="04ECE6"/>
                </a:solidFill>
              </a:rPr>
              <a:t>EXAMPLE</a:t>
            </a:r>
            <a:endParaRPr lang="en-US" sz="2000" b="1" dirty="0">
              <a:solidFill>
                <a:srgbClr val="04ECE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438" y="2950336"/>
            <a:ext cx="11621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i="1" dirty="0">
              <a:solidFill>
                <a:srgbClr val="3EFC24"/>
              </a:solidFill>
            </a:endParaRPr>
          </a:p>
          <a:p>
            <a:pPr algn="ctr"/>
            <a:endParaRPr lang="en-US" b="1" i="1" dirty="0" smtClean="0">
              <a:solidFill>
                <a:srgbClr val="3EFC24"/>
              </a:solidFill>
            </a:endParaRPr>
          </a:p>
          <a:p>
            <a:pPr algn="ctr"/>
            <a:endParaRPr lang="en-US" b="1" i="1" dirty="0">
              <a:solidFill>
                <a:srgbClr val="3EFC2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7532" y="2652588"/>
            <a:ext cx="1162161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Let us suppose a weight in our NN is a 32-bit floating point number, and its value is 0.5678.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 smtClean="0"/>
              <a:t>Let’s say our </a:t>
            </a:r>
            <a:r>
              <a:rPr lang="en-US" b="1" dirty="0" smtClean="0">
                <a:solidFill>
                  <a:srgbClr val="3EFC24"/>
                </a:solidFill>
              </a:rPr>
              <a:t>4-bit integers </a:t>
            </a:r>
            <a:r>
              <a:rPr lang="en-US" b="1" dirty="0" smtClean="0"/>
              <a:t>represent </a:t>
            </a:r>
            <a:r>
              <a:rPr lang="en-US" b="1" dirty="0" smtClean="0">
                <a:solidFill>
                  <a:srgbClr val="3EFC24"/>
                </a:solidFill>
              </a:rPr>
              <a:t>16 levels evenly spaced</a:t>
            </a:r>
            <a:r>
              <a:rPr lang="en-US" b="1" dirty="0" smtClean="0"/>
              <a:t> between -1 and 1. These levels would be: -1.0, -0.8667, -0.7333, -0.6, -0.4667, -0.3333, -0.2, -0.0667, 0.0667, 0.2, 0.3333, 0.4667, 0.6, 0.7333, 0.8667, 1.0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 smtClean="0"/>
              <a:t>Our original weight value of 0.5678 is closest to 0.6, so we would quantize this weight to </a:t>
            </a:r>
            <a:r>
              <a:rPr lang="en-US" b="1" dirty="0" smtClean="0">
                <a:solidFill>
                  <a:srgbClr val="3EFC24"/>
                </a:solidFill>
              </a:rPr>
              <a:t>0.6</a:t>
            </a:r>
            <a:r>
              <a:rPr lang="en-US" b="1" dirty="0" smtClean="0"/>
              <a:t>.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 smtClean="0"/>
              <a:t>In our 4-bit representation, let’s say 0.6 corresponds to the integer 13. We store the </a:t>
            </a:r>
            <a:r>
              <a:rPr lang="en-US" b="1" dirty="0" smtClean="0">
                <a:solidFill>
                  <a:srgbClr val="3EFC24"/>
                </a:solidFill>
              </a:rPr>
              <a:t>4-bit integer 13 </a:t>
            </a:r>
            <a:r>
              <a:rPr lang="en-US" b="1" dirty="0" smtClean="0"/>
              <a:t>instead of the 32-bit floating-point number 0.5678.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 smtClean="0"/>
              <a:t>If we use this weight in a computation, we first </a:t>
            </a:r>
            <a:r>
              <a:rPr lang="en-US" b="1" dirty="0" err="1" smtClean="0"/>
              <a:t>dequantize</a:t>
            </a:r>
            <a:r>
              <a:rPr lang="en-US" b="1" dirty="0" smtClean="0"/>
              <a:t> it back (0.6) to the floating-point number. The </a:t>
            </a:r>
            <a:r>
              <a:rPr lang="en-US" b="1" dirty="0" err="1" smtClean="0">
                <a:solidFill>
                  <a:srgbClr val="3EFC24"/>
                </a:solidFill>
              </a:rPr>
              <a:t>dequantization</a:t>
            </a:r>
            <a:r>
              <a:rPr lang="en-US" b="1" dirty="0" smtClean="0">
                <a:solidFill>
                  <a:srgbClr val="3EFC24"/>
                </a:solidFill>
              </a:rPr>
              <a:t> error </a:t>
            </a:r>
            <a:r>
              <a:rPr lang="en-US" b="1" dirty="0" smtClean="0"/>
              <a:t>is 0.6 – 0.5678 = 0.0322 (rem: 1 level spaced out is 0.1333 </a:t>
            </a:r>
            <a:r>
              <a:rPr lang="en-US" b="1" dirty="0" smtClean="0">
                <a:sym typeface="Wingdings" panose="05000000000000000000" pitchFamily="2" charset="2"/>
              </a:rPr>
              <a:t> ¼ of a space)</a:t>
            </a:r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pPr algn="ctr"/>
            <a:endParaRPr lang="en-US" b="1" i="1" dirty="0" smtClean="0">
              <a:solidFill>
                <a:srgbClr val="3EFC24"/>
              </a:solidFill>
            </a:endParaRPr>
          </a:p>
          <a:p>
            <a:pPr algn="ctr"/>
            <a:endParaRPr lang="en-US" b="1" i="1" dirty="0">
              <a:solidFill>
                <a:srgbClr val="3EFC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86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8438" y="55772"/>
            <a:ext cx="12192000" cy="764903"/>
          </a:xfrm>
        </p:spPr>
        <p:txBody>
          <a:bodyPr/>
          <a:lstStyle/>
          <a:p>
            <a:r>
              <a:rPr lang="en-US" dirty="0" smtClean="0"/>
              <a:t>        </a:t>
            </a:r>
            <a:r>
              <a:rPr lang="en-US" sz="3600" b="1" dirty="0" smtClean="0">
                <a:solidFill>
                  <a:srgbClr val="FFFF00"/>
                </a:solidFill>
              </a:rPr>
              <a:t>PEFT: PARAMETER EFFICIENT FINE TUNING</a:t>
            </a:r>
            <a:endParaRPr lang="en-US" sz="3600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46293" y="438223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19</a:t>
            </a:r>
            <a:endParaRPr lang="en-US" b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66008" y="1354180"/>
            <a:ext cx="12192000" cy="7649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solidFill>
                  <a:srgbClr val="66FF99"/>
                </a:solidFill>
              </a:rPr>
              <a:t>                                   </a:t>
            </a:r>
            <a:endParaRPr lang="en-US" sz="2000" b="1" dirty="0">
              <a:solidFill>
                <a:srgbClr val="FF9933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-108067" y="622889"/>
            <a:ext cx="12172817" cy="7649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solidFill>
                  <a:srgbClr val="66FF99"/>
                </a:solidFill>
              </a:rPr>
              <a:t>                   </a:t>
            </a:r>
            <a:r>
              <a:rPr lang="en-US" sz="2800" b="1" dirty="0" smtClean="0">
                <a:solidFill>
                  <a:srgbClr val="66FF99"/>
                </a:solidFill>
              </a:rPr>
              <a:t>III.</a:t>
            </a:r>
            <a:r>
              <a:rPr lang="en-US" b="1" dirty="0" smtClean="0">
                <a:solidFill>
                  <a:srgbClr val="66FF99"/>
                </a:solidFill>
              </a:rPr>
              <a:t> </a:t>
            </a:r>
            <a:r>
              <a:rPr lang="en-US" sz="2800" b="1" dirty="0" err="1" smtClean="0">
                <a:solidFill>
                  <a:srgbClr val="66FF99"/>
                </a:solidFill>
              </a:rPr>
              <a:t>QLoRA</a:t>
            </a:r>
            <a:r>
              <a:rPr lang="en-US" sz="2800" b="1" dirty="0" smtClean="0">
                <a:solidFill>
                  <a:srgbClr val="66FF99"/>
                </a:solidFill>
              </a:rPr>
              <a:t>: </a:t>
            </a:r>
            <a:r>
              <a:rPr lang="en-US" sz="2800" b="1" dirty="0" smtClean="0">
                <a:solidFill>
                  <a:srgbClr val="FF9933"/>
                </a:solidFill>
              </a:rPr>
              <a:t>Q</a:t>
            </a:r>
            <a:r>
              <a:rPr lang="en-US" sz="2800" b="1" dirty="0" smtClean="0">
                <a:solidFill>
                  <a:srgbClr val="66FF99"/>
                </a:solidFill>
              </a:rPr>
              <a:t>uantization &amp; </a:t>
            </a:r>
            <a:r>
              <a:rPr lang="en-US" sz="2800" b="1" dirty="0" smtClean="0">
                <a:solidFill>
                  <a:srgbClr val="FF9933"/>
                </a:solidFill>
              </a:rPr>
              <a:t>Lo</a:t>
            </a:r>
            <a:r>
              <a:rPr lang="en-US" sz="2800" b="1" dirty="0" smtClean="0">
                <a:solidFill>
                  <a:srgbClr val="66FF99"/>
                </a:solidFill>
              </a:rPr>
              <a:t>w </a:t>
            </a:r>
            <a:r>
              <a:rPr lang="en-US" sz="2800" b="1" dirty="0" smtClean="0">
                <a:solidFill>
                  <a:srgbClr val="FF9933"/>
                </a:solidFill>
              </a:rPr>
              <a:t>R</a:t>
            </a:r>
            <a:r>
              <a:rPr lang="en-US" sz="2800" b="1" dirty="0" smtClean="0">
                <a:solidFill>
                  <a:srgbClr val="66FF99"/>
                </a:solidFill>
              </a:rPr>
              <a:t>ank </a:t>
            </a:r>
            <a:r>
              <a:rPr lang="en-US" sz="2800" b="1" dirty="0" smtClean="0">
                <a:solidFill>
                  <a:srgbClr val="FF9933"/>
                </a:solidFill>
              </a:rPr>
              <a:t>A</a:t>
            </a:r>
            <a:r>
              <a:rPr lang="en-US" sz="2800" b="1" dirty="0" smtClean="0">
                <a:solidFill>
                  <a:srgbClr val="66FF99"/>
                </a:solidFill>
              </a:rPr>
              <a:t>dapters</a:t>
            </a:r>
            <a:endParaRPr lang="en-US" sz="2800" b="1" dirty="0">
              <a:solidFill>
                <a:srgbClr val="66FF99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83842" y="1445150"/>
            <a:ext cx="5569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9933"/>
                </a:solidFill>
              </a:rPr>
              <a:t>Double Quantization</a:t>
            </a:r>
          </a:p>
          <a:p>
            <a:pPr algn="ctr"/>
            <a:endParaRPr lang="en-US" sz="2000" b="1" dirty="0">
              <a:solidFill>
                <a:srgbClr val="FF9933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438" y="2950336"/>
            <a:ext cx="11621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i="1" dirty="0">
              <a:solidFill>
                <a:srgbClr val="3EFC24"/>
              </a:solidFill>
            </a:endParaRPr>
          </a:p>
          <a:p>
            <a:pPr algn="ctr"/>
            <a:endParaRPr lang="en-US" b="1" i="1" dirty="0" smtClean="0">
              <a:solidFill>
                <a:srgbClr val="3EFC24"/>
              </a:solidFill>
            </a:endParaRPr>
          </a:p>
          <a:p>
            <a:pPr algn="ctr"/>
            <a:endParaRPr lang="en-US" b="1" i="1" dirty="0">
              <a:solidFill>
                <a:srgbClr val="3EFC2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7532" y="1914638"/>
            <a:ext cx="116216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Double quantization is the process of </a:t>
            </a:r>
            <a:r>
              <a:rPr lang="en-US" b="1" dirty="0">
                <a:solidFill>
                  <a:srgbClr val="3EFC24"/>
                </a:solidFill>
              </a:rPr>
              <a:t>quantizing the quantization constant</a:t>
            </a:r>
            <a:r>
              <a:rPr lang="en-US" b="1" dirty="0"/>
              <a:t> to reduce the memory down further to save these constant. </a:t>
            </a:r>
            <a:endParaRPr lang="en-US" b="1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/>
              <a:t>If </a:t>
            </a:r>
            <a:r>
              <a:rPr lang="en-US" b="1" dirty="0"/>
              <a:t>we employed </a:t>
            </a:r>
            <a:r>
              <a:rPr lang="en-US" b="1" dirty="0" err="1"/>
              <a:t>blockwise</a:t>
            </a:r>
            <a:r>
              <a:rPr lang="en-US" b="1" dirty="0"/>
              <a:t> quantization, then we will have </a:t>
            </a:r>
            <a:r>
              <a:rPr lang="en-US" b="1" dirty="0">
                <a:solidFill>
                  <a:srgbClr val="3EFC24"/>
                </a:solidFill>
              </a:rPr>
              <a:t>n quantization constants</a:t>
            </a:r>
            <a:r>
              <a:rPr lang="en-US" b="1" dirty="0"/>
              <a:t> in their original </a:t>
            </a:r>
            <a:r>
              <a:rPr lang="en-US" b="1" dirty="0" err="1"/>
              <a:t>datatype</a:t>
            </a:r>
            <a:r>
              <a:rPr lang="en-US" b="1" dirty="0"/>
              <a:t>. In the case of expansive LLM’s which have substantial number of quantization constants that must be stored, leading to increased </a:t>
            </a:r>
            <a:r>
              <a:rPr lang="en-US" b="1" dirty="0">
                <a:solidFill>
                  <a:srgbClr val="3EFC24"/>
                </a:solidFill>
              </a:rPr>
              <a:t>memory overhead</a:t>
            </a:r>
            <a:r>
              <a:rPr lang="en-US" b="1" dirty="0"/>
              <a:t>.</a:t>
            </a:r>
            <a:endParaRPr lang="en-US" b="1" dirty="0" smtClean="0"/>
          </a:p>
          <a:p>
            <a:endParaRPr lang="en-US" b="1" dirty="0" smtClean="0"/>
          </a:p>
          <a:p>
            <a:pPr algn="ctr"/>
            <a:endParaRPr lang="en-US" b="1" i="1" dirty="0" smtClean="0">
              <a:solidFill>
                <a:srgbClr val="3EFC24"/>
              </a:solidFill>
            </a:endParaRPr>
          </a:p>
          <a:p>
            <a:pPr algn="ctr"/>
            <a:endParaRPr lang="en-US" b="1" i="1" dirty="0">
              <a:solidFill>
                <a:srgbClr val="3EFC24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028" y="3834694"/>
            <a:ext cx="5531519" cy="222781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909296" y="6062505"/>
            <a:ext cx="40998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200"/>
              </a:spcBef>
              <a:spcAft>
                <a:spcPts val="200"/>
              </a:spcAft>
            </a:pPr>
            <a:r>
              <a:rPr lang="en-US" sz="1100" b="1" dirty="0" smtClean="0"/>
              <a:t>Fig 8</a:t>
            </a:r>
            <a:r>
              <a:rPr lang="en-US" sz="1100" b="1" i="1" dirty="0" smtClean="0"/>
              <a:t>: Double Quantization [11]</a:t>
            </a:r>
            <a:endParaRPr lang="en-US" sz="1100" b="1" i="1" dirty="0"/>
          </a:p>
        </p:txBody>
      </p:sp>
    </p:spTree>
    <p:extLst>
      <p:ext uri="{BB962C8B-B14F-4D97-AF65-F5344CB8AC3E}">
        <p14:creationId xmlns:p14="http://schemas.microsoft.com/office/powerpoint/2010/main" val="95358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56138" y="316551"/>
            <a:ext cx="10823331" cy="764903"/>
          </a:xfrm>
        </p:spPr>
        <p:txBody>
          <a:bodyPr/>
          <a:lstStyle/>
          <a:p>
            <a:r>
              <a:rPr lang="en-US" dirty="0" smtClean="0"/>
              <a:t>                      </a:t>
            </a:r>
            <a:r>
              <a:rPr lang="en-US" b="1" dirty="0" smtClean="0">
                <a:solidFill>
                  <a:srgbClr val="FFFF00"/>
                </a:solidFill>
              </a:rPr>
              <a:t>LARGE LANGUAGE MODELS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21108" y="43082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688" y="1608992"/>
            <a:ext cx="114212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/>
              <a:t>Large Language </a:t>
            </a:r>
            <a:r>
              <a:rPr lang="en-US" b="1" dirty="0"/>
              <a:t>M</a:t>
            </a:r>
            <a:r>
              <a:rPr lang="en-US" b="1" dirty="0" smtClean="0"/>
              <a:t>odels (LLM) are very large deep learning models that are </a:t>
            </a:r>
            <a:r>
              <a:rPr lang="en-US" b="1" dirty="0" smtClean="0">
                <a:solidFill>
                  <a:srgbClr val="3EFC24"/>
                </a:solidFill>
              </a:rPr>
              <a:t>pre-trained</a:t>
            </a:r>
            <a:r>
              <a:rPr lang="en-US" b="1" dirty="0" smtClean="0"/>
              <a:t> on vast amounts of data. The underlying </a:t>
            </a:r>
            <a:r>
              <a:rPr lang="en-US" b="1" dirty="0" smtClean="0">
                <a:solidFill>
                  <a:srgbClr val="5CFE22"/>
                </a:solidFill>
              </a:rPr>
              <a:t>transformer</a:t>
            </a:r>
            <a:r>
              <a:rPr lang="en-US" b="1" dirty="0" smtClean="0"/>
              <a:t> is a set of </a:t>
            </a:r>
            <a:r>
              <a:rPr lang="en-US" b="1" dirty="0" smtClean="0">
                <a:solidFill>
                  <a:srgbClr val="3EFC24"/>
                </a:solidFill>
              </a:rPr>
              <a:t>neural networks</a:t>
            </a:r>
            <a:r>
              <a:rPr lang="en-US" b="1" dirty="0" smtClean="0"/>
              <a:t> that consist of an </a:t>
            </a:r>
            <a:r>
              <a:rPr lang="en-US" b="1" dirty="0" smtClean="0">
                <a:solidFill>
                  <a:srgbClr val="3EFC24"/>
                </a:solidFill>
              </a:rPr>
              <a:t>encoder</a:t>
            </a:r>
            <a:r>
              <a:rPr lang="en-US" b="1" dirty="0" smtClean="0"/>
              <a:t> and a </a:t>
            </a:r>
            <a:r>
              <a:rPr lang="en-US" b="1" dirty="0" smtClean="0">
                <a:solidFill>
                  <a:srgbClr val="3EFC24"/>
                </a:solidFill>
              </a:rPr>
              <a:t>decoder</a:t>
            </a:r>
            <a:r>
              <a:rPr lang="en-US" b="1" dirty="0" smtClean="0"/>
              <a:t> with </a:t>
            </a:r>
            <a:r>
              <a:rPr lang="en-US" b="1" dirty="0" smtClean="0">
                <a:solidFill>
                  <a:srgbClr val="3EFC24"/>
                </a:solidFill>
              </a:rPr>
              <a:t>self-attention</a:t>
            </a:r>
            <a:r>
              <a:rPr lang="en-US" b="1" dirty="0" smtClean="0"/>
              <a:t> capabilities. The encoder and decoder extract meanings from a sequence of text and understand the relationships between words and phrases in it.</a:t>
            </a:r>
          </a:p>
          <a:p>
            <a:pPr algn="just"/>
            <a:endParaRPr lang="en-US" b="1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/>
              <a:t>Unlike earlier recurrent neural networks (RNN) that sequentially process inputs, transformers process entire sequences in </a:t>
            </a:r>
            <a:r>
              <a:rPr lang="en-US" b="1" dirty="0" smtClean="0">
                <a:solidFill>
                  <a:srgbClr val="3EFC24"/>
                </a:solidFill>
              </a:rPr>
              <a:t>parallel</a:t>
            </a:r>
            <a:r>
              <a:rPr lang="en-US" b="1" dirty="0" smtClean="0"/>
              <a:t>. This allows the data scientists to use </a:t>
            </a:r>
            <a:r>
              <a:rPr lang="en-US" b="1" dirty="0" smtClean="0">
                <a:solidFill>
                  <a:srgbClr val="3EFC24"/>
                </a:solidFill>
              </a:rPr>
              <a:t>GPUs</a:t>
            </a:r>
            <a:r>
              <a:rPr lang="en-US" b="1" dirty="0" smtClean="0"/>
              <a:t> for training transformer-based LLMs, significantly </a:t>
            </a:r>
            <a:r>
              <a:rPr lang="en-US" b="1" dirty="0" smtClean="0">
                <a:solidFill>
                  <a:srgbClr val="3EFC24"/>
                </a:solidFill>
              </a:rPr>
              <a:t>reducing</a:t>
            </a:r>
            <a:r>
              <a:rPr lang="en-US" b="1" dirty="0" smtClean="0"/>
              <a:t> the training time.</a:t>
            </a:r>
          </a:p>
          <a:p>
            <a:pPr algn="just"/>
            <a:endParaRPr lang="en-US" b="1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Large language models are incredibly flexible. One model can perform completely different tasks such as </a:t>
            </a:r>
            <a:r>
              <a:rPr lang="en-US" b="1" dirty="0">
                <a:solidFill>
                  <a:srgbClr val="3EFC24"/>
                </a:solidFill>
              </a:rPr>
              <a:t>answering questions</a:t>
            </a:r>
            <a:r>
              <a:rPr lang="en-US" b="1" dirty="0"/>
              <a:t>, </a:t>
            </a:r>
            <a:r>
              <a:rPr lang="en-US" b="1" dirty="0">
                <a:solidFill>
                  <a:srgbClr val="3EFC24"/>
                </a:solidFill>
              </a:rPr>
              <a:t>summarizing</a:t>
            </a:r>
            <a:r>
              <a:rPr lang="en-US" b="1" dirty="0"/>
              <a:t> documents, </a:t>
            </a:r>
            <a:r>
              <a:rPr lang="en-US" b="1" dirty="0">
                <a:solidFill>
                  <a:srgbClr val="3EFC24"/>
                </a:solidFill>
              </a:rPr>
              <a:t>translating</a:t>
            </a:r>
            <a:r>
              <a:rPr lang="en-US" b="1" dirty="0"/>
              <a:t> languages and </a:t>
            </a:r>
            <a:r>
              <a:rPr lang="en-US" b="1" dirty="0">
                <a:solidFill>
                  <a:srgbClr val="3EFC24"/>
                </a:solidFill>
              </a:rPr>
              <a:t>completing</a:t>
            </a:r>
            <a:r>
              <a:rPr lang="en-US" b="1" dirty="0"/>
              <a:t> sentences. LLMs have the potential to disrupt content creation and the way people use search engines and virtual assistants.</a:t>
            </a:r>
          </a:p>
        </p:txBody>
      </p:sp>
    </p:spTree>
    <p:extLst>
      <p:ext uri="{BB962C8B-B14F-4D97-AF65-F5344CB8AC3E}">
        <p14:creationId xmlns:p14="http://schemas.microsoft.com/office/powerpoint/2010/main" val="38519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8438" y="55772"/>
            <a:ext cx="12192000" cy="764903"/>
          </a:xfrm>
        </p:spPr>
        <p:txBody>
          <a:bodyPr/>
          <a:lstStyle/>
          <a:p>
            <a:r>
              <a:rPr lang="en-US" dirty="0" smtClean="0"/>
              <a:t>        </a:t>
            </a:r>
            <a:r>
              <a:rPr lang="en-US" sz="3600" b="1" dirty="0" smtClean="0">
                <a:solidFill>
                  <a:srgbClr val="FFFF00"/>
                </a:solidFill>
              </a:rPr>
              <a:t>PEFT: PARAMETER EFFICIENT FINE TUNING</a:t>
            </a:r>
            <a:endParaRPr lang="en-US" sz="3600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46293" y="438223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19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08438" y="1738815"/>
            <a:ext cx="11621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i="1" dirty="0" smtClean="0">
              <a:solidFill>
                <a:srgbClr val="3EFC24"/>
              </a:solidFill>
            </a:endParaRPr>
          </a:p>
          <a:p>
            <a:pPr algn="ctr"/>
            <a:endParaRPr lang="en-US" b="1" i="1" dirty="0">
              <a:solidFill>
                <a:srgbClr val="3EFC24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66008" y="1354180"/>
            <a:ext cx="12192000" cy="7649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solidFill>
                  <a:srgbClr val="66FF99"/>
                </a:solidFill>
              </a:rPr>
              <a:t>                                   </a:t>
            </a:r>
            <a:endParaRPr lang="en-US" sz="2000" b="1" dirty="0">
              <a:solidFill>
                <a:srgbClr val="FF9933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-108070" y="589277"/>
            <a:ext cx="12172817" cy="7649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solidFill>
                  <a:srgbClr val="66FF99"/>
                </a:solidFill>
              </a:rPr>
              <a:t>                   </a:t>
            </a:r>
            <a:r>
              <a:rPr lang="en-US" sz="2800" b="1" dirty="0" smtClean="0">
                <a:solidFill>
                  <a:srgbClr val="66FF99"/>
                </a:solidFill>
              </a:rPr>
              <a:t>III.</a:t>
            </a:r>
            <a:r>
              <a:rPr lang="en-US" b="1" dirty="0" smtClean="0">
                <a:solidFill>
                  <a:srgbClr val="66FF99"/>
                </a:solidFill>
              </a:rPr>
              <a:t> </a:t>
            </a:r>
            <a:r>
              <a:rPr lang="en-US" sz="2800" b="1" dirty="0" err="1" smtClean="0">
                <a:solidFill>
                  <a:srgbClr val="66FF99"/>
                </a:solidFill>
              </a:rPr>
              <a:t>QLoRA</a:t>
            </a:r>
            <a:r>
              <a:rPr lang="en-US" sz="2800" b="1" dirty="0" smtClean="0">
                <a:solidFill>
                  <a:srgbClr val="66FF99"/>
                </a:solidFill>
              </a:rPr>
              <a:t>: </a:t>
            </a:r>
            <a:r>
              <a:rPr lang="en-US" sz="2800" b="1" dirty="0" smtClean="0">
                <a:solidFill>
                  <a:srgbClr val="FF9933"/>
                </a:solidFill>
              </a:rPr>
              <a:t>Q</a:t>
            </a:r>
            <a:r>
              <a:rPr lang="en-US" sz="2800" b="1" dirty="0" smtClean="0">
                <a:solidFill>
                  <a:srgbClr val="66FF99"/>
                </a:solidFill>
              </a:rPr>
              <a:t>uantization &amp; </a:t>
            </a:r>
            <a:r>
              <a:rPr lang="en-US" sz="2800" b="1" dirty="0" smtClean="0">
                <a:solidFill>
                  <a:srgbClr val="FF9933"/>
                </a:solidFill>
              </a:rPr>
              <a:t>Lo</a:t>
            </a:r>
            <a:r>
              <a:rPr lang="en-US" sz="2800" b="1" dirty="0" smtClean="0">
                <a:solidFill>
                  <a:srgbClr val="66FF99"/>
                </a:solidFill>
              </a:rPr>
              <a:t>w </a:t>
            </a:r>
            <a:r>
              <a:rPr lang="en-US" sz="2800" b="1" dirty="0" smtClean="0">
                <a:solidFill>
                  <a:srgbClr val="FF9933"/>
                </a:solidFill>
              </a:rPr>
              <a:t>R</a:t>
            </a:r>
            <a:r>
              <a:rPr lang="en-US" sz="2800" b="1" dirty="0" smtClean="0">
                <a:solidFill>
                  <a:srgbClr val="66FF99"/>
                </a:solidFill>
              </a:rPr>
              <a:t>ank </a:t>
            </a:r>
            <a:r>
              <a:rPr lang="en-US" sz="2800" b="1" dirty="0" smtClean="0">
                <a:solidFill>
                  <a:srgbClr val="FF9933"/>
                </a:solidFill>
              </a:rPr>
              <a:t>A</a:t>
            </a:r>
            <a:r>
              <a:rPr lang="en-US" sz="2800" b="1" dirty="0" smtClean="0">
                <a:solidFill>
                  <a:srgbClr val="66FF99"/>
                </a:solidFill>
              </a:rPr>
              <a:t>dapters</a:t>
            </a:r>
            <a:endParaRPr lang="en-US" sz="2800" b="1" dirty="0">
              <a:solidFill>
                <a:srgbClr val="66FF99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438" y="2950336"/>
            <a:ext cx="11621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i="1" dirty="0">
              <a:solidFill>
                <a:srgbClr val="3EFC24"/>
              </a:solidFill>
            </a:endParaRPr>
          </a:p>
          <a:p>
            <a:pPr algn="ctr"/>
            <a:endParaRPr lang="en-US" b="1" i="1" dirty="0" smtClean="0">
              <a:solidFill>
                <a:srgbClr val="3EFC24"/>
              </a:solidFill>
            </a:endParaRPr>
          </a:p>
          <a:p>
            <a:pPr algn="ctr"/>
            <a:endParaRPr lang="en-US" b="1" i="1" dirty="0">
              <a:solidFill>
                <a:srgbClr val="3EFC2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7530" y="1354180"/>
            <a:ext cx="11621618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b="1" dirty="0" smtClean="0"/>
              <a:t>In this method, the </a:t>
            </a:r>
            <a:r>
              <a:rPr lang="en-US" sz="1600" b="1" dirty="0" smtClean="0">
                <a:solidFill>
                  <a:srgbClr val="3EFC24"/>
                </a:solidFill>
              </a:rPr>
              <a:t>original pre-trained weights</a:t>
            </a:r>
            <a:r>
              <a:rPr lang="en-US" sz="1600" b="1" dirty="0" smtClean="0"/>
              <a:t> of the model are </a:t>
            </a:r>
            <a:r>
              <a:rPr lang="en-US" sz="1600" b="1" dirty="0" smtClean="0">
                <a:solidFill>
                  <a:srgbClr val="3EFC24"/>
                </a:solidFill>
              </a:rPr>
              <a:t>quantized to 4-bit </a:t>
            </a:r>
            <a:r>
              <a:rPr lang="en-US" sz="1600" b="1" dirty="0" smtClean="0"/>
              <a:t>and kept </a:t>
            </a:r>
            <a:r>
              <a:rPr lang="en-US" sz="1600" b="1" dirty="0" smtClean="0">
                <a:solidFill>
                  <a:srgbClr val="3EFC24"/>
                </a:solidFill>
              </a:rPr>
              <a:t>fixed during fine-tuning</a:t>
            </a:r>
            <a:r>
              <a:rPr lang="en-US" sz="1600" b="1" dirty="0" smtClean="0"/>
              <a:t>. Then, a </a:t>
            </a:r>
            <a:r>
              <a:rPr lang="en-US" sz="1600" b="1" dirty="0" smtClean="0">
                <a:solidFill>
                  <a:srgbClr val="3EFC24"/>
                </a:solidFill>
              </a:rPr>
              <a:t>small number of trainable parameters in the form of low-rank adapters </a:t>
            </a:r>
            <a:r>
              <a:rPr lang="en-US" sz="1600" b="1" dirty="0" smtClean="0"/>
              <a:t>are introduced during fine-tuning. These adapters are trained to adapt the pre-trained model to the </a:t>
            </a:r>
            <a:r>
              <a:rPr lang="en-US" sz="1600" b="1" dirty="0" smtClean="0">
                <a:solidFill>
                  <a:srgbClr val="3EFC24"/>
                </a:solidFill>
              </a:rPr>
              <a:t>specific task </a:t>
            </a:r>
            <a:r>
              <a:rPr lang="en-US" sz="1600" b="1" dirty="0" smtClean="0"/>
              <a:t>it is being fine-tuned for, in 32-bit floating-point format </a:t>
            </a:r>
            <a:r>
              <a:rPr lang="en-US" sz="1600" b="1" i="1" dirty="0" smtClean="0"/>
              <a:t>[11]</a:t>
            </a:r>
            <a:r>
              <a:rPr lang="en-US" sz="1600" b="1" dirty="0" smtClean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600" b="1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b="1" dirty="0" smtClean="0"/>
              <a:t>When it comes to computations (like forward and backward passes during training, or inference), the 4-bit quantized weights are </a:t>
            </a:r>
            <a:r>
              <a:rPr lang="en-US" sz="1600" b="1" dirty="0" err="1" smtClean="0"/>
              <a:t>dequantized</a:t>
            </a:r>
            <a:r>
              <a:rPr lang="en-US" sz="1600" b="1" dirty="0" smtClean="0"/>
              <a:t> back to 32-bit floating-point numbers.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600" b="1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b="1" dirty="0" smtClean="0"/>
              <a:t>After the fine-tuning process, the model consists of the </a:t>
            </a:r>
            <a:r>
              <a:rPr lang="en-US" sz="1600" b="1" dirty="0" smtClean="0">
                <a:solidFill>
                  <a:srgbClr val="3EFC24"/>
                </a:solidFill>
              </a:rPr>
              <a:t>original weights in 4-bit form</a:t>
            </a:r>
            <a:r>
              <a:rPr lang="en-US" sz="1600" b="1" dirty="0" smtClean="0"/>
              <a:t>, and the </a:t>
            </a:r>
            <a:r>
              <a:rPr lang="en-US" sz="1600" b="1" dirty="0" smtClean="0">
                <a:solidFill>
                  <a:srgbClr val="3EFC24"/>
                </a:solidFill>
              </a:rPr>
              <a:t>additional low-rank adapters</a:t>
            </a:r>
            <a:r>
              <a:rPr lang="en-US" sz="1600" b="1" dirty="0" smtClean="0"/>
              <a:t> in their </a:t>
            </a:r>
            <a:r>
              <a:rPr lang="en-US" sz="1600" b="1" dirty="0" smtClean="0">
                <a:solidFill>
                  <a:srgbClr val="3EFC24"/>
                </a:solidFill>
              </a:rPr>
              <a:t>higher precision</a:t>
            </a:r>
            <a:r>
              <a:rPr lang="en-US" sz="1600" b="1" dirty="0" smtClean="0"/>
              <a:t> format.   </a:t>
            </a:r>
          </a:p>
          <a:p>
            <a:endParaRPr lang="en-US" b="1" dirty="0" smtClean="0"/>
          </a:p>
          <a:p>
            <a:pPr algn="ctr"/>
            <a:endParaRPr lang="en-US" b="1" i="1" dirty="0" smtClean="0">
              <a:solidFill>
                <a:srgbClr val="3EFC24"/>
              </a:solidFill>
            </a:endParaRPr>
          </a:p>
          <a:p>
            <a:pPr algn="ctr"/>
            <a:endParaRPr lang="en-US" b="1" i="1" dirty="0">
              <a:solidFill>
                <a:srgbClr val="3EFC24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195" y="3767970"/>
            <a:ext cx="6591993" cy="2809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17434" y="4788029"/>
            <a:ext cx="40998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200"/>
              </a:spcBef>
              <a:spcAft>
                <a:spcPts val="200"/>
              </a:spcAft>
            </a:pPr>
            <a:r>
              <a:rPr lang="en-US" sz="1100" b="1" dirty="0" smtClean="0"/>
              <a:t>Fig 9</a:t>
            </a:r>
            <a:r>
              <a:rPr lang="en-US" sz="1100" b="1" i="1" dirty="0" smtClean="0"/>
              <a:t>: Different </a:t>
            </a:r>
            <a:r>
              <a:rPr lang="en-US" sz="1100" b="1" i="1" dirty="0" err="1" smtClean="0"/>
              <a:t>finetuning</a:t>
            </a:r>
            <a:r>
              <a:rPr lang="en-US" sz="1100" b="1" i="1" dirty="0" smtClean="0"/>
              <a:t> methods and their memory requirements. </a:t>
            </a:r>
            <a:r>
              <a:rPr lang="en-US" sz="1100" b="1" i="1" dirty="0" err="1" smtClean="0"/>
              <a:t>QLoRA</a:t>
            </a:r>
            <a:r>
              <a:rPr lang="en-US" sz="1100" b="1" i="1" dirty="0" smtClean="0"/>
              <a:t> improves over </a:t>
            </a:r>
            <a:r>
              <a:rPr lang="en-US" sz="1100" b="1" i="1" dirty="0" err="1" smtClean="0"/>
              <a:t>LoRA</a:t>
            </a:r>
            <a:r>
              <a:rPr lang="en-US" sz="1100" b="1" i="1" dirty="0" smtClean="0"/>
              <a:t> by quantizing the transformer model to 4-bit precision and using paged optimizers to handle memory spikes [11]</a:t>
            </a:r>
            <a:endParaRPr lang="en-US" sz="1100" b="1" i="1" dirty="0"/>
          </a:p>
        </p:txBody>
      </p:sp>
    </p:spTree>
    <p:extLst>
      <p:ext uri="{BB962C8B-B14F-4D97-AF65-F5344CB8AC3E}">
        <p14:creationId xmlns:p14="http://schemas.microsoft.com/office/powerpoint/2010/main" val="220875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8438" y="55772"/>
            <a:ext cx="12192000" cy="764903"/>
          </a:xfrm>
        </p:spPr>
        <p:txBody>
          <a:bodyPr/>
          <a:lstStyle/>
          <a:p>
            <a:r>
              <a:rPr lang="en-US" dirty="0" smtClean="0"/>
              <a:t>        </a:t>
            </a:r>
            <a:r>
              <a:rPr lang="en-US" sz="3600" b="1" dirty="0" smtClean="0">
                <a:solidFill>
                  <a:srgbClr val="FFFF00"/>
                </a:solidFill>
              </a:rPr>
              <a:t>PEFT: PARAMETER EFFICIENT FINE TUNING</a:t>
            </a:r>
            <a:endParaRPr lang="en-US" sz="3600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46293" y="438223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20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08438" y="1738815"/>
            <a:ext cx="11621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i="1" dirty="0" smtClean="0">
              <a:solidFill>
                <a:srgbClr val="3EFC24"/>
              </a:solidFill>
            </a:endParaRPr>
          </a:p>
          <a:p>
            <a:pPr algn="ctr"/>
            <a:endParaRPr lang="en-US" b="1" i="1" dirty="0">
              <a:solidFill>
                <a:srgbClr val="3EFC24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66008" y="1354180"/>
            <a:ext cx="12192000" cy="7649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solidFill>
                  <a:srgbClr val="66FF99"/>
                </a:solidFill>
              </a:rPr>
              <a:t>                                   </a:t>
            </a:r>
            <a:endParaRPr lang="en-US" sz="2000" b="1" dirty="0">
              <a:solidFill>
                <a:srgbClr val="FF9933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-108069" y="658466"/>
            <a:ext cx="12172817" cy="7649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solidFill>
                  <a:srgbClr val="66FF99"/>
                </a:solidFill>
              </a:rPr>
              <a:t>                   </a:t>
            </a:r>
            <a:r>
              <a:rPr lang="en-US" sz="2800" b="1" dirty="0" smtClean="0">
                <a:solidFill>
                  <a:srgbClr val="66FF99"/>
                </a:solidFill>
              </a:rPr>
              <a:t>III.</a:t>
            </a:r>
            <a:r>
              <a:rPr lang="en-US" b="1" dirty="0" smtClean="0">
                <a:solidFill>
                  <a:srgbClr val="66FF99"/>
                </a:solidFill>
              </a:rPr>
              <a:t> </a:t>
            </a:r>
            <a:r>
              <a:rPr lang="en-US" sz="2800" b="1" dirty="0" err="1" smtClean="0">
                <a:solidFill>
                  <a:srgbClr val="66FF99"/>
                </a:solidFill>
              </a:rPr>
              <a:t>QLoRA</a:t>
            </a:r>
            <a:r>
              <a:rPr lang="en-US" sz="2800" b="1" dirty="0" smtClean="0">
                <a:solidFill>
                  <a:srgbClr val="66FF99"/>
                </a:solidFill>
              </a:rPr>
              <a:t>: </a:t>
            </a:r>
            <a:r>
              <a:rPr lang="en-US" sz="2800" b="1" dirty="0" smtClean="0">
                <a:solidFill>
                  <a:srgbClr val="FF9933"/>
                </a:solidFill>
              </a:rPr>
              <a:t>Q</a:t>
            </a:r>
            <a:r>
              <a:rPr lang="en-US" sz="2800" b="1" dirty="0" smtClean="0">
                <a:solidFill>
                  <a:srgbClr val="66FF99"/>
                </a:solidFill>
              </a:rPr>
              <a:t>uantization &amp; </a:t>
            </a:r>
            <a:r>
              <a:rPr lang="en-US" sz="2800" b="1" dirty="0" smtClean="0">
                <a:solidFill>
                  <a:srgbClr val="FF9933"/>
                </a:solidFill>
              </a:rPr>
              <a:t>Lo</a:t>
            </a:r>
            <a:r>
              <a:rPr lang="en-US" sz="2800" b="1" dirty="0" smtClean="0">
                <a:solidFill>
                  <a:srgbClr val="66FF99"/>
                </a:solidFill>
              </a:rPr>
              <a:t>w </a:t>
            </a:r>
            <a:r>
              <a:rPr lang="en-US" sz="2800" b="1" dirty="0" smtClean="0">
                <a:solidFill>
                  <a:srgbClr val="FF9933"/>
                </a:solidFill>
              </a:rPr>
              <a:t>R</a:t>
            </a:r>
            <a:r>
              <a:rPr lang="en-US" sz="2800" b="1" dirty="0" smtClean="0">
                <a:solidFill>
                  <a:srgbClr val="66FF99"/>
                </a:solidFill>
              </a:rPr>
              <a:t>ank </a:t>
            </a:r>
            <a:r>
              <a:rPr lang="en-US" sz="2800" b="1" dirty="0" smtClean="0">
                <a:solidFill>
                  <a:srgbClr val="FF9933"/>
                </a:solidFill>
              </a:rPr>
              <a:t>A</a:t>
            </a:r>
            <a:r>
              <a:rPr lang="en-US" sz="2800" b="1" dirty="0" smtClean="0">
                <a:solidFill>
                  <a:srgbClr val="66FF99"/>
                </a:solidFill>
              </a:rPr>
              <a:t>dapters</a:t>
            </a:r>
            <a:endParaRPr lang="en-US" sz="2800" b="1" dirty="0">
              <a:solidFill>
                <a:srgbClr val="66FF99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438" y="2950336"/>
            <a:ext cx="11621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i="1" dirty="0">
              <a:solidFill>
                <a:srgbClr val="3EFC24"/>
              </a:solidFill>
            </a:endParaRPr>
          </a:p>
          <a:p>
            <a:pPr algn="ctr"/>
            <a:endParaRPr lang="en-US" b="1" i="1" dirty="0" smtClean="0">
              <a:solidFill>
                <a:srgbClr val="3EFC24"/>
              </a:solidFill>
            </a:endParaRPr>
          </a:p>
          <a:p>
            <a:pPr algn="ctr"/>
            <a:endParaRPr lang="en-US" b="1" i="1" dirty="0">
              <a:solidFill>
                <a:srgbClr val="3EFC2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438" y="1518192"/>
            <a:ext cx="1162161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 smtClean="0"/>
              <a:t>The </a:t>
            </a:r>
            <a:r>
              <a:rPr lang="en-US" b="1" dirty="0" smtClean="0">
                <a:solidFill>
                  <a:srgbClr val="3EFC24"/>
                </a:solidFill>
              </a:rPr>
              <a:t>additional low-rank adapters</a:t>
            </a:r>
            <a:r>
              <a:rPr lang="en-US" b="1" dirty="0" smtClean="0"/>
              <a:t> in the </a:t>
            </a:r>
            <a:r>
              <a:rPr lang="en-US" b="1" dirty="0" err="1" smtClean="0"/>
              <a:t>QloRA</a:t>
            </a:r>
            <a:r>
              <a:rPr lang="en-US" b="1" dirty="0" smtClean="0"/>
              <a:t> method are in a </a:t>
            </a:r>
            <a:r>
              <a:rPr lang="en-US" b="1" dirty="0" smtClean="0">
                <a:solidFill>
                  <a:srgbClr val="3EFC24"/>
                </a:solidFill>
              </a:rPr>
              <a:t>higher precision </a:t>
            </a:r>
            <a:r>
              <a:rPr lang="en-US" b="1" dirty="0" smtClean="0"/>
              <a:t>format, typically 32-bit floating-point (bfloat16), for a few reasons </a:t>
            </a:r>
            <a:r>
              <a:rPr lang="en-US" b="1" i="1" dirty="0"/>
              <a:t>[11</a:t>
            </a:r>
            <a:r>
              <a:rPr lang="en-US" b="1" i="1" dirty="0" smtClean="0"/>
              <a:t>]</a:t>
            </a:r>
            <a:r>
              <a:rPr lang="en-US" b="1" dirty="0" smtClean="0"/>
              <a:t>: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b="1" dirty="0"/>
          </a:p>
          <a:p>
            <a:pPr marL="857250" lvl="1" indent="-400050" algn="just">
              <a:buFont typeface="+mj-lt"/>
              <a:buAutoNum type="romanLcPeriod"/>
            </a:pPr>
            <a:r>
              <a:rPr lang="en-US" b="1" dirty="0" smtClean="0"/>
              <a:t>Higher precision allows the model to </a:t>
            </a:r>
            <a:r>
              <a:rPr lang="en-US" b="1" dirty="0" smtClean="0">
                <a:solidFill>
                  <a:srgbClr val="3EFC24"/>
                </a:solidFill>
              </a:rPr>
              <a:t>capture more subtle patterns</a:t>
            </a:r>
            <a:r>
              <a:rPr lang="en-US" b="1" dirty="0" smtClean="0"/>
              <a:t> in the data. This is particularly important for the low-rank adapters, as they are </a:t>
            </a:r>
            <a:r>
              <a:rPr lang="en-US" b="1" dirty="0" smtClean="0">
                <a:solidFill>
                  <a:srgbClr val="3EFC24"/>
                </a:solidFill>
              </a:rPr>
              <a:t>responsible</a:t>
            </a:r>
            <a:r>
              <a:rPr lang="en-US" b="1" dirty="0" smtClean="0"/>
              <a:t> for </a:t>
            </a:r>
            <a:r>
              <a:rPr lang="en-US" b="1" dirty="0" smtClean="0">
                <a:solidFill>
                  <a:srgbClr val="3EFC24"/>
                </a:solidFill>
              </a:rPr>
              <a:t>adapting</a:t>
            </a:r>
            <a:r>
              <a:rPr lang="en-US" b="1" dirty="0" smtClean="0"/>
              <a:t> the pre-trained model to the </a:t>
            </a:r>
            <a:r>
              <a:rPr lang="en-US" b="1" dirty="0" smtClean="0">
                <a:solidFill>
                  <a:srgbClr val="3EFC24"/>
                </a:solidFill>
              </a:rPr>
              <a:t>specific task</a:t>
            </a:r>
            <a:r>
              <a:rPr lang="en-US" b="1" dirty="0" smtClean="0"/>
              <a:t> it is being fine-tuned for.</a:t>
            </a:r>
          </a:p>
          <a:p>
            <a:pPr marL="857250" lvl="1" indent="-400050" algn="just">
              <a:buFont typeface="+mj-lt"/>
              <a:buAutoNum type="romanLcPeriod"/>
            </a:pPr>
            <a:endParaRPr lang="en-US" b="1" dirty="0"/>
          </a:p>
          <a:p>
            <a:pPr marL="857250" lvl="1" indent="-400050" algn="just">
              <a:buFont typeface="+mj-lt"/>
              <a:buAutoNum type="romanLcPeriod"/>
            </a:pPr>
            <a:r>
              <a:rPr lang="en-US" b="1" dirty="0" smtClean="0"/>
              <a:t>Training neural networks involves a lot of incremental updates to the weights. Weights in </a:t>
            </a:r>
            <a:r>
              <a:rPr lang="en-US" b="1" dirty="0" smtClean="0">
                <a:solidFill>
                  <a:srgbClr val="3EFC24"/>
                </a:solidFill>
              </a:rPr>
              <a:t>higher precision format</a:t>
            </a:r>
            <a:r>
              <a:rPr lang="en-US" b="1" dirty="0" smtClean="0"/>
              <a:t> ensures updates are accurately captured.</a:t>
            </a:r>
          </a:p>
          <a:p>
            <a:pPr marL="857250" lvl="1" indent="-400050" algn="just">
              <a:buFont typeface="+mj-lt"/>
              <a:buAutoNum type="romanLcPeriod"/>
            </a:pPr>
            <a:endParaRPr lang="en-US" b="1" dirty="0"/>
          </a:p>
          <a:p>
            <a:pPr marL="857250" lvl="1" indent="-400050" algn="just">
              <a:buFont typeface="+mj-lt"/>
              <a:buAutoNum type="romanLcPeriod"/>
            </a:pPr>
            <a:r>
              <a:rPr lang="en-US" b="1" dirty="0" smtClean="0"/>
              <a:t>While </a:t>
            </a:r>
            <a:r>
              <a:rPr lang="en-US" b="1" dirty="0" smtClean="0">
                <a:solidFill>
                  <a:srgbClr val="3EFC24"/>
                </a:solidFill>
              </a:rPr>
              <a:t>quantizing all weights</a:t>
            </a:r>
            <a:r>
              <a:rPr lang="en-US" b="1" dirty="0" smtClean="0"/>
              <a:t> can save memory, the </a:t>
            </a:r>
            <a:r>
              <a:rPr lang="en-US" b="1" dirty="0" smtClean="0">
                <a:solidFill>
                  <a:srgbClr val="3EFC24"/>
                </a:solidFill>
              </a:rPr>
              <a:t>computational efficiency</a:t>
            </a:r>
            <a:r>
              <a:rPr lang="en-US" b="1" dirty="0" smtClean="0"/>
              <a:t> might not always improve. GPUs are </a:t>
            </a:r>
            <a:r>
              <a:rPr lang="en-US" b="1" dirty="0" smtClean="0">
                <a:solidFill>
                  <a:srgbClr val="3EFC24"/>
                </a:solidFill>
              </a:rPr>
              <a:t>optimized for 32-bit (bfloat16) operations</a:t>
            </a:r>
            <a:r>
              <a:rPr lang="en-US" b="1" dirty="0" smtClean="0"/>
              <a:t>. Computations with 32-bit floating-point can be faster than with lower precision.</a:t>
            </a:r>
          </a:p>
          <a:p>
            <a:pPr lvl="1"/>
            <a:endParaRPr lang="en-US" b="1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b="1" dirty="0" smtClean="0"/>
          </a:p>
          <a:p>
            <a:pPr algn="ctr"/>
            <a:endParaRPr lang="en-US" b="1" i="1" dirty="0" smtClean="0">
              <a:solidFill>
                <a:srgbClr val="3EFC24"/>
              </a:solidFill>
            </a:endParaRPr>
          </a:p>
          <a:p>
            <a:pPr algn="ctr"/>
            <a:endParaRPr lang="en-US" b="1" i="1" dirty="0">
              <a:solidFill>
                <a:srgbClr val="3EFC24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544539"/>
            <a:ext cx="11928391" cy="869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4000" indent="-28575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 err="1" smtClean="0">
                <a:solidFill>
                  <a:srgbClr val="04ECE6"/>
                </a:solidFill>
              </a:rPr>
              <a:t>QLoRA</a:t>
            </a:r>
            <a:r>
              <a:rPr lang="en-US" b="1" dirty="0" smtClean="0">
                <a:solidFill>
                  <a:srgbClr val="04ECE6"/>
                </a:solidFill>
              </a:rPr>
              <a:t> </a:t>
            </a:r>
            <a:r>
              <a:rPr lang="en-US" b="1" dirty="0" err="1" smtClean="0">
                <a:solidFill>
                  <a:srgbClr val="04ECE6"/>
                </a:solidFill>
              </a:rPr>
              <a:t>backpropapgates</a:t>
            </a:r>
            <a:r>
              <a:rPr lang="en-US" b="1" dirty="0" smtClean="0">
                <a:solidFill>
                  <a:srgbClr val="04ECE6"/>
                </a:solidFill>
              </a:rPr>
              <a:t> gradients through a frozen, 4-bit quantized pre-trained language model into Low Rank Adapters (</a:t>
            </a:r>
            <a:r>
              <a:rPr lang="en-US" b="1" dirty="0" err="1" smtClean="0">
                <a:solidFill>
                  <a:srgbClr val="04ECE6"/>
                </a:solidFill>
              </a:rPr>
              <a:t>LoRA</a:t>
            </a:r>
            <a:r>
              <a:rPr lang="en-US" b="1" dirty="0" smtClean="0">
                <a:solidFill>
                  <a:srgbClr val="04ECE6"/>
                </a:solidFill>
              </a:rPr>
              <a:t>) </a:t>
            </a:r>
            <a:r>
              <a:rPr lang="en-US" b="1" i="1" dirty="0">
                <a:solidFill>
                  <a:srgbClr val="04ECE6"/>
                </a:solidFill>
              </a:rPr>
              <a:t>[11]</a:t>
            </a:r>
            <a:endParaRPr lang="en-US" b="1" dirty="0">
              <a:solidFill>
                <a:srgbClr val="04EC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48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8438" y="55772"/>
            <a:ext cx="12192000" cy="764903"/>
          </a:xfrm>
        </p:spPr>
        <p:txBody>
          <a:bodyPr/>
          <a:lstStyle/>
          <a:p>
            <a:r>
              <a:rPr lang="en-US" dirty="0" smtClean="0"/>
              <a:t>        </a:t>
            </a:r>
            <a:r>
              <a:rPr lang="en-US" sz="3600" b="1" dirty="0" smtClean="0">
                <a:solidFill>
                  <a:srgbClr val="FFFF00"/>
                </a:solidFill>
              </a:rPr>
              <a:t>PEFT: PARAMETER EFFICIENT FINE TUNING</a:t>
            </a:r>
            <a:endParaRPr lang="en-US" sz="3600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46293" y="438223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21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615745"/>
            <a:ext cx="1162161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i="1" dirty="0" smtClean="0">
              <a:solidFill>
                <a:srgbClr val="3EFC24"/>
              </a:solidFill>
            </a:endParaRPr>
          </a:p>
          <a:p>
            <a:pPr algn="ctr"/>
            <a:r>
              <a:rPr lang="en-US" sz="2800" b="1" dirty="0" smtClean="0">
                <a:solidFill>
                  <a:srgbClr val="66FF99"/>
                </a:solidFill>
              </a:rPr>
              <a:t>BENEFITS OF PEFT</a:t>
            </a:r>
            <a:endParaRPr lang="en-US" sz="2800" b="1" dirty="0">
              <a:solidFill>
                <a:srgbClr val="66FF99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66008" y="1354180"/>
            <a:ext cx="12192000" cy="7649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solidFill>
                  <a:srgbClr val="66FF99"/>
                </a:solidFill>
              </a:rPr>
              <a:t>                                   </a:t>
            </a:r>
            <a:endParaRPr lang="en-US" sz="2000" b="1" dirty="0">
              <a:solidFill>
                <a:srgbClr val="FF9933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-91443" y="691717"/>
            <a:ext cx="12172817" cy="7649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solidFill>
                  <a:srgbClr val="66FF99"/>
                </a:solidFill>
              </a:rPr>
              <a:t>                   </a:t>
            </a:r>
            <a:endParaRPr lang="en-US" sz="2800" b="1" dirty="0">
              <a:solidFill>
                <a:srgbClr val="66FF99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438" y="1630900"/>
            <a:ext cx="11621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i="1" dirty="0">
              <a:solidFill>
                <a:srgbClr val="3EFC24"/>
              </a:solidFill>
            </a:endParaRPr>
          </a:p>
          <a:p>
            <a:pPr algn="ctr"/>
            <a:endParaRPr lang="en-US" b="1" i="1" dirty="0" smtClean="0">
              <a:solidFill>
                <a:srgbClr val="3EFC24"/>
              </a:solidFill>
            </a:endParaRPr>
          </a:p>
          <a:p>
            <a:pPr algn="ctr"/>
            <a:endParaRPr lang="en-US" b="1" i="1" dirty="0">
              <a:solidFill>
                <a:srgbClr val="3EFC2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438" y="1580341"/>
            <a:ext cx="1162161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fontAlgn="base">
              <a:buFont typeface="+mj-lt"/>
              <a:buAutoNum type="arabicPeriod"/>
            </a:pPr>
            <a:r>
              <a:rPr lang="en-US" b="1" dirty="0">
                <a:solidFill>
                  <a:srgbClr val="3EFC24"/>
                </a:solidFill>
              </a:rPr>
              <a:t>Decreased computational and storage costs: </a:t>
            </a:r>
            <a:r>
              <a:rPr lang="en-US" b="1" dirty="0"/>
              <a:t>PEFT involves fine-tuning only a small number of extra model parameters while freezing most parameters of the pre-trained LLMs, thereby reducing computational and storage costs significantly</a:t>
            </a:r>
            <a:r>
              <a:rPr lang="en-US" b="1" dirty="0" smtClean="0"/>
              <a:t>.</a:t>
            </a:r>
          </a:p>
          <a:p>
            <a:pPr marL="342900" indent="-342900" algn="just" fontAlgn="base">
              <a:buFont typeface="+mj-lt"/>
              <a:buAutoNum type="arabicPeriod"/>
            </a:pPr>
            <a:endParaRPr lang="en-US" b="1" dirty="0"/>
          </a:p>
          <a:p>
            <a:pPr marL="342900" indent="-342900" algn="just" fontAlgn="base">
              <a:buFont typeface="+mj-lt"/>
              <a:buAutoNum type="arabicPeriod"/>
            </a:pPr>
            <a:r>
              <a:rPr lang="en-US" b="1" dirty="0">
                <a:solidFill>
                  <a:srgbClr val="3EFC24"/>
                </a:solidFill>
              </a:rPr>
              <a:t>Overcoming catastrophic forgetting:</a:t>
            </a:r>
            <a:r>
              <a:rPr lang="en-US" b="1" dirty="0"/>
              <a:t> During full fine-tuning of LLMs, catastrophic forgetting can occur where the model forgets the knowledge it learned during </a:t>
            </a:r>
            <a:r>
              <a:rPr lang="en-US" b="1" dirty="0" smtClean="0"/>
              <a:t>pre-training</a:t>
            </a:r>
            <a:r>
              <a:rPr lang="en-US" b="1" dirty="0"/>
              <a:t>. PEFT stands to overcome this issue by only updating a few parameters</a:t>
            </a:r>
            <a:r>
              <a:rPr lang="en-US" b="1" dirty="0" smtClean="0"/>
              <a:t>.</a:t>
            </a:r>
          </a:p>
          <a:p>
            <a:pPr marL="342900" indent="-342900" algn="just" fontAlgn="base">
              <a:buFont typeface="+mj-lt"/>
              <a:buAutoNum type="arabicPeriod"/>
            </a:pPr>
            <a:endParaRPr lang="en-US" b="1" dirty="0"/>
          </a:p>
          <a:p>
            <a:pPr marL="342900" indent="-342900" algn="just" fontAlgn="base">
              <a:buFont typeface="+mj-lt"/>
              <a:buAutoNum type="arabicPeriod"/>
            </a:pPr>
            <a:r>
              <a:rPr lang="en-US" b="1" dirty="0">
                <a:solidFill>
                  <a:srgbClr val="3EFC24"/>
                </a:solidFill>
              </a:rPr>
              <a:t>Better performance in low-data regimes: </a:t>
            </a:r>
            <a:r>
              <a:rPr lang="en-US" b="1" dirty="0"/>
              <a:t>PEFT approaches have been shown to perform better than full fine-tuning in low-data regimes and generalize better to out-of-domain scenarios</a:t>
            </a:r>
            <a:r>
              <a:rPr lang="en-US" b="1" dirty="0" smtClean="0"/>
              <a:t>.</a:t>
            </a:r>
          </a:p>
          <a:p>
            <a:pPr marL="342900" indent="-342900" algn="just" fontAlgn="base">
              <a:buFont typeface="+mj-lt"/>
              <a:buAutoNum type="arabicPeriod"/>
            </a:pPr>
            <a:endParaRPr lang="en-US" b="1" dirty="0"/>
          </a:p>
          <a:p>
            <a:pPr marL="342900" indent="-342900" algn="just" fontAlgn="base">
              <a:buFont typeface="+mj-lt"/>
              <a:buAutoNum type="arabicPeriod"/>
            </a:pPr>
            <a:r>
              <a:rPr lang="en-US" b="1" dirty="0">
                <a:solidFill>
                  <a:srgbClr val="3EFC24"/>
                </a:solidFill>
              </a:rPr>
              <a:t>Portability:</a:t>
            </a:r>
            <a:r>
              <a:rPr lang="en-US" b="1" dirty="0"/>
              <a:t> PEFT methods enable users to obtain tiny checkpoints worth a few MBs compared to the large checkpoints of full fine-tuning. This makes the trained weights from PEFT approaches easy to deploy and use for multiple tasks without replacing the entire model</a:t>
            </a:r>
            <a:r>
              <a:rPr lang="en-US" b="1" dirty="0" smtClean="0"/>
              <a:t>.</a:t>
            </a:r>
          </a:p>
          <a:p>
            <a:pPr marL="342900" indent="-342900" algn="just" fontAlgn="base">
              <a:buFont typeface="+mj-lt"/>
              <a:buAutoNum type="arabicPeriod"/>
            </a:pPr>
            <a:endParaRPr lang="en-US" b="1" dirty="0"/>
          </a:p>
          <a:p>
            <a:pPr marL="342900" indent="-342900" algn="just" fontAlgn="base">
              <a:buFont typeface="+mj-lt"/>
              <a:buAutoNum type="arabicPeriod"/>
            </a:pPr>
            <a:r>
              <a:rPr lang="en-US" b="1" dirty="0">
                <a:solidFill>
                  <a:srgbClr val="3EFC24"/>
                </a:solidFill>
              </a:rPr>
              <a:t>Performance comparable to full fine-tuning:</a:t>
            </a:r>
            <a:r>
              <a:rPr lang="en-US" b="1" dirty="0"/>
              <a:t> PEFT enables achieving comparable performance to full fine-tuning with only small number of trainable parameters.</a:t>
            </a:r>
          </a:p>
        </p:txBody>
      </p:sp>
    </p:spTree>
    <p:extLst>
      <p:ext uri="{BB962C8B-B14F-4D97-AF65-F5344CB8AC3E}">
        <p14:creationId xmlns:p14="http://schemas.microsoft.com/office/powerpoint/2010/main" val="134985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8438" y="55772"/>
            <a:ext cx="12192000" cy="764903"/>
          </a:xfrm>
        </p:spPr>
        <p:txBody>
          <a:bodyPr/>
          <a:lstStyle/>
          <a:p>
            <a:r>
              <a:rPr lang="en-US" dirty="0" smtClean="0"/>
              <a:t>        </a:t>
            </a:r>
            <a:r>
              <a:rPr lang="en-US" sz="3600" b="1" dirty="0" smtClean="0">
                <a:solidFill>
                  <a:srgbClr val="FFFF00"/>
                </a:solidFill>
              </a:rPr>
              <a:t>PEFT: PARAMETER EFFICIENT FINE TUNING</a:t>
            </a:r>
            <a:endParaRPr lang="en-US" sz="3600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46293" y="438223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22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615745"/>
            <a:ext cx="1162161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i="1" dirty="0" smtClean="0">
              <a:solidFill>
                <a:srgbClr val="3EFC24"/>
              </a:solidFill>
            </a:endParaRPr>
          </a:p>
          <a:p>
            <a:pPr algn="ctr"/>
            <a:r>
              <a:rPr lang="en-US" sz="2800" b="1" dirty="0" smtClean="0">
                <a:solidFill>
                  <a:srgbClr val="66FF99"/>
                </a:solidFill>
              </a:rPr>
              <a:t>KEY TAKEAWAYS</a:t>
            </a:r>
            <a:endParaRPr lang="en-US" sz="2800" b="1" dirty="0">
              <a:solidFill>
                <a:srgbClr val="66FF99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66008" y="1354180"/>
            <a:ext cx="12192000" cy="7649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solidFill>
                  <a:srgbClr val="66FF99"/>
                </a:solidFill>
              </a:rPr>
              <a:t>                                   </a:t>
            </a:r>
            <a:endParaRPr lang="en-US" sz="2000" b="1" dirty="0">
              <a:solidFill>
                <a:srgbClr val="FF9933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-91443" y="691717"/>
            <a:ext cx="12172817" cy="7649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solidFill>
                  <a:srgbClr val="66FF99"/>
                </a:solidFill>
              </a:rPr>
              <a:t>                   </a:t>
            </a:r>
            <a:endParaRPr lang="en-US" sz="2800" b="1" dirty="0">
              <a:solidFill>
                <a:srgbClr val="66FF99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97"/>
          <a:stretch/>
        </p:blipFill>
        <p:spPr>
          <a:xfrm>
            <a:off x="2603591" y="2652588"/>
            <a:ext cx="6782747" cy="26481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109"/>
          <a:stretch/>
        </p:blipFill>
        <p:spPr>
          <a:xfrm>
            <a:off x="2603590" y="2018170"/>
            <a:ext cx="6782747" cy="64452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243238" y="5375993"/>
            <a:ext cx="5503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Fig 9: </a:t>
            </a:r>
            <a:r>
              <a:rPr lang="en-US" sz="1000" b="1" i="1" dirty="0" smtClean="0"/>
              <a:t>Comparative Analysis of PEFT Methods [12]</a:t>
            </a:r>
          </a:p>
          <a:p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46671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265635" y="157581"/>
            <a:ext cx="12192000" cy="764903"/>
          </a:xfrm>
        </p:spPr>
        <p:txBody>
          <a:bodyPr/>
          <a:lstStyle/>
          <a:p>
            <a:pPr algn="ctr"/>
            <a:r>
              <a:rPr lang="en-US" sz="3600" b="1" dirty="0" smtClean="0">
                <a:solidFill>
                  <a:srgbClr val="FFFF00"/>
                </a:solidFill>
              </a:rPr>
              <a:t>REFERENCES</a:t>
            </a:r>
            <a:endParaRPr lang="en-US" sz="3600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46293" y="438223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23</a:t>
            </a:r>
            <a:endParaRPr lang="en-US" b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66008" y="1354180"/>
            <a:ext cx="12192000" cy="7649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solidFill>
                  <a:srgbClr val="66FF99"/>
                </a:solidFill>
              </a:rPr>
              <a:t>                                   </a:t>
            </a:r>
            <a:endParaRPr lang="en-US" sz="2000" b="1" dirty="0">
              <a:solidFill>
                <a:srgbClr val="FF9933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-91443" y="691717"/>
            <a:ext cx="12172817" cy="7649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solidFill>
                  <a:srgbClr val="66FF99"/>
                </a:solidFill>
              </a:rPr>
              <a:t>                   </a:t>
            </a:r>
            <a:endParaRPr lang="en-US" sz="2800" b="1" dirty="0">
              <a:solidFill>
                <a:srgbClr val="66FF9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4156" y="1175978"/>
            <a:ext cx="11621618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sz="1100" b="1" i="1" dirty="0"/>
              <a:t>[</a:t>
            </a:r>
            <a:r>
              <a:rPr lang="en-US" sz="1100" b="1" i="1" dirty="0" smtClean="0"/>
              <a:t>1] </a:t>
            </a:r>
            <a:r>
              <a:rPr lang="en-US" sz="1100" b="1" dirty="0" err="1" smtClean="0"/>
              <a:t>Houlsby</a:t>
            </a:r>
            <a:r>
              <a:rPr lang="en-US" sz="1100" b="1" dirty="0"/>
              <a:t>, N., Giurgiu, A., </a:t>
            </a:r>
            <a:r>
              <a:rPr lang="en-US" sz="1100" b="1" dirty="0" err="1"/>
              <a:t>Jastrzebski</a:t>
            </a:r>
            <a:r>
              <a:rPr lang="en-US" sz="1100" b="1" dirty="0"/>
              <a:t>, S., </a:t>
            </a:r>
            <a:r>
              <a:rPr lang="en-US" sz="1100" b="1" dirty="0" err="1"/>
              <a:t>Morrone</a:t>
            </a:r>
            <a:r>
              <a:rPr lang="en-US" sz="1100" b="1" dirty="0"/>
              <a:t>, B., Quentin, D. L., </a:t>
            </a:r>
            <a:r>
              <a:rPr lang="en-US" sz="1100" b="1" dirty="0" err="1"/>
              <a:t>Gesmundo</a:t>
            </a:r>
            <a:r>
              <a:rPr lang="en-US" sz="1100" b="1" dirty="0"/>
              <a:t>, A., </a:t>
            </a:r>
            <a:r>
              <a:rPr lang="en-US" sz="1100" b="1" dirty="0" err="1"/>
              <a:t>Attariyan</a:t>
            </a:r>
            <a:r>
              <a:rPr lang="en-US" sz="1100" b="1" dirty="0"/>
              <a:t>, M., &amp; </a:t>
            </a:r>
            <a:r>
              <a:rPr lang="en-US" sz="1100" b="1" dirty="0" err="1"/>
              <a:t>Gelly</a:t>
            </a:r>
            <a:r>
              <a:rPr lang="en-US" sz="1100" b="1" dirty="0"/>
              <a:t>, S. (2019). Parameter-Efficient Transfer Learning for NLP. arXiv.org. https://arxiv.org/abs/1902.00751</a:t>
            </a:r>
          </a:p>
          <a:p>
            <a:pPr algn="just" fontAlgn="base"/>
            <a:endParaRPr lang="en-US" sz="1100" b="1" dirty="0">
              <a:solidFill>
                <a:srgbClr val="3EFC24"/>
              </a:solidFill>
            </a:endParaRPr>
          </a:p>
          <a:p>
            <a:pPr algn="just" fontAlgn="base"/>
            <a:r>
              <a:rPr lang="en-US" sz="1100" b="1" i="1" dirty="0" smtClean="0"/>
              <a:t>[2]</a:t>
            </a:r>
            <a:r>
              <a:rPr lang="en-US" sz="1100" b="1" dirty="0" smtClean="0"/>
              <a:t> </a:t>
            </a:r>
            <a:r>
              <a:rPr lang="en-US" sz="1100" b="1" dirty="0"/>
              <a:t>Pfeiffer, Jonas &amp; </a:t>
            </a:r>
            <a:r>
              <a:rPr lang="en-US" sz="1100" b="1" dirty="0" err="1"/>
              <a:t>Rücklé</a:t>
            </a:r>
            <a:r>
              <a:rPr lang="en-US" sz="1100" b="1" dirty="0"/>
              <a:t>, Andreas &amp; </a:t>
            </a:r>
            <a:r>
              <a:rPr lang="en-US" sz="1100" b="1" dirty="0" err="1"/>
              <a:t>Poth</a:t>
            </a:r>
            <a:r>
              <a:rPr lang="en-US" sz="1100" b="1" dirty="0"/>
              <a:t>, Clifton &amp; Kamath, </a:t>
            </a:r>
            <a:r>
              <a:rPr lang="en-US" sz="1100" b="1" dirty="0" err="1"/>
              <a:t>Aishwarya</a:t>
            </a:r>
            <a:r>
              <a:rPr lang="en-US" sz="1100" b="1" dirty="0"/>
              <a:t> &amp; </a:t>
            </a:r>
            <a:r>
              <a:rPr lang="en-US" sz="1100" b="1" dirty="0" err="1"/>
              <a:t>Vulić</a:t>
            </a:r>
            <a:r>
              <a:rPr lang="en-US" sz="1100" b="1" dirty="0"/>
              <a:t>, Ivan &amp; Ruder, Sebastian &amp; Cho, </a:t>
            </a:r>
            <a:r>
              <a:rPr lang="en-US" sz="1100" b="1" dirty="0" err="1"/>
              <a:t>Kyunghyun</a:t>
            </a:r>
            <a:r>
              <a:rPr lang="en-US" sz="1100" b="1" dirty="0"/>
              <a:t> &amp; </a:t>
            </a:r>
            <a:r>
              <a:rPr lang="en-US" sz="1100" b="1" dirty="0" err="1"/>
              <a:t>Gurevych</a:t>
            </a:r>
            <a:r>
              <a:rPr lang="en-US" sz="1100" b="1" dirty="0"/>
              <a:t>, </a:t>
            </a:r>
            <a:r>
              <a:rPr lang="en-US" sz="1100" b="1" dirty="0" err="1"/>
              <a:t>Iryna</a:t>
            </a:r>
            <a:r>
              <a:rPr lang="en-US" sz="1100" b="1" dirty="0"/>
              <a:t>. (2020). </a:t>
            </a:r>
            <a:r>
              <a:rPr lang="en-US" sz="1100" b="1" dirty="0" err="1"/>
              <a:t>AdapterHub</a:t>
            </a:r>
            <a:r>
              <a:rPr lang="en-US" sz="1100" b="1" dirty="0"/>
              <a:t>: A Framework for Adapting Transformers. 46-54. 10.18653/v1/2020.emnlp-demos.7. </a:t>
            </a:r>
          </a:p>
          <a:p>
            <a:pPr algn="just" fontAlgn="base"/>
            <a:endParaRPr lang="en-US" sz="1100" b="1" dirty="0"/>
          </a:p>
          <a:p>
            <a:pPr algn="just" fontAlgn="base"/>
            <a:r>
              <a:rPr lang="en-US" sz="1100" b="1" i="1" dirty="0" smtClean="0"/>
              <a:t>[3]</a:t>
            </a:r>
            <a:r>
              <a:rPr lang="en-US" sz="1100" b="1" dirty="0" smtClean="0"/>
              <a:t> </a:t>
            </a:r>
            <a:r>
              <a:rPr lang="en-US" sz="1100" b="1" dirty="0" err="1"/>
              <a:t>Almazrouei</a:t>
            </a:r>
            <a:r>
              <a:rPr lang="en-US" sz="1100" b="1" dirty="0"/>
              <a:t>, E., </a:t>
            </a:r>
            <a:r>
              <a:rPr lang="en-US" sz="1100" b="1" dirty="0" err="1"/>
              <a:t>Alobeidli</a:t>
            </a:r>
            <a:r>
              <a:rPr lang="en-US" sz="1100" b="1" dirty="0"/>
              <a:t>, H., </a:t>
            </a:r>
            <a:r>
              <a:rPr lang="en-US" sz="1100" b="1" dirty="0" err="1"/>
              <a:t>Alshamsi</a:t>
            </a:r>
            <a:r>
              <a:rPr lang="en-US" sz="1100" b="1" dirty="0"/>
              <a:t>, A., </a:t>
            </a:r>
            <a:r>
              <a:rPr lang="en-US" sz="1100" b="1" dirty="0" err="1"/>
              <a:t>Cappelli</a:t>
            </a:r>
            <a:r>
              <a:rPr lang="en-US" sz="1100" b="1" dirty="0"/>
              <a:t>, A., </a:t>
            </a:r>
            <a:r>
              <a:rPr lang="en-US" sz="1100" b="1" dirty="0" err="1"/>
              <a:t>Cojocaru</a:t>
            </a:r>
            <a:r>
              <a:rPr lang="en-US" sz="1100" b="1" dirty="0"/>
              <a:t>, R., </a:t>
            </a:r>
            <a:r>
              <a:rPr lang="en-US" sz="1100" b="1" dirty="0" err="1"/>
              <a:t>Debbah</a:t>
            </a:r>
            <a:r>
              <a:rPr lang="en-US" sz="1100" b="1" dirty="0"/>
              <a:t>, M., </a:t>
            </a:r>
            <a:r>
              <a:rPr lang="en-US" sz="1100" b="1" dirty="0" err="1"/>
              <a:t>Goffinet</a:t>
            </a:r>
            <a:r>
              <a:rPr lang="en-US" sz="1100" b="1" dirty="0"/>
              <a:t>, É., </a:t>
            </a:r>
            <a:r>
              <a:rPr lang="en-US" sz="1100" b="1" dirty="0" err="1"/>
              <a:t>Hesslow</a:t>
            </a:r>
            <a:r>
              <a:rPr lang="en-US" sz="1100" b="1" dirty="0"/>
              <a:t>, D., </a:t>
            </a:r>
            <a:r>
              <a:rPr lang="en-US" sz="1100" b="1" dirty="0" err="1"/>
              <a:t>Launay</a:t>
            </a:r>
            <a:r>
              <a:rPr lang="en-US" sz="1100" b="1" dirty="0"/>
              <a:t>, J., </a:t>
            </a:r>
            <a:r>
              <a:rPr lang="en-US" sz="1100" b="1" dirty="0" err="1"/>
              <a:t>Malartic</a:t>
            </a:r>
            <a:r>
              <a:rPr lang="en-US" sz="1100" b="1" dirty="0"/>
              <a:t>, Q., </a:t>
            </a:r>
            <a:r>
              <a:rPr lang="en-US" sz="1100" b="1" dirty="0" err="1"/>
              <a:t>Mazzotta</a:t>
            </a:r>
            <a:r>
              <a:rPr lang="en-US" sz="1100" b="1" dirty="0"/>
              <a:t>, D., </a:t>
            </a:r>
            <a:r>
              <a:rPr lang="en-US" sz="1100" b="1" dirty="0" err="1"/>
              <a:t>Noune</a:t>
            </a:r>
            <a:r>
              <a:rPr lang="en-US" sz="1100" b="1" dirty="0"/>
              <a:t>, B., Pannier, B., &amp; </a:t>
            </a:r>
            <a:r>
              <a:rPr lang="en-US" sz="1100" b="1" dirty="0" err="1"/>
              <a:t>Penedo</a:t>
            </a:r>
            <a:r>
              <a:rPr lang="en-US" sz="1100" b="1" dirty="0"/>
              <a:t>, G. (2023). The Falcon series of open language models. arXiv.org. https://arxiv.org/abs/2311.16867</a:t>
            </a:r>
          </a:p>
          <a:p>
            <a:pPr algn="just" fontAlgn="base"/>
            <a:endParaRPr lang="en-US" sz="1100" b="1" dirty="0"/>
          </a:p>
          <a:p>
            <a:pPr algn="just" fontAlgn="base"/>
            <a:r>
              <a:rPr lang="en-US" sz="1100" b="1" i="1" dirty="0" smtClean="0"/>
              <a:t>[4]</a:t>
            </a:r>
            <a:r>
              <a:rPr lang="en-US" sz="1100" b="1" dirty="0" smtClean="0"/>
              <a:t> </a:t>
            </a:r>
            <a:r>
              <a:rPr lang="en-US" sz="1100" b="1" dirty="0" err="1"/>
              <a:t>Mehra</a:t>
            </a:r>
            <a:r>
              <a:rPr lang="en-US" sz="1100" b="1" dirty="0"/>
              <a:t>, A. (2024). Fine-Tuning tutorial: Falcon-7B LLM to a General purpose </a:t>
            </a:r>
            <a:r>
              <a:rPr lang="en-US" sz="1100" b="1" dirty="0" err="1"/>
              <a:t>chatbot</a:t>
            </a:r>
            <a:r>
              <a:rPr lang="en-US" sz="1100" b="1" dirty="0"/>
              <a:t>. </a:t>
            </a:r>
            <a:r>
              <a:rPr lang="en-US" sz="1100" b="1" dirty="0" err="1"/>
              <a:t>Labellerr</a:t>
            </a:r>
            <a:r>
              <a:rPr lang="en-US" sz="1100" b="1" dirty="0"/>
              <a:t>. https://www.labellerr.com/blog/hands-on-with-fine-tuning-llm/ </a:t>
            </a:r>
          </a:p>
          <a:p>
            <a:pPr algn="just" fontAlgn="base"/>
            <a:endParaRPr lang="en-US" sz="1100" b="1" dirty="0"/>
          </a:p>
          <a:p>
            <a:pPr algn="just" fontAlgn="base"/>
            <a:r>
              <a:rPr lang="en-US" sz="1100" b="1" i="1" dirty="0" smtClean="0"/>
              <a:t>[5]</a:t>
            </a:r>
            <a:r>
              <a:rPr lang="en-US" sz="1100" b="1" dirty="0" smtClean="0"/>
              <a:t> </a:t>
            </a:r>
            <a:r>
              <a:rPr lang="en-US" sz="1100" b="1" dirty="0" err="1"/>
              <a:t>Shazeer</a:t>
            </a:r>
            <a:r>
              <a:rPr lang="en-US" sz="1100" b="1" dirty="0"/>
              <a:t>, N. (2019). Fast Transformer Decoding: One Write-Head is All You Need. arXiv.org. https://arxiv.org/abs/1911.02150</a:t>
            </a:r>
          </a:p>
          <a:p>
            <a:pPr algn="just" fontAlgn="base"/>
            <a:endParaRPr lang="en-US" sz="1100" b="1" dirty="0"/>
          </a:p>
          <a:p>
            <a:pPr algn="just" fontAlgn="base"/>
            <a:r>
              <a:rPr lang="en-US" sz="1100" b="1" i="1" dirty="0" smtClean="0"/>
              <a:t>[6] </a:t>
            </a:r>
            <a:r>
              <a:rPr lang="en-US" sz="1100" b="1" dirty="0" smtClean="0"/>
              <a:t>Pfeiffer</a:t>
            </a:r>
            <a:r>
              <a:rPr lang="en-US" sz="1100" b="1" dirty="0"/>
              <a:t>, J., Kamath, A., </a:t>
            </a:r>
            <a:r>
              <a:rPr lang="en-US" sz="1100" b="1" dirty="0" err="1"/>
              <a:t>Rücklé</a:t>
            </a:r>
            <a:r>
              <a:rPr lang="en-US" sz="1100" b="1" dirty="0"/>
              <a:t>, A., Cho, K., &amp; </a:t>
            </a:r>
            <a:r>
              <a:rPr lang="en-US" sz="1100" b="1" dirty="0" err="1"/>
              <a:t>Gurevych</a:t>
            </a:r>
            <a:r>
              <a:rPr lang="en-US" sz="1100" b="1" dirty="0"/>
              <a:t>, I. (</a:t>
            </a:r>
            <a:r>
              <a:rPr lang="en-US" sz="1100" b="1" dirty="0" smtClean="0"/>
              <a:t>2020). </a:t>
            </a:r>
            <a:r>
              <a:rPr lang="en-US" sz="1100" b="1" dirty="0" err="1"/>
              <a:t>AdapterFusion</a:t>
            </a:r>
            <a:r>
              <a:rPr lang="en-US" sz="1100" b="1" dirty="0"/>
              <a:t>: Non-Destructive task composition for transfer learning. arXiv.org. https://arxiv.org/abs/2005.00247</a:t>
            </a:r>
          </a:p>
          <a:p>
            <a:pPr algn="just" fontAlgn="base"/>
            <a:endParaRPr lang="en-US" sz="1100" b="1" dirty="0"/>
          </a:p>
          <a:p>
            <a:pPr algn="just" fontAlgn="base"/>
            <a:r>
              <a:rPr lang="en-US" sz="1100" b="1" i="1" dirty="0" smtClean="0"/>
              <a:t>[7] </a:t>
            </a:r>
            <a:r>
              <a:rPr lang="en-US" sz="1100" b="1" dirty="0" smtClean="0"/>
              <a:t>Hu</a:t>
            </a:r>
            <a:r>
              <a:rPr lang="en-US" sz="1100" b="1" dirty="0"/>
              <a:t>, E. J., </a:t>
            </a:r>
            <a:r>
              <a:rPr lang="en-US" sz="1100" b="1" dirty="0" err="1"/>
              <a:t>Shen</a:t>
            </a:r>
            <a:r>
              <a:rPr lang="en-US" sz="1100" b="1" dirty="0"/>
              <a:t>, Y., Wallis, P., Allen-Zhu, Z., Li, Y., Wang, S., Wang, L., &amp; Chen, W. (2021). LORA: Low-Rank adaptation of Large Language Models. arXiv.org. https://arxiv.org/abs/2106.09685</a:t>
            </a:r>
          </a:p>
          <a:p>
            <a:pPr algn="just" fontAlgn="base"/>
            <a:endParaRPr lang="en-US" sz="1100" b="1" dirty="0"/>
          </a:p>
          <a:p>
            <a:pPr algn="just" fontAlgn="base"/>
            <a:r>
              <a:rPr lang="en-US" sz="1100" b="1" i="1" dirty="0" smtClean="0"/>
              <a:t>[8] </a:t>
            </a:r>
            <a:r>
              <a:rPr lang="en-US" sz="1100" b="1" dirty="0" err="1" smtClean="0"/>
              <a:t>Stansbury</a:t>
            </a:r>
            <a:r>
              <a:rPr lang="en-US" sz="1100" b="1" dirty="0"/>
              <a:t>, D. (</a:t>
            </a:r>
            <a:r>
              <a:rPr lang="en-US" sz="1100" b="1" dirty="0" smtClean="0"/>
              <a:t>2020). </a:t>
            </a:r>
            <a:r>
              <a:rPr lang="en-US" sz="1100" b="1" dirty="0"/>
              <a:t>SVD and Data Compression Using Low-rank Matrix Approximation. The Clever Machine. https://dustinstansbury.github.io/theclevermachine/svd-data-compression</a:t>
            </a:r>
          </a:p>
          <a:p>
            <a:pPr algn="just" fontAlgn="base"/>
            <a:endParaRPr lang="en-US" sz="1100" b="1" dirty="0"/>
          </a:p>
          <a:p>
            <a:pPr algn="just" fontAlgn="base"/>
            <a:r>
              <a:rPr lang="en-US" sz="1100" b="1" i="1" dirty="0" smtClean="0"/>
              <a:t>[9] </a:t>
            </a:r>
            <a:r>
              <a:rPr lang="en-US" sz="1100" b="1" dirty="0" err="1" smtClean="0"/>
              <a:t>Aghajanyan</a:t>
            </a:r>
            <a:r>
              <a:rPr lang="en-US" sz="1100" b="1" dirty="0"/>
              <a:t>, A., </a:t>
            </a:r>
            <a:r>
              <a:rPr lang="en-US" sz="1100" b="1" dirty="0" err="1"/>
              <a:t>Zettlemoyer</a:t>
            </a:r>
            <a:r>
              <a:rPr lang="en-US" sz="1100" b="1" dirty="0"/>
              <a:t>, L., &amp; Gupta, S. (</a:t>
            </a:r>
            <a:r>
              <a:rPr lang="en-US" sz="1100" b="1" dirty="0" smtClean="0"/>
              <a:t>2020). </a:t>
            </a:r>
            <a:r>
              <a:rPr lang="en-US" sz="1100" b="1" dirty="0"/>
              <a:t>Intrinsic dimensionality explains the effectiveness of language model Fine-Tuning. arXiv.org. https://arxiv.org/abs/2012.13255</a:t>
            </a:r>
          </a:p>
          <a:p>
            <a:pPr algn="just" fontAlgn="base"/>
            <a:endParaRPr lang="en-US" sz="1100" b="1" dirty="0"/>
          </a:p>
          <a:p>
            <a:pPr algn="just" fontAlgn="base"/>
            <a:r>
              <a:rPr lang="en-US" sz="1100" b="1" i="1" dirty="0" smtClean="0"/>
              <a:t>[10] </a:t>
            </a:r>
            <a:r>
              <a:rPr lang="en-US" sz="1100" b="1" dirty="0" err="1" smtClean="0"/>
              <a:t>Raschka</a:t>
            </a:r>
            <a:r>
              <a:rPr lang="en-US" sz="1100" b="1" dirty="0"/>
              <a:t>, S. (</a:t>
            </a:r>
            <a:r>
              <a:rPr lang="en-US" sz="1100" b="1" dirty="0" smtClean="0"/>
              <a:t>2023). </a:t>
            </a:r>
            <a:r>
              <a:rPr lang="en-US" sz="1100" b="1" dirty="0"/>
              <a:t>Parameter-Efficient LLM </a:t>
            </a:r>
            <a:r>
              <a:rPr lang="en-US" sz="1100" b="1" dirty="0" err="1"/>
              <a:t>Finetuning</a:t>
            </a:r>
            <a:r>
              <a:rPr lang="en-US" sz="1100" b="1" dirty="0"/>
              <a:t> with Low-Rank Adaptation (LORA). Sebastian </a:t>
            </a:r>
            <a:r>
              <a:rPr lang="en-US" sz="1100" b="1" dirty="0" err="1"/>
              <a:t>Raschka</a:t>
            </a:r>
            <a:r>
              <a:rPr lang="en-US" sz="1100" b="1" dirty="0"/>
              <a:t>, PhD. https://sebastianraschka.com/blog/2023/llm-finetuning-lora.html</a:t>
            </a:r>
          </a:p>
          <a:p>
            <a:pPr algn="just" fontAlgn="base"/>
            <a:endParaRPr lang="en-US" sz="1100" b="1" dirty="0"/>
          </a:p>
          <a:p>
            <a:pPr algn="just" fontAlgn="base"/>
            <a:r>
              <a:rPr lang="en-US" sz="1100" b="1" i="1" dirty="0"/>
              <a:t>[</a:t>
            </a:r>
            <a:r>
              <a:rPr lang="en-US" sz="1100" b="1" i="1" dirty="0" smtClean="0"/>
              <a:t>11] </a:t>
            </a:r>
            <a:r>
              <a:rPr lang="en-US" sz="1100" b="1" dirty="0" err="1" smtClean="0"/>
              <a:t>Dettmers</a:t>
            </a:r>
            <a:r>
              <a:rPr lang="en-US" sz="1100" b="1" dirty="0"/>
              <a:t>, T., </a:t>
            </a:r>
            <a:r>
              <a:rPr lang="en-US" sz="1100" b="1" dirty="0" err="1"/>
              <a:t>Pagnoni</a:t>
            </a:r>
            <a:r>
              <a:rPr lang="en-US" sz="1100" b="1" dirty="0"/>
              <a:t>, A., </a:t>
            </a:r>
            <a:r>
              <a:rPr lang="en-US" sz="1100" b="1" dirty="0" err="1"/>
              <a:t>Holtzman</a:t>
            </a:r>
            <a:r>
              <a:rPr lang="en-US" sz="1100" b="1" dirty="0"/>
              <a:t>, A., &amp; </a:t>
            </a:r>
            <a:r>
              <a:rPr lang="en-US" sz="1100" b="1" dirty="0" err="1"/>
              <a:t>Zettlemoyer</a:t>
            </a:r>
            <a:r>
              <a:rPr lang="en-US" sz="1100" b="1" dirty="0"/>
              <a:t>, L. (2023). QLORA: Efficient </a:t>
            </a:r>
            <a:r>
              <a:rPr lang="en-US" sz="1100" b="1" dirty="0" err="1"/>
              <a:t>Finetuning</a:t>
            </a:r>
            <a:r>
              <a:rPr lang="en-US" sz="1100" b="1" dirty="0"/>
              <a:t> of Quantized LLMS. arXiv.org. https://arxiv.org/abs/2305.14314</a:t>
            </a:r>
          </a:p>
          <a:p>
            <a:pPr algn="just" fontAlgn="base"/>
            <a:endParaRPr lang="en-US" sz="1100" b="1" dirty="0"/>
          </a:p>
          <a:p>
            <a:pPr algn="just" fontAlgn="base"/>
            <a:r>
              <a:rPr lang="en-US" sz="1100" b="1" i="1" dirty="0"/>
              <a:t>[</a:t>
            </a:r>
            <a:r>
              <a:rPr lang="en-US" sz="1100" b="1" i="1" dirty="0" smtClean="0"/>
              <a:t>12] </a:t>
            </a:r>
            <a:r>
              <a:rPr lang="en-US" sz="1100" b="1" dirty="0" err="1" smtClean="0"/>
              <a:t>Balne</a:t>
            </a:r>
            <a:r>
              <a:rPr lang="en-US" sz="1100" b="1" dirty="0"/>
              <a:t>, C. C. S., </a:t>
            </a:r>
            <a:r>
              <a:rPr lang="en-US" sz="1100" b="1" dirty="0" err="1"/>
              <a:t>Bhaduri</a:t>
            </a:r>
            <a:r>
              <a:rPr lang="en-US" sz="1100" b="1" dirty="0"/>
              <a:t>, S., Roy, T., Jain, V., &amp; Chadha, A. (2024). Parameter Efficient fine tuning: a comprehensive analysis across applications. arXiv.org. https://arxiv.org/abs/2404.13506</a:t>
            </a:r>
          </a:p>
        </p:txBody>
      </p:sp>
    </p:spTree>
    <p:extLst>
      <p:ext uri="{BB962C8B-B14F-4D97-AF65-F5344CB8AC3E}">
        <p14:creationId xmlns:p14="http://schemas.microsoft.com/office/powerpoint/2010/main" val="411696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2323" y="2510119"/>
            <a:ext cx="8946541" cy="419548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b="1" spc="-300" dirty="0" smtClean="0">
                <a:solidFill>
                  <a:srgbClr val="04EC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US" sz="9600" b="1" spc="-300" dirty="0">
              <a:solidFill>
                <a:srgbClr val="04ECE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46293" y="438223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1562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498" y="1595718"/>
            <a:ext cx="11674763" cy="5262282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800" b="1" dirty="0"/>
              <a:t>Falcon is a new family of state-of-the-art language models created by the </a:t>
            </a:r>
            <a:r>
              <a:rPr lang="en-US" sz="1800" b="1" dirty="0">
                <a:solidFill>
                  <a:srgbClr val="3EFC24"/>
                </a:solidFill>
              </a:rPr>
              <a:t>Technology Innovation Institute</a:t>
            </a:r>
            <a:r>
              <a:rPr lang="en-US" sz="1800" b="1" dirty="0"/>
              <a:t>. The Falcon family is composed of two base models: </a:t>
            </a:r>
            <a:r>
              <a:rPr lang="en-US" sz="1800" b="1" dirty="0">
                <a:solidFill>
                  <a:srgbClr val="3EFC24"/>
                </a:solidFill>
              </a:rPr>
              <a:t>Falcon-40B</a:t>
            </a:r>
            <a:r>
              <a:rPr lang="en-US" sz="1800" b="1" dirty="0"/>
              <a:t> and </a:t>
            </a:r>
            <a:r>
              <a:rPr lang="en-US" sz="1800" b="1" dirty="0" smtClean="0">
                <a:solidFill>
                  <a:srgbClr val="3EFC24"/>
                </a:solidFill>
              </a:rPr>
              <a:t>Falcon-7B</a:t>
            </a:r>
            <a:r>
              <a:rPr lang="en-US" sz="1800" b="1" dirty="0" smtClean="0"/>
              <a:t>, the </a:t>
            </a:r>
            <a:r>
              <a:rPr lang="en-US" sz="1800" b="1" dirty="0"/>
              <a:t>7B parameter model is the best in its weight class </a:t>
            </a:r>
            <a:r>
              <a:rPr lang="en-US" sz="1800" b="1" dirty="0" smtClean="0"/>
              <a:t>[3].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1" dirty="0" smtClean="0"/>
              <a:t>Falcon-7B </a:t>
            </a:r>
            <a:r>
              <a:rPr lang="en-US" sz="1800" b="1" dirty="0"/>
              <a:t>is a 7B parameters causal </a:t>
            </a:r>
            <a:r>
              <a:rPr lang="en-US" sz="1800" b="1" dirty="0">
                <a:solidFill>
                  <a:srgbClr val="3EFC24"/>
                </a:solidFill>
              </a:rPr>
              <a:t>decoder-only model</a:t>
            </a:r>
            <a:r>
              <a:rPr lang="en-US" sz="1800" b="1" dirty="0"/>
              <a:t> </a:t>
            </a:r>
            <a:r>
              <a:rPr lang="en-US" sz="1800" b="1" dirty="0" smtClean="0"/>
              <a:t>and fine-tuned </a:t>
            </a:r>
            <a:r>
              <a:rPr lang="en-US" sz="1800" b="1" dirty="0"/>
              <a:t>on a mixture of chat/instruct datasets, making them particularly suitable for popular assistant-style tasks [3]. </a:t>
            </a:r>
            <a:endParaRPr lang="en-US" sz="1800" b="1" dirty="0" smtClean="0"/>
          </a:p>
          <a:p>
            <a:pPr algn="just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1" dirty="0" smtClean="0"/>
              <a:t>Falcon-7B </a:t>
            </a:r>
            <a:r>
              <a:rPr lang="en-US" sz="1800" b="1" dirty="0"/>
              <a:t>has been trained on </a:t>
            </a:r>
            <a:r>
              <a:rPr lang="en-US" sz="1800" b="1" dirty="0">
                <a:solidFill>
                  <a:srgbClr val="3EFC24"/>
                </a:solidFill>
              </a:rPr>
              <a:t>1.5 trillion tokens</a:t>
            </a:r>
            <a:r>
              <a:rPr lang="en-US" sz="1800" b="1" dirty="0"/>
              <a:t>, in line with modern models </a:t>
            </a:r>
            <a:r>
              <a:rPr lang="en-US" sz="1800" b="1" dirty="0" smtClean="0"/>
              <a:t>optimizing </a:t>
            </a:r>
            <a:r>
              <a:rPr lang="en-US" sz="1800" b="1" dirty="0"/>
              <a:t>for inference. The architecture of Falcon was optimized for performance and efficiency [3]. </a:t>
            </a:r>
            <a:endParaRPr lang="en-US" sz="1800" b="1" dirty="0" smtClean="0"/>
          </a:p>
          <a:p>
            <a:pPr algn="just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1" dirty="0" smtClean="0"/>
              <a:t>Combining </a:t>
            </a:r>
            <a:r>
              <a:rPr lang="en-US" sz="1800" b="1" dirty="0"/>
              <a:t>high-quality data with these optimizations, Falcon significantly outperforms </a:t>
            </a:r>
            <a:r>
              <a:rPr lang="en-US" sz="1800" b="1" dirty="0">
                <a:solidFill>
                  <a:srgbClr val="3EFC24"/>
                </a:solidFill>
              </a:rPr>
              <a:t>GPT-3</a:t>
            </a:r>
            <a:r>
              <a:rPr lang="en-US" sz="1800" b="1" dirty="0"/>
              <a:t> for only </a:t>
            </a:r>
            <a:r>
              <a:rPr lang="en-US" sz="1800" b="1" dirty="0">
                <a:solidFill>
                  <a:srgbClr val="3EFC24"/>
                </a:solidFill>
              </a:rPr>
              <a:t>75%</a:t>
            </a:r>
            <a:r>
              <a:rPr lang="en-US" sz="1800" b="1" dirty="0"/>
              <a:t> of the training compute budget—and requires a </a:t>
            </a:r>
            <a:r>
              <a:rPr lang="en-US" sz="1800" b="1" dirty="0">
                <a:solidFill>
                  <a:srgbClr val="3EFC24"/>
                </a:solidFill>
              </a:rPr>
              <a:t>fifth</a:t>
            </a:r>
            <a:r>
              <a:rPr lang="en-US" sz="1800" b="1" dirty="0"/>
              <a:t> of the </a:t>
            </a:r>
            <a:r>
              <a:rPr lang="en-US" sz="1800" b="1" dirty="0">
                <a:solidFill>
                  <a:srgbClr val="3EFC24"/>
                </a:solidFill>
              </a:rPr>
              <a:t>compute</a:t>
            </a:r>
            <a:r>
              <a:rPr lang="en-US" sz="1800" b="1" dirty="0"/>
              <a:t> at inference time [3].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21108" y="43082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45930" y="233037"/>
            <a:ext cx="10823331" cy="7649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                      </a:t>
            </a:r>
            <a:r>
              <a:rPr lang="en-US" b="1" dirty="0" smtClean="0">
                <a:solidFill>
                  <a:srgbClr val="FFFF00"/>
                </a:solidFill>
              </a:rPr>
              <a:t>FALCON-7B 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34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498" y="1260381"/>
            <a:ext cx="11674763" cy="5262282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800" b="1" dirty="0"/>
              <a:t>Notably, the majority of the training data (&gt;80%) is derived from </a:t>
            </a:r>
            <a:r>
              <a:rPr lang="en-US" sz="1800" b="1" dirty="0" err="1" smtClean="0">
                <a:solidFill>
                  <a:srgbClr val="3EFC24"/>
                </a:solidFill>
              </a:rPr>
              <a:t>RefinedWeb</a:t>
            </a:r>
            <a:r>
              <a:rPr lang="en-US" sz="1800" b="1" dirty="0" smtClean="0">
                <a:solidFill>
                  <a:srgbClr val="3EFC24"/>
                </a:solidFill>
              </a:rPr>
              <a:t> </a:t>
            </a:r>
            <a:r>
              <a:rPr lang="en-US" sz="1800" b="1" dirty="0" smtClean="0"/>
              <a:t>- </a:t>
            </a:r>
            <a:r>
              <a:rPr lang="en-US" sz="1800" b="1" dirty="0"/>
              <a:t>a novel massive web dataset based on </a:t>
            </a:r>
            <a:r>
              <a:rPr lang="en-US" sz="1800" b="1" dirty="0" err="1" smtClean="0">
                <a:solidFill>
                  <a:srgbClr val="3EFC24"/>
                </a:solidFill>
              </a:rPr>
              <a:t>CommonCrawl</a:t>
            </a:r>
            <a:r>
              <a:rPr lang="en-US" sz="1800" b="1" dirty="0">
                <a:solidFill>
                  <a:srgbClr val="3EFC24"/>
                </a:solidFill>
              </a:rPr>
              <a:t> </a:t>
            </a:r>
            <a:r>
              <a:rPr lang="en-US" sz="1800" b="1" dirty="0"/>
              <a:t>(Common Crawl is a nonprofit 501(c)(</a:t>
            </a:r>
            <a:r>
              <a:rPr lang="en-US" sz="1800" b="1" dirty="0" smtClean="0"/>
              <a:t>3) organization </a:t>
            </a:r>
            <a:r>
              <a:rPr lang="en-US" sz="1800" b="1" dirty="0"/>
              <a:t>that crawls the web and freely provides its archives and datasets to the </a:t>
            </a:r>
            <a:r>
              <a:rPr lang="en-US" sz="1800" b="1" dirty="0" smtClean="0"/>
              <a:t>public</a:t>
            </a:r>
            <a:r>
              <a:rPr lang="en-US" sz="1800" b="1" dirty="0"/>
              <a:t>) [3].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1" dirty="0"/>
              <a:t>Falcon </a:t>
            </a:r>
            <a:r>
              <a:rPr lang="en-US" sz="1800" b="1" dirty="0" err="1"/>
              <a:t>RefinedWeb</a:t>
            </a:r>
            <a:r>
              <a:rPr lang="en-US" sz="1800" b="1" dirty="0"/>
              <a:t> was created to serve as an </a:t>
            </a:r>
            <a:r>
              <a:rPr lang="en-US" sz="1800" b="1" dirty="0">
                <a:solidFill>
                  <a:srgbClr val="3EFC24"/>
                </a:solidFill>
              </a:rPr>
              <a:t>English large-scale dataset</a:t>
            </a:r>
            <a:r>
              <a:rPr lang="en-US" sz="1800" b="1" dirty="0"/>
              <a:t> for the </a:t>
            </a:r>
            <a:r>
              <a:rPr lang="en-US" sz="1800" b="1" dirty="0" err="1"/>
              <a:t>pretraining</a:t>
            </a:r>
            <a:r>
              <a:rPr lang="en-US" sz="1800" b="1" dirty="0"/>
              <a:t> of large language models. It may be used on its own, or augmented with curated sources (e.g., Wikipedia, </a:t>
            </a:r>
            <a:r>
              <a:rPr lang="en-US" sz="1800" b="1" dirty="0" err="1"/>
              <a:t>StackOverflow</a:t>
            </a:r>
            <a:r>
              <a:rPr lang="en-US" sz="1800" b="1" dirty="0"/>
              <a:t>) [3].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800" b="1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1" dirty="0"/>
              <a:t>The Falcon models incorporate an interesting feature called </a:t>
            </a:r>
            <a:r>
              <a:rPr lang="en-US" sz="1800" b="1" dirty="0">
                <a:solidFill>
                  <a:srgbClr val="3EFC24"/>
                </a:solidFill>
              </a:rPr>
              <a:t>multi-query attention</a:t>
            </a:r>
            <a:r>
              <a:rPr lang="en-US" sz="1800" b="1" dirty="0"/>
              <a:t>. Unlike the traditional multi-head attention scheme, which has separate query, key, and value </a:t>
            </a:r>
            <a:r>
              <a:rPr lang="en-US" sz="1800" b="1" dirty="0" err="1"/>
              <a:t>embeddings</a:t>
            </a:r>
            <a:r>
              <a:rPr lang="en-US" sz="1800" b="1" dirty="0"/>
              <a:t> per head, multi-query attention shares a </a:t>
            </a:r>
            <a:r>
              <a:rPr lang="en-US" sz="1800" b="1" dirty="0">
                <a:solidFill>
                  <a:srgbClr val="3EFC24"/>
                </a:solidFill>
              </a:rPr>
              <a:t>single key</a:t>
            </a:r>
            <a:r>
              <a:rPr lang="en-US" sz="1800" b="1" dirty="0"/>
              <a:t> and </a:t>
            </a:r>
            <a:r>
              <a:rPr lang="en-US" sz="1800" b="1" dirty="0">
                <a:solidFill>
                  <a:srgbClr val="3EFC24"/>
                </a:solidFill>
              </a:rPr>
              <a:t>value</a:t>
            </a:r>
            <a:r>
              <a:rPr lang="en-US" sz="1800" b="1" dirty="0"/>
              <a:t> across all </a:t>
            </a:r>
            <a:r>
              <a:rPr lang="en-US" sz="1800" b="1" dirty="0">
                <a:solidFill>
                  <a:srgbClr val="3EFC24"/>
                </a:solidFill>
              </a:rPr>
              <a:t>attention </a:t>
            </a:r>
            <a:r>
              <a:rPr lang="en-US" sz="1800" b="1" dirty="0" smtClean="0">
                <a:solidFill>
                  <a:srgbClr val="3EFC24"/>
                </a:solidFill>
              </a:rPr>
              <a:t>heads </a:t>
            </a:r>
            <a:r>
              <a:rPr lang="en-US" sz="1800" b="1" dirty="0" smtClean="0"/>
              <a:t>[5]. </a:t>
            </a:r>
            <a:endParaRPr lang="en-US" sz="1800" b="1" dirty="0"/>
          </a:p>
          <a:p>
            <a:pPr algn="just">
              <a:buFont typeface="Arial" panose="020B0604020202020204" pitchFamily="34" charset="0"/>
              <a:buChar char="•"/>
            </a:pPr>
            <a:endParaRPr lang="en-US" sz="1800" b="1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1" dirty="0" smtClean="0"/>
              <a:t>This </a:t>
            </a:r>
            <a:r>
              <a:rPr lang="en-US" sz="1800" b="1" dirty="0"/>
              <a:t>innovation enhances the </a:t>
            </a:r>
            <a:r>
              <a:rPr lang="en-US" sz="1800" b="1" dirty="0">
                <a:solidFill>
                  <a:srgbClr val="3EFC24"/>
                </a:solidFill>
              </a:rPr>
              <a:t>scalability of inference, significantly reducing memory costs </a:t>
            </a:r>
            <a:r>
              <a:rPr lang="en-US" sz="1800" b="1" dirty="0"/>
              <a:t>and </a:t>
            </a:r>
            <a:r>
              <a:rPr lang="en-US" sz="1800" b="1" dirty="0">
                <a:solidFill>
                  <a:srgbClr val="3EFC24"/>
                </a:solidFill>
              </a:rPr>
              <a:t>enabling optimizations like </a:t>
            </a:r>
            <a:r>
              <a:rPr lang="en-US" sz="1800" b="1" dirty="0" err="1">
                <a:solidFill>
                  <a:srgbClr val="3EFC24"/>
                </a:solidFill>
              </a:rPr>
              <a:t>statefulness</a:t>
            </a:r>
            <a:r>
              <a:rPr lang="en-US" sz="1800" b="1" dirty="0"/>
              <a:t>. The </a:t>
            </a:r>
            <a:r>
              <a:rPr lang="en-US" sz="1800" b="1" dirty="0">
                <a:solidFill>
                  <a:srgbClr val="3EFC24"/>
                </a:solidFill>
              </a:rPr>
              <a:t>smaller K, V-cache </a:t>
            </a:r>
            <a:r>
              <a:rPr lang="en-US" sz="1800" b="1" dirty="0"/>
              <a:t>during autoregressive decoding contributes to these benefits </a:t>
            </a:r>
            <a:r>
              <a:rPr lang="en-US" sz="1800" b="1" dirty="0" smtClean="0"/>
              <a:t>[5].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21108" y="43082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45930" y="233037"/>
            <a:ext cx="10823331" cy="7649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                      </a:t>
            </a:r>
            <a:r>
              <a:rPr lang="en-US" b="1" dirty="0" smtClean="0">
                <a:solidFill>
                  <a:srgbClr val="FFFF00"/>
                </a:solidFill>
              </a:rPr>
              <a:t>FALCON-7B 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26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847" y="1389184"/>
            <a:ext cx="11720146" cy="5301762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800" b="1" dirty="0"/>
              <a:t>While a pre-trained LLM possesses general knowledge, it might need help with specific domain questions </a:t>
            </a:r>
            <a:r>
              <a:rPr lang="en-US" sz="1800" b="1" dirty="0" smtClean="0"/>
              <a:t>and </a:t>
            </a:r>
            <a:r>
              <a:rPr lang="en-US" sz="1800" b="1" dirty="0"/>
              <a:t>abbreviations. This is where fine-tuning comes into play</a:t>
            </a:r>
            <a:r>
              <a:rPr lang="en-US" sz="1800" b="1" dirty="0" smtClean="0"/>
              <a:t>. It’s similar to </a:t>
            </a:r>
            <a:r>
              <a:rPr lang="en-US" sz="1800" b="1" dirty="0">
                <a:solidFill>
                  <a:srgbClr val="3EFC24"/>
                </a:solidFill>
              </a:rPr>
              <a:t>transferring knowledge</a:t>
            </a:r>
            <a:r>
              <a:rPr lang="en-US" sz="1800" b="1" dirty="0"/>
              <a:t>. These expansive language models undergo training on extensive datasets using substantial computational resources and boast millions of parameters [4].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>
              <a:buFont typeface="Arial" panose="020B0604020202020204" pitchFamily="34" charset="0"/>
              <a:buChar char="•"/>
            </a:pPr>
            <a:endParaRPr lang="en-US" sz="1800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70439" y="255005"/>
            <a:ext cx="10823331" cy="764903"/>
          </a:xfrm>
        </p:spPr>
        <p:txBody>
          <a:bodyPr/>
          <a:lstStyle/>
          <a:p>
            <a:r>
              <a:rPr lang="en-US" dirty="0" smtClean="0"/>
              <a:t>                      </a:t>
            </a:r>
            <a:r>
              <a:rPr lang="en-US" b="1" dirty="0" smtClean="0">
                <a:solidFill>
                  <a:srgbClr val="FFFF00"/>
                </a:solidFill>
              </a:rPr>
              <a:t>FINE TUNING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21108" y="43082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5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7" y="2838187"/>
            <a:ext cx="6154009" cy="32389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85115" y="6102613"/>
            <a:ext cx="1839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Fig 1</a:t>
            </a:r>
            <a:r>
              <a:rPr lang="en-US" sz="1000" dirty="0" smtClean="0"/>
              <a:t>: </a:t>
            </a:r>
            <a:r>
              <a:rPr lang="en-US" sz="1000" b="1" i="1" dirty="0" smtClean="0"/>
              <a:t>Transfer Learning [4] </a:t>
            </a:r>
            <a:endParaRPr lang="en-US" sz="1000" b="1" i="1" dirty="0"/>
          </a:p>
        </p:txBody>
      </p:sp>
    </p:spTree>
    <p:extLst>
      <p:ext uri="{BB962C8B-B14F-4D97-AF65-F5344CB8AC3E}">
        <p14:creationId xmlns:p14="http://schemas.microsoft.com/office/powerpoint/2010/main" val="165479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146" y="1762843"/>
            <a:ext cx="11655669" cy="1622196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rgbClr val="3EFC24"/>
                </a:solidFill>
              </a:rPr>
              <a:t>Fine-tuning</a:t>
            </a:r>
            <a:r>
              <a:rPr lang="en-US" sz="1800" b="1" dirty="0" smtClean="0"/>
              <a:t> involves </a:t>
            </a:r>
            <a:r>
              <a:rPr lang="en-US" sz="1800" b="1" dirty="0" smtClean="0">
                <a:solidFill>
                  <a:srgbClr val="3EFC24"/>
                </a:solidFill>
              </a:rPr>
              <a:t>copying </a:t>
            </a:r>
            <a:r>
              <a:rPr lang="en-US" sz="1800" b="1" dirty="0" smtClean="0"/>
              <a:t>the</a:t>
            </a:r>
            <a:r>
              <a:rPr lang="en-US" sz="1800" b="1" dirty="0" smtClean="0">
                <a:solidFill>
                  <a:srgbClr val="3EFC24"/>
                </a:solidFill>
              </a:rPr>
              <a:t> weights</a:t>
            </a:r>
            <a:r>
              <a:rPr lang="en-US" sz="1800" b="1" dirty="0" smtClean="0"/>
              <a:t> form a pre-trained network and tuning them on the </a:t>
            </a:r>
            <a:r>
              <a:rPr lang="en-US" sz="1800" b="1" dirty="0" smtClean="0">
                <a:solidFill>
                  <a:srgbClr val="3EFC24"/>
                </a:solidFill>
              </a:rPr>
              <a:t>downstream task</a:t>
            </a:r>
            <a:r>
              <a:rPr lang="en-US" sz="1800" b="1" dirty="0" smtClean="0"/>
              <a:t> (a new set of weights for each task).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rgbClr val="3EFC24"/>
                </a:solidFill>
              </a:rPr>
              <a:t>Multi-task learning</a:t>
            </a:r>
            <a:r>
              <a:rPr lang="en-US" sz="1800" b="1" dirty="0" smtClean="0"/>
              <a:t> requires simultaneous access to all tasks (</a:t>
            </a:r>
            <a:r>
              <a:rPr lang="en-US" sz="1800" b="1" dirty="0" smtClean="0">
                <a:solidFill>
                  <a:srgbClr val="3EFC24"/>
                </a:solidFill>
              </a:rPr>
              <a:t>memory intensive</a:t>
            </a:r>
            <a:r>
              <a:rPr lang="en-US" sz="1800" b="1" dirty="0" smtClean="0"/>
              <a:t>).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algn="just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algn="just"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3EFC24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8438" y="158087"/>
            <a:ext cx="12192000" cy="764903"/>
          </a:xfrm>
        </p:spPr>
        <p:txBody>
          <a:bodyPr/>
          <a:lstStyle/>
          <a:p>
            <a:r>
              <a:rPr lang="en-US" dirty="0" smtClean="0"/>
              <a:t>        </a:t>
            </a:r>
            <a:r>
              <a:rPr lang="en-US" sz="3600" b="1" dirty="0" smtClean="0">
                <a:solidFill>
                  <a:srgbClr val="FFFF00"/>
                </a:solidFill>
              </a:rPr>
              <a:t>PEFT: PARAMETER EFFICIENT FINE TUNING</a:t>
            </a:r>
            <a:endParaRPr lang="en-US" sz="3600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21108" y="43082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6</a:t>
            </a:r>
            <a:endParaRPr lang="en-US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246185" y="857135"/>
            <a:ext cx="12192000" cy="7649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solidFill>
                  <a:srgbClr val="66FF99"/>
                </a:solidFill>
              </a:rPr>
              <a:t>                                         </a:t>
            </a:r>
            <a:r>
              <a:rPr lang="en-US" sz="2800" b="1" dirty="0" smtClean="0">
                <a:solidFill>
                  <a:srgbClr val="66FF99"/>
                </a:solidFill>
              </a:rPr>
              <a:t>I</a:t>
            </a:r>
            <a:r>
              <a:rPr lang="en-US" sz="2800" b="1" dirty="0">
                <a:solidFill>
                  <a:srgbClr val="66FF99"/>
                </a:solidFill>
              </a:rPr>
              <a:t>.</a:t>
            </a:r>
            <a:r>
              <a:rPr lang="en-US" b="1" dirty="0" smtClean="0">
                <a:solidFill>
                  <a:srgbClr val="66FF99"/>
                </a:solidFill>
              </a:rPr>
              <a:t> </a:t>
            </a:r>
            <a:r>
              <a:rPr lang="en-US" sz="2800" b="1" dirty="0" smtClean="0">
                <a:solidFill>
                  <a:srgbClr val="66FF99"/>
                </a:solidFill>
              </a:rPr>
              <a:t>ADAPTER-TUNING</a:t>
            </a:r>
            <a:endParaRPr lang="en-US" sz="2800" b="1" dirty="0">
              <a:solidFill>
                <a:srgbClr val="66FF99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0146" y="3547871"/>
            <a:ext cx="82911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/>
              <a:t>Adapters </a:t>
            </a:r>
            <a:r>
              <a:rPr lang="en-US" b="1" dirty="0"/>
              <a:t>yield </a:t>
            </a:r>
            <a:r>
              <a:rPr lang="en-US" b="1" dirty="0">
                <a:solidFill>
                  <a:srgbClr val="3EFC24"/>
                </a:solidFill>
              </a:rPr>
              <a:t>“parameter-efficient tuning” </a:t>
            </a:r>
            <a:r>
              <a:rPr lang="en-US" b="1" dirty="0"/>
              <a:t>for NLP. It permits training on tasks </a:t>
            </a:r>
            <a:r>
              <a:rPr lang="en-US" b="1" dirty="0">
                <a:solidFill>
                  <a:srgbClr val="3EFC24"/>
                </a:solidFill>
              </a:rPr>
              <a:t>sequentially</a:t>
            </a:r>
            <a:r>
              <a:rPr lang="en-US" b="1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/>
              <a:t>Tuning </a:t>
            </a:r>
            <a:r>
              <a:rPr lang="en-US" b="1" dirty="0"/>
              <a:t>with adapter modules involves adding a small number of </a:t>
            </a:r>
            <a:r>
              <a:rPr lang="en-US" b="1" dirty="0">
                <a:solidFill>
                  <a:srgbClr val="3EFC24"/>
                </a:solidFill>
              </a:rPr>
              <a:t>new parameters </a:t>
            </a:r>
            <a:r>
              <a:rPr lang="en-US" b="1" dirty="0"/>
              <a:t>to a model, which are trained on the downstream task.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/>
              <a:t>In </a:t>
            </a:r>
            <a:r>
              <a:rPr lang="en-US" b="1" dirty="0">
                <a:solidFill>
                  <a:srgbClr val="3EFC24"/>
                </a:solidFill>
              </a:rPr>
              <a:t>adapter-tuning, </a:t>
            </a:r>
            <a:r>
              <a:rPr lang="en-US" b="1" dirty="0"/>
              <a:t>the parameters of the original network are </a:t>
            </a:r>
            <a:r>
              <a:rPr lang="en-US" b="1" dirty="0">
                <a:solidFill>
                  <a:srgbClr val="3EFC24"/>
                </a:solidFill>
              </a:rPr>
              <a:t>frozen</a:t>
            </a:r>
            <a:r>
              <a:rPr lang="en-US" b="1" dirty="0"/>
              <a:t> and therefore may be shared by many tasks.</a:t>
            </a:r>
          </a:p>
          <a:p>
            <a:pPr algn="just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397" y="3675533"/>
            <a:ext cx="3156418" cy="21541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789397" y="5829648"/>
            <a:ext cx="3209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Fig 2</a:t>
            </a:r>
            <a:r>
              <a:rPr lang="en-US" sz="1000" b="1" i="1" dirty="0" smtClean="0"/>
              <a:t>: Trade-off between accuracy and number of trained task-specific parameters. For adapter tuning and fine-tuning [1] </a:t>
            </a:r>
            <a:endParaRPr lang="en-US" sz="1000" i="1" dirty="0"/>
          </a:p>
          <a:p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370262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146" y="1059985"/>
            <a:ext cx="11655669" cy="239111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1" dirty="0" smtClean="0"/>
              <a:t>Adapter tuning involves: </a:t>
            </a:r>
            <a:r>
              <a:rPr lang="en-US" sz="1800" b="1" dirty="0" smtClean="0">
                <a:solidFill>
                  <a:srgbClr val="3EFC24"/>
                </a:solidFill>
              </a:rPr>
              <a:t>injecting new layers</a:t>
            </a:r>
            <a:r>
              <a:rPr lang="en-US" sz="1800" b="1" dirty="0" smtClean="0"/>
              <a:t> into the transformer.</a:t>
            </a:r>
          </a:p>
          <a:p>
            <a:pPr marL="0" indent="0" algn="just">
              <a:buNone/>
            </a:pPr>
            <a:endParaRPr lang="en-US" sz="1800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1" dirty="0" smtClean="0"/>
              <a:t>Adapters are trained in the same manner as full fine-tuning of the model. The information is passed through the different layers of the transformer where additionally to the pre-trained weights at every layer, the </a:t>
            </a:r>
            <a:r>
              <a:rPr lang="en-US" sz="1800" b="1" dirty="0" smtClean="0">
                <a:solidFill>
                  <a:srgbClr val="3EFC24"/>
                </a:solidFill>
              </a:rPr>
              <a:t>representations</a:t>
            </a:r>
            <a:r>
              <a:rPr lang="en-US" sz="1800" b="1" dirty="0" smtClean="0"/>
              <a:t> are additionally passed through the adapter parameters</a:t>
            </a:r>
            <a:r>
              <a:rPr lang="en-US" sz="1800" b="1" dirty="0"/>
              <a:t> </a:t>
            </a:r>
            <a:r>
              <a:rPr lang="en-US" sz="1800" b="1" dirty="0" smtClean="0"/>
              <a:t>[1].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algn="just"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3EFC24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8438" y="55772"/>
            <a:ext cx="12192000" cy="764903"/>
          </a:xfrm>
        </p:spPr>
        <p:txBody>
          <a:bodyPr/>
          <a:lstStyle/>
          <a:p>
            <a:r>
              <a:rPr lang="en-US" dirty="0" smtClean="0"/>
              <a:t>        </a:t>
            </a:r>
            <a:r>
              <a:rPr lang="en-US" sz="3600" b="1" dirty="0" smtClean="0">
                <a:solidFill>
                  <a:srgbClr val="FFFF00"/>
                </a:solidFill>
              </a:rPr>
              <a:t>PEFT: PARAMETER EFFICIENT FINE TUNING</a:t>
            </a:r>
            <a:endParaRPr lang="en-US" sz="3600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21108" y="43082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246185" y="647284"/>
            <a:ext cx="12192000" cy="7649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solidFill>
                  <a:srgbClr val="66FF99"/>
                </a:solidFill>
              </a:rPr>
              <a:t>                                         </a:t>
            </a:r>
            <a:r>
              <a:rPr lang="en-US" sz="2800" b="1" dirty="0" smtClean="0">
                <a:solidFill>
                  <a:srgbClr val="66FF99"/>
                </a:solidFill>
              </a:rPr>
              <a:t>I</a:t>
            </a:r>
            <a:r>
              <a:rPr lang="en-US" sz="2800" b="1" dirty="0">
                <a:solidFill>
                  <a:srgbClr val="66FF99"/>
                </a:solidFill>
              </a:rPr>
              <a:t>.</a:t>
            </a:r>
            <a:r>
              <a:rPr lang="en-US" b="1" dirty="0" smtClean="0">
                <a:solidFill>
                  <a:srgbClr val="66FF99"/>
                </a:solidFill>
              </a:rPr>
              <a:t> </a:t>
            </a:r>
            <a:r>
              <a:rPr lang="en-US" sz="2800" b="1" dirty="0" smtClean="0">
                <a:solidFill>
                  <a:srgbClr val="66FF99"/>
                </a:solidFill>
              </a:rPr>
              <a:t>ADAPTER-TUNING</a:t>
            </a:r>
            <a:endParaRPr lang="en-US" sz="2800" b="1" dirty="0">
              <a:solidFill>
                <a:srgbClr val="66FF99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451102"/>
            <a:ext cx="4044462" cy="26507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71660" y="6101862"/>
            <a:ext cx="4274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Fig 3</a:t>
            </a:r>
            <a:r>
              <a:rPr lang="en-US" sz="1000" b="1" i="1" dirty="0" smtClean="0"/>
              <a:t>: Architecture of adapter module and its integration with </a:t>
            </a:r>
            <a:r>
              <a:rPr lang="en-US" sz="1000" b="1" i="1" dirty="0"/>
              <a:t>the transformer [1]</a:t>
            </a:r>
            <a:endParaRPr lang="en-US" sz="10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290146" y="3451102"/>
            <a:ext cx="66469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However, in contrast to full fine-tuning, the </a:t>
            </a:r>
            <a:r>
              <a:rPr lang="en-US" b="1" dirty="0">
                <a:solidFill>
                  <a:srgbClr val="3EFC24"/>
                </a:solidFill>
              </a:rPr>
              <a:t>pre-trained weights </a:t>
            </a:r>
            <a:r>
              <a:rPr lang="el-GR" b="1" dirty="0">
                <a:solidFill>
                  <a:srgbClr val="3EFC24"/>
                </a:solidFill>
              </a:rPr>
              <a:t>θ</a:t>
            </a:r>
            <a:r>
              <a:rPr lang="en-US" b="1" dirty="0">
                <a:solidFill>
                  <a:srgbClr val="3EFC24"/>
                </a:solidFill>
              </a:rPr>
              <a:t> are fixed and only the adapter weights </a:t>
            </a:r>
            <a:r>
              <a:rPr lang="el-GR" b="1" dirty="0">
                <a:solidFill>
                  <a:srgbClr val="3EFC24"/>
                </a:solidFill>
              </a:rPr>
              <a:t>φ</a:t>
            </a:r>
            <a:r>
              <a:rPr lang="en-US" b="1" dirty="0">
                <a:solidFill>
                  <a:srgbClr val="3EFC24"/>
                </a:solidFill>
              </a:rPr>
              <a:t> and the prediction head are trained</a:t>
            </a:r>
            <a:r>
              <a:rPr lang="en-US" b="1" dirty="0"/>
              <a:t>. Because </a:t>
            </a:r>
            <a:r>
              <a:rPr lang="el-GR" b="1" dirty="0"/>
              <a:t>θ</a:t>
            </a:r>
            <a:r>
              <a:rPr lang="en-US" b="1" dirty="0"/>
              <a:t> is fixed, the adapter weights </a:t>
            </a:r>
            <a:r>
              <a:rPr lang="el-GR" b="1" dirty="0"/>
              <a:t>φ</a:t>
            </a:r>
            <a:r>
              <a:rPr lang="en-US" b="1" dirty="0"/>
              <a:t> are encapsulated within the transformer weights, forcing them to learn compatible representation across </a:t>
            </a:r>
            <a:r>
              <a:rPr lang="en-US" b="1" dirty="0" smtClean="0"/>
              <a:t>tasks </a:t>
            </a:r>
            <a:r>
              <a:rPr lang="en-US" b="1" dirty="0"/>
              <a:t>[1]</a:t>
            </a:r>
            <a:r>
              <a:rPr lang="en-US" b="1" dirty="0" smtClean="0"/>
              <a:t>.</a:t>
            </a:r>
            <a:endParaRPr lang="en-US" b="1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37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8438" y="55772"/>
            <a:ext cx="12192000" cy="764903"/>
          </a:xfrm>
        </p:spPr>
        <p:txBody>
          <a:bodyPr/>
          <a:lstStyle/>
          <a:p>
            <a:r>
              <a:rPr lang="en-US" dirty="0" smtClean="0"/>
              <a:t>        </a:t>
            </a:r>
            <a:r>
              <a:rPr lang="en-US" sz="3600" b="1" dirty="0" smtClean="0">
                <a:solidFill>
                  <a:srgbClr val="FFFF00"/>
                </a:solidFill>
              </a:rPr>
              <a:t>PEFT: PARAMETER EFFICIENT FINE TUNING</a:t>
            </a:r>
            <a:endParaRPr lang="en-US" sz="3600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21108" y="43082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8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246185" y="647284"/>
            <a:ext cx="12192000" cy="7649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solidFill>
                  <a:srgbClr val="66FF99"/>
                </a:solidFill>
              </a:rPr>
              <a:t>                                         </a:t>
            </a:r>
            <a:r>
              <a:rPr lang="en-US" sz="2800" b="1" dirty="0" smtClean="0">
                <a:solidFill>
                  <a:srgbClr val="66FF99"/>
                </a:solidFill>
              </a:rPr>
              <a:t>I</a:t>
            </a:r>
            <a:r>
              <a:rPr lang="en-US" sz="2800" b="1" dirty="0">
                <a:solidFill>
                  <a:srgbClr val="66FF99"/>
                </a:solidFill>
              </a:rPr>
              <a:t>.</a:t>
            </a:r>
            <a:r>
              <a:rPr lang="en-US" b="1" dirty="0" smtClean="0">
                <a:solidFill>
                  <a:srgbClr val="66FF99"/>
                </a:solidFill>
              </a:rPr>
              <a:t> </a:t>
            </a:r>
            <a:r>
              <a:rPr lang="en-US" sz="2800" b="1" dirty="0" smtClean="0">
                <a:solidFill>
                  <a:srgbClr val="66FF99"/>
                </a:solidFill>
              </a:rPr>
              <a:t>ADAPTER-TUNING</a:t>
            </a:r>
            <a:endParaRPr lang="en-US" sz="2800" b="1" dirty="0">
              <a:solidFill>
                <a:srgbClr val="66FF99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365" y="1957670"/>
            <a:ext cx="5503450" cy="3621826"/>
          </a:xfrm>
        </p:spPr>
      </p:pic>
      <p:sp>
        <p:nvSpPr>
          <p:cNvPr id="11" name="TextBox 10"/>
          <p:cNvSpPr txBox="1"/>
          <p:nvPr/>
        </p:nvSpPr>
        <p:spPr>
          <a:xfrm>
            <a:off x="6442365" y="5616926"/>
            <a:ext cx="5503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Fig 4: </a:t>
            </a:r>
            <a:r>
              <a:rPr lang="en-US" sz="1000" b="1" i="1" dirty="0" err="1" smtClean="0"/>
              <a:t>AdapterHub</a:t>
            </a:r>
            <a:r>
              <a:rPr lang="en-US" sz="1000" b="1" i="1" dirty="0" smtClean="0"/>
              <a:t> </a:t>
            </a:r>
            <a:r>
              <a:rPr lang="en-US" sz="1000" b="1" i="1" dirty="0"/>
              <a:t>Process </a:t>
            </a:r>
            <a:r>
              <a:rPr lang="en-US" sz="1000" b="1" i="1" dirty="0" smtClean="0"/>
              <a:t>Graph [2]</a:t>
            </a:r>
          </a:p>
          <a:p>
            <a:endParaRPr lang="en-US" sz="1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24197" y="1920240"/>
            <a:ext cx="61181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LcPeriod"/>
            </a:pPr>
            <a:r>
              <a:rPr lang="en-US" b="1" dirty="0" smtClean="0"/>
              <a:t>Adapters</a:t>
            </a:r>
            <a:r>
              <a:rPr lang="en-US" dirty="0" smtClean="0"/>
              <a:t> </a:t>
            </a:r>
            <a:r>
              <a:rPr lang="el-GR" b="1" dirty="0" smtClean="0">
                <a:solidFill>
                  <a:srgbClr val="3EFC24"/>
                </a:solidFill>
              </a:rPr>
              <a:t>φ</a:t>
            </a:r>
            <a:r>
              <a:rPr lang="en-US" b="1" dirty="0" smtClean="0">
                <a:solidFill>
                  <a:srgbClr val="3EFC24"/>
                </a:solidFill>
              </a:rPr>
              <a:t> </a:t>
            </a:r>
            <a:r>
              <a:rPr lang="en-US" b="1" dirty="0" smtClean="0"/>
              <a:t>are introduced into a pre-trained transformer</a:t>
            </a:r>
            <a:r>
              <a:rPr lang="en-US" b="1" dirty="0" smtClean="0">
                <a:solidFill>
                  <a:srgbClr val="3EFC24"/>
                </a:solidFill>
              </a:rPr>
              <a:t> </a:t>
            </a:r>
            <a:r>
              <a:rPr lang="el-GR" b="1" dirty="0" smtClean="0">
                <a:solidFill>
                  <a:srgbClr val="3EFC24"/>
                </a:solidFill>
              </a:rPr>
              <a:t>θ</a:t>
            </a:r>
            <a:endParaRPr lang="en-US" b="1" dirty="0" smtClean="0"/>
          </a:p>
          <a:p>
            <a:pPr marL="400050" indent="-400050">
              <a:buFont typeface="+mj-lt"/>
              <a:buAutoNum type="romanLcPeriod"/>
            </a:pPr>
            <a:endParaRPr lang="en-US" b="1" dirty="0"/>
          </a:p>
          <a:p>
            <a:pPr marL="400050" indent="-400050">
              <a:buFont typeface="+mj-lt"/>
              <a:buAutoNum type="romanLcPeriod"/>
            </a:pPr>
            <a:r>
              <a:rPr lang="en-US" b="1" dirty="0" smtClean="0"/>
              <a:t>They are </a:t>
            </a:r>
            <a:r>
              <a:rPr lang="en-US" b="1" dirty="0" smtClean="0">
                <a:solidFill>
                  <a:srgbClr val="3EFC24"/>
                </a:solidFill>
              </a:rPr>
              <a:t>trained</a:t>
            </a:r>
          </a:p>
          <a:p>
            <a:pPr marL="400050" indent="-400050">
              <a:buFont typeface="+mj-lt"/>
              <a:buAutoNum type="romanLcPeriod"/>
            </a:pPr>
            <a:endParaRPr lang="en-US" b="1" dirty="0"/>
          </a:p>
          <a:p>
            <a:pPr marL="400050" indent="-400050">
              <a:buFont typeface="+mj-lt"/>
              <a:buAutoNum type="romanLcPeriod"/>
            </a:pPr>
            <a:r>
              <a:rPr lang="en-US" b="1" dirty="0" smtClean="0"/>
              <a:t>They can be </a:t>
            </a:r>
            <a:r>
              <a:rPr lang="en-US" b="1" dirty="0" smtClean="0">
                <a:solidFill>
                  <a:srgbClr val="3EFC24"/>
                </a:solidFill>
              </a:rPr>
              <a:t>extracted</a:t>
            </a:r>
            <a:r>
              <a:rPr lang="en-US" b="1" dirty="0" smtClean="0"/>
              <a:t> and </a:t>
            </a:r>
            <a:r>
              <a:rPr lang="en-US" b="1" dirty="0" smtClean="0">
                <a:solidFill>
                  <a:srgbClr val="3EFC24"/>
                </a:solidFill>
              </a:rPr>
              <a:t>open-sourced</a:t>
            </a:r>
          </a:p>
          <a:p>
            <a:pPr marL="400050" indent="-400050">
              <a:buFont typeface="+mj-lt"/>
              <a:buAutoNum type="romanLcPeriod"/>
            </a:pPr>
            <a:endParaRPr lang="en-US" b="1" dirty="0"/>
          </a:p>
          <a:p>
            <a:pPr marL="400050" indent="-400050">
              <a:buFont typeface="+mj-lt"/>
              <a:buAutoNum type="romanLcPeriod"/>
            </a:pPr>
            <a:r>
              <a:rPr lang="en-US" b="1" dirty="0" smtClean="0"/>
              <a:t>They are </a:t>
            </a:r>
            <a:r>
              <a:rPr lang="en-US" b="1" dirty="0" smtClean="0">
                <a:solidFill>
                  <a:srgbClr val="3EFC24"/>
                </a:solidFill>
              </a:rPr>
              <a:t>visualizable</a:t>
            </a:r>
          </a:p>
          <a:p>
            <a:pPr marL="400050" indent="-400050">
              <a:buFont typeface="+mj-lt"/>
              <a:buAutoNum type="romanLcPeriod"/>
            </a:pPr>
            <a:endParaRPr lang="en-US" b="1" dirty="0"/>
          </a:p>
          <a:p>
            <a:pPr marL="400050" indent="-400050">
              <a:buFont typeface="+mj-lt"/>
              <a:buAutoNum type="romanLcPeriod"/>
            </a:pPr>
            <a:r>
              <a:rPr lang="en-US" b="1" dirty="0" smtClean="0"/>
              <a:t>Pre-trained adapters are </a:t>
            </a:r>
            <a:r>
              <a:rPr lang="en-US" b="1" dirty="0" smtClean="0">
                <a:solidFill>
                  <a:srgbClr val="3EFC24"/>
                </a:solidFill>
              </a:rPr>
              <a:t>downloaded</a:t>
            </a:r>
            <a:r>
              <a:rPr lang="en-US" b="1" dirty="0" smtClean="0"/>
              <a:t> on-the-fly</a:t>
            </a:r>
          </a:p>
          <a:p>
            <a:pPr marL="400050" indent="-400050">
              <a:buFont typeface="+mj-lt"/>
              <a:buAutoNum type="romanLcPeriod"/>
            </a:pPr>
            <a:endParaRPr lang="en-US" b="1" dirty="0"/>
          </a:p>
          <a:p>
            <a:pPr marL="400050" indent="-400050">
              <a:buFont typeface="+mj-lt"/>
              <a:buAutoNum type="romanLcPeriod"/>
            </a:pPr>
            <a:r>
              <a:rPr lang="en-US" b="1" dirty="0" smtClean="0"/>
              <a:t>Then can be stitched into a model that is used for </a:t>
            </a:r>
            <a:r>
              <a:rPr lang="en-US" b="1" dirty="0" smtClean="0">
                <a:solidFill>
                  <a:srgbClr val="3EFC24"/>
                </a:solidFill>
              </a:rPr>
              <a:t>inference</a:t>
            </a:r>
            <a:r>
              <a:rPr lang="en-US" b="1" dirty="0" smtClean="0"/>
              <a:t>.</a:t>
            </a:r>
          </a:p>
          <a:p>
            <a:pPr marL="400050" indent="-400050">
              <a:buFont typeface="+mj-lt"/>
              <a:buAutoNum type="romanLcPeriod"/>
            </a:pPr>
            <a:endParaRPr lang="en-US" b="1" dirty="0"/>
          </a:p>
          <a:p>
            <a:pPr marL="400050" indent="-400050">
              <a:buFont typeface="+mj-lt"/>
              <a:buAutoNum type="romanLcPeriod"/>
            </a:pP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4197" y="6101542"/>
            <a:ext cx="10997738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b="1" i="1" dirty="0" smtClean="0">
                <a:solidFill>
                  <a:srgbClr val="3EFC24"/>
                </a:solidFill>
              </a:rPr>
              <a:t>Adapter Hub</a:t>
            </a:r>
            <a:r>
              <a:rPr lang="en-US" b="1" dirty="0" smtClean="0">
                <a:solidFill>
                  <a:srgbClr val="3EFC24"/>
                </a:solidFill>
              </a:rPr>
              <a:t>:</a:t>
            </a:r>
            <a:r>
              <a:rPr lang="en-US" b="1" dirty="0" smtClean="0"/>
              <a:t> A framework for </a:t>
            </a:r>
            <a:r>
              <a:rPr lang="en-US" b="1" dirty="0"/>
              <a:t>A</a:t>
            </a:r>
            <a:r>
              <a:rPr lang="en-US" b="1" dirty="0" smtClean="0"/>
              <a:t>dapting transformers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6634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8438" y="55772"/>
            <a:ext cx="12192000" cy="764903"/>
          </a:xfrm>
        </p:spPr>
        <p:txBody>
          <a:bodyPr/>
          <a:lstStyle/>
          <a:p>
            <a:r>
              <a:rPr lang="en-US" dirty="0" smtClean="0"/>
              <a:t>        </a:t>
            </a:r>
            <a:r>
              <a:rPr lang="en-US" sz="3600" b="1" dirty="0" smtClean="0">
                <a:solidFill>
                  <a:srgbClr val="FFFF00"/>
                </a:solidFill>
              </a:rPr>
              <a:t>PEFT: PARAMETER EFFICIENT FINE TUNING</a:t>
            </a:r>
            <a:endParaRPr lang="en-US" sz="3600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21108" y="43082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9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246185" y="647284"/>
            <a:ext cx="12192000" cy="7649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solidFill>
                  <a:srgbClr val="66FF99"/>
                </a:solidFill>
              </a:rPr>
              <a:t>                                         </a:t>
            </a:r>
            <a:r>
              <a:rPr lang="en-US" sz="2800" b="1" dirty="0" smtClean="0">
                <a:solidFill>
                  <a:srgbClr val="66FF99"/>
                </a:solidFill>
              </a:rPr>
              <a:t>I</a:t>
            </a:r>
            <a:r>
              <a:rPr lang="en-US" sz="2800" b="1" dirty="0">
                <a:solidFill>
                  <a:srgbClr val="66FF99"/>
                </a:solidFill>
              </a:rPr>
              <a:t>.</a:t>
            </a:r>
            <a:r>
              <a:rPr lang="en-US" b="1" dirty="0" smtClean="0">
                <a:solidFill>
                  <a:srgbClr val="66FF99"/>
                </a:solidFill>
              </a:rPr>
              <a:t> </a:t>
            </a:r>
            <a:r>
              <a:rPr lang="en-US" sz="2800" b="1" dirty="0" smtClean="0">
                <a:solidFill>
                  <a:srgbClr val="66FF99"/>
                </a:solidFill>
              </a:rPr>
              <a:t>ADAPTER-TUNING</a:t>
            </a:r>
            <a:endParaRPr lang="en-US" sz="2800" b="1" dirty="0">
              <a:solidFill>
                <a:srgbClr val="66FF99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4197" y="1430486"/>
            <a:ext cx="116216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/>
              <a:t>Sequential fine-tuning and multi-task learning are methods aiming to incorporate knowledge from multiple task; however, they suffer from </a:t>
            </a:r>
            <a:r>
              <a:rPr lang="en-US" b="1" dirty="0" smtClean="0">
                <a:solidFill>
                  <a:srgbClr val="3EFC24"/>
                </a:solidFill>
              </a:rPr>
              <a:t>catastrophic forgetting</a:t>
            </a:r>
            <a:r>
              <a:rPr lang="en-US" b="1" dirty="0" smtClean="0"/>
              <a:t> and difficulties in </a:t>
            </a:r>
            <a:r>
              <a:rPr lang="en-US" b="1" dirty="0" smtClean="0">
                <a:solidFill>
                  <a:srgbClr val="3EFC24"/>
                </a:solidFill>
              </a:rPr>
              <a:t>dataset balancing.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rgbClr val="3EFC24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/>
              <a:t>To address these shortcomings</a:t>
            </a:r>
            <a:r>
              <a:rPr lang="en-US" b="1" i="1" dirty="0" smtClean="0"/>
              <a:t>,</a:t>
            </a:r>
            <a:r>
              <a:rPr lang="en-US" b="1" i="1" dirty="0" smtClean="0">
                <a:solidFill>
                  <a:srgbClr val="3EFC24"/>
                </a:solidFill>
              </a:rPr>
              <a:t> </a:t>
            </a:r>
            <a:r>
              <a:rPr lang="en-US" b="1" i="1" dirty="0" err="1" smtClean="0">
                <a:solidFill>
                  <a:srgbClr val="3EFC24"/>
                </a:solidFill>
              </a:rPr>
              <a:t>AdapterFusion</a:t>
            </a:r>
            <a:r>
              <a:rPr lang="en-US" b="1" i="1" dirty="0" smtClean="0">
                <a:solidFill>
                  <a:srgbClr val="3EFC24"/>
                </a:solidFill>
              </a:rPr>
              <a:t>, </a:t>
            </a:r>
            <a:r>
              <a:rPr lang="en-US" b="1" i="1" dirty="0" smtClean="0"/>
              <a:t>a new two stage learning algorithm that leverages knowledge from multiple tasks was introduced </a:t>
            </a:r>
            <a:r>
              <a:rPr lang="en-US" b="1" i="1" dirty="0"/>
              <a:t>[6</a:t>
            </a:r>
            <a:r>
              <a:rPr lang="en-US" b="1" i="1" dirty="0" smtClean="0"/>
              <a:t>]</a:t>
            </a:r>
            <a:r>
              <a:rPr lang="en-US" b="1" i="1" dirty="0"/>
              <a:t>:</a:t>
            </a:r>
            <a:endParaRPr lang="en-US" b="1" i="1" dirty="0">
              <a:solidFill>
                <a:srgbClr val="3EFC2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167" y="2994367"/>
            <a:ext cx="2308917" cy="34308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560" y="3208718"/>
            <a:ext cx="2725056" cy="3002131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7860892" y="4081549"/>
            <a:ext cx="1058664" cy="191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22866" y="6457890"/>
            <a:ext cx="5503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Fig 5: </a:t>
            </a:r>
            <a:r>
              <a:rPr lang="en-US" sz="1000" b="1" i="1" dirty="0" err="1" smtClean="0"/>
              <a:t>AdapterFusion</a:t>
            </a:r>
            <a:r>
              <a:rPr lang="en-US" sz="1000" b="1" i="1" dirty="0" smtClean="0"/>
              <a:t> Architecture [6]</a:t>
            </a:r>
          </a:p>
          <a:p>
            <a:endParaRPr lang="en-US" sz="1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07324" y="3463973"/>
            <a:ext cx="457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 algn="just">
              <a:buFont typeface="+mj-lt"/>
              <a:buAutoNum type="romanLcPeriod"/>
            </a:pPr>
            <a:r>
              <a:rPr lang="en-US" b="1" dirty="0" smtClean="0"/>
              <a:t>In the </a:t>
            </a:r>
            <a:r>
              <a:rPr lang="en-US" b="1" dirty="0" smtClean="0">
                <a:solidFill>
                  <a:srgbClr val="3EFC24"/>
                </a:solidFill>
              </a:rPr>
              <a:t>knowledge extraction</a:t>
            </a:r>
            <a:r>
              <a:rPr lang="en-US" b="1" dirty="0" smtClean="0"/>
              <a:t> stage we learn task specific parameters called adapters, that encapsulate the task-specific information.</a:t>
            </a:r>
          </a:p>
          <a:p>
            <a:pPr marL="400050" indent="-400050" algn="just">
              <a:buFont typeface="+mj-lt"/>
              <a:buAutoNum type="romanLcPeriod"/>
            </a:pPr>
            <a:endParaRPr lang="en-US" b="1" dirty="0"/>
          </a:p>
          <a:p>
            <a:pPr marL="400050" indent="-400050" algn="just">
              <a:buFont typeface="+mj-lt"/>
              <a:buAutoNum type="romanLcPeriod"/>
            </a:pPr>
            <a:r>
              <a:rPr lang="en-US" b="1" dirty="0" smtClean="0"/>
              <a:t>We then combine the adapters in a separate </a:t>
            </a:r>
            <a:r>
              <a:rPr lang="en-US" b="1" dirty="0" smtClean="0">
                <a:solidFill>
                  <a:srgbClr val="3EFC24"/>
                </a:solidFill>
              </a:rPr>
              <a:t>knowledge composition </a:t>
            </a:r>
            <a:r>
              <a:rPr lang="en-US" b="1" dirty="0" smtClean="0"/>
              <a:t>step.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5034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18028</TotalTime>
  <Words>3055</Words>
  <Application>Microsoft Office PowerPoint</Application>
  <PresentationFormat>Widescreen</PresentationFormat>
  <Paragraphs>279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Cambria Math</vt:lpstr>
      <vt:lpstr>Century Gothic</vt:lpstr>
      <vt:lpstr>Ebrima</vt:lpstr>
      <vt:lpstr>Wingdings</vt:lpstr>
      <vt:lpstr>Wingdings 3</vt:lpstr>
      <vt:lpstr>Ion</vt:lpstr>
      <vt:lpstr>   FINE TUNING: FALCON-7B LLM (CONCEPTS)</vt:lpstr>
      <vt:lpstr>                      LARGE LANGUAGE MODELS</vt:lpstr>
      <vt:lpstr>PowerPoint Presentation</vt:lpstr>
      <vt:lpstr>PowerPoint Presentation</vt:lpstr>
      <vt:lpstr>                      FINE TUNING</vt:lpstr>
      <vt:lpstr>        PEFT: PARAMETER EFFICIENT FINE TUNING</vt:lpstr>
      <vt:lpstr>        PEFT: PARAMETER EFFICIENT FINE TUNING</vt:lpstr>
      <vt:lpstr>        PEFT: PARAMETER EFFICIENT FINE TUNING</vt:lpstr>
      <vt:lpstr>        PEFT: PARAMETER EFFICIENT FINE TUNING</vt:lpstr>
      <vt:lpstr>        PEFT: PARAMETER EFFICIENT FINE TUNING</vt:lpstr>
      <vt:lpstr>        PEFT: PARAMETER EFFICIENT FINE TUNING</vt:lpstr>
      <vt:lpstr>        PEFT: PARAMETER EFFICIENT FINE TUNING</vt:lpstr>
      <vt:lpstr>        PEFT: PARAMETER EFFICIENT FINE TUNING</vt:lpstr>
      <vt:lpstr>        PEFT: PARAMETER EFFICIENT FINE TUNING</vt:lpstr>
      <vt:lpstr>        PEFT: PARAMETER EFFICIENT FINE TUNING</vt:lpstr>
      <vt:lpstr>        PEFT: PARAMETER EFFICIENT FINE TUNING</vt:lpstr>
      <vt:lpstr>        PEFT: PARAMETER EFFICIENT FINE TUNING</vt:lpstr>
      <vt:lpstr>        PEFT: PARAMETER EFFICIENT FINE TUNING</vt:lpstr>
      <vt:lpstr>        PEFT: PARAMETER EFFICIENT FINE TUNING</vt:lpstr>
      <vt:lpstr>        PEFT: PARAMETER EFFICIENT FINE TUNING</vt:lpstr>
      <vt:lpstr>        PEFT: PARAMETER EFFICIENT FINE TUNING</vt:lpstr>
      <vt:lpstr>        PEFT: PARAMETER EFFICIENT FINE TUNING</vt:lpstr>
      <vt:lpstr>        PEFT: PARAMETER EFFICIENT FINE TUNING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Prasun Dutta</dc:creator>
  <cp:lastModifiedBy>Prasun Dutta</cp:lastModifiedBy>
  <cp:revision>78</cp:revision>
  <dcterms:created xsi:type="dcterms:W3CDTF">2024-06-18T08:19:17Z</dcterms:created>
  <dcterms:modified xsi:type="dcterms:W3CDTF">2024-07-05T09:34:57Z</dcterms:modified>
</cp:coreProperties>
</file>