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7" r:id="rId1"/>
  </p:sldMasterIdLst>
  <p:sldIdLst>
    <p:sldId id="256" r:id="rId2"/>
    <p:sldId id="257" r:id="rId3"/>
    <p:sldId id="259" r:id="rId4"/>
    <p:sldId id="260" r:id="rId5"/>
    <p:sldId id="258" r:id="rId6"/>
    <p:sldId id="261" r:id="rId7"/>
    <p:sldId id="280" r:id="rId8"/>
    <p:sldId id="284" r:id="rId9"/>
    <p:sldId id="281" r:id="rId10"/>
    <p:sldId id="282" r:id="rId11"/>
    <p:sldId id="283" r:id="rId12"/>
    <p:sldId id="285" r:id="rId13"/>
    <p:sldId id="286" r:id="rId14"/>
    <p:sldId id="287" r:id="rId15"/>
    <p:sldId id="288" r:id="rId16"/>
    <p:sldId id="289" r:id="rId17"/>
    <p:sldId id="290" r:id="rId18"/>
    <p:sldId id="292" r:id="rId19"/>
    <p:sldId id="291"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FC24"/>
    <a:srgbClr val="FD8BE7"/>
    <a:srgbClr val="FF6600"/>
    <a:srgbClr val="FF5050"/>
    <a:srgbClr val="FF9933"/>
    <a:srgbClr val="66FF99"/>
    <a:srgbClr val="04ECE6"/>
    <a:srgbClr val="FF00FF"/>
    <a:srgbClr val="5CFE22"/>
    <a:srgbClr val="D64A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64" autoAdjust="0"/>
    <p:restoredTop sz="94660"/>
  </p:normalViewPr>
  <p:slideViewPr>
    <p:cSldViewPr snapToGrid="0">
      <p:cViewPr varScale="1">
        <p:scale>
          <a:sx n="115" d="100"/>
          <a:sy n="115" d="100"/>
        </p:scale>
        <p:origin x="27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69C4797-185C-4427-B9D0-D60E4296072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D1806-F7D9-48A6-AD14-26D57832C277}" type="slidenum">
              <a:rPr lang="en-US" smtClean="0"/>
              <a:t>‹#›</a:t>
            </a:fld>
            <a:endParaRPr lang="en-US"/>
          </a:p>
        </p:txBody>
      </p:sp>
    </p:spTree>
    <p:extLst>
      <p:ext uri="{BB962C8B-B14F-4D97-AF65-F5344CB8AC3E}">
        <p14:creationId xmlns:p14="http://schemas.microsoft.com/office/powerpoint/2010/main" val="3775655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9C4797-185C-4427-B9D0-D60E42960729}"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DD1806-F7D9-48A6-AD14-26D57832C277}" type="slidenum">
              <a:rPr lang="en-US" smtClean="0"/>
              <a:t>‹#›</a:t>
            </a:fld>
            <a:endParaRPr lang="en-US"/>
          </a:p>
        </p:txBody>
      </p:sp>
    </p:spTree>
    <p:extLst>
      <p:ext uri="{BB962C8B-B14F-4D97-AF65-F5344CB8AC3E}">
        <p14:creationId xmlns:p14="http://schemas.microsoft.com/office/powerpoint/2010/main" val="3988521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9C4797-185C-4427-B9D0-D60E4296072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D1806-F7D9-48A6-AD14-26D57832C277}" type="slidenum">
              <a:rPr lang="en-US" smtClean="0"/>
              <a:t>‹#›</a:t>
            </a:fld>
            <a:endParaRPr lang="en-US"/>
          </a:p>
        </p:txBody>
      </p:sp>
    </p:spTree>
    <p:extLst>
      <p:ext uri="{BB962C8B-B14F-4D97-AF65-F5344CB8AC3E}">
        <p14:creationId xmlns:p14="http://schemas.microsoft.com/office/powerpoint/2010/main" val="2212787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9C4797-185C-4427-B9D0-D60E4296072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D1806-F7D9-48A6-AD14-26D57832C27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10442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9C4797-185C-4427-B9D0-D60E4296072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D1806-F7D9-48A6-AD14-26D57832C277}" type="slidenum">
              <a:rPr lang="en-US" smtClean="0"/>
              <a:t>‹#›</a:t>
            </a:fld>
            <a:endParaRPr lang="en-US"/>
          </a:p>
        </p:txBody>
      </p:sp>
    </p:spTree>
    <p:extLst>
      <p:ext uri="{BB962C8B-B14F-4D97-AF65-F5344CB8AC3E}">
        <p14:creationId xmlns:p14="http://schemas.microsoft.com/office/powerpoint/2010/main" val="3712812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69C4797-185C-4427-B9D0-D60E42960729}" type="datetimeFigureOut">
              <a:rPr lang="en-US" smtClean="0"/>
              <a:t>8/28/2024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D1806-F7D9-48A6-AD14-26D57832C277}" type="slidenum">
              <a:rPr lang="en-US" smtClean="0"/>
              <a:t>‹#›</a:t>
            </a:fld>
            <a:endParaRPr lang="en-US"/>
          </a:p>
        </p:txBody>
      </p:sp>
    </p:spTree>
    <p:extLst>
      <p:ext uri="{BB962C8B-B14F-4D97-AF65-F5344CB8AC3E}">
        <p14:creationId xmlns:p14="http://schemas.microsoft.com/office/powerpoint/2010/main" val="1887324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69C4797-185C-4427-B9D0-D60E42960729}" type="datetimeFigureOut">
              <a:rPr lang="en-US" smtClean="0"/>
              <a:t>8/28/2024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D1806-F7D9-48A6-AD14-26D57832C277}" type="slidenum">
              <a:rPr lang="en-US" smtClean="0"/>
              <a:t>‹#›</a:t>
            </a:fld>
            <a:endParaRPr lang="en-US"/>
          </a:p>
        </p:txBody>
      </p:sp>
    </p:spTree>
    <p:extLst>
      <p:ext uri="{BB962C8B-B14F-4D97-AF65-F5344CB8AC3E}">
        <p14:creationId xmlns:p14="http://schemas.microsoft.com/office/powerpoint/2010/main" val="3143852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9C4797-185C-4427-B9D0-D60E4296072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D1806-F7D9-48A6-AD14-26D57832C277}" type="slidenum">
              <a:rPr lang="en-US" smtClean="0"/>
              <a:t>‹#›</a:t>
            </a:fld>
            <a:endParaRPr lang="en-US"/>
          </a:p>
        </p:txBody>
      </p:sp>
    </p:spTree>
    <p:extLst>
      <p:ext uri="{BB962C8B-B14F-4D97-AF65-F5344CB8AC3E}">
        <p14:creationId xmlns:p14="http://schemas.microsoft.com/office/powerpoint/2010/main" val="629910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9C4797-185C-4427-B9D0-D60E4296072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D1806-F7D9-48A6-AD14-26D57832C277}" type="slidenum">
              <a:rPr lang="en-US" smtClean="0"/>
              <a:t>‹#›</a:t>
            </a:fld>
            <a:endParaRPr lang="en-US"/>
          </a:p>
        </p:txBody>
      </p:sp>
    </p:spTree>
    <p:extLst>
      <p:ext uri="{BB962C8B-B14F-4D97-AF65-F5344CB8AC3E}">
        <p14:creationId xmlns:p14="http://schemas.microsoft.com/office/powerpoint/2010/main" val="1969419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869C4797-185C-4427-B9D0-D60E4296072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D1806-F7D9-48A6-AD14-26D57832C277}" type="slidenum">
              <a:rPr lang="en-US" smtClean="0"/>
              <a:t>‹#›</a:t>
            </a:fld>
            <a:endParaRPr lang="en-US"/>
          </a:p>
        </p:txBody>
      </p:sp>
    </p:spTree>
    <p:extLst>
      <p:ext uri="{BB962C8B-B14F-4D97-AF65-F5344CB8AC3E}">
        <p14:creationId xmlns:p14="http://schemas.microsoft.com/office/powerpoint/2010/main" val="385022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9C4797-185C-4427-B9D0-D60E4296072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D1806-F7D9-48A6-AD14-26D57832C277}" type="slidenum">
              <a:rPr lang="en-US" smtClean="0"/>
              <a:t>‹#›</a:t>
            </a:fld>
            <a:endParaRPr lang="en-US"/>
          </a:p>
        </p:txBody>
      </p:sp>
    </p:spTree>
    <p:extLst>
      <p:ext uri="{BB962C8B-B14F-4D97-AF65-F5344CB8AC3E}">
        <p14:creationId xmlns:p14="http://schemas.microsoft.com/office/powerpoint/2010/main" val="3895475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69C4797-185C-4427-B9D0-D60E42960729}"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DD1806-F7D9-48A6-AD14-26D57832C277}" type="slidenum">
              <a:rPr lang="en-US" smtClean="0"/>
              <a:t>‹#›</a:t>
            </a:fld>
            <a:endParaRPr lang="en-US"/>
          </a:p>
        </p:txBody>
      </p:sp>
    </p:spTree>
    <p:extLst>
      <p:ext uri="{BB962C8B-B14F-4D97-AF65-F5344CB8AC3E}">
        <p14:creationId xmlns:p14="http://schemas.microsoft.com/office/powerpoint/2010/main" val="1450568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69C4797-185C-4427-B9D0-D60E42960729}" type="datetimeFigureOut">
              <a:rPr lang="en-US" smtClean="0"/>
              <a:t>8/28/2024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DD1806-F7D9-48A6-AD14-26D57832C277}" type="slidenum">
              <a:rPr lang="en-US" smtClean="0"/>
              <a:t>‹#›</a:t>
            </a:fld>
            <a:endParaRPr lang="en-US"/>
          </a:p>
        </p:txBody>
      </p:sp>
    </p:spTree>
    <p:extLst>
      <p:ext uri="{BB962C8B-B14F-4D97-AF65-F5344CB8AC3E}">
        <p14:creationId xmlns:p14="http://schemas.microsoft.com/office/powerpoint/2010/main" val="701447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869C4797-185C-4427-B9D0-D60E42960729}" type="datetimeFigureOut">
              <a:rPr lang="en-US" smtClean="0"/>
              <a:t>8/28/2024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5DD1806-F7D9-48A6-AD14-26D57832C277}" type="slidenum">
              <a:rPr lang="en-US" smtClean="0"/>
              <a:t>‹#›</a:t>
            </a:fld>
            <a:endParaRPr lang="en-US"/>
          </a:p>
        </p:txBody>
      </p:sp>
    </p:spTree>
    <p:extLst>
      <p:ext uri="{BB962C8B-B14F-4D97-AF65-F5344CB8AC3E}">
        <p14:creationId xmlns:p14="http://schemas.microsoft.com/office/powerpoint/2010/main" val="3000202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69C4797-185C-4427-B9D0-D60E42960729}" type="datetimeFigureOut">
              <a:rPr lang="en-US" smtClean="0"/>
              <a:t>8/28/2024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5DD1806-F7D9-48A6-AD14-26D57832C277}" type="slidenum">
              <a:rPr lang="en-US" smtClean="0"/>
              <a:t>‹#›</a:t>
            </a:fld>
            <a:endParaRPr lang="en-US"/>
          </a:p>
        </p:txBody>
      </p:sp>
    </p:spTree>
    <p:extLst>
      <p:ext uri="{BB962C8B-B14F-4D97-AF65-F5344CB8AC3E}">
        <p14:creationId xmlns:p14="http://schemas.microsoft.com/office/powerpoint/2010/main" val="408598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869C4797-185C-4427-B9D0-D60E42960729}" type="datetimeFigureOut">
              <a:rPr lang="en-US" smtClean="0"/>
              <a:t>8/28/2024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5DD1806-F7D9-48A6-AD14-26D57832C277}" type="slidenum">
              <a:rPr lang="en-US" smtClean="0"/>
              <a:t>‹#›</a:t>
            </a:fld>
            <a:endParaRPr lang="en-US"/>
          </a:p>
        </p:txBody>
      </p:sp>
    </p:spTree>
    <p:extLst>
      <p:ext uri="{BB962C8B-B14F-4D97-AF65-F5344CB8AC3E}">
        <p14:creationId xmlns:p14="http://schemas.microsoft.com/office/powerpoint/2010/main" val="1370383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9C4797-185C-4427-B9D0-D60E42960729}"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DD1806-F7D9-48A6-AD14-26D57832C277}" type="slidenum">
              <a:rPr lang="en-US" smtClean="0"/>
              <a:t>‹#›</a:t>
            </a:fld>
            <a:endParaRPr lang="en-US"/>
          </a:p>
        </p:txBody>
      </p:sp>
    </p:spTree>
    <p:extLst>
      <p:ext uri="{BB962C8B-B14F-4D97-AF65-F5344CB8AC3E}">
        <p14:creationId xmlns:p14="http://schemas.microsoft.com/office/powerpoint/2010/main" val="1675305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69C4797-185C-4427-B9D0-D60E42960729}" type="datetimeFigureOut">
              <a:rPr lang="en-US" smtClean="0"/>
              <a:t>8/28/2024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5DD1806-F7D9-48A6-AD14-26D57832C277}" type="slidenum">
              <a:rPr lang="en-US" smtClean="0"/>
              <a:t>‹#›</a:t>
            </a:fld>
            <a:endParaRPr lang="en-US"/>
          </a:p>
        </p:txBody>
      </p:sp>
    </p:spTree>
    <p:extLst>
      <p:ext uri="{BB962C8B-B14F-4D97-AF65-F5344CB8AC3E}">
        <p14:creationId xmlns:p14="http://schemas.microsoft.com/office/powerpoint/2010/main" val="2529293038"/>
      </p:ext>
    </p:extLst>
  </p:cSld>
  <p:clrMap bg1="dk1" tx1="lt1" bg2="dk2" tx2="lt2" accent1="accent1" accent2="accent2" accent3="accent3" accent4="accent4" accent5="accent5" accent6="accent6" hlink="hlink" folHlink="folHlink"/>
  <p:sldLayoutIdLst>
    <p:sldLayoutId id="2147484028" r:id="rId1"/>
    <p:sldLayoutId id="2147484029" r:id="rId2"/>
    <p:sldLayoutId id="2147484030" r:id="rId3"/>
    <p:sldLayoutId id="2147484031" r:id="rId4"/>
    <p:sldLayoutId id="2147484032" r:id="rId5"/>
    <p:sldLayoutId id="2147484033" r:id="rId6"/>
    <p:sldLayoutId id="2147484034" r:id="rId7"/>
    <p:sldLayoutId id="2147484035" r:id="rId8"/>
    <p:sldLayoutId id="2147484036" r:id="rId9"/>
    <p:sldLayoutId id="2147484037" r:id="rId10"/>
    <p:sldLayoutId id="2147484038" r:id="rId11"/>
    <p:sldLayoutId id="2147484039" r:id="rId12"/>
    <p:sldLayoutId id="2147484040" r:id="rId13"/>
    <p:sldLayoutId id="2147484041" r:id="rId14"/>
    <p:sldLayoutId id="2147484042" r:id="rId15"/>
    <p:sldLayoutId id="2147484043" r:id="rId16"/>
    <p:sldLayoutId id="214748404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7037" y="2637841"/>
            <a:ext cx="11790485" cy="905608"/>
          </a:xfrm>
        </p:spPr>
        <p:txBody>
          <a:bodyPr/>
          <a:lstStyle/>
          <a:p>
            <a:pPr algn="ctr"/>
            <a:r>
              <a:rPr lang="en-US" sz="6000" b="1" dirty="0" smtClean="0">
                <a:solidFill>
                  <a:srgbClr val="FFFF00"/>
                </a:solidFill>
              </a:rPr>
              <a:t/>
            </a:r>
            <a:br>
              <a:rPr lang="en-US" sz="6000" b="1" dirty="0" smtClean="0">
                <a:solidFill>
                  <a:srgbClr val="FFFF00"/>
                </a:solidFill>
              </a:rPr>
            </a:br>
            <a:r>
              <a:rPr lang="en-US" sz="6000" b="1" dirty="0">
                <a:solidFill>
                  <a:srgbClr val="FFFF00"/>
                </a:solidFill>
              </a:rPr>
              <a:t/>
            </a:r>
            <a:br>
              <a:rPr lang="en-US" sz="6000" b="1" dirty="0">
                <a:solidFill>
                  <a:srgbClr val="FFFF00"/>
                </a:solidFill>
              </a:rPr>
            </a:br>
            <a:r>
              <a:rPr lang="en-US" sz="6000" b="1" dirty="0" smtClean="0">
                <a:solidFill>
                  <a:srgbClr val="FFFF00"/>
                </a:solidFill>
              </a:rPr>
              <a:t/>
            </a:r>
            <a:br>
              <a:rPr lang="en-US" sz="6000" b="1" dirty="0" smtClean="0">
                <a:solidFill>
                  <a:srgbClr val="FFFF00"/>
                </a:solidFill>
              </a:rPr>
            </a:br>
            <a:r>
              <a:rPr lang="en-US" sz="6000" b="1" dirty="0" smtClean="0">
                <a:solidFill>
                  <a:srgbClr val="FFFF00"/>
                </a:solidFill>
              </a:rPr>
              <a:t>FINE TUNING: FALCON-7B LLM</a:t>
            </a:r>
            <a:br>
              <a:rPr lang="en-US" sz="6000" b="1" dirty="0" smtClean="0">
                <a:solidFill>
                  <a:srgbClr val="FFFF00"/>
                </a:solidFill>
              </a:rPr>
            </a:br>
            <a:r>
              <a:rPr lang="en-US" sz="4800" b="1" dirty="0" smtClean="0">
                <a:solidFill>
                  <a:srgbClr val="3EFC24"/>
                </a:solidFill>
              </a:rPr>
              <a:t>(TREC </a:t>
            </a:r>
            <a:r>
              <a:rPr lang="en-US" sz="4800" b="1" dirty="0" err="1" smtClean="0">
                <a:solidFill>
                  <a:srgbClr val="3EFC24"/>
                </a:solidFill>
              </a:rPr>
              <a:t>CAsT</a:t>
            </a:r>
            <a:r>
              <a:rPr lang="en-US" sz="4800" b="1" dirty="0" smtClean="0">
                <a:solidFill>
                  <a:srgbClr val="3EFC24"/>
                </a:solidFill>
              </a:rPr>
              <a:t> DATASET)</a:t>
            </a:r>
            <a:endParaRPr lang="en-US" sz="4800" b="1" dirty="0">
              <a:solidFill>
                <a:srgbClr val="3EFC24"/>
              </a:solidFill>
            </a:endParaRPr>
          </a:p>
        </p:txBody>
      </p:sp>
      <p:sp>
        <p:nvSpPr>
          <p:cNvPr id="4" name="TextBox 3"/>
          <p:cNvSpPr txBox="1"/>
          <p:nvPr/>
        </p:nvSpPr>
        <p:spPr>
          <a:xfrm>
            <a:off x="10621108" y="430823"/>
            <a:ext cx="312906" cy="369332"/>
          </a:xfrm>
          <a:prstGeom prst="rect">
            <a:avLst/>
          </a:prstGeom>
          <a:noFill/>
        </p:spPr>
        <p:txBody>
          <a:bodyPr wrap="none" rtlCol="0">
            <a:spAutoFit/>
          </a:bodyPr>
          <a:lstStyle/>
          <a:p>
            <a:r>
              <a:rPr lang="en-US" b="1" dirty="0" smtClean="0"/>
              <a:t>1</a:t>
            </a:r>
            <a:endParaRPr lang="en-US" b="1" dirty="0"/>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30741" y="3830031"/>
            <a:ext cx="2943076" cy="2510213"/>
          </a:xfrm>
          <a:prstGeom prst="rect">
            <a:avLst/>
          </a:prstGeom>
        </p:spPr>
      </p:pic>
      <p:sp>
        <p:nvSpPr>
          <p:cNvPr id="3" name="TextBox 2"/>
          <p:cNvSpPr txBox="1"/>
          <p:nvPr/>
        </p:nvSpPr>
        <p:spPr>
          <a:xfrm>
            <a:off x="8570423" y="5868785"/>
            <a:ext cx="3235907" cy="584775"/>
          </a:xfrm>
          <a:prstGeom prst="rect">
            <a:avLst/>
          </a:prstGeom>
          <a:noFill/>
        </p:spPr>
        <p:txBody>
          <a:bodyPr wrap="square" rtlCol="0">
            <a:spAutoFit/>
          </a:bodyPr>
          <a:lstStyle/>
          <a:p>
            <a:r>
              <a:rPr lang="en-US" sz="3200" b="1" dirty="0" smtClean="0"/>
              <a:t>PRASUN DUTTA</a:t>
            </a:r>
            <a:endParaRPr lang="en-US" sz="3200" b="1" dirty="0"/>
          </a:p>
        </p:txBody>
      </p:sp>
    </p:spTree>
    <p:extLst>
      <p:ext uri="{BB962C8B-B14F-4D97-AF65-F5344CB8AC3E}">
        <p14:creationId xmlns:p14="http://schemas.microsoft.com/office/powerpoint/2010/main" val="13876305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544908" y="430823"/>
            <a:ext cx="444352" cy="369332"/>
          </a:xfrm>
          <a:prstGeom prst="rect">
            <a:avLst/>
          </a:prstGeom>
          <a:noFill/>
        </p:spPr>
        <p:txBody>
          <a:bodyPr wrap="none" rtlCol="0">
            <a:spAutoFit/>
          </a:bodyPr>
          <a:lstStyle/>
          <a:p>
            <a:r>
              <a:rPr lang="en-US" b="1" dirty="0" smtClean="0"/>
              <a:t>10</a:t>
            </a:r>
            <a:endParaRPr lang="en-US" b="1" dirty="0"/>
          </a:p>
        </p:txBody>
      </p:sp>
      <p:sp>
        <p:nvSpPr>
          <p:cNvPr id="10" name="Title 1"/>
          <p:cNvSpPr txBox="1">
            <a:spLocks/>
          </p:cNvSpPr>
          <p:nvPr/>
        </p:nvSpPr>
        <p:spPr>
          <a:xfrm>
            <a:off x="965200" y="154446"/>
            <a:ext cx="8779934" cy="219038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4000" b="1" dirty="0" smtClean="0">
                <a:solidFill>
                  <a:srgbClr val="FF9933"/>
                </a:solidFill>
              </a:rPr>
              <a:t>IV. CONFIGURATION SETTINGS FOR PEFT MODEL AND GET PEFT MODEL</a:t>
            </a:r>
            <a:endParaRPr lang="en-US" sz="4000" b="1" dirty="0">
              <a:solidFill>
                <a:srgbClr val="FF9933"/>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5162" y="1886713"/>
            <a:ext cx="7240010" cy="3667637"/>
          </a:xfrm>
          <a:prstGeom prst="rect">
            <a:avLst/>
          </a:prstGeom>
        </p:spPr>
      </p:pic>
      <p:sp>
        <p:nvSpPr>
          <p:cNvPr id="9" name="TextBox 8"/>
          <p:cNvSpPr txBox="1"/>
          <p:nvPr/>
        </p:nvSpPr>
        <p:spPr>
          <a:xfrm>
            <a:off x="1735162" y="5620942"/>
            <a:ext cx="7097625" cy="246221"/>
          </a:xfrm>
          <a:prstGeom prst="rect">
            <a:avLst/>
          </a:prstGeom>
          <a:noFill/>
        </p:spPr>
        <p:txBody>
          <a:bodyPr wrap="square" rtlCol="0">
            <a:spAutoFit/>
          </a:bodyPr>
          <a:lstStyle/>
          <a:p>
            <a:pPr algn="ctr"/>
            <a:r>
              <a:rPr lang="en-US" sz="1000" b="1" dirty="0"/>
              <a:t>Code Snippet </a:t>
            </a:r>
            <a:r>
              <a:rPr lang="en-US" sz="1000" b="1" dirty="0" smtClean="0"/>
              <a:t>5</a:t>
            </a:r>
            <a:r>
              <a:rPr lang="en-US" sz="1000" b="1" i="1" dirty="0"/>
              <a:t>: Configuration settings for PEFT model and get PEFT model</a:t>
            </a:r>
            <a:endParaRPr lang="en-US" sz="1000" i="1" dirty="0"/>
          </a:p>
        </p:txBody>
      </p:sp>
    </p:spTree>
    <p:extLst>
      <p:ext uri="{BB962C8B-B14F-4D97-AF65-F5344CB8AC3E}">
        <p14:creationId xmlns:p14="http://schemas.microsoft.com/office/powerpoint/2010/main" val="41537936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570308" y="413890"/>
            <a:ext cx="444352" cy="369332"/>
          </a:xfrm>
          <a:prstGeom prst="rect">
            <a:avLst/>
          </a:prstGeom>
          <a:noFill/>
        </p:spPr>
        <p:txBody>
          <a:bodyPr wrap="none" rtlCol="0">
            <a:spAutoFit/>
          </a:bodyPr>
          <a:lstStyle/>
          <a:p>
            <a:r>
              <a:rPr lang="en-US" b="1" dirty="0" smtClean="0"/>
              <a:t>11</a:t>
            </a:r>
            <a:endParaRPr lang="en-US" b="1" dirty="0"/>
          </a:p>
        </p:txBody>
      </p:sp>
      <p:sp>
        <p:nvSpPr>
          <p:cNvPr id="9" name="TextBox 8"/>
          <p:cNvSpPr txBox="1"/>
          <p:nvPr/>
        </p:nvSpPr>
        <p:spPr>
          <a:xfrm>
            <a:off x="60344" y="1421937"/>
            <a:ext cx="12073467" cy="156966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b="1" dirty="0" err="1" smtClean="0">
                <a:solidFill>
                  <a:srgbClr val="3EFC24"/>
                </a:solidFill>
              </a:rPr>
              <a:t>LoraConfig</a:t>
            </a:r>
            <a:r>
              <a:rPr lang="en-US" sz="1600" b="1" dirty="0" smtClean="0"/>
              <a:t> </a:t>
            </a:r>
            <a:r>
              <a:rPr lang="en-US" sz="1600" b="1" dirty="0"/>
              <a:t>is used to store the </a:t>
            </a:r>
            <a:r>
              <a:rPr lang="en-US" sz="1600" b="1" dirty="0">
                <a:solidFill>
                  <a:srgbClr val="3EFC24"/>
                </a:solidFill>
              </a:rPr>
              <a:t>settings</a:t>
            </a:r>
            <a:r>
              <a:rPr lang="en-US" sz="1600" b="1" dirty="0"/>
              <a:t> for a </a:t>
            </a:r>
            <a:r>
              <a:rPr lang="en-US" sz="1600" b="1" dirty="0" err="1"/>
              <a:t>LoRA</a:t>
            </a:r>
            <a:r>
              <a:rPr lang="en-US" sz="1600" b="1" dirty="0"/>
              <a:t> model, which is designed for fine-tuning a model with </a:t>
            </a:r>
            <a:r>
              <a:rPr lang="en-US" sz="1600" b="1" dirty="0" err="1"/>
              <a:t>LoRA</a:t>
            </a:r>
            <a:r>
              <a:rPr lang="en-US" sz="1600" b="1" dirty="0"/>
              <a:t> (Low Rank Adapters). The provided </a:t>
            </a:r>
            <a:r>
              <a:rPr lang="en-US" sz="1600" b="1" dirty="0">
                <a:solidFill>
                  <a:srgbClr val="3EFC24"/>
                </a:solidFill>
              </a:rPr>
              <a:t>parameters</a:t>
            </a:r>
            <a:r>
              <a:rPr lang="en-US" sz="1600" b="1" dirty="0"/>
              <a:t> are essential for determining how the </a:t>
            </a:r>
            <a:r>
              <a:rPr lang="en-US" sz="1600" b="1" dirty="0" err="1">
                <a:solidFill>
                  <a:srgbClr val="3EFC24"/>
                </a:solidFill>
              </a:rPr>
              <a:t>LoRA</a:t>
            </a:r>
            <a:r>
              <a:rPr lang="en-US" sz="1600" b="1" dirty="0">
                <a:solidFill>
                  <a:srgbClr val="3EFC24"/>
                </a:solidFill>
              </a:rPr>
              <a:t> layers behave</a:t>
            </a:r>
            <a:r>
              <a:rPr lang="en-US" sz="1600" b="1" dirty="0"/>
              <a:t> during the fine-tuning </a:t>
            </a:r>
            <a:r>
              <a:rPr lang="en-US" sz="1600" b="1" dirty="0" smtClean="0"/>
              <a:t>process [7].</a:t>
            </a:r>
          </a:p>
          <a:p>
            <a:pPr algn="just">
              <a:lnSpc>
                <a:spcPct val="150000"/>
              </a:lnSpc>
            </a:pPr>
            <a:endParaRPr lang="en-US" sz="1600" b="1" dirty="0" smtClean="0"/>
          </a:p>
        </p:txBody>
      </p:sp>
      <p:sp>
        <p:nvSpPr>
          <p:cNvPr id="8" name="Title 1"/>
          <p:cNvSpPr txBox="1">
            <a:spLocks/>
          </p:cNvSpPr>
          <p:nvPr/>
        </p:nvSpPr>
        <p:spPr>
          <a:xfrm>
            <a:off x="1240216" y="16382"/>
            <a:ext cx="8779934" cy="219038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4000" b="1" dirty="0" smtClean="0">
                <a:solidFill>
                  <a:srgbClr val="FF9933"/>
                </a:solidFill>
              </a:rPr>
              <a:t>IV. CONFIGURATION SETTINGS FOR               PEFT MODEL AND GET PEFT MODEL</a:t>
            </a:r>
            <a:endParaRPr lang="en-US" sz="4000" b="1" dirty="0">
              <a:solidFill>
                <a:srgbClr val="FF9933"/>
              </a:solidFill>
            </a:endParaRPr>
          </a:p>
        </p:txBody>
      </p:sp>
      <p:sp>
        <p:nvSpPr>
          <p:cNvPr id="2" name="TextBox 1"/>
          <p:cNvSpPr txBox="1"/>
          <p:nvPr/>
        </p:nvSpPr>
        <p:spPr>
          <a:xfrm>
            <a:off x="173027" y="2692091"/>
            <a:ext cx="7980218" cy="4042132"/>
          </a:xfrm>
          <a:prstGeom prst="rect">
            <a:avLst/>
          </a:prstGeom>
          <a:noFill/>
        </p:spPr>
        <p:txBody>
          <a:bodyPr wrap="square" rtlCol="0">
            <a:spAutoFit/>
          </a:bodyPr>
          <a:lstStyle/>
          <a:p>
            <a:pPr marL="742950" lvl="1" indent="-285750" algn="just">
              <a:lnSpc>
                <a:spcPts val="2160"/>
              </a:lnSpc>
              <a:buFont typeface="Wingdings" panose="05000000000000000000" pitchFamily="2" charset="2"/>
              <a:buChar char="§"/>
            </a:pPr>
            <a:r>
              <a:rPr lang="en-US" sz="1600" b="1" dirty="0" err="1">
                <a:solidFill>
                  <a:srgbClr val="3EFC24"/>
                </a:solidFill>
              </a:rPr>
              <a:t>lora_alpha</a:t>
            </a:r>
            <a:r>
              <a:rPr lang="en-US" sz="1600" b="1" dirty="0">
                <a:solidFill>
                  <a:srgbClr val="3EFC24"/>
                </a:solidFill>
              </a:rPr>
              <a:t> (</a:t>
            </a:r>
            <a:r>
              <a:rPr lang="en-US" sz="1600" b="1" dirty="0" err="1">
                <a:solidFill>
                  <a:srgbClr val="3EFC24"/>
                </a:solidFill>
              </a:rPr>
              <a:t>int</a:t>
            </a:r>
            <a:r>
              <a:rPr lang="en-US" sz="1600" b="1" dirty="0">
                <a:solidFill>
                  <a:srgbClr val="3EFC24"/>
                </a:solidFill>
              </a:rPr>
              <a:t>)</a:t>
            </a:r>
            <a:r>
              <a:rPr lang="en-US" sz="1600" b="1" dirty="0"/>
              <a:t>: This parameter represents the </a:t>
            </a:r>
            <a:r>
              <a:rPr lang="en-US" sz="1600" b="1" dirty="0">
                <a:solidFill>
                  <a:srgbClr val="3EFC24"/>
                </a:solidFill>
              </a:rPr>
              <a:t>scaling factor</a:t>
            </a:r>
            <a:r>
              <a:rPr lang="en-US" sz="1600" b="1" dirty="0"/>
              <a:t> for the weight matrices in </a:t>
            </a:r>
            <a:r>
              <a:rPr lang="en-US" sz="1600" b="1" dirty="0" err="1"/>
              <a:t>LoRA</a:t>
            </a:r>
            <a:r>
              <a:rPr lang="en-US" sz="1600" b="1" dirty="0"/>
              <a:t>, which is adjusted by alpha to control the </a:t>
            </a:r>
            <a:r>
              <a:rPr lang="en-US" sz="1600" b="1" dirty="0">
                <a:solidFill>
                  <a:srgbClr val="3EFC24"/>
                </a:solidFill>
              </a:rPr>
              <a:t>magnitude</a:t>
            </a:r>
            <a:r>
              <a:rPr lang="en-US" sz="1600" b="1" dirty="0"/>
              <a:t> of the </a:t>
            </a:r>
            <a:r>
              <a:rPr lang="en-US" sz="1600" b="1" dirty="0">
                <a:solidFill>
                  <a:srgbClr val="3EFC24"/>
                </a:solidFill>
              </a:rPr>
              <a:t>combined output</a:t>
            </a:r>
            <a:r>
              <a:rPr lang="en-US" sz="1600" b="1" dirty="0"/>
              <a:t> from the </a:t>
            </a:r>
            <a:r>
              <a:rPr lang="en-US" sz="1600" b="1" dirty="0">
                <a:solidFill>
                  <a:srgbClr val="3EFC24"/>
                </a:solidFill>
              </a:rPr>
              <a:t>base model</a:t>
            </a:r>
            <a:r>
              <a:rPr lang="en-US" sz="1600" b="1" dirty="0"/>
              <a:t> and </a:t>
            </a:r>
            <a:r>
              <a:rPr lang="en-US" sz="1600" b="1" dirty="0">
                <a:solidFill>
                  <a:srgbClr val="3EFC24"/>
                </a:solidFill>
              </a:rPr>
              <a:t>low-rank adaptation</a:t>
            </a:r>
            <a:r>
              <a:rPr lang="en-US" sz="1600" b="1" dirty="0"/>
              <a:t>.</a:t>
            </a:r>
          </a:p>
          <a:p>
            <a:pPr lvl="1" algn="just">
              <a:lnSpc>
                <a:spcPts val="2160"/>
              </a:lnSpc>
            </a:pPr>
            <a:endParaRPr lang="en-US" sz="1600" b="1" dirty="0"/>
          </a:p>
          <a:p>
            <a:pPr marL="742950" lvl="1" indent="-285750" algn="just">
              <a:lnSpc>
                <a:spcPts val="2160"/>
              </a:lnSpc>
              <a:buFont typeface="Wingdings" panose="05000000000000000000" pitchFamily="2" charset="2"/>
              <a:buChar char="§"/>
            </a:pPr>
            <a:r>
              <a:rPr lang="en-US" sz="1600" b="1" dirty="0" err="1">
                <a:solidFill>
                  <a:srgbClr val="3EFC24"/>
                </a:solidFill>
              </a:rPr>
              <a:t>lora_rank</a:t>
            </a:r>
            <a:r>
              <a:rPr lang="en-US" sz="1600" b="1" dirty="0">
                <a:solidFill>
                  <a:srgbClr val="3EFC24"/>
                </a:solidFill>
              </a:rPr>
              <a:t> (</a:t>
            </a:r>
            <a:r>
              <a:rPr lang="en-US" sz="1600" b="1" dirty="0" err="1">
                <a:solidFill>
                  <a:srgbClr val="3EFC24"/>
                </a:solidFill>
              </a:rPr>
              <a:t>int</a:t>
            </a:r>
            <a:r>
              <a:rPr lang="en-US" sz="1600" b="1" dirty="0">
                <a:solidFill>
                  <a:srgbClr val="3EFC24"/>
                </a:solidFill>
              </a:rPr>
              <a:t>)</a:t>
            </a:r>
            <a:r>
              <a:rPr lang="en-US" sz="1600" b="1" dirty="0"/>
              <a:t>: This represents the </a:t>
            </a:r>
            <a:r>
              <a:rPr lang="en-US" sz="1600" b="1" dirty="0" err="1">
                <a:solidFill>
                  <a:srgbClr val="3EFC24"/>
                </a:solidFill>
              </a:rPr>
              <a:t>LoRA</a:t>
            </a:r>
            <a:r>
              <a:rPr lang="en-US" sz="1600" b="1" dirty="0">
                <a:solidFill>
                  <a:srgbClr val="3EFC24"/>
                </a:solidFill>
              </a:rPr>
              <a:t> rank</a:t>
            </a:r>
            <a:r>
              <a:rPr lang="en-US" sz="1600" b="1" dirty="0"/>
              <a:t> of the </a:t>
            </a:r>
            <a:r>
              <a:rPr lang="en-US" sz="1600" b="1" dirty="0">
                <a:solidFill>
                  <a:srgbClr val="3EFC24"/>
                </a:solidFill>
              </a:rPr>
              <a:t>update matrices</a:t>
            </a:r>
            <a:r>
              <a:rPr lang="en-US" sz="1600" b="1" dirty="0"/>
              <a:t>, expressed in int. </a:t>
            </a:r>
            <a:r>
              <a:rPr lang="en-US" sz="1600" b="1" dirty="0">
                <a:solidFill>
                  <a:srgbClr val="3EFC24"/>
                </a:solidFill>
              </a:rPr>
              <a:t>Lower rank </a:t>
            </a:r>
            <a:r>
              <a:rPr lang="en-US" sz="1600" b="1" dirty="0"/>
              <a:t>results in </a:t>
            </a:r>
            <a:r>
              <a:rPr lang="en-US" sz="1600" b="1" dirty="0">
                <a:solidFill>
                  <a:srgbClr val="3EFC24"/>
                </a:solidFill>
              </a:rPr>
              <a:t>smaller update matrices</a:t>
            </a:r>
            <a:r>
              <a:rPr lang="en-US" sz="1600" b="1" dirty="0"/>
              <a:t> with </a:t>
            </a:r>
            <a:r>
              <a:rPr lang="en-US" sz="1600" b="1" dirty="0">
                <a:solidFill>
                  <a:srgbClr val="3EFC24"/>
                </a:solidFill>
              </a:rPr>
              <a:t>fewer trainable parameters</a:t>
            </a:r>
            <a:r>
              <a:rPr lang="en-US" sz="1600" b="1" dirty="0"/>
              <a:t>.</a:t>
            </a:r>
          </a:p>
          <a:p>
            <a:pPr lvl="1" algn="just">
              <a:lnSpc>
                <a:spcPts val="2160"/>
              </a:lnSpc>
            </a:pPr>
            <a:endParaRPr lang="en-US" sz="1600" b="1" dirty="0"/>
          </a:p>
          <a:p>
            <a:pPr marL="742950" lvl="1" indent="-285750" algn="just">
              <a:lnSpc>
                <a:spcPts val="2160"/>
              </a:lnSpc>
              <a:buFont typeface="Wingdings" panose="05000000000000000000" pitchFamily="2" charset="2"/>
              <a:buChar char="§"/>
            </a:pPr>
            <a:r>
              <a:rPr lang="en-US" sz="1600" b="1" dirty="0" err="1">
                <a:solidFill>
                  <a:srgbClr val="3EFC24"/>
                </a:solidFill>
              </a:rPr>
              <a:t>lora_dropout</a:t>
            </a:r>
            <a:r>
              <a:rPr lang="en-US" sz="1600" b="1" dirty="0">
                <a:solidFill>
                  <a:srgbClr val="3EFC24"/>
                </a:solidFill>
              </a:rPr>
              <a:t> (float): </a:t>
            </a:r>
            <a:r>
              <a:rPr lang="en-US" sz="1600" b="1" dirty="0"/>
              <a:t>This parameter indicates the dropout probability for </a:t>
            </a:r>
            <a:r>
              <a:rPr lang="en-US" sz="1600" b="1" dirty="0" err="1">
                <a:solidFill>
                  <a:srgbClr val="3EFC24"/>
                </a:solidFill>
              </a:rPr>
              <a:t>LoRA</a:t>
            </a:r>
            <a:r>
              <a:rPr lang="en-US" sz="1600" b="1" dirty="0">
                <a:solidFill>
                  <a:srgbClr val="3EFC24"/>
                </a:solidFill>
              </a:rPr>
              <a:t> layers</a:t>
            </a:r>
            <a:r>
              <a:rPr lang="en-US" sz="1600" b="1" dirty="0"/>
              <a:t>. Dropout is a </a:t>
            </a:r>
            <a:r>
              <a:rPr lang="en-US" sz="1600" b="1" dirty="0">
                <a:solidFill>
                  <a:srgbClr val="3EFC24"/>
                </a:solidFill>
              </a:rPr>
              <a:t>regularization technique</a:t>
            </a:r>
            <a:r>
              <a:rPr lang="en-US" sz="1600" b="1" dirty="0"/>
              <a:t> where randomly selected neurons are ignored during training, helping to </a:t>
            </a:r>
            <a:r>
              <a:rPr lang="en-US" sz="1600" b="1" dirty="0">
                <a:solidFill>
                  <a:srgbClr val="3EFC24"/>
                </a:solidFill>
              </a:rPr>
              <a:t>prevent </a:t>
            </a:r>
            <a:r>
              <a:rPr lang="en-US" sz="1600" b="1" dirty="0" err="1">
                <a:solidFill>
                  <a:srgbClr val="3EFC24"/>
                </a:solidFill>
              </a:rPr>
              <a:t>overfitting</a:t>
            </a:r>
            <a:r>
              <a:rPr lang="en-US" sz="1600" b="1" dirty="0"/>
              <a:t>. In this configuration, the dropout rate is set to 0.05 or 5%.</a:t>
            </a:r>
          </a:p>
          <a:p>
            <a:pPr>
              <a:lnSpc>
                <a:spcPts val="2160"/>
              </a:lnSpc>
            </a:pPr>
            <a:endParaRPr lang="en-US" dirty="0"/>
          </a:p>
        </p:txBody>
      </p:sp>
      <p:sp>
        <p:nvSpPr>
          <p:cNvPr id="3" name="TextBox 2"/>
          <p:cNvSpPr txBox="1"/>
          <p:nvPr/>
        </p:nvSpPr>
        <p:spPr>
          <a:xfrm>
            <a:off x="8502149" y="2975080"/>
            <a:ext cx="3367424" cy="2954655"/>
          </a:xfrm>
          <a:prstGeom prst="rect">
            <a:avLst/>
          </a:prstGeom>
          <a:solidFill>
            <a:schemeClr val="tx1"/>
          </a:solidFill>
        </p:spPr>
        <p:txBody>
          <a:bodyPr wrap="square" rtlCol="0">
            <a:spAutoFit/>
          </a:bodyPr>
          <a:lstStyle/>
          <a:p>
            <a:pPr algn="ctr"/>
            <a:r>
              <a:rPr lang="en-US" sz="2400" b="1" dirty="0" smtClean="0">
                <a:solidFill>
                  <a:srgbClr val="FF0000"/>
                </a:solidFill>
              </a:rPr>
              <a:t>NOTE </a:t>
            </a:r>
          </a:p>
          <a:p>
            <a:pPr algn="ctr"/>
            <a:endParaRPr lang="en-US" b="1" dirty="0" smtClean="0">
              <a:solidFill>
                <a:srgbClr val="FF0000"/>
              </a:solidFill>
            </a:endParaRPr>
          </a:p>
          <a:p>
            <a:r>
              <a:rPr lang="en-US" sz="1600" b="1" dirty="0" smtClean="0">
                <a:solidFill>
                  <a:srgbClr val="FF6600"/>
                </a:solidFill>
              </a:rPr>
              <a:t>The </a:t>
            </a:r>
            <a:r>
              <a:rPr lang="en-US" sz="1600" b="1" dirty="0">
                <a:solidFill>
                  <a:srgbClr val="7030A0"/>
                </a:solidFill>
              </a:rPr>
              <a:t>weight matrix</a:t>
            </a:r>
            <a:r>
              <a:rPr lang="en-US" sz="1600" b="1" dirty="0">
                <a:solidFill>
                  <a:srgbClr val="FF6600"/>
                </a:solidFill>
              </a:rPr>
              <a:t> is multiplied by </a:t>
            </a:r>
            <a:r>
              <a:rPr lang="en-US" sz="1600" b="1" dirty="0" err="1">
                <a:solidFill>
                  <a:srgbClr val="7030A0"/>
                </a:solidFill>
              </a:rPr>
              <a:t>lora_alpha</a:t>
            </a:r>
            <a:r>
              <a:rPr lang="en-US" sz="1600" b="1" dirty="0">
                <a:solidFill>
                  <a:srgbClr val="7030A0"/>
                </a:solidFill>
              </a:rPr>
              <a:t>/r</a:t>
            </a:r>
            <a:r>
              <a:rPr lang="en-US" sz="1600" b="1" dirty="0">
                <a:solidFill>
                  <a:srgbClr val="FF6600"/>
                </a:solidFill>
              </a:rPr>
              <a:t>, and a higher </a:t>
            </a:r>
            <a:r>
              <a:rPr lang="en-US" sz="1600" b="1" dirty="0" err="1">
                <a:solidFill>
                  <a:srgbClr val="FF6600"/>
                </a:solidFill>
              </a:rPr>
              <a:t>lora_alpha</a:t>
            </a:r>
            <a:r>
              <a:rPr lang="en-US" sz="1600" b="1" dirty="0">
                <a:solidFill>
                  <a:srgbClr val="FF6600"/>
                </a:solidFill>
              </a:rPr>
              <a:t> value assigns more weight to the </a:t>
            </a:r>
            <a:r>
              <a:rPr lang="en-US" sz="1600" b="1" dirty="0" err="1">
                <a:solidFill>
                  <a:srgbClr val="FF6600"/>
                </a:solidFill>
              </a:rPr>
              <a:t>LoRA</a:t>
            </a:r>
            <a:r>
              <a:rPr lang="en-US" sz="1600" b="1" dirty="0">
                <a:solidFill>
                  <a:srgbClr val="FF6600"/>
                </a:solidFill>
              </a:rPr>
              <a:t> activations.</a:t>
            </a:r>
          </a:p>
          <a:p>
            <a:endParaRPr lang="en-US" sz="1600" b="1" dirty="0">
              <a:solidFill>
                <a:srgbClr val="FF6600"/>
              </a:solidFill>
            </a:endParaRPr>
          </a:p>
          <a:p>
            <a:r>
              <a:rPr lang="en-US" sz="1600" b="1" dirty="0">
                <a:solidFill>
                  <a:srgbClr val="FF6600"/>
                </a:solidFill>
              </a:rPr>
              <a:t>For better performance, the </a:t>
            </a:r>
            <a:r>
              <a:rPr lang="en-US" sz="1600" b="1" dirty="0" err="1">
                <a:solidFill>
                  <a:srgbClr val="FF6600"/>
                </a:solidFill>
              </a:rPr>
              <a:t>HuggingFace</a:t>
            </a:r>
            <a:r>
              <a:rPr lang="en-US" sz="1600" b="1" dirty="0">
                <a:solidFill>
                  <a:srgbClr val="FF6600"/>
                </a:solidFill>
              </a:rPr>
              <a:t> docs recommend setting </a:t>
            </a:r>
            <a:r>
              <a:rPr lang="en-US" sz="1600" b="1" dirty="0">
                <a:solidFill>
                  <a:srgbClr val="7030A0"/>
                </a:solidFill>
              </a:rPr>
              <a:t>bias to None</a:t>
            </a:r>
            <a:r>
              <a:rPr lang="en-US" sz="1600" b="1" dirty="0">
                <a:solidFill>
                  <a:srgbClr val="FF6600"/>
                </a:solidFill>
              </a:rPr>
              <a:t> first, and then </a:t>
            </a:r>
            <a:r>
              <a:rPr lang="en-US" sz="1600" b="1" dirty="0" err="1">
                <a:solidFill>
                  <a:srgbClr val="FF6600"/>
                </a:solidFill>
              </a:rPr>
              <a:t>lora_only</a:t>
            </a:r>
            <a:r>
              <a:rPr lang="en-US" sz="1600" b="1" dirty="0">
                <a:solidFill>
                  <a:srgbClr val="FF6600"/>
                </a:solidFill>
              </a:rPr>
              <a:t>, before trying all.</a:t>
            </a:r>
          </a:p>
        </p:txBody>
      </p:sp>
    </p:spTree>
    <p:extLst>
      <p:ext uri="{BB962C8B-B14F-4D97-AF65-F5344CB8AC3E}">
        <p14:creationId xmlns:p14="http://schemas.microsoft.com/office/powerpoint/2010/main" val="10798670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570308" y="413890"/>
            <a:ext cx="444352" cy="369332"/>
          </a:xfrm>
          <a:prstGeom prst="rect">
            <a:avLst/>
          </a:prstGeom>
          <a:noFill/>
        </p:spPr>
        <p:txBody>
          <a:bodyPr wrap="none" rtlCol="0">
            <a:spAutoFit/>
          </a:bodyPr>
          <a:lstStyle/>
          <a:p>
            <a:r>
              <a:rPr lang="en-US" b="1" dirty="0" smtClean="0"/>
              <a:t>12</a:t>
            </a:r>
            <a:endParaRPr lang="en-US" b="1" dirty="0"/>
          </a:p>
        </p:txBody>
      </p:sp>
      <p:sp>
        <p:nvSpPr>
          <p:cNvPr id="9" name="TextBox 8"/>
          <p:cNvSpPr txBox="1"/>
          <p:nvPr/>
        </p:nvSpPr>
        <p:spPr>
          <a:xfrm>
            <a:off x="0" y="1106053"/>
            <a:ext cx="11760200" cy="5360442"/>
          </a:xfrm>
          <a:prstGeom prst="rect">
            <a:avLst/>
          </a:prstGeom>
          <a:noFill/>
        </p:spPr>
        <p:txBody>
          <a:bodyPr wrap="square" rtlCol="0">
            <a:spAutoFit/>
          </a:bodyPr>
          <a:lstStyle/>
          <a:p>
            <a:pPr>
              <a:lnSpc>
                <a:spcPct val="150000"/>
              </a:lnSpc>
            </a:pPr>
            <a:endParaRPr lang="en-US" sz="1600" b="1" dirty="0" smtClean="0"/>
          </a:p>
          <a:p>
            <a:pPr marL="742950" lvl="1" indent="-285750">
              <a:lnSpc>
                <a:spcPts val="2500"/>
              </a:lnSpc>
              <a:spcBef>
                <a:spcPts val="100"/>
              </a:spcBef>
              <a:buFont typeface="Wingdings" panose="05000000000000000000" pitchFamily="2" charset="2"/>
              <a:buChar char="§"/>
            </a:pPr>
            <a:r>
              <a:rPr lang="en-US" sz="1600" b="1" dirty="0">
                <a:solidFill>
                  <a:srgbClr val="3EFC24"/>
                </a:solidFill>
              </a:rPr>
              <a:t>bias (</a:t>
            </a:r>
            <a:r>
              <a:rPr lang="en-US" sz="1600" b="1" dirty="0" err="1">
                <a:solidFill>
                  <a:srgbClr val="3EFC24"/>
                </a:solidFill>
              </a:rPr>
              <a:t>str</a:t>
            </a:r>
            <a:r>
              <a:rPr lang="en-US" sz="1600" b="1" dirty="0">
                <a:solidFill>
                  <a:srgbClr val="3EFC24"/>
                </a:solidFill>
              </a:rPr>
              <a:t>)</a:t>
            </a:r>
            <a:r>
              <a:rPr lang="en-US" sz="1600" b="1" dirty="0"/>
              <a:t>: This parameter specifies the bias type for </a:t>
            </a:r>
            <a:r>
              <a:rPr lang="en-US" sz="1600" b="1" dirty="0" err="1"/>
              <a:t>LoRA</a:t>
            </a:r>
            <a:r>
              <a:rPr lang="en-US" sz="1600" b="1" dirty="0"/>
              <a:t>. It can take values such as </a:t>
            </a:r>
            <a:r>
              <a:rPr lang="en-US" sz="1600" b="1" dirty="0">
                <a:solidFill>
                  <a:srgbClr val="3EFC24"/>
                </a:solidFill>
              </a:rPr>
              <a:t>‘none’</a:t>
            </a:r>
            <a:r>
              <a:rPr lang="en-US" sz="1600" b="1" dirty="0"/>
              <a:t>, </a:t>
            </a:r>
            <a:r>
              <a:rPr lang="en-US" sz="1600" b="1" dirty="0">
                <a:solidFill>
                  <a:srgbClr val="3EFC24"/>
                </a:solidFill>
              </a:rPr>
              <a:t>‘all’</a:t>
            </a:r>
            <a:r>
              <a:rPr lang="en-US" sz="1600" b="1" dirty="0"/>
              <a:t>, or </a:t>
            </a:r>
            <a:r>
              <a:rPr lang="en-US" sz="1600" b="1" dirty="0">
                <a:solidFill>
                  <a:srgbClr val="3EFC24"/>
                </a:solidFill>
              </a:rPr>
              <a:t>‘</a:t>
            </a:r>
            <a:r>
              <a:rPr lang="en-US" sz="1600" b="1" dirty="0" err="1">
                <a:solidFill>
                  <a:srgbClr val="3EFC24"/>
                </a:solidFill>
              </a:rPr>
              <a:t>lora_only</a:t>
            </a:r>
            <a:r>
              <a:rPr lang="en-US" sz="1600" b="1" dirty="0">
                <a:solidFill>
                  <a:srgbClr val="3EFC24"/>
                </a:solidFill>
              </a:rPr>
              <a:t>’</a:t>
            </a:r>
            <a:r>
              <a:rPr lang="en-US" sz="1600" b="1" dirty="0"/>
              <a:t>. If set to ‘all’ or ‘</a:t>
            </a:r>
            <a:r>
              <a:rPr lang="en-US" sz="1600" b="1" dirty="0" err="1"/>
              <a:t>lora_only</a:t>
            </a:r>
            <a:r>
              <a:rPr lang="en-US" sz="1600" b="1" dirty="0"/>
              <a:t>’, the corresponding biases will be updated during training. This means that even when disabling the adapters, the model might not produce the same output as the base model would have without adaptation. In the given code, the </a:t>
            </a:r>
            <a:r>
              <a:rPr lang="en-US" sz="1600" b="1" dirty="0">
                <a:solidFill>
                  <a:srgbClr val="3EFC24"/>
                </a:solidFill>
              </a:rPr>
              <a:t>bias is set to “none”</a:t>
            </a:r>
            <a:r>
              <a:rPr lang="en-US" sz="1600" b="1" dirty="0"/>
              <a:t>, meaning no bias is used</a:t>
            </a:r>
            <a:r>
              <a:rPr lang="en-US" sz="1600" b="1" dirty="0" smtClean="0"/>
              <a:t>.</a:t>
            </a:r>
          </a:p>
          <a:p>
            <a:pPr lvl="1">
              <a:lnSpc>
                <a:spcPts val="2500"/>
              </a:lnSpc>
              <a:spcBef>
                <a:spcPts val="100"/>
              </a:spcBef>
            </a:pPr>
            <a:endParaRPr lang="en-US" sz="1600" b="1" dirty="0" smtClean="0"/>
          </a:p>
          <a:p>
            <a:pPr marL="742950" lvl="1" indent="-285750">
              <a:lnSpc>
                <a:spcPts val="2500"/>
              </a:lnSpc>
              <a:spcBef>
                <a:spcPts val="100"/>
              </a:spcBef>
              <a:buFont typeface="Wingdings" panose="05000000000000000000" pitchFamily="2" charset="2"/>
              <a:buChar char="§"/>
            </a:pPr>
            <a:r>
              <a:rPr lang="en-US" sz="1600" b="1" dirty="0" err="1">
                <a:solidFill>
                  <a:srgbClr val="3EFC24"/>
                </a:solidFill>
              </a:rPr>
              <a:t>task_type</a:t>
            </a:r>
            <a:r>
              <a:rPr lang="en-US" sz="1600" b="1" dirty="0">
                <a:solidFill>
                  <a:srgbClr val="3EFC24"/>
                </a:solidFill>
              </a:rPr>
              <a:t> (</a:t>
            </a:r>
            <a:r>
              <a:rPr lang="en-US" sz="1600" b="1" dirty="0" err="1">
                <a:solidFill>
                  <a:srgbClr val="3EFC24"/>
                </a:solidFill>
              </a:rPr>
              <a:t>str</a:t>
            </a:r>
            <a:r>
              <a:rPr lang="en-US" sz="1600" b="1" dirty="0">
                <a:solidFill>
                  <a:srgbClr val="3EFC24"/>
                </a:solidFill>
              </a:rPr>
              <a:t>)</a:t>
            </a:r>
            <a:r>
              <a:rPr lang="en-US" sz="1600" b="1" dirty="0"/>
              <a:t>: This parameter indicates the type of task for which the model is being fine-tuned. In the provided code, it’s set to </a:t>
            </a:r>
            <a:r>
              <a:rPr lang="en-US" sz="1600" b="1" dirty="0">
                <a:solidFill>
                  <a:srgbClr val="3EFC24"/>
                </a:solidFill>
              </a:rPr>
              <a:t>CAUSAL_LM</a:t>
            </a:r>
            <a:r>
              <a:rPr lang="en-US" sz="1600" b="1" dirty="0"/>
              <a:t>, which stands for </a:t>
            </a:r>
            <a:r>
              <a:rPr lang="en-US" sz="1600" b="1" dirty="0" smtClean="0">
                <a:solidFill>
                  <a:srgbClr val="3EFC24"/>
                </a:solidFill>
              </a:rPr>
              <a:t>Causal Language Modeling</a:t>
            </a:r>
            <a:r>
              <a:rPr lang="en-US" sz="1600" b="1" dirty="0" smtClean="0"/>
              <a:t>.</a:t>
            </a:r>
          </a:p>
          <a:p>
            <a:pPr lvl="1">
              <a:lnSpc>
                <a:spcPts val="2500"/>
              </a:lnSpc>
              <a:spcBef>
                <a:spcPts val="100"/>
              </a:spcBef>
            </a:pPr>
            <a:endParaRPr lang="en-US" sz="1600" b="1" dirty="0"/>
          </a:p>
          <a:p>
            <a:pPr marL="742950" lvl="1" indent="-285750">
              <a:lnSpc>
                <a:spcPts val="2500"/>
              </a:lnSpc>
              <a:spcBef>
                <a:spcPts val="100"/>
              </a:spcBef>
              <a:buFont typeface="Wingdings" panose="05000000000000000000" pitchFamily="2" charset="2"/>
              <a:buChar char="§"/>
            </a:pPr>
            <a:r>
              <a:rPr lang="en-US" sz="1600" b="1" dirty="0" err="1">
                <a:solidFill>
                  <a:srgbClr val="3EFC24"/>
                </a:solidFill>
              </a:rPr>
              <a:t>t</a:t>
            </a:r>
            <a:r>
              <a:rPr lang="en-US" sz="1600" b="1" dirty="0" err="1" smtClean="0">
                <a:solidFill>
                  <a:srgbClr val="3EFC24"/>
                </a:solidFill>
              </a:rPr>
              <a:t>arget_modules</a:t>
            </a:r>
            <a:r>
              <a:rPr lang="en-US" sz="1600" b="1" dirty="0" smtClean="0">
                <a:solidFill>
                  <a:srgbClr val="3EFC24"/>
                </a:solidFill>
              </a:rPr>
              <a:t> (</a:t>
            </a:r>
            <a:r>
              <a:rPr lang="en-US" sz="1600" b="1" dirty="0" err="1" smtClean="0">
                <a:solidFill>
                  <a:srgbClr val="3EFC24"/>
                </a:solidFill>
              </a:rPr>
              <a:t>str</a:t>
            </a:r>
            <a:r>
              <a:rPr lang="en-US" sz="1600" b="1" dirty="0" smtClean="0">
                <a:solidFill>
                  <a:srgbClr val="3EFC24"/>
                </a:solidFill>
              </a:rPr>
              <a:t>)</a:t>
            </a:r>
            <a:r>
              <a:rPr lang="en-US" sz="1600" b="1" dirty="0" smtClean="0"/>
              <a:t>:</a:t>
            </a:r>
            <a:r>
              <a:rPr lang="en-US" sz="1600" b="1" dirty="0" smtClean="0">
                <a:solidFill>
                  <a:srgbClr val="3EFC24"/>
                </a:solidFill>
              </a:rPr>
              <a:t> </a:t>
            </a:r>
            <a:r>
              <a:rPr lang="en-US" sz="1600" b="1" dirty="0"/>
              <a:t>In order to consider all linear layers in the Transformer block for maximum performance, </a:t>
            </a:r>
            <a:r>
              <a:rPr lang="en-US" sz="1600" b="1" dirty="0" smtClean="0"/>
              <a:t>we </a:t>
            </a:r>
            <a:r>
              <a:rPr lang="en-US" sz="1600" b="1" dirty="0"/>
              <a:t>have added </a:t>
            </a:r>
            <a:r>
              <a:rPr lang="en-US" sz="1600" b="1" dirty="0">
                <a:solidFill>
                  <a:srgbClr val="3EFC24"/>
                </a:solidFill>
              </a:rPr>
              <a:t>“dense”</a:t>
            </a:r>
            <a:r>
              <a:rPr lang="en-US" sz="1600" b="1" dirty="0"/>
              <a:t>, </a:t>
            </a:r>
            <a:r>
              <a:rPr lang="en-US" sz="1600" b="1" dirty="0">
                <a:solidFill>
                  <a:srgbClr val="3EFC24"/>
                </a:solidFill>
              </a:rPr>
              <a:t>“dense_h_to_4h”</a:t>
            </a:r>
            <a:r>
              <a:rPr lang="en-US" sz="1600" b="1" dirty="0"/>
              <a:t>, and </a:t>
            </a:r>
            <a:r>
              <a:rPr lang="en-US" sz="1600" b="1" dirty="0">
                <a:solidFill>
                  <a:srgbClr val="3EFC24"/>
                </a:solidFill>
              </a:rPr>
              <a:t>“dense_4h_to_h”</a:t>
            </a:r>
            <a:r>
              <a:rPr lang="en-US" sz="1600" b="1" dirty="0"/>
              <a:t> layers as </a:t>
            </a:r>
            <a:r>
              <a:rPr lang="en-US" sz="1600" b="1" dirty="0">
                <a:solidFill>
                  <a:srgbClr val="3EFC24"/>
                </a:solidFill>
              </a:rPr>
              <a:t>target modules</a:t>
            </a:r>
            <a:r>
              <a:rPr lang="en-US" sz="1600" b="1" dirty="0"/>
              <a:t> in addition to the mixed </a:t>
            </a:r>
            <a:r>
              <a:rPr lang="en-US" sz="1600" b="1" dirty="0">
                <a:solidFill>
                  <a:srgbClr val="3EFC24"/>
                </a:solidFill>
              </a:rPr>
              <a:t>query key-value </a:t>
            </a:r>
            <a:r>
              <a:rPr lang="en-US" sz="1600" b="1" dirty="0" smtClean="0">
                <a:solidFill>
                  <a:srgbClr val="3EFC24"/>
                </a:solidFill>
              </a:rPr>
              <a:t>pair</a:t>
            </a:r>
            <a:r>
              <a:rPr lang="en-US" sz="1600" b="1" dirty="0" smtClean="0"/>
              <a:t>.</a:t>
            </a:r>
          </a:p>
          <a:p>
            <a:pPr marL="742950" lvl="1" indent="-285750">
              <a:lnSpc>
                <a:spcPts val="2500"/>
              </a:lnSpc>
              <a:spcBef>
                <a:spcPts val="100"/>
              </a:spcBef>
              <a:buFont typeface="Wingdings" panose="05000000000000000000" pitchFamily="2" charset="2"/>
              <a:buChar char="§"/>
            </a:pPr>
            <a:endParaRPr lang="en-US" sz="1600" b="1" dirty="0"/>
          </a:p>
          <a:p>
            <a:pPr marL="742950" lvl="1" indent="-285750">
              <a:lnSpc>
                <a:spcPts val="2500"/>
              </a:lnSpc>
              <a:spcBef>
                <a:spcPts val="100"/>
              </a:spcBef>
              <a:buFont typeface="Wingdings" panose="05000000000000000000" pitchFamily="2" charset="2"/>
              <a:buChar char="q"/>
            </a:pPr>
            <a:r>
              <a:rPr lang="en-US" sz="1600" b="1" dirty="0" err="1" smtClean="0">
                <a:solidFill>
                  <a:srgbClr val="FD8BE7"/>
                </a:solidFill>
              </a:rPr>
              <a:t>prepare_model_for_kbit_training</a:t>
            </a:r>
            <a:r>
              <a:rPr lang="en-US" sz="1600" b="1" dirty="0" smtClean="0"/>
              <a:t>: This </a:t>
            </a:r>
            <a:r>
              <a:rPr lang="en-US" sz="1600" b="1" dirty="0"/>
              <a:t>method outlines the protocol for preparing a model prior to training. The steps include casting </a:t>
            </a:r>
            <a:r>
              <a:rPr lang="en-US" sz="1600" b="1" dirty="0" err="1">
                <a:solidFill>
                  <a:srgbClr val="3EFC24"/>
                </a:solidFill>
              </a:rPr>
              <a:t>layernorm</a:t>
            </a:r>
            <a:r>
              <a:rPr lang="en-US" sz="1600" b="1" dirty="0">
                <a:solidFill>
                  <a:srgbClr val="3EFC24"/>
                </a:solidFill>
              </a:rPr>
              <a:t> in fp32</a:t>
            </a:r>
            <a:r>
              <a:rPr lang="en-US" sz="1600" b="1" dirty="0"/>
              <a:t>, requiring </a:t>
            </a:r>
            <a:r>
              <a:rPr lang="en-US" sz="1600" b="1" dirty="0" smtClean="0"/>
              <a:t>gradients </a:t>
            </a:r>
            <a:r>
              <a:rPr lang="en-US" sz="1600" b="1" dirty="0"/>
              <a:t>for output embedding layer, and </a:t>
            </a:r>
            <a:r>
              <a:rPr lang="en-US" sz="1600" b="1" dirty="0" err="1">
                <a:solidFill>
                  <a:srgbClr val="3EFC24"/>
                </a:solidFill>
              </a:rPr>
              <a:t>upcasting</a:t>
            </a:r>
            <a:r>
              <a:rPr lang="en-US" sz="1600" b="1" dirty="0"/>
              <a:t> the </a:t>
            </a:r>
            <a:r>
              <a:rPr lang="en-US" sz="1600" b="1" dirty="0">
                <a:solidFill>
                  <a:srgbClr val="3EFC24"/>
                </a:solidFill>
              </a:rPr>
              <a:t>LLMs head</a:t>
            </a:r>
            <a:r>
              <a:rPr lang="en-US" sz="1600" b="1" dirty="0"/>
              <a:t> to </a:t>
            </a:r>
            <a:r>
              <a:rPr lang="en-US" sz="1600" b="1" dirty="0">
                <a:solidFill>
                  <a:srgbClr val="3EFC24"/>
                </a:solidFill>
              </a:rPr>
              <a:t>fp32</a:t>
            </a:r>
            <a:r>
              <a:rPr lang="en-US" sz="1600" b="1" dirty="0"/>
              <a:t>.</a:t>
            </a:r>
            <a:endParaRPr lang="en-US" sz="1600" b="1" dirty="0" smtClean="0"/>
          </a:p>
        </p:txBody>
      </p:sp>
      <p:sp>
        <p:nvSpPr>
          <p:cNvPr id="8" name="Title 1"/>
          <p:cNvSpPr txBox="1">
            <a:spLocks/>
          </p:cNvSpPr>
          <p:nvPr/>
        </p:nvSpPr>
        <p:spPr>
          <a:xfrm>
            <a:off x="1171251" y="94363"/>
            <a:ext cx="8779934" cy="219038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4000" b="1" dirty="0" smtClean="0">
                <a:solidFill>
                  <a:srgbClr val="FF9933"/>
                </a:solidFill>
              </a:rPr>
              <a:t>IV. CONFIGURATION SETTINGS FOR PEFT MODEL AND GET PEFT MODEL</a:t>
            </a:r>
            <a:endParaRPr lang="en-US" sz="4000" b="1" dirty="0">
              <a:solidFill>
                <a:srgbClr val="FF9933"/>
              </a:solidFill>
            </a:endParaRPr>
          </a:p>
        </p:txBody>
      </p:sp>
    </p:spTree>
    <p:extLst>
      <p:ext uri="{BB962C8B-B14F-4D97-AF65-F5344CB8AC3E}">
        <p14:creationId xmlns:p14="http://schemas.microsoft.com/office/powerpoint/2010/main" val="3820416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570308" y="413890"/>
            <a:ext cx="444352" cy="369332"/>
          </a:xfrm>
          <a:prstGeom prst="rect">
            <a:avLst/>
          </a:prstGeom>
          <a:noFill/>
        </p:spPr>
        <p:txBody>
          <a:bodyPr wrap="none" rtlCol="0">
            <a:spAutoFit/>
          </a:bodyPr>
          <a:lstStyle/>
          <a:p>
            <a:r>
              <a:rPr lang="en-US" b="1" dirty="0" smtClean="0"/>
              <a:t>13</a:t>
            </a:r>
            <a:endParaRPr lang="en-US" b="1" dirty="0"/>
          </a:p>
        </p:txBody>
      </p:sp>
      <p:sp>
        <p:nvSpPr>
          <p:cNvPr id="8" name="Title 1"/>
          <p:cNvSpPr txBox="1">
            <a:spLocks/>
          </p:cNvSpPr>
          <p:nvPr/>
        </p:nvSpPr>
        <p:spPr>
          <a:xfrm>
            <a:off x="-59187" y="86049"/>
            <a:ext cx="9719654" cy="219038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4000" b="1" dirty="0" smtClean="0">
                <a:solidFill>
                  <a:srgbClr val="FF9933"/>
                </a:solidFill>
              </a:rPr>
              <a:t>V</a:t>
            </a:r>
            <a:r>
              <a:rPr lang="en-US" sz="4000" b="1" dirty="0">
                <a:solidFill>
                  <a:srgbClr val="FF9933"/>
                </a:solidFill>
              </a:rPr>
              <a:t>. </a:t>
            </a:r>
            <a:r>
              <a:rPr lang="en-US" sz="4000" b="1" dirty="0" smtClean="0">
                <a:solidFill>
                  <a:srgbClr val="FF9933"/>
                </a:solidFill>
              </a:rPr>
              <a:t>CONFIGURATION SETTINGS FOR </a:t>
            </a:r>
          </a:p>
          <a:p>
            <a:r>
              <a:rPr lang="en-US" sz="4000" b="1" dirty="0" smtClean="0">
                <a:solidFill>
                  <a:srgbClr val="FF9933"/>
                </a:solidFill>
              </a:rPr>
              <a:t> </a:t>
            </a:r>
            <a:endParaRPr lang="en-US" sz="4000" b="1" dirty="0">
              <a:solidFill>
                <a:srgbClr val="FF9933"/>
              </a:solidFill>
            </a:endParaRPr>
          </a:p>
        </p:txBody>
      </p:sp>
      <p:sp>
        <p:nvSpPr>
          <p:cNvPr id="2" name="TextBox 1"/>
          <p:cNvSpPr txBox="1"/>
          <p:nvPr/>
        </p:nvSpPr>
        <p:spPr>
          <a:xfrm>
            <a:off x="1134534" y="694267"/>
            <a:ext cx="9152466" cy="1323439"/>
          </a:xfrm>
          <a:prstGeom prst="rect">
            <a:avLst/>
          </a:prstGeom>
          <a:noFill/>
        </p:spPr>
        <p:txBody>
          <a:bodyPr wrap="square" rtlCol="0">
            <a:spAutoFit/>
          </a:bodyPr>
          <a:lstStyle/>
          <a:p>
            <a:r>
              <a:rPr lang="en-US" sz="4000" b="1" dirty="0">
                <a:solidFill>
                  <a:srgbClr val="FF9933"/>
                </a:solidFill>
              </a:rPr>
              <a:t>TRAINING ARGUMENTS AND TRAINER</a:t>
            </a:r>
          </a:p>
          <a:p>
            <a:endParaRPr lang="en-US" sz="4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8088" y="1498009"/>
            <a:ext cx="7192379" cy="5039428"/>
          </a:xfrm>
          <a:prstGeom prst="rect">
            <a:avLst/>
          </a:prstGeom>
        </p:spPr>
      </p:pic>
      <p:sp>
        <p:nvSpPr>
          <p:cNvPr id="10" name="TextBox 9"/>
          <p:cNvSpPr txBox="1"/>
          <p:nvPr/>
        </p:nvSpPr>
        <p:spPr>
          <a:xfrm>
            <a:off x="2258864" y="6537437"/>
            <a:ext cx="7097625" cy="246221"/>
          </a:xfrm>
          <a:prstGeom prst="rect">
            <a:avLst/>
          </a:prstGeom>
          <a:noFill/>
        </p:spPr>
        <p:txBody>
          <a:bodyPr wrap="square" rtlCol="0">
            <a:spAutoFit/>
          </a:bodyPr>
          <a:lstStyle/>
          <a:p>
            <a:pPr algn="ctr"/>
            <a:r>
              <a:rPr lang="en-US" sz="1000" b="1" dirty="0"/>
              <a:t>Code Snippet 6</a:t>
            </a:r>
            <a:r>
              <a:rPr lang="en-US" sz="1000" b="1" i="1" dirty="0" smtClean="0"/>
              <a:t>: </a:t>
            </a:r>
            <a:r>
              <a:rPr lang="en-US" sz="1000" b="1" i="1" dirty="0"/>
              <a:t>Configuration settings for </a:t>
            </a:r>
            <a:r>
              <a:rPr lang="en-US" sz="1000" b="1" i="1" dirty="0" smtClean="0"/>
              <a:t>Training arguments</a:t>
            </a:r>
            <a:endParaRPr lang="en-US" sz="1000" i="1" dirty="0"/>
          </a:p>
        </p:txBody>
      </p:sp>
    </p:spTree>
    <p:extLst>
      <p:ext uri="{BB962C8B-B14F-4D97-AF65-F5344CB8AC3E}">
        <p14:creationId xmlns:p14="http://schemas.microsoft.com/office/powerpoint/2010/main" val="2991060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570308" y="413890"/>
            <a:ext cx="444352" cy="369332"/>
          </a:xfrm>
          <a:prstGeom prst="rect">
            <a:avLst/>
          </a:prstGeom>
          <a:noFill/>
        </p:spPr>
        <p:txBody>
          <a:bodyPr wrap="none" rtlCol="0">
            <a:spAutoFit/>
          </a:bodyPr>
          <a:lstStyle/>
          <a:p>
            <a:r>
              <a:rPr lang="en-US" b="1" dirty="0" smtClean="0"/>
              <a:t>14</a:t>
            </a:r>
            <a:endParaRPr lang="en-US" b="1" dirty="0"/>
          </a:p>
        </p:txBody>
      </p:sp>
      <p:sp>
        <p:nvSpPr>
          <p:cNvPr id="8" name="Title 1"/>
          <p:cNvSpPr txBox="1">
            <a:spLocks/>
          </p:cNvSpPr>
          <p:nvPr/>
        </p:nvSpPr>
        <p:spPr>
          <a:xfrm>
            <a:off x="-59187" y="86049"/>
            <a:ext cx="9719654" cy="219038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4000" b="1" dirty="0" smtClean="0">
                <a:solidFill>
                  <a:srgbClr val="FF9933"/>
                </a:solidFill>
              </a:rPr>
              <a:t>V</a:t>
            </a:r>
            <a:r>
              <a:rPr lang="en-US" sz="4000" b="1" dirty="0">
                <a:solidFill>
                  <a:srgbClr val="FF9933"/>
                </a:solidFill>
              </a:rPr>
              <a:t>. </a:t>
            </a:r>
            <a:r>
              <a:rPr lang="en-US" sz="4000" b="1" dirty="0" smtClean="0">
                <a:solidFill>
                  <a:srgbClr val="FF9933"/>
                </a:solidFill>
              </a:rPr>
              <a:t>CONFIGURATION SETTINGS FOR </a:t>
            </a:r>
          </a:p>
          <a:p>
            <a:r>
              <a:rPr lang="en-US" sz="4000" b="1" dirty="0" smtClean="0">
                <a:solidFill>
                  <a:srgbClr val="FF9933"/>
                </a:solidFill>
              </a:rPr>
              <a:t> </a:t>
            </a:r>
            <a:endParaRPr lang="en-US" sz="4000" b="1" dirty="0">
              <a:solidFill>
                <a:srgbClr val="FF9933"/>
              </a:solidFill>
            </a:endParaRPr>
          </a:p>
        </p:txBody>
      </p:sp>
      <p:sp>
        <p:nvSpPr>
          <p:cNvPr id="2" name="TextBox 1"/>
          <p:cNvSpPr txBox="1"/>
          <p:nvPr/>
        </p:nvSpPr>
        <p:spPr>
          <a:xfrm>
            <a:off x="1134534" y="694267"/>
            <a:ext cx="9152466" cy="1323439"/>
          </a:xfrm>
          <a:prstGeom prst="rect">
            <a:avLst/>
          </a:prstGeom>
          <a:noFill/>
        </p:spPr>
        <p:txBody>
          <a:bodyPr wrap="square" rtlCol="0">
            <a:spAutoFit/>
          </a:bodyPr>
          <a:lstStyle/>
          <a:p>
            <a:r>
              <a:rPr lang="en-US" sz="4000" b="1" dirty="0">
                <a:solidFill>
                  <a:srgbClr val="FF9933"/>
                </a:solidFill>
              </a:rPr>
              <a:t>TRAINING ARGUMENTS AND TRAINER</a:t>
            </a:r>
          </a:p>
          <a:p>
            <a:endParaRPr lang="en-US" sz="4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9125" y="2523150"/>
            <a:ext cx="2438740" cy="1562318"/>
          </a:xfrm>
          <a:prstGeom prst="rect">
            <a:avLst/>
          </a:prstGeom>
        </p:spPr>
      </p:pic>
      <p:sp>
        <p:nvSpPr>
          <p:cNvPr id="7" name="TextBox 6"/>
          <p:cNvSpPr txBox="1"/>
          <p:nvPr/>
        </p:nvSpPr>
        <p:spPr>
          <a:xfrm>
            <a:off x="8787862" y="4085963"/>
            <a:ext cx="3361266" cy="246221"/>
          </a:xfrm>
          <a:prstGeom prst="rect">
            <a:avLst/>
          </a:prstGeom>
          <a:noFill/>
        </p:spPr>
        <p:txBody>
          <a:bodyPr wrap="square" rtlCol="0">
            <a:spAutoFit/>
          </a:bodyPr>
          <a:lstStyle/>
          <a:p>
            <a:pPr algn="ctr"/>
            <a:r>
              <a:rPr lang="en-US" sz="1000" b="1" dirty="0"/>
              <a:t>Code Snippet </a:t>
            </a:r>
            <a:r>
              <a:rPr lang="en-US" sz="1000" b="1" dirty="0" smtClean="0"/>
              <a:t>7</a:t>
            </a:r>
            <a:r>
              <a:rPr lang="en-US" sz="1000" b="1" i="1" dirty="0" smtClean="0"/>
              <a:t>: </a:t>
            </a:r>
            <a:r>
              <a:rPr lang="en-US" sz="1000" b="1" i="1" dirty="0"/>
              <a:t>Configuration settings for T</a:t>
            </a:r>
            <a:r>
              <a:rPr lang="en-US" sz="1000" b="1" i="1" dirty="0" smtClean="0"/>
              <a:t>rainer</a:t>
            </a:r>
            <a:endParaRPr lang="en-US" sz="1000" i="1" dirty="0"/>
          </a:p>
        </p:txBody>
      </p:sp>
      <p:sp>
        <p:nvSpPr>
          <p:cNvPr id="9" name="TextBox 8"/>
          <p:cNvSpPr txBox="1"/>
          <p:nvPr/>
        </p:nvSpPr>
        <p:spPr>
          <a:xfrm>
            <a:off x="230217" y="1829812"/>
            <a:ext cx="8154785" cy="415498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b="1" dirty="0"/>
              <a:t>The </a:t>
            </a:r>
            <a:r>
              <a:rPr lang="en-US" sz="1600" b="1" dirty="0" err="1">
                <a:solidFill>
                  <a:srgbClr val="3EFC24"/>
                </a:solidFill>
              </a:rPr>
              <a:t>SFTTrainer</a:t>
            </a:r>
            <a:r>
              <a:rPr lang="en-US" sz="1600" b="1" dirty="0">
                <a:solidFill>
                  <a:srgbClr val="3EFC24"/>
                </a:solidFill>
              </a:rPr>
              <a:t> (Supervised Fine-tuning Trainer)</a:t>
            </a:r>
            <a:r>
              <a:rPr lang="en-US" sz="1600" b="1" dirty="0"/>
              <a:t> is a class provided by the </a:t>
            </a:r>
            <a:r>
              <a:rPr lang="en-US" sz="1600" b="1" dirty="0">
                <a:solidFill>
                  <a:srgbClr val="3EFC24"/>
                </a:solidFill>
              </a:rPr>
              <a:t>TRL (Transformers Reinforcement Learning) </a:t>
            </a:r>
            <a:r>
              <a:rPr lang="en-US" sz="1600" b="1" dirty="0"/>
              <a:t>library.</a:t>
            </a:r>
          </a:p>
          <a:p>
            <a:pPr marL="285750" indent="-285750" algn="just">
              <a:lnSpc>
                <a:spcPct val="150000"/>
              </a:lnSpc>
              <a:buFont typeface="Arial" panose="020B0604020202020204" pitchFamily="34" charset="0"/>
              <a:buChar char="•"/>
            </a:pPr>
            <a:endParaRPr lang="en-US" sz="1600" b="1" dirty="0"/>
          </a:p>
          <a:p>
            <a:pPr marL="285750" indent="-285750" algn="just">
              <a:lnSpc>
                <a:spcPct val="150000"/>
              </a:lnSpc>
              <a:buFont typeface="Arial" panose="020B0604020202020204" pitchFamily="34" charset="0"/>
              <a:buChar char="•"/>
            </a:pPr>
            <a:r>
              <a:rPr lang="en-US" sz="1600" b="1" dirty="0" smtClean="0"/>
              <a:t>The </a:t>
            </a:r>
            <a:r>
              <a:rPr lang="en-US" sz="1600" b="1" dirty="0" err="1">
                <a:solidFill>
                  <a:srgbClr val="3EFC24"/>
                </a:solidFill>
              </a:rPr>
              <a:t>SFTTrainer</a:t>
            </a:r>
            <a:r>
              <a:rPr lang="en-US" sz="1600" b="1" dirty="0"/>
              <a:t> provides an easy-to-use API to </a:t>
            </a:r>
            <a:r>
              <a:rPr lang="en-US" sz="1600" b="1" dirty="0">
                <a:solidFill>
                  <a:srgbClr val="3EFC24"/>
                </a:solidFill>
              </a:rPr>
              <a:t>create</a:t>
            </a:r>
            <a:r>
              <a:rPr lang="en-US" sz="1600" b="1" dirty="0"/>
              <a:t> and </a:t>
            </a:r>
            <a:r>
              <a:rPr lang="en-US" sz="1600" b="1" dirty="0">
                <a:solidFill>
                  <a:srgbClr val="3EFC24"/>
                </a:solidFill>
              </a:rPr>
              <a:t>train </a:t>
            </a:r>
            <a:r>
              <a:rPr lang="en-US" sz="1600" b="1" dirty="0"/>
              <a:t>SFT models with just a few lines of code on a given dataset.</a:t>
            </a:r>
          </a:p>
          <a:p>
            <a:pPr marL="285750" indent="-285750" algn="just">
              <a:lnSpc>
                <a:spcPct val="150000"/>
              </a:lnSpc>
              <a:buFont typeface="Arial" panose="020B0604020202020204" pitchFamily="34" charset="0"/>
              <a:buChar char="•"/>
            </a:pPr>
            <a:endParaRPr lang="en-US" sz="1600" b="1" dirty="0"/>
          </a:p>
          <a:p>
            <a:pPr marL="285750" indent="-285750" algn="just">
              <a:lnSpc>
                <a:spcPct val="150000"/>
              </a:lnSpc>
              <a:buFont typeface="Arial" panose="020B0604020202020204" pitchFamily="34" charset="0"/>
              <a:buChar char="•"/>
            </a:pPr>
            <a:r>
              <a:rPr lang="en-US" sz="1600" b="1" dirty="0"/>
              <a:t>When </a:t>
            </a:r>
            <a:r>
              <a:rPr lang="en-US" sz="1600" b="1" dirty="0">
                <a:solidFill>
                  <a:srgbClr val="3EFC24"/>
                </a:solidFill>
              </a:rPr>
              <a:t>initializing</a:t>
            </a:r>
            <a:r>
              <a:rPr lang="en-US" sz="1600" b="1" dirty="0"/>
              <a:t> the </a:t>
            </a:r>
            <a:r>
              <a:rPr lang="en-US" sz="1600" b="1" dirty="0" err="1">
                <a:solidFill>
                  <a:srgbClr val="3EFC24"/>
                </a:solidFill>
              </a:rPr>
              <a:t>SFTTrainer</a:t>
            </a:r>
            <a:r>
              <a:rPr lang="en-US" sz="1600" b="1" dirty="0">
                <a:solidFill>
                  <a:srgbClr val="3EFC24"/>
                </a:solidFill>
              </a:rPr>
              <a:t> class</a:t>
            </a:r>
            <a:r>
              <a:rPr lang="en-US" sz="1600" b="1" dirty="0"/>
              <a:t>, </a:t>
            </a:r>
            <a:r>
              <a:rPr lang="en-US" sz="1600" b="1" dirty="0" smtClean="0"/>
              <a:t>we </a:t>
            </a:r>
            <a:r>
              <a:rPr lang="en-US" sz="1600" b="1" dirty="0"/>
              <a:t>pass the </a:t>
            </a:r>
            <a:r>
              <a:rPr lang="en-US" sz="1600" b="1" dirty="0" smtClean="0"/>
              <a:t>following:</a:t>
            </a:r>
          </a:p>
          <a:p>
            <a:pPr marL="742950" lvl="1" indent="-285750" algn="just">
              <a:lnSpc>
                <a:spcPct val="150000"/>
              </a:lnSpc>
              <a:buFont typeface="Wingdings" panose="05000000000000000000" pitchFamily="2" charset="2"/>
              <a:buChar char="§"/>
            </a:pPr>
            <a:r>
              <a:rPr lang="en-US" sz="1600" b="1" dirty="0" smtClean="0"/>
              <a:t>base </a:t>
            </a:r>
            <a:r>
              <a:rPr lang="en-US" sz="1600" b="1" dirty="0"/>
              <a:t>model to be trained</a:t>
            </a:r>
          </a:p>
          <a:p>
            <a:pPr marL="742950" lvl="1" indent="-285750" algn="just">
              <a:lnSpc>
                <a:spcPct val="150000"/>
              </a:lnSpc>
              <a:buFont typeface="Wingdings" panose="05000000000000000000" pitchFamily="2" charset="2"/>
              <a:buChar char="§"/>
            </a:pPr>
            <a:r>
              <a:rPr lang="en-US" sz="1600" b="1" dirty="0"/>
              <a:t>the training dataset</a:t>
            </a:r>
          </a:p>
          <a:p>
            <a:pPr marL="742950" lvl="1" indent="-285750" algn="just">
              <a:lnSpc>
                <a:spcPct val="150000"/>
              </a:lnSpc>
              <a:buFont typeface="Wingdings" panose="05000000000000000000" pitchFamily="2" charset="2"/>
              <a:buChar char="§"/>
            </a:pPr>
            <a:r>
              <a:rPr lang="en-US" sz="1600" b="1" dirty="0"/>
              <a:t>PEFT configurations</a:t>
            </a:r>
          </a:p>
          <a:p>
            <a:pPr marL="742950" lvl="1" indent="-285750" algn="just">
              <a:lnSpc>
                <a:spcPct val="150000"/>
              </a:lnSpc>
              <a:buFont typeface="Wingdings" panose="05000000000000000000" pitchFamily="2" charset="2"/>
              <a:buChar char="§"/>
            </a:pPr>
            <a:r>
              <a:rPr lang="en-US" sz="1600" b="1" dirty="0"/>
              <a:t>and the method for converting the training data into a “prompt”</a:t>
            </a:r>
            <a:endParaRPr lang="en-US" sz="1600" b="1" dirty="0" smtClean="0"/>
          </a:p>
        </p:txBody>
      </p:sp>
    </p:spTree>
    <p:extLst>
      <p:ext uri="{BB962C8B-B14F-4D97-AF65-F5344CB8AC3E}">
        <p14:creationId xmlns:p14="http://schemas.microsoft.com/office/powerpoint/2010/main" val="34589630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570308" y="413890"/>
            <a:ext cx="444352" cy="369332"/>
          </a:xfrm>
          <a:prstGeom prst="rect">
            <a:avLst/>
          </a:prstGeom>
          <a:noFill/>
        </p:spPr>
        <p:txBody>
          <a:bodyPr wrap="none" rtlCol="0">
            <a:spAutoFit/>
          </a:bodyPr>
          <a:lstStyle/>
          <a:p>
            <a:r>
              <a:rPr lang="en-US" b="1" dirty="0" smtClean="0"/>
              <a:t>15</a:t>
            </a:r>
            <a:endParaRPr lang="en-US" b="1" dirty="0"/>
          </a:p>
        </p:txBody>
      </p:sp>
      <p:sp>
        <p:nvSpPr>
          <p:cNvPr id="8" name="Title 1"/>
          <p:cNvSpPr txBox="1">
            <a:spLocks/>
          </p:cNvSpPr>
          <p:nvPr/>
        </p:nvSpPr>
        <p:spPr>
          <a:xfrm>
            <a:off x="0" y="185801"/>
            <a:ext cx="10407535" cy="219038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4000" b="1" dirty="0" smtClean="0">
                <a:solidFill>
                  <a:srgbClr val="FF9933"/>
                </a:solidFill>
              </a:rPr>
              <a:t>VI. TRAINING &amp; TRACKING TRAINING LOSS</a:t>
            </a:r>
          </a:p>
          <a:p>
            <a:r>
              <a:rPr lang="en-US" sz="4000" b="1" dirty="0" smtClean="0">
                <a:solidFill>
                  <a:srgbClr val="FF9933"/>
                </a:solidFill>
              </a:rPr>
              <a:t> </a:t>
            </a:r>
            <a:endParaRPr lang="en-US" sz="4000" b="1" dirty="0">
              <a:solidFill>
                <a:srgbClr val="FF9933"/>
              </a:solidFill>
            </a:endParaRPr>
          </a:p>
        </p:txBody>
      </p:sp>
      <p:sp>
        <p:nvSpPr>
          <p:cNvPr id="7" name="TextBox 6"/>
          <p:cNvSpPr txBox="1"/>
          <p:nvPr/>
        </p:nvSpPr>
        <p:spPr>
          <a:xfrm>
            <a:off x="4353647" y="2564069"/>
            <a:ext cx="3361266" cy="246221"/>
          </a:xfrm>
          <a:prstGeom prst="rect">
            <a:avLst/>
          </a:prstGeom>
          <a:noFill/>
        </p:spPr>
        <p:txBody>
          <a:bodyPr wrap="square" rtlCol="0">
            <a:spAutoFit/>
          </a:bodyPr>
          <a:lstStyle/>
          <a:p>
            <a:pPr algn="ctr"/>
            <a:r>
              <a:rPr lang="en-US" sz="1000" b="1" dirty="0"/>
              <a:t>Code Snippet 8</a:t>
            </a:r>
            <a:r>
              <a:rPr lang="en-US" sz="1000" b="1" i="1" dirty="0" smtClean="0"/>
              <a:t>: Training &amp; Tracking Training Loss</a:t>
            </a:r>
            <a:endParaRPr lang="en-US" sz="1000" i="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8551" y="1163699"/>
            <a:ext cx="4525006" cy="140037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1570" y="3082583"/>
            <a:ext cx="1257475" cy="3086531"/>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138" y="3295091"/>
            <a:ext cx="3458095" cy="2661513"/>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56117" y="3082584"/>
            <a:ext cx="5166532" cy="3086530"/>
          </a:xfrm>
          <a:prstGeom prst="rect">
            <a:avLst/>
          </a:prstGeom>
        </p:spPr>
      </p:pic>
      <p:sp>
        <p:nvSpPr>
          <p:cNvPr id="12" name="TextBox 11"/>
          <p:cNvSpPr txBox="1"/>
          <p:nvPr/>
        </p:nvSpPr>
        <p:spPr>
          <a:xfrm>
            <a:off x="5022291" y="6195187"/>
            <a:ext cx="3361266" cy="246221"/>
          </a:xfrm>
          <a:prstGeom prst="rect">
            <a:avLst/>
          </a:prstGeom>
          <a:noFill/>
        </p:spPr>
        <p:txBody>
          <a:bodyPr wrap="square" rtlCol="0">
            <a:spAutoFit/>
          </a:bodyPr>
          <a:lstStyle/>
          <a:p>
            <a:pPr algn="ctr"/>
            <a:r>
              <a:rPr lang="en-US" sz="1000" b="1" dirty="0" smtClean="0"/>
              <a:t>Fig 3</a:t>
            </a:r>
            <a:r>
              <a:rPr lang="en-US" sz="1000" b="1" i="1" dirty="0" smtClean="0"/>
              <a:t>: Training Summary &amp; Training Loss</a:t>
            </a:r>
            <a:endParaRPr lang="en-US" sz="1000" i="1" dirty="0"/>
          </a:p>
        </p:txBody>
      </p:sp>
    </p:spTree>
    <p:extLst>
      <p:ext uri="{BB962C8B-B14F-4D97-AF65-F5344CB8AC3E}">
        <p14:creationId xmlns:p14="http://schemas.microsoft.com/office/powerpoint/2010/main" val="23023527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570308" y="413890"/>
            <a:ext cx="444352" cy="369332"/>
          </a:xfrm>
          <a:prstGeom prst="rect">
            <a:avLst/>
          </a:prstGeom>
          <a:noFill/>
        </p:spPr>
        <p:txBody>
          <a:bodyPr wrap="none" rtlCol="0">
            <a:spAutoFit/>
          </a:bodyPr>
          <a:lstStyle/>
          <a:p>
            <a:r>
              <a:rPr lang="en-US" b="1" dirty="0" smtClean="0"/>
              <a:t>16</a:t>
            </a:r>
            <a:endParaRPr lang="en-US" b="1" dirty="0"/>
          </a:p>
        </p:txBody>
      </p:sp>
      <p:sp>
        <p:nvSpPr>
          <p:cNvPr id="8" name="Title 1"/>
          <p:cNvSpPr txBox="1">
            <a:spLocks/>
          </p:cNvSpPr>
          <p:nvPr/>
        </p:nvSpPr>
        <p:spPr>
          <a:xfrm>
            <a:off x="-116378" y="127463"/>
            <a:ext cx="10407535" cy="219038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4000" b="1" dirty="0" smtClean="0">
                <a:solidFill>
                  <a:srgbClr val="FF9933"/>
                </a:solidFill>
              </a:rPr>
              <a:t>VII. INFERENCE PIPELINE FOR PEFT MODEL</a:t>
            </a:r>
          </a:p>
          <a:p>
            <a:r>
              <a:rPr lang="en-US" sz="4000" b="1" dirty="0" smtClean="0">
                <a:solidFill>
                  <a:srgbClr val="FF9933"/>
                </a:solidFill>
              </a:rPr>
              <a:t> </a:t>
            </a:r>
            <a:endParaRPr lang="en-US" sz="4000" b="1" dirty="0">
              <a:solidFill>
                <a:srgbClr val="FF9933"/>
              </a:solidFill>
            </a:endParaRPr>
          </a:p>
        </p:txBody>
      </p:sp>
      <p:sp>
        <p:nvSpPr>
          <p:cNvPr id="12" name="TextBox 11"/>
          <p:cNvSpPr txBox="1"/>
          <p:nvPr/>
        </p:nvSpPr>
        <p:spPr>
          <a:xfrm>
            <a:off x="3899770" y="6318297"/>
            <a:ext cx="3847691" cy="246221"/>
          </a:xfrm>
          <a:prstGeom prst="rect">
            <a:avLst/>
          </a:prstGeom>
          <a:noFill/>
        </p:spPr>
        <p:txBody>
          <a:bodyPr wrap="square" rtlCol="0">
            <a:spAutoFit/>
          </a:bodyPr>
          <a:lstStyle/>
          <a:p>
            <a:pPr algn="ctr"/>
            <a:r>
              <a:rPr lang="en-US" sz="1000" b="1" dirty="0" smtClean="0"/>
              <a:t>Code Snippet 9</a:t>
            </a:r>
            <a:r>
              <a:rPr lang="en-US" sz="1000" b="1" i="1" dirty="0" smtClean="0"/>
              <a:t>: Generating Original Model Response</a:t>
            </a:r>
            <a:endParaRPr lang="en-US" sz="1000" i="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597" y="872836"/>
            <a:ext cx="8630433" cy="5445461"/>
          </a:xfrm>
          <a:prstGeom prst="rect">
            <a:avLst/>
          </a:prstGeom>
        </p:spPr>
      </p:pic>
    </p:spTree>
    <p:extLst>
      <p:ext uri="{BB962C8B-B14F-4D97-AF65-F5344CB8AC3E}">
        <p14:creationId xmlns:p14="http://schemas.microsoft.com/office/powerpoint/2010/main" val="30018627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570308" y="413890"/>
            <a:ext cx="444352" cy="369332"/>
          </a:xfrm>
          <a:prstGeom prst="rect">
            <a:avLst/>
          </a:prstGeom>
          <a:noFill/>
        </p:spPr>
        <p:txBody>
          <a:bodyPr wrap="none" rtlCol="0">
            <a:spAutoFit/>
          </a:bodyPr>
          <a:lstStyle/>
          <a:p>
            <a:r>
              <a:rPr lang="en-US" b="1" dirty="0" smtClean="0"/>
              <a:t>17</a:t>
            </a:r>
            <a:endParaRPr lang="en-US" b="1" dirty="0"/>
          </a:p>
        </p:txBody>
      </p:sp>
      <p:sp>
        <p:nvSpPr>
          <p:cNvPr id="8" name="Title 1"/>
          <p:cNvSpPr txBox="1">
            <a:spLocks/>
          </p:cNvSpPr>
          <p:nvPr/>
        </p:nvSpPr>
        <p:spPr>
          <a:xfrm>
            <a:off x="-116378" y="127463"/>
            <a:ext cx="10407535" cy="219038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4000" b="1" dirty="0" smtClean="0">
                <a:solidFill>
                  <a:srgbClr val="FF9933"/>
                </a:solidFill>
              </a:rPr>
              <a:t>VII. INFERENCE PIPELINE FOR PEFT MODEL</a:t>
            </a:r>
          </a:p>
          <a:p>
            <a:r>
              <a:rPr lang="en-US" sz="4000" b="1" dirty="0" smtClean="0">
                <a:solidFill>
                  <a:srgbClr val="FF9933"/>
                </a:solidFill>
              </a:rPr>
              <a:t> </a:t>
            </a:r>
            <a:endParaRPr lang="en-US" sz="4000" b="1" dirty="0">
              <a:solidFill>
                <a:srgbClr val="FF9933"/>
              </a:solidFill>
            </a:endParaRPr>
          </a:p>
        </p:txBody>
      </p:sp>
      <p:sp>
        <p:nvSpPr>
          <p:cNvPr id="12" name="TextBox 11"/>
          <p:cNvSpPr txBox="1"/>
          <p:nvPr/>
        </p:nvSpPr>
        <p:spPr>
          <a:xfrm>
            <a:off x="3907286" y="6439320"/>
            <a:ext cx="3361266" cy="246221"/>
          </a:xfrm>
          <a:prstGeom prst="rect">
            <a:avLst/>
          </a:prstGeom>
          <a:noFill/>
        </p:spPr>
        <p:txBody>
          <a:bodyPr wrap="square" rtlCol="0">
            <a:spAutoFit/>
          </a:bodyPr>
          <a:lstStyle/>
          <a:p>
            <a:pPr algn="ctr"/>
            <a:r>
              <a:rPr lang="en-US" sz="1000" b="1" dirty="0" smtClean="0"/>
              <a:t>Code Snippet 10</a:t>
            </a:r>
            <a:r>
              <a:rPr lang="en-US" sz="1000" b="1" i="1" dirty="0" smtClean="0"/>
              <a:t>: Generating PEFT Model Response</a:t>
            </a:r>
            <a:endParaRPr lang="en-US" sz="1000" i="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2660" y="1222655"/>
            <a:ext cx="7163800" cy="5048955"/>
          </a:xfrm>
          <a:prstGeom prst="rect">
            <a:avLst/>
          </a:prstGeom>
        </p:spPr>
      </p:pic>
    </p:spTree>
    <p:extLst>
      <p:ext uri="{BB962C8B-B14F-4D97-AF65-F5344CB8AC3E}">
        <p14:creationId xmlns:p14="http://schemas.microsoft.com/office/powerpoint/2010/main" val="21565683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570308" y="413890"/>
            <a:ext cx="444352" cy="369332"/>
          </a:xfrm>
          <a:prstGeom prst="rect">
            <a:avLst/>
          </a:prstGeom>
          <a:noFill/>
        </p:spPr>
        <p:txBody>
          <a:bodyPr wrap="none" rtlCol="0">
            <a:spAutoFit/>
          </a:bodyPr>
          <a:lstStyle/>
          <a:p>
            <a:r>
              <a:rPr lang="en-US" b="1" dirty="0" smtClean="0"/>
              <a:t>18</a:t>
            </a:r>
            <a:endParaRPr lang="en-US" b="1" dirty="0"/>
          </a:p>
        </p:txBody>
      </p:sp>
      <p:sp>
        <p:nvSpPr>
          <p:cNvPr id="8" name="Title 1"/>
          <p:cNvSpPr txBox="1">
            <a:spLocks/>
          </p:cNvSpPr>
          <p:nvPr/>
        </p:nvSpPr>
        <p:spPr>
          <a:xfrm>
            <a:off x="-116378" y="127463"/>
            <a:ext cx="10407535" cy="219038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4000" b="1" dirty="0" smtClean="0">
                <a:solidFill>
                  <a:srgbClr val="FF9933"/>
                </a:solidFill>
              </a:rPr>
              <a:t>VII. INFERENCE PIPELINE FOR PEFT MODEL</a:t>
            </a:r>
          </a:p>
          <a:p>
            <a:r>
              <a:rPr lang="en-US" sz="4000" b="1" dirty="0" smtClean="0">
                <a:solidFill>
                  <a:srgbClr val="FF9933"/>
                </a:solidFill>
              </a:rPr>
              <a:t> </a:t>
            </a:r>
            <a:endParaRPr lang="en-US" sz="4000" b="1" dirty="0">
              <a:solidFill>
                <a:srgbClr val="FF9933"/>
              </a:solidFill>
            </a:endParaRPr>
          </a:p>
        </p:txBody>
      </p:sp>
      <p:sp>
        <p:nvSpPr>
          <p:cNvPr id="7" name="TextBox 6"/>
          <p:cNvSpPr txBox="1"/>
          <p:nvPr/>
        </p:nvSpPr>
        <p:spPr>
          <a:xfrm>
            <a:off x="155402" y="1123231"/>
            <a:ext cx="11715172" cy="563231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b="1" dirty="0" smtClean="0"/>
              <a:t>We created </a:t>
            </a:r>
            <a:r>
              <a:rPr lang="en-US" sz="1600" b="1" dirty="0"/>
              <a:t>a model inference function for both the </a:t>
            </a:r>
            <a:r>
              <a:rPr lang="en-US" sz="1600" b="1" dirty="0" smtClean="0">
                <a:solidFill>
                  <a:srgbClr val="3EFC24"/>
                </a:solidFill>
              </a:rPr>
              <a:t>Original </a:t>
            </a:r>
            <a:r>
              <a:rPr lang="en-US" sz="1600" b="1" dirty="0" err="1" smtClean="0">
                <a:solidFill>
                  <a:srgbClr val="3EFC24"/>
                </a:solidFill>
              </a:rPr>
              <a:t>Sharded</a:t>
            </a:r>
            <a:r>
              <a:rPr lang="en-US" sz="1600" b="1" dirty="0" smtClean="0">
                <a:solidFill>
                  <a:srgbClr val="3EFC24"/>
                </a:solidFill>
              </a:rPr>
              <a:t> Model </a:t>
            </a:r>
            <a:r>
              <a:rPr lang="en-US" sz="1600" b="1" dirty="0"/>
              <a:t>and </a:t>
            </a:r>
            <a:r>
              <a:rPr lang="en-US" sz="1600" b="1" dirty="0">
                <a:solidFill>
                  <a:srgbClr val="3EFC24"/>
                </a:solidFill>
              </a:rPr>
              <a:t>PEFT </a:t>
            </a:r>
            <a:r>
              <a:rPr lang="en-US" sz="1600" b="1" dirty="0" smtClean="0">
                <a:solidFill>
                  <a:srgbClr val="3EFC24"/>
                </a:solidFill>
              </a:rPr>
              <a:t>Tuned Model </a:t>
            </a:r>
            <a:r>
              <a:rPr lang="en-US" sz="1600" b="1" dirty="0"/>
              <a:t>to compare the results. </a:t>
            </a:r>
            <a:endParaRPr lang="en-US" sz="1600" b="1" dirty="0" smtClean="0"/>
          </a:p>
          <a:p>
            <a:pPr marL="285750" indent="-285750" algn="just">
              <a:lnSpc>
                <a:spcPct val="150000"/>
              </a:lnSpc>
              <a:buFont typeface="Arial" panose="020B0604020202020204" pitchFamily="34" charset="0"/>
              <a:buChar char="•"/>
            </a:pPr>
            <a:endParaRPr lang="en-US" sz="1600" b="1" dirty="0"/>
          </a:p>
          <a:p>
            <a:pPr marL="285750" indent="-285750" algn="just">
              <a:lnSpc>
                <a:spcPct val="150000"/>
              </a:lnSpc>
              <a:buFont typeface="Arial" panose="020B0604020202020204" pitchFamily="34" charset="0"/>
              <a:buChar char="•"/>
            </a:pPr>
            <a:r>
              <a:rPr lang="en-US" sz="1600" b="1" dirty="0" smtClean="0"/>
              <a:t>For </a:t>
            </a:r>
            <a:r>
              <a:rPr lang="en-US" sz="1600" b="1" dirty="0">
                <a:solidFill>
                  <a:srgbClr val="3EFC24"/>
                </a:solidFill>
              </a:rPr>
              <a:t>model response generation</a:t>
            </a:r>
            <a:r>
              <a:rPr lang="en-US" sz="1600" b="1" dirty="0"/>
              <a:t>, </a:t>
            </a:r>
            <a:r>
              <a:rPr lang="en-US" sz="1600" b="1" dirty="0" smtClean="0"/>
              <a:t>we </a:t>
            </a:r>
            <a:r>
              <a:rPr lang="en-US" sz="1600" b="1" dirty="0"/>
              <a:t>have set </a:t>
            </a:r>
            <a:r>
              <a:rPr lang="en-US" sz="1600" b="1" dirty="0">
                <a:solidFill>
                  <a:srgbClr val="3EFC24"/>
                </a:solidFill>
              </a:rPr>
              <a:t>temperature</a:t>
            </a:r>
            <a:r>
              <a:rPr lang="en-US" sz="1600" b="1" dirty="0"/>
              <a:t> as </a:t>
            </a:r>
            <a:r>
              <a:rPr lang="en-US" sz="1600" b="1" dirty="0" smtClean="0">
                <a:solidFill>
                  <a:srgbClr val="3EFC24"/>
                </a:solidFill>
              </a:rPr>
              <a:t>0.6</a:t>
            </a:r>
            <a:r>
              <a:rPr lang="en-US" sz="1600" b="1" dirty="0" smtClean="0"/>
              <a:t>, </a:t>
            </a:r>
            <a:r>
              <a:rPr lang="en-US" sz="1600" b="1" dirty="0" err="1">
                <a:solidFill>
                  <a:srgbClr val="3EFC24"/>
                </a:solidFill>
              </a:rPr>
              <a:t>top_p</a:t>
            </a:r>
            <a:r>
              <a:rPr lang="en-US" sz="1600" b="1" dirty="0"/>
              <a:t> as </a:t>
            </a:r>
            <a:r>
              <a:rPr lang="en-US" sz="1600" b="1" dirty="0" smtClean="0">
                <a:solidFill>
                  <a:srgbClr val="3EFC24"/>
                </a:solidFill>
              </a:rPr>
              <a:t>0.7</a:t>
            </a:r>
            <a:r>
              <a:rPr lang="en-US" sz="1600" b="1" dirty="0" smtClean="0"/>
              <a:t> </a:t>
            </a:r>
            <a:r>
              <a:rPr lang="en-US" sz="1600" b="1" dirty="0"/>
              <a:t>and </a:t>
            </a:r>
            <a:r>
              <a:rPr lang="en-US" sz="1600" b="1" dirty="0" err="1">
                <a:solidFill>
                  <a:srgbClr val="3EFC24"/>
                </a:solidFill>
              </a:rPr>
              <a:t>repetition_penalty</a:t>
            </a:r>
            <a:r>
              <a:rPr lang="en-US" sz="1600" b="1" dirty="0"/>
              <a:t> </a:t>
            </a:r>
            <a:r>
              <a:rPr lang="en-US" sz="1600" b="1"/>
              <a:t>as </a:t>
            </a:r>
            <a:r>
              <a:rPr lang="en-US" sz="1600" b="1" smtClean="0">
                <a:solidFill>
                  <a:srgbClr val="3EFC24"/>
                </a:solidFill>
              </a:rPr>
              <a:t>1.2</a:t>
            </a:r>
            <a:r>
              <a:rPr lang="en-US" sz="1600" b="1" smtClean="0"/>
              <a:t>. </a:t>
            </a:r>
            <a:endParaRPr lang="en-US" sz="1600" b="1" dirty="0"/>
          </a:p>
          <a:p>
            <a:pPr marL="285750" indent="-285750" algn="just">
              <a:lnSpc>
                <a:spcPct val="150000"/>
              </a:lnSpc>
              <a:buFont typeface="Arial" panose="020B0604020202020204" pitchFamily="34" charset="0"/>
              <a:buChar char="•"/>
            </a:pPr>
            <a:endParaRPr lang="en-US" sz="1600" b="1" dirty="0"/>
          </a:p>
          <a:p>
            <a:pPr marL="285750" indent="-285750" algn="just">
              <a:lnSpc>
                <a:spcPct val="150000"/>
              </a:lnSpc>
              <a:buFont typeface="Arial" panose="020B0604020202020204" pitchFamily="34" charset="0"/>
              <a:buChar char="•"/>
            </a:pPr>
            <a:r>
              <a:rPr lang="en-US" sz="1600" b="1" dirty="0">
                <a:solidFill>
                  <a:srgbClr val="3EFC24"/>
                </a:solidFill>
              </a:rPr>
              <a:t>Temperature</a:t>
            </a:r>
            <a:r>
              <a:rPr lang="en-US" sz="1600" b="1" dirty="0"/>
              <a:t> is a parameter used to control the </a:t>
            </a:r>
            <a:r>
              <a:rPr lang="en-US" sz="1600" b="1" dirty="0">
                <a:solidFill>
                  <a:srgbClr val="3EFC24"/>
                </a:solidFill>
              </a:rPr>
              <a:t>level of creativity in AI-generated text</a:t>
            </a:r>
            <a:r>
              <a:rPr lang="en-US" sz="1600" b="1" dirty="0"/>
              <a:t>. A </a:t>
            </a:r>
            <a:r>
              <a:rPr lang="en-US" sz="1600" b="1" dirty="0">
                <a:solidFill>
                  <a:srgbClr val="3EFC24"/>
                </a:solidFill>
              </a:rPr>
              <a:t>temperature of 1</a:t>
            </a:r>
            <a:r>
              <a:rPr lang="en-US" sz="1600" b="1" dirty="0"/>
              <a:t> means the model is more </a:t>
            </a:r>
            <a:r>
              <a:rPr lang="en-US" sz="1600" b="1" dirty="0">
                <a:solidFill>
                  <a:srgbClr val="3EFC24"/>
                </a:solidFill>
              </a:rPr>
              <a:t>creative</a:t>
            </a:r>
            <a:r>
              <a:rPr lang="en-US" sz="1600" b="1" dirty="0"/>
              <a:t>, and a </a:t>
            </a:r>
            <a:r>
              <a:rPr lang="en-US" sz="1600" b="1" dirty="0">
                <a:solidFill>
                  <a:srgbClr val="3EFC24"/>
                </a:solidFill>
              </a:rPr>
              <a:t>temperature of 0</a:t>
            </a:r>
            <a:r>
              <a:rPr lang="en-US" sz="1600" b="1" dirty="0"/>
              <a:t> means the model is more </a:t>
            </a:r>
            <a:r>
              <a:rPr lang="en-US" sz="1600" b="1" dirty="0">
                <a:solidFill>
                  <a:srgbClr val="3EFC24"/>
                </a:solidFill>
              </a:rPr>
              <a:t>focused and deterministic</a:t>
            </a:r>
            <a:r>
              <a:rPr lang="en-US" sz="1600" b="1" dirty="0"/>
              <a:t>.</a:t>
            </a:r>
          </a:p>
          <a:p>
            <a:pPr marL="285750" indent="-285750" algn="just">
              <a:lnSpc>
                <a:spcPct val="150000"/>
              </a:lnSpc>
              <a:buFont typeface="Arial" panose="020B0604020202020204" pitchFamily="34" charset="0"/>
              <a:buChar char="•"/>
            </a:pPr>
            <a:endParaRPr lang="en-US" sz="1600" b="1" dirty="0"/>
          </a:p>
          <a:p>
            <a:pPr marL="285750" indent="-285750" algn="just">
              <a:lnSpc>
                <a:spcPct val="150000"/>
              </a:lnSpc>
              <a:buFont typeface="Arial" panose="020B0604020202020204" pitchFamily="34" charset="0"/>
              <a:buChar char="•"/>
            </a:pPr>
            <a:r>
              <a:rPr lang="en-US" sz="1600" b="1" dirty="0" err="1">
                <a:solidFill>
                  <a:srgbClr val="3EFC24"/>
                </a:solidFill>
              </a:rPr>
              <a:t>Top_p</a:t>
            </a:r>
            <a:r>
              <a:rPr lang="en-US" sz="1600" b="1" dirty="0"/>
              <a:t> also known as </a:t>
            </a:r>
            <a:r>
              <a:rPr lang="en-US" sz="1600" b="1" dirty="0">
                <a:solidFill>
                  <a:srgbClr val="3EFC24"/>
                </a:solidFill>
              </a:rPr>
              <a:t>Nucleus Sampling</a:t>
            </a:r>
            <a:r>
              <a:rPr lang="en-US" sz="1600" b="1" dirty="0"/>
              <a:t>, is a parameter used to control the </a:t>
            </a:r>
            <a:r>
              <a:rPr lang="en-US" sz="1600" b="1" dirty="0">
                <a:solidFill>
                  <a:srgbClr val="3EFC24"/>
                </a:solidFill>
              </a:rPr>
              <a:t>range of tokens</a:t>
            </a:r>
            <a:r>
              <a:rPr lang="en-US" sz="1600" b="1" dirty="0"/>
              <a:t> considered by the model based on their </a:t>
            </a:r>
            <a:r>
              <a:rPr lang="en-US" sz="1600" b="1" dirty="0">
                <a:solidFill>
                  <a:srgbClr val="3EFC24"/>
                </a:solidFill>
              </a:rPr>
              <a:t>cumulative probability</a:t>
            </a:r>
            <a:r>
              <a:rPr lang="en-US" sz="1600" b="1" dirty="0"/>
              <a:t>. A </a:t>
            </a:r>
            <a:r>
              <a:rPr lang="en-US" sz="1600" b="1" dirty="0">
                <a:solidFill>
                  <a:srgbClr val="3EFC24"/>
                </a:solidFill>
              </a:rPr>
              <a:t>low </a:t>
            </a:r>
            <a:r>
              <a:rPr lang="en-US" sz="1600" b="1" dirty="0" err="1">
                <a:solidFill>
                  <a:srgbClr val="3EFC24"/>
                </a:solidFill>
              </a:rPr>
              <a:t>top_p</a:t>
            </a:r>
            <a:r>
              <a:rPr lang="en-US" sz="1600" b="1" dirty="0"/>
              <a:t> means the model will consider only tokens with the </a:t>
            </a:r>
            <a:r>
              <a:rPr lang="en-US" sz="1600" b="1" dirty="0">
                <a:solidFill>
                  <a:srgbClr val="3EFC24"/>
                </a:solidFill>
              </a:rPr>
              <a:t>highest cumulative probability</a:t>
            </a:r>
            <a:r>
              <a:rPr lang="en-US" sz="1600" b="1" dirty="0"/>
              <a:t>. A </a:t>
            </a:r>
            <a:r>
              <a:rPr lang="en-US" sz="1600" b="1" dirty="0">
                <a:solidFill>
                  <a:srgbClr val="3EFC24"/>
                </a:solidFill>
              </a:rPr>
              <a:t>high </a:t>
            </a:r>
            <a:r>
              <a:rPr lang="en-US" sz="1600" b="1" dirty="0" err="1">
                <a:solidFill>
                  <a:srgbClr val="3EFC24"/>
                </a:solidFill>
              </a:rPr>
              <a:t>top_p</a:t>
            </a:r>
            <a:r>
              <a:rPr lang="en-US" sz="1600" b="1" dirty="0"/>
              <a:t> means the model will consider </a:t>
            </a:r>
            <a:r>
              <a:rPr lang="en-US" sz="1600" b="1" dirty="0">
                <a:solidFill>
                  <a:srgbClr val="3EFC24"/>
                </a:solidFill>
              </a:rPr>
              <a:t>all tokens</a:t>
            </a:r>
            <a:r>
              <a:rPr lang="en-US" sz="1600" b="1" dirty="0"/>
              <a:t>, including those with </a:t>
            </a:r>
            <a:r>
              <a:rPr lang="en-US" sz="1600" b="1" dirty="0">
                <a:solidFill>
                  <a:srgbClr val="3EFC24"/>
                </a:solidFill>
              </a:rPr>
              <a:t>lower probabilities</a:t>
            </a:r>
            <a:r>
              <a:rPr lang="en-US" sz="1600" b="1" dirty="0"/>
              <a:t>.</a:t>
            </a:r>
          </a:p>
          <a:p>
            <a:pPr marL="285750" indent="-285750" algn="just">
              <a:lnSpc>
                <a:spcPct val="150000"/>
              </a:lnSpc>
              <a:buFont typeface="Arial" panose="020B0604020202020204" pitchFamily="34" charset="0"/>
              <a:buChar char="•"/>
            </a:pPr>
            <a:endParaRPr lang="en-US" sz="1600" b="1" dirty="0"/>
          </a:p>
          <a:p>
            <a:pPr marL="285750" indent="-285750" algn="just">
              <a:lnSpc>
                <a:spcPct val="150000"/>
              </a:lnSpc>
              <a:buFont typeface="Arial" panose="020B0604020202020204" pitchFamily="34" charset="0"/>
              <a:buChar char="•"/>
            </a:pPr>
            <a:r>
              <a:rPr lang="en-US" sz="1600" b="1" dirty="0"/>
              <a:t>The </a:t>
            </a:r>
            <a:r>
              <a:rPr lang="en-US" sz="1600" b="1" dirty="0">
                <a:solidFill>
                  <a:srgbClr val="3EFC24"/>
                </a:solidFill>
              </a:rPr>
              <a:t>PEFT model</a:t>
            </a:r>
            <a:r>
              <a:rPr lang="en-US" sz="1600" b="1" dirty="0"/>
              <a:t> seems to </a:t>
            </a:r>
            <a:r>
              <a:rPr lang="en-US" sz="1600" b="1" dirty="0">
                <a:solidFill>
                  <a:srgbClr val="3EFC24"/>
                </a:solidFill>
              </a:rPr>
              <a:t>hallucinate less</a:t>
            </a:r>
            <a:r>
              <a:rPr lang="en-US" sz="1600" b="1" dirty="0"/>
              <a:t> and generate a more </a:t>
            </a:r>
            <a:r>
              <a:rPr lang="en-US" sz="1600" b="1" dirty="0">
                <a:solidFill>
                  <a:srgbClr val="3EFC24"/>
                </a:solidFill>
              </a:rPr>
              <a:t>coherent response</a:t>
            </a:r>
            <a:r>
              <a:rPr lang="en-US" sz="1600" b="1" dirty="0"/>
              <a:t> in contrast to the </a:t>
            </a:r>
            <a:r>
              <a:rPr lang="en-US" sz="1600" b="1" dirty="0" smtClean="0">
                <a:solidFill>
                  <a:srgbClr val="3EFC24"/>
                </a:solidFill>
              </a:rPr>
              <a:t>Original </a:t>
            </a:r>
            <a:r>
              <a:rPr lang="en-US" sz="1600" b="1" dirty="0" err="1" smtClean="0">
                <a:solidFill>
                  <a:srgbClr val="3EFC24"/>
                </a:solidFill>
              </a:rPr>
              <a:t>Sharded</a:t>
            </a:r>
            <a:r>
              <a:rPr lang="en-US" sz="1600" b="1" dirty="0" smtClean="0">
                <a:solidFill>
                  <a:srgbClr val="3EFC24"/>
                </a:solidFill>
              </a:rPr>
              <a:t> Model</a:t>
            </a:r>
          </a:p>
        </p:txBody>
      </p:sp>
    </p:spTree>
    <p:extLst>
      <p:ext uri="{BB962C8B-B14F-4D97-AF65-F5344CB8AC3E}">
        <p14:creationId xmlns:p14="http://schemas.microsoft.com/office/powerpoint/2010/main" val="23475592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570308" y="413890"/>
            <a:ext cx="444352" cy="369332"/>
          </a:xfrm>
          <a:prstGeom prst="rect">
            <a:avLst/>
          </a:prstGeom>
          <a:noFill/>
        </p:spPr>
        <p:txBody>
          <a:bodyPr wrap="none" rtlCol="0">
            <a:spAutoFit/>
          </a:bodyPr>
          <a:lstStyle/>
          <a:p>
            <a:r>
              <a:rPr lang="en-US" b="1" dirty="0" smtClean="0"/>
              <a:t>19</a:t>
            </a:r>
            <a:endParaRPr lang="en-US" b="1" dirty="0"/>
          </a:p>
        </p:txBody>
      </p:sp>
      <p:sp>
        <p:nvSpPr>
          <p:cNvPr id="8" name="Title 1"/>
          <p:cNvSpPr txBox="1">
            <a:spLocks/>
          </p:cNvSpPr>
          <p:nvPr/>
        </p:nvSpPr>
        <p:spPr>
          <a:xfrm>
            <a:off x="-116378" y="127463"/>
            <a:ext cx="10407535" cy="219038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4000" b="1" dirty="0" smtClean="0">
                <a:solidFill>
                  <a:srgbClr val="FF9933"/>
                </a:solidFill>
              </a:rPr>
              <a:t>VII. INFERENCE PIPELINE FOR PEFT MODEL</a:t>
            </a:r>
          </a:p>
          <a:p>
            <a:r>
              <a:rPr lang="en-US" sz="4000" b="1" dirty="0" smtClean="0">
                <a:solidFill>
                  <a:srgbClr val="FF9933"/>
                </a:solidFill>
              </a:rPr>
              <a:t> </a:t>
            </a:r>
            <a:endParaRPr lang="en-US" sz="4000" b="1" dirty="0">
              <a:solidFill>
                <a:srgbClr val="FF9933"/>
              </a:solidFill>
            </a:endParaRPr>
          </a:p>
        </p:txBody>
      </p:sp>
      <p:sp>
        <p:nvSpPr>
          <p:cNvPr id="12" name="TextBox 11"/>
          <p:cNvSpPr txBox="1"/>
          <p:nvPr/>
        </p:nvSpPr>
        <p:spPr>
          <a:xfrm>
            <a:off x="3957163" y="6027415"/>
            <a:ext cx="3361266" cy="246221"/>
          </a:xfrm>
          <a:prstGeom prst="rect">
            <a:avLst/>
          </a:prstGeom>
          <a:noFill/>
        </p:spPr>
        <p:txBody>
          <a:bodyPr wrap="square" rtlCol="0">
            <a:spAutoFit/>
          </a:bodyPr>
          <a:lstStyle/>
          <a:p>
            <a:pPr algn="ctr"/>
            <a:r>
              <a:rPr lang="en-US" sz="1000" b="1" dirty="0" smtClean="0"/>
              <a:t>Fig 4</a:t>
            </a:r>
            <a:r>
              <a:rPr lang="en-US" sz="1000" b="1" i="1" dirty="0" smtClean="0"/>
              <a:t>: Original VS PEFT Model Response</a:t>
            </a:r>
            <a:endParaRPr lang="en-US" sz="1000" i="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312" y="1356677"/>
            <a:ext cx="11812044" cy="4670738"/>
          </a:xfrm>
          <a:prstGeom prst="rect">
            <a:avLst/>
          </a:prstGeom>
        </p:spPr>
      </p:pic>
    </p:spTree>
    <p:extLst>
      <p:ext uri="{BB962C8B-B14F-4D97-AF65-F5344CB8AC3E}">
        <p14:creationId xmlns:p14="http://schemas.microsoft.com/office/powerpoint/2010/main" val="11951433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805" y="325017"/>
            <a:ext cx="10823331" cy="764903"/>
          </a:xfrm>
        </p:spPr>
        <p:txBody>
          <a:bodyPr/>
          <a:lstStyle/>
          <a:p>
            <a:r>
              <a:rPr lang="en-US" dirty="0" smtClean="0"/>
              <a:t>                      </a:t>
            </a:r>
            <a:r>
              <a:rPr lang="en-US" sz="4000" b="1" dirty="0" smtClean="0">
                <a:solidFill>
                  <a:srgbClr val="FFFF00"/>
                </a:solidFill>
              </a:rPr>
              <a:t>CONVERSATIONAL SEARCH</a:t>
            </a:r>
            <a:endParaRPr lang="en-US" sz="4000" b="1" dirty="0">
              <a:solidFill>
                <a:srgbClr val="FFFF00"/>
              </a:solidFill>
            </a:endParaRPr>
          </a:p>
        </p:txBody>
      </p:sp>
      <p:sp>
        <p:nvSpPr>
          <p:cNvPr id="4" name="TextBox 3"/>
          <p:cNvSpPr txBox="1"/>
          <p:nvPr/>
        </p:nvSpPr>
        <p:spPr>
          <a:xfrm>
            <a:off x="10621108" y="430823"/>
            <a:ext cx="314510" cy="369332"/>
          </a:xfrm>
          <a:prstGeom prst="rect">
            <a:avLst/>
          </a:prstGeom>
          <a:noFill/>
        </p:spPr>
        <p:txBody>
          <a:bodyPr wrap="none" rtlCol="0">
            <a:spAutoFit/>
          </a:bodyPr>
          <a:lstStyle/>
          <a:p>
            <a:r>
              <a:rPr lang="en-US" b="1" dirty="0"/>
              <a:t>2</a:t>
            </a:r>
          </a:p>
        </p:txBody>
      </p:sp>
      <p:sp>
        <p:nvSpPr>
          <p:cNvPr id="5" name="TextBox 4"/>
          <p:cNvSpPr txBox="1"/>
          <p:nvPr/>
        </p:nvSpPr>
        <p:spPr>
          <a:xfrm>
            <a:off x="205155" y="2303259"/>
            <a:ext cx="11421208" cy="3847207"/>
          </a:xfrm>
          <a:prstGeom prst="rect">
            <a:avLst/>
          </a:prstGeom>
          <a:noFill/>
        </p:spPr>
        <p:txBody>
          <a:bodyPr wrap="square" rtlCol="0">
            <a:spAutoFit/>
          </a:bodyPr>
          <a:lstStyle/>
          <a:p>
            <a:pPr marL="285750" indent="-285750" algn="just">
              <a:buFont typeface="Arial" panose="020B0604020202020204" pitchFamily="34" charset="0"/>
              <a:buChar char="•"/>
            </a:pPr>
            <a:r>
              <a:rPr lang="en-US" sz="1600" b="1" dirty="0" smtClean="0">
                <a:solidFill>
                  <a:srgbClr val="3EFC24"/>
                </a:solidFill>
              </a:rPr>
              <a:t>Conversational </a:t>
            </a:r>
            <a:r>
              <a:rPr lang="en-US" sz="1600" b="1" dirty="0">
                <a:solidFill>
                  <a:srgbClr val="3EFC24"/>
                </a:solidFill>
              </a:rPr>
              <a:t>Search</a:t>
            </a:r>
            <a:r>
              <a:rPr lang="en-US" sz="1600" b="1" dirty="0"/>
              <a:t> enables arbitrary </a:t>
            </a:r>
            <a:r>
              <a:rPr lang="en-US" sz="1600" b="1" dirty="0">
                <a:solidFill>
                  <a:srgbClr val="3EFC24"/>
                </a:solidFill>
              </a:rPr>
              <a:t>questions</a:t>
            </a:r>
            <a:r>
              <a:rPr lang="en-US" sz="1600" b="1" dirty="0"/>
              <a:t> and </a:t>
            </a:r>
            <a:r>
              <a:rPr lang="en-US" sz="1600" b="1" dirty="0">
                <a:solidFill>
                  <a:srgbClr val="3EFC24"/>
                </a:solidFill>
              </a:rPr>
              <a:t>answers</a:t>
            </a:r>
            <a:r>
              <a:rPr lang="en-US" sz="1600" b="1" dirty="0"/>
              <a:t> over </a:t>
            </a:r>
            <a:r>
              <a:rPr lang="en-US" sz="1600" b="1" dirty="0" smtClean="0">
                <a:solidFill>
                  <a:srgbClr val="3EFC24"/>
                </a:solidFill>
              </a:rPr>
              <a:t>user’s document</a:t>
            </a:r>
            <a:r>
              <a:rPr lang="en-US" sz="1600" b="1" dirty="0" smtClean="0"/>
              <a:t>. </a:t>
            </a:r>
            <a:r>
              <a:rPr lang="en-US" sz="1600" b="1" dirty="0"/>
              <a:t>It uses </a:t>
            </a:r>
            <a:r>
              <a:rPr lang="en-US" sz="1600" b="1" dirty="0" smtClean="0"/>
              <a:t>our </a:t>
            </a:r>
            <a:r>
              <a:rPr lang="en-US" sz="1600" b="1" dirty="0"/>
              <a:t>documents to find content relevant to a given question, and it uses </a:t>
            </a:r>
            <a:r>
              <a:rPr lang="en-US" sz="1600" b="1" dirty="0">
                <a:solidFill>
                  <a:srgbClr val="3EFC24"/>
                </a:solidFill>
              </a:rPr>
              <a:t>large language </a:t>
            </a:r>
            <a:r>
              <a:rPr lang="en-US" sz="1600" b="1" dirty="0" smtClean="0">
                <a:solidFill>
                  <a:srgbClr val="3EFC24"/>
                </a:solidFill>
              </a:rPr>
              <a:t>model</a:t>
            </a:r>
            <a:r>
              <a:rPr lang="en-US" sz="1600" b="1" dirty="0" smtClean="0"/>
              <a:t> </a:t>
            </a:r>
            <a:r>
              <a:rPr lang="en-US" sz="1600" b="1" dirty="0"/>
              <a:t>to </a:t>
            </a:r>
            <a:r>
              <a:rPr lang="en-US" sz="1600" b="1" dirty="0">
                <a:solidFill>
                  <a:srgbClr val="3EFC24"/>
                </a:solidFill>
              </a:rPr>
              <a:t>generate text</a:t>
            </a:r>
            <a:r>
              <a:rPr lang="en-US" sz="1600" b="1" dirty="0"/>
              <a:t> from that </a:t>
            </a:r>
            <a:r>
              <a:rPr lang="en-US" sz="1600" b="1" dirty="0">
                <a:solidFill>
                  <a:srgbClr val="3EFC24"/>
                </a:solidFill>
              </a:rPr>
              <a:t>relevant </a:t>
            </a:r>
            <a:r>
              <a:rPr lang="en-US" sz="1600" b="1" dirty="0" smtClean="0">
                <a:solidFill>
                  <a:srgbClr val="3EFC24"/>
                </a:solidFill>
              </a:rPr>
              <a:t>content</a:t>
            </a:r>
            <a:r>
              <a:rPr lang="en-US" sz="1600" b="1" dirty="0" smtClean="0"/>
              <a:t>. </a:t>
            </a:r>
          </a:p>
          <a:p>
            <a:pPr marL="285750" indent="-285750" algn="just">
              <a:buFont typeface="Arial" panose="020B0604020202020204" pitchFamily="34" charset="0"/>
              <a:buChar char="•"/>
            </a:pPr>
            <a:endParaRPr lang="en-US" sz="1600" b="1" dirty="0"/>
          </a:p>
          <a:p>
            <a:pPr marL="285750" indent="-285750" algn="just">
              <a:buFont typeface="Arial" panose="020B0604020202020204" pitchFamily="34" charset="0"/>
              <a:buChar char="•"/>
            </a:pPr>
            <a:r>
              <a:rPr lang="en-US" sz="1600" b="1" dirty="0" smtClean="0"/>
              <a:t>Neither </a:t>
            </a:r>
            <a:r>
              <a:rPr lang="en-US" sz="1600" b="1" dirty="0"/>
              <a:t>the </a:t>
            </a:r>
            <a:r>
              <a:rPr lang="en-US" sz="1600" b="1" dirty="0">
                <a:solidFill>
                  <a:srgbClr val="3EFC24"/>
                </a:solidFill>
              </a:rPr>
              <a:t>question</a:t>
            </a:r>
            <a:r>
              <a:rPr lang="en-US" sz="1600" b="1" dirty="0"/>
              <a:t> nor the </a:t>
            </a:r>
            <a:r>
              <a:rPr lang="en-US" sz="1600" b="1" dirty="0">
                <a:solidFill>
                  <a:srgbClr val="3EFC24"/>
                </a:solidFill>
              </a:rPr>
              <a:t>generated answer</a:t>
            </a:r>
            <a:r>
              <a:rPr lang="en-US" sz="1600" b="1" dirty="0"/>
              <a:t> exist </a:t>
            </a:r>
            <a:r>
              <a:rPr lang="en-US" sz="1600" b="1" dirty="0" smtClean="0">
                <a:solidFill>
                  <a:srgbClr val="3EFC24"/>
                </a:solidFill>
              </a:rPr>
              <a:t>verbatim </a:t>
            </a:r>
            <a:r>
              <a:rPr lang="en-US" sz="1600" b="1" dirty="0" smtClean="0"/>
              <a:t>(in exact wordings)</a:t>
            </a:r>
            <a:r>
              <a:rPr lang="en-US" sz="1600" b="1" dirty="0"/>
              <a:t> in </a:t>
            </a:r>
            <a:r>
              <a:rPr lang="en-US" sz="1600" b="1" dirty="0" smtClean="0"/>
              <a:t>our </a:t>
            </a:r>
            <a:r>
              <a:rPr lang="en-US" sz="1600" b="1" dirty="0">
                <a:solidFill>
                  <a:srgbClr val="3EFC24"/>
                </a:solidFill>
              </a:rPr>
              <a:t>knowledge base</a:t>
            </a:r>
            <a:r>
              <a:rPr lang="en-US" sz="1600" b="1" dirty="0"/>
              <a:t>. The generated answer is still grounded in </a:t>
            </a:r>
            <a:r>
              <a:rPr lang="en-US" sz="1600" b="1" dirty="0" smtClean="0"/>
              <a:t>our </a:t>
            </a:r>
            <a:r>
              <a:rPr lang="en-US" sz="1600" b="1" dirty="0"/>
              <a:t>knowledge base. Users ask questions </a:t>
            </a:r>
            <a:r>
              <a:rPr lang="en-US" sz="1600" b="1" i="1" dirty="0"/>
              <a:t>conversationally</a:t>
            </a:r>
            <a:r>
              <a:rPr lang="en-US" sz="1600" b="1" dirty="0"/>
              <a:t>, with the answers </a:t>
            </a:r>
            <a:r>
              <a:rPr lang="en-US" sz="1600" b="1" dirty="0">
                <a:solidFill>
                  <a:srgbClr val="3EFC24"/>
                </a:solidFill>
              </a:rPr>
              <a:t>grounded in a knowledge base </a:t>
            </a:r>
            <a:r>
              <a:rPr lang="en-US" sz="1600" b="1" i="1" dirty="0">
                <a:solidFill>
                  <a:srgbClr val="3EFC24"/>
                </a:solidFill>
              </a:rPr>
              <a:t>search</a:t>
            </a:r>
            <a:r>
              <a:rPr lang="en-US" sz="1600" b="1" dirty="0"/>
              <a:t>, hence we call this Conversational </a:t>
            </a:r>
            <a:r>
              <a:rPr lang="en-US" sz="1600" b="1" dirty="0" smtClean="0"/>
              <a:t>Search [1].</a:t>
            </a:r>
          </a:p>
          <a:p>
            <a:pPr marL="285750" indent="-285750" algn="just">
              <a:buFont typeface="Arial" panose="020B0604020202020204" pitchFamily="34" charset="0"/>
              <a:buChar char="•"/>
            </a:pPr>
            <a:endParaRPr lang="en-US" sz="1600" b="1" dirty="0"/>
          </a:p>
          <a:p>
            <a:pPr marL="285750" indent="-285750" algn="just">
              <a:buFont typeface="Arial" panose="020B0604020202020204" pitchFamily="34" charset="0"/>
              <a:buChar char="•"/>
            </a:pPr>
            <a:r>
              <a:rPr lang="en-US" sz="1600" b="1" dirty="0" smtClean="0"/>
              <a:t>This approach is also known as </a:t>
            </a:r>
            <a:r>
              <a:rPr lang="en-US" sz="1600" b="1" dirty="0" smtClean="0">
                <a:solidFill>
                  <a:srgbClr val="3EFC24"/>
                </a:solidFill>
              </a:rPr>
              <a:t>Retrieval </a:t>
            </a:r>
            <a:r>
              <a:rPr lang="en-US" sz="1600" b="1" dirty="0">
                <a:solidFill>
                  <a:srgbClr val="3EFC24"/>
                </a:solidFill>
              </a:rPr>
              <a:t>Augmented </a:t>
            </a:r>
            <a:r>
              <a:rPr lang="en-US" sz="1600" b="1" dirty="0" smtClean="0">
                <a:solidFill>
                  <a:srgbClr val="3EFC24"/>
                </a:solidFill>
              </a:rPr>
              <a:t>Generation (RAG)</a:t>
            </a:r>
            <a:r>
              <a:rPr lang="en-US" sz="1600" b="1" dirty="0" smtClean="0"/>
              <a:t>. </a:t>
            </a:r>
            <a:r>
              <a:rPr lang="en-US" sz="1600" b="1" dirty="0"/>
              <a:t>The system does the following: Given this context (retrieved from a search query), answer this question (augment the search result with generated text).</a:t>
            </a:r>
          </a:p>
          <a:p>
            <a:pPr marL="285750" indent="-285750" algn="just">
              <a:buFont typeface="Arial" panose="020B0604020202020204" pitchFamily="34" charset="0"/>
              <a:buChar char="•"/>
            </a:pPr>
            <a:endParaRPr lang="en-US" sz="1600" b="1" dirty="0"/>
          </a:p>
          <a:p>
            <a:pPr marL="285750" indent="-285750" algn="just">
              <a:buFont typeface="Arial" panose="020B0604020202020204" pitchFamily="34" charset="0"/>
              <a:buChar char="•"/>
            </a:pPr>
            <a:r>
              <a:rPr lang="en-US" sz="1600" b="1" dirty="0"/>
              <a:t>This is an </a:t>
            </a:r>
            <a:r>
              <a:rPr lang="en-US" sz="1600" b="1" dirty="0">
                <a:solidFill>
                  <a:srgbClr val="3EFC24"/>
                </a:solidFill>
              </a:rPr>
              <a:t>improvement</a:t>
            </a:r>
            <a:r>
              <a:rPr lang="en-US" sz="1600" b="1" dirty="0"/>
              <a:t> over </a:t>
            </a:r>
            <a:r>
              <a:rPr lang="en-US" sz="1600" b="1" dirty="0">
                <a:solidFill>
                  <a:srgbClr val="3EFC24"/>
                </a:solidFill>
              </a:rPr>
              <a:t>traditional search</a:t>
            </a:r>
            <a:r>
              <a:rPr lang="en-US" sz="1600" b="1" dirty="0"/>
              <a:t> which gives a </a:t>
            </a:r>
            <a:r>
              <a:rPr lang="en-US" sz="1600" b="1" dirty="0">
                <a:solidFill>
                  <a:srgbClr val="3EFC24"/>
                </a:solidFill>
              </a:rPr>
              <a:t>passage, not an answer</a:t>
            </a:r>
            <a:r>
              <a:rPr lang="en-US" sz="1600" b="1" dirty="0"/>
              <a:t>.</a:t>
            </a:r>
            <a:endParaRPr lang="en-US" sz="1600" b="1" dirty="0" smtClean="0"/>
          </a:p>
          <a:p>
            <a:pPr marL="285750" indent="-285750" algn="just">
              <a:buFont typeface="Arial" panose="020B0604020202020204" pitchFamily="34" charset="0"/>
              <a:buChar char="•"/>
            </a:pPr>
            <a:endParaRPr lang="en-US" b="1" dirty="0"/>
          </a:p>
          <a:p>
            <a:pPr marL="285750" indent="-285750" algn="just">
              <a:buFont typeface="Arial" panose="020B0604020202020204" pitchFamily="34" charset="0"/>
              <a:buChar char="•"/>
            </a:pPr>
            <a:endParaRPr lang="en-US" b="1" dirty="0" smtClean="0"/>
          </a:p>
        </p:txBody>
      </p:sp>
    </p:spTree>
    <p:extLst>
      <p:ext uri="{BB962C8B-B14F-4D97-AF65-F5344CB8AC3E}">
        <p14:creationId xmlns:p14="http://schemas.microsoft.com/office/powerpoint/2010/main" val="3851957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65635" y="157581"/>
            <a:ext cx="12192000" cy="764903"/>
          </a:xfrm>
        </p:spPr>
        <p:txBody>
          <a:bodyPr/>
          <a:lstStyle/>
          <a:p>
            <a:pPr algn="ctr"/>
            <a:r>
              <a:rPr lang="en-US" sz="3600" b="1" dirty="0" smtClean="0">
                <a:solidFill>
                  <a:srgbClr val="FFFF00"/>
                </a:solidFill>
              </a:rPr>
              <a:t>REFERENCES</a:t>
            </a:r>
            <a:endParaRPr lang="en-US" sz="3600" b="1" dirty="0">
              <a:solidFill>
                <a:srgbClr val="FFFF00"/>
              </a:solidFill>
            </a:endParaRPr>
          </a:p>
        </p:txBody>
      </p:sp>
      <p:sp>
        <p:nvSpPr>
          <p:cNvPr id="5" name="TextBox 4"/>
          <p:cNvSpPr txBox="1"/>
          <p:nvPr/>
        </p:nvSpPr>
        <p:spPr>
          <a:xfrm>
            <a:off x="10546293" y="438223"/>
            <a:ext cx="444352" cy="369332"/>
          </a:xfrm>
          <a:prstGeom prst="rect">
            <a:avLst/>
          </a:prstGeom>
          <a:noFill/>
        </p:spPr>
        <p:txBody>
          <a:bodyPr wrap="none" rtlCol="0">
            <a:spAutoFit/>
          </a:bodyPr>
          <a:lstStyle/>
          <a:p>
            <a:r>
              <a:rPr lang="en-US" b="1" dirty="0" smtClean="0"/>
              <a:t>20</a:t>
            </a:r>
            <a:endParaRPr lang="en-US" b="1" dirty="0"/>
          </a:p>
        </p:txBody>
      </p:sp>
      <p:sp>
        <p:nvSpPr>
          <p:cNvPr id="7" name="Title 1"/>
          <p:cNvSpPr txBox="1">
            <a:spLocks/>
          </p:cNvSpPr>
          <p:nvPr/>
        </p:nvSpPr>
        <p:spPr>
          <a:xfrm>
            <a:off x="266008" y="1354180"/>
            <a:ext cx="12192000" cy="76490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smtClean="0">
                <a:solidFill>
                  <a:srgbClr val="66FF99"/>
                </a:solidFill>
              </a:rPr>
              <a:t>                                   </a:t>
            </a:r>
            <a:endParaRPr lang="en-US" sz="2000" b="1" dirty="0">
              <a:solidFill>
                <a:srgbClr val="FF9933"/>
              </a:solidFill>
            </a:endParaRPr>
          </a:p>
        </p:txBody>
      </p:sp>
      <p:sp>
        <p:nvSpPr>
          <p:cNvPr id="11" name="Title 1"/>
          <p:cNvSpPr txBox="1">
            <a:spLocks/>
          </p:cNvSpPr>
          <p:nvPr/>
        </p:nvSpPr>
        <p:spPr>
          <a:xfrm>
            <a:off x="-91443" y="691717"/>
            <a:ext cx="12172817" cy="76490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smtClean="0">
                <a:solidFill>
                  <a:srgbClr val="66FF99"/>
                </a:solidFill>
              </a:rPr>
              <a:t>                   </a:t>
            </a:r>
            <a:endParaRPr lang="en-US" sz="2800" b="1" dirty="0">
              <a:solidFill>
                <a:srgbClr val="66FF99"/>
              </a:solidFill>
            </a:endParaRPr>
          </a:p>
        </p:txBody>
      </p:sp>
      <p:sp>
        <p:nvSpPr>
          <p:cNvPr id="10" name="TextBox 9"/>
          <p:cNvSpPr txBox="1"/>
          <p:nvPr/>
        </p:nvSpPr>
        <p:spPr>
          <a:xfrm>
            <a:off x="184156" y="1736631"/>
            <a:ext cx="11621618" cy="3868238"/>
          </a:xfrm>
          <a:prstGeom prst="rect">
            <a:avLst/>
          </a:prstGeom>
          <a:noFill/>
        </p:spPr>
        <p:txBody>
          <a:bodyPr wrap="square" rtlCol="0">
            <a:spAutoFit/>
          </a:bodyPr>
          <a:lstStyle/>
          <a:p>
            <a:pPr algn="just" fontAlgn="base">
              <a:lnSpc>
                <a:spcPct val="150000"/>
              </a:lnSpc>
            </a:pPr>
            <a:r>
              <a:rPr lang="en-US" sz="1100" b="1" i="1" dirty="0" smtClean="0"/>
              <a:t>[1] </a:t>
            </a:r>
            <a:r>
              <a:rPr lang="en-US" sz="1100" b="1" i="1" dirty="0" err="1"/>
              <a:t>Azzopardi</a:t>
            </a:r>
            <a:r>
              <a:rPr lang="en-US" sz="1100" b="1" i="1" dirty="0"/>
              <a:t>, L., </a:t>
            </a:r>
            <a:r>
              <a:rPr lang="en-US" sz="1100" b="1" i="1" dirty="0" err="1"/>
              <a:t>Dubiel</a:t>
            </a:r>
            <a:r>
              <a:rPr lang="en-US" sz="1100" b="1" i="1" dirty="0"/>
              <a:t>, M., </a:t>
            </a:r>
            <a:r>
              <a:rPr lang="en-US" sz="1100" b="1" i="1" dirty="0" err="1"/>
              <a:t>Halvey</a:t>
            </a:r>
            <a:r>
              <a:rPr lang="en-US" sz="1100" b="1" i="1" dirty="0"/>
              <a:t>, M., &amp; Dalton, J. (2024). A conceptual framework for conversational search and recommendation: Conceptualizing Agent-Human Interactions during the Conversational Search process. arXiv.org. https://arxiv.org/abs/2404.08630</a:t>
            </a:r>
          </a:p>
          <a:p>
            <a:pPr algn="just" fontAlgn="base">
              <a:lnSpc>
                <a:spcPct val="150000"/>
              </a:lnSpc>
            </a:pPr>
            <a:endParaRPr lang="en-US" sz="1100" b="1" i="1" dirty="0"/>
          </a:p>
          <a:p>
            <a:pPr algn="just" fontAlgn="base">
              <a:lnSpc>
                <a:spcPct val="150000"/>
              </a:lnSpc>
            </a:pPr>
            <a:r>
              <a:rPr lang="en-US" sz="1100" b="1" i="1" dirty="0" smtClean="0"/>
              <a:t>[2] Dalton</a:t>
            </a:r>
            <a:r>
              <a:rPr lang="en-US" sz="1100" b="1" i="1" dirty="0"/>
              <a:t>, J., </a:t>
            </a:r>
            <a:r>
              <a:rPr lang="en-US" sz="1100" b="1" i="1" dirty="0" err="1"/>
              <a:t>Xiong</a:t>
            </a:r>
            <a:r>
              <a:rPr lang="en-US" sz="1100" b="1" i="1" dirty="0"/>
              <a:t>, C., &amp; Callan, J. (2020). TREC CAST 2019: The Conversational Assistance Track Overview. arXiv.org. https://arxiv.org/abs/2003.13624</a:t>
            </a:r>
          </a:p>
          <a:p>
            <a:pPr algn="just" fontAlgn="base">
              <a:lnSpc>
                <a:spcPct val="150000"/>
              </a:lnSpc>
            </a:pPr>
            <a:endParaRPr lang="en-US" sz="1100" b="1" i="1" dirty="0"/>
          </a:p>
          <a:p>
            <a:pPr algn="just" fontAlgn="base">
              <a:lnSpc>
                <a:spcPct val="150000"/>
              </a:lnSpc>
            </a:pPr>
            <a:r>
              <a:rPr lang="en-US" sz="1100" b="1" i="1" dirty="0" smtClean="0"/>
              <a:t>[3] Text </a:t>
            </a:r>
            <a:r>
              <a:rPr lang="en-US" sz="1100" b="1" i="1" dirty="0" err="1"/>
              <a:t>REtrieval</a:t>
            </a:r>
            <a:r>
              <a:rPr lang="en-US" sz="1100" b="1" i="1" dirty="0"/>
              <a:t> Conference (TREC) overview. https://trec.nist.gov/overview.html</a:t>
            </a:r>
          </a:p>
          <a:p>
            <a:pPr algn="just" fontAlgn="base">
              <a:lnSpc>
                <a:spcPct val="150000"/>
              </a:lnSpc>
            </a:pPr>
            <a:endParaRPr lang="en-US" sz="1100" b="1" i="1" dirty="0"/>
          </a:p>
          <a:p>
            <a:pPr algn="just" fontAlgn="base">
              <a:lnSpc>
                <a:spcPct val="150000"/>
              </a:lnSpc>
            </a:pPr>
            <a:r>
              <a:rPr lang="en-US" sz="1100" b="1" i="1" dirty="0" smtClean="0"/>
              <a:t>[4] </a:t>
            </a:r>
            <a:r>
              <a:rPr lang="en-US" sz="1100" b="1" i="1" dirty="0" err="1" smtClean="0"/>
              <a:t>vilsonrodrigues</a:t>
            </a:r>
            <a:r>
              <a:rPr lang="en-US" sz="1100" b="1" i="1" dirty="0" smtClean="0"/>
              <a:t>/falcon-7b-sharded </a:t>
            </a:r>
            <a:r>
              <a:rPr lang="en-US" sz="1100" b="1" i="1" dirty="0"/>
              <a:t>· Hugging Face. (2023). https://huggingface.co/vilsonrodrigues/falcon-7b-sharded</a:t>
            </a:r>
          </a:p>
          <a:p>
            <a:pPr algn="just" fontAlgn="base">
              <a:lnSpc>
                <a:spcPct val="150000"/>
              </a:lnSpc>
            </a:pPr>
            <a:endParaRPr lang="en-US" sz="1100" b="1" i="1" dirty="0"/>
          </a:p>
          <a:p>
            <a:pPr algn="just" fontAlgn="base">
              <a:lnSpc>
                <a:spcPct val="150000"/>
              </a:lnSpc>
            </a:pPr>
            <a:r>
              <a:rPr lang="en-US" sz="1100" b="1" i="1" dirty="0" smtClean="0"/>
              <a:t>[5] https</a:t>
            </a:r>
            <a:r>
              <a:rPr lang="en-US" sz="1100" b="1" i="1" dirty="0"/>
              <a:t>://huggingface.co/docs/transformers/en/model_doc/auto</a:t>
            </a:r>
          </a:p>
          <a:p>
            <a:pPr algn="just" fontAlgn="base">
              <a:lnSpc>
                <a:spcPct val="150000"/>
              </a:lnSpc>
            </a:pPr>
            <a:endParaRPr lang="en-US" sz="1100" b="1" i="1" dirty="0"/>
          </a:p>
          <a:p>
            <a:pPr algn="just" fontAlgn="base">
              <a:lnSpc>
                <a:spcPct val="150000"/>
              </a:lnSpc>
            </a:pPr>
            <a:r>
              <a:rPr lang="en-US" sz="1100" b="1" i="1" dirty="0" smtClean="0"/>
              <a:t>[6] Quantization</a:t>
            </a:r>
            <a:r>
              <a:rPr lang="en-US" sz="1100" b="1" i="1" dirty="0"/>
              <a:t>. https://huggingface.co/docs/accelerate/en/usage_guides/quantization</a:t>
            </a:r>
          </a:p>
          <a:p>
            <a:pPr algn="just" fontAlgn="base">
              <a:lnSpc>
                <a:spcPct val="150000"/>
              </a:lnSpc>
            </a:pPr>
            <a:endParaRPr lang="en-US" sz="1100" b="1" i="1" dirty="0"/>
          </a:p>
          <a:p>
            <a:pPr algn="just" fontAlgn="base">
              <a:lnSpc>
                <a:spcPct val="150000"/>
              </a:lnSpc>
            </a:pPr>
            <a:r>
              <a:rPr lang="en-US" sz="1100" b="1" i="1" dirty="0" smtClean="0"/>
              <a:t>[7] </a:t>
            </a:r>
            <a:r>
              <a:rPr lang="en-US" sz="1100" b="1" i="1" dirty="0" err="1"/>
              <a:t>Younes</a:t>
            </a:r>
            <a:r>
              <a:rPr lang="en-US" sz="1100" b="1" i="1" dirty="0"/>
              <a:t> </a:t>
            </a:r>
            <a:r>
              <a:rPr lang="en-US" sz="1100" b="1" i="1" dirty="0" err="1"/>
              <a:t>Belkada</a:t>
            </a:r>
            <a:r>
              <a:rPr lang="en-US" sz="1100" b="1" i="1" dirty="0"/>
              <a:t>, Tim </a:t>
            </a:r>
            <a:r>
              <a:rPr lang="en-US" sz="1100" b="1" i="1" dirty="0" err="1"/>
              <a:t>Dettmers</a:t>
            </a:r>
            <a:r>
              <a:rPr lang="en-US" sz="1100" b="1" i="1" dirty="0"/>
              <a:t>, </a:t>
            </a:r>
            <a:r>
              <a:rPr lang="en-US" sz="1100" b="1" i="1" dirty="0" err="1"/>
              <a:t>Artidoro</a:t>
            </a:r>
            <a:r>
              <a:rPr lang="en-US" sz="1100" b="1" i="1" dirty="0"/>
              <a:t> </a:t>
            </a:r>
            <a:r>
              <a:rPr lang="en-US" sz="1100" b="1" i="1" dirty="0" err="1"/>
              <a:t>Pagnoni</a:t>
            </a:r>
            <a:r>
              <a:rPr lang="en-US" sz="1100" b="1" i="1" dirty="0"/>
              <a:t>, Sylvain </a:t>
            </a:r>
            <a:r>
              <a:rPr lang="en-US" sz="1100" b="1" i="1" dirty="0" err="1"/>
              <a:t>Gugger</a:t>
            </a:r>
            <a:r>
              <a:rPr lang="en-US" sz="1100" b="1" i="1" dirty="0"/>
              <a:t>, </a:t>
            </a:r>
            <a:r>
              <a:rPr lang="en-US" sz="1100" b="1" i="1" dirty="0" err="1"/>
              <a:t>Sourab</a:t>
            </a:r>
            <a:r>
              <a:rPr lang="en-US" sz="1100" b="1" i="1" dirty="0"/>
              <a:t> </a:t>
            </a:r>
            <a:r>
              <a:rPr lang="en-US" sz="1100" b="1" i="1" dirty="0" err="1"/>
              <a:t>Mangrulkar</a:t>
            </a:r>
            <a:r>
              <a:rPr lang="en-US" sz="1100" b="1" i="1" dirty="0"/>
              <a:t>. (2023). Making LLMs even more accessible with </a:t>
            </a:r>
            <a:r>
              <a:rPr lang="en-US" sz="1100" b="1" i="1" dirty="0" err="1"/>
              <a:t>bitsandbytes</a:t>
            </a:r>
            <a:r>
              <a:rPr lang="en-US" sz="1100" b="1" i="1" dirty="0"/>
              <a:t>, 4-bit quantization and </a:t>
            </a:r>
            <a:r>
              <a:rPr lang="en-US" sz="1100" b="1" i="1" dirty="0" err="1"/>
              <a:t>QLoRA</a:t>
            </a:r>
            <a:r>
              <a:rPr lang="en-US" sz="1100" b="1" i="1" dirty="0"/>
              <a:t>. https://huggingface.co/blog/4bit-transformers-bitsandbytes</a:t>
            </a:r>
            <a:endParaRPr lang="en-US" sz="1100" b="1" dirty="0"/>
          </a:p>
        </p:txBody>
      </p:sp>
    </p:spTree>
    <p:extLst>
      <p:ext uri="{BB962C8B-B14F-4D97-AF65-F5344CB8AC3E}">
        <p14:creationId xmlns:p14="http://schemas.microsoft.com/office/powerpoint/2010/main" val="41169687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02323" y="2510119"/>
            <a:ext cx="8946541" cy="4195481"/>
          </a:xfrm>
          <a:effectLst>
            <a:outerShdw blurRad="50800" dist="38100" dir="5400000" algn="t" rotWithShape="0">
              <a:prstClr val="black">
                <a:alpha val="40000"/>
              </a:prstClr>
            </a:outerShdw>
          </a:effectLst>
        </p:spPr>
        <p:txBody>
          <a:bodyPr>
            <a:normAutofit/>
          </a:bodyPr>
          <a:lstStyle/>
          <a:p>
            <a:pPr marL="0" indent="0" algn="ctr">
              <a:buNone/>
            </a:pPr>
            <a:r>
              <a:rPr lang="en-US" sz="9600" b="1" spc="-300" dirty="0" smtClean="0">
                <a:solidFill>
                  <a:srgbClr val="04ECE6"/>
                </a:solidFill>
                <a:effectLst>
                  <a:outerShdw blurRad="38100" dist="38100" dir="2700000" algn="tl">
                    <a:srgbClr val="000000">
                      <a:alpha val="43137"/>
                    </a:srgbClr>
                  </a:outerShdw>
                </a:effectLst>
              </a:rPr>
              <a:t>THANK YOU</a:t>
            </a:r>
            <a:endParaRPr lang="en-US" sz="9600" b="1" spc="-300" dirty="0">
              <a:solidFill>
                <a:srgbClr val="04ECE6"/>
              </a:solidFill>
              <a:effectLst>
                <a:outerShdw blurRad="38100" dist="38100" dir="2700000" algn="tl">
                  <a:srgbClr val="000000">
                    <a:alpha val="43137"/>
                  </a:srgbClr>
                </a:outerShdw>
              </a:effectLst>
            </a:endParaRPr>
          </a:p>
        </p:txBody>
      </p:sp>
      <p:sp>
        <p:nvSpPr>
          <p:cNvPr id="4" name="TextBox 3"/>
          <p:cNvSpPr txBox="1"/>
          <p:nvPr/>
        </p:nvSpPr>
        <p:spPr>
          <a:xfrm>
            <a:off x="10546293" y="438223"/>
            <a:ext cx="444352" cy="369332"/>
          </a:xfrm>
          <a:prstGeom prst="rect">
            <a:avLst/>
          </a:prstGeom>
          <a:noFill/>
        </p:spPr>
        <p:txBody>
          <a:bodyPr wrap="none" rtlCol="0">
            <a:spAutoFit/>
          </a:bodyPr>
          <a:lstStyle/>
          <a:p>
            <a:r>
              <a:rPr lang="en-US" b="1" dirty="0" smtClean="0"/>
              <a:t>21</a:t>
            </a:r>
            <a:endParaRPr lang="en-US" b="1" dirty="0"/>
          </a:p>
        </p:txBody>
      </p:sp>
    </p:spTree>
    <p:extLst>
      <p:ext uri="{BB962C8B-B14F-4D97-AF65-F5344CB8AC3E}">
        <p14:creationId xmlns:p14="http://schemas.microsoft.com/office/powerpoint/2010/main" val="5156214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4498" y="1273983"/>
            <a:ext cx="11674763" cy="5473949"/>
          </a:xfrm>
        </p:spPr>
        <p:txBody>
          <a:bodyPr>
            <a:normAutofit/>
          </a:bodyPr>
          <a:lstStyle/>
          <a:p>
            <a:pPr algn="just">
              <a:buFont typeface="Arial" panose="020B0604020202020204" pitchFamily="34" charset="0"/>
              <a:buChar char="•"/>
            </a:pPr>
            <a:r>
              <a:rPr lang="en-US" sz="1600" b="1" dirty="0"/>
              <a:t>There are currently few datasets appropriate for </a:t>
            </a:r>
            <a:r>
              <a:rPr lang="en-US" sz="1600" b="1" dirty="0">
                <a:solidFill>
                  <a:srgbClr val="3EFC24"/>
                </a:solidFill>
              </a:rPr>
              <a:t>training </a:t>
            </a:r>
            <a:r>
              <a:rPr lang="en-US" sz="1600" b="1" dirty="0"/>
              <a:t>and </a:t>
            </a:r>
            <a:r>
              <a:rPr lang="en-US" sz="1600" b="1" dirty="0">
                <a:solidFill>
                  <a:srgbClr val="3EFC24"/>
                </a:solidFill>
              </a:rPr>
              <a:t>evaluating</a:t>
            </a:r>
            <a:r>
              <a:rPr lang="en-US" sz="1600" b="1" dirty="0"/>
              <a:t> models for </a:t>
            </a:r>
            <a:r>
              <a:rPr lang="en-US" sz="1600" b="1" dirty="0">
                <a:solidFill>
                  <a:srgbClr val="3EFC24"/>
                </a:solidFill>
              </a:rPr>
              <a:t>Conversational Information Seeking (CIS). </a:t>
            </a:r>
            <a:r>
              <a:rPr lang="en-US" sz="1600" b="1" dirty="0"/>
              <a:t>The main </a:t>
            </a:r>
            <a:r>
              <a:rPr lang="en-US" sz="1600" b="1" dirty="0">
                <a:solidFill>
                  <a:srgbClr val="3EFC24"/>
                </a:solidFill>
              </a:rPr>
              <a:t>aim</a:t>
            </a:r>
            <a:r>
              <a:rPr lang="en-US" sz="1600" b="1" dirty="0"/>
              <a:t> of </a:t>
            </a:r>
            <a:r>
              <a:rPr lang="en-US" sz="1600" b="1" dirty="0" smtClean="0">
                <a:solidFill>
                  <a:srgbClr val="3EFC24"/>
                </a:solidFill>
              </a:rPr>
              <a:t>T</a:t>
            </a:r>
            <a:r>
              <a:rPr lang="en-US" sz="1600" b="1" dirty="0" smtClean="0"/>
              <a:t>ext </a:t>
            </a:r>
            <a:r>
              <a:rPr lang="en-US" sz="1600" b="1" dirty="0" smtClean="0">
                <a:solidFill>
                  <a:srgbClr val="3EFC24"/>
                </a:solidFill>
              </a:rPr>
              <a:t>Re</a:t>
            </a:r>
            <a:r>
              <a:rPr lang="en-US" sz="1600" b="1" dirty="0" smtClean="0"/>
              <a:t>trieval </a:t>
            </a:r>
            <a:r>
              <a:rPr lang="en-US" sz="1600" b="1" dirty="0" smtClean="0">
                <a:solidFill>
                  <a:srgbClr val="3EFC24"/>
                </a:solidFill>
              </a:rPr>
              <a:t>C</a:t>
            </a:r>
            <a:r>
              <a:rPr lang="en-US" sz="1600" b="1" dirty="0" smtClean="0"/>
              <a:t>onference for </a:t>
            </a:r>
            <a:r>
              <a:rPr lang="en-US" sz="1600" b="1" dirty="0" smtClean="0">
                <a:solidFill>
                  <a:srgbClr val="3EFC24"/>
                </a:solidFill>
              </a:rPr>
              <a:t>C</a:t>
            </a:r>
            <a:r>
              <a:rPr lang="en-US" sz="1600" b="1" dirty="0" smtClean="0"/>
              <a:t>onversational </a:t>
            </a:r>
            <a:r>
              <a:rPr lang="en-US" sz="1600" b="1" dirty="0" err="1" smtClean="0">
                <a:solidFill>
                  <a:srgbClr val="3EFC24"/>
                </a:solidFill>
              </a:rPr>
              <a:t>As</a:t>
            </a:r>
            <a:r>
              <a:rPr lang="en-US" sz="1600" b="1" dirty="0" err="1" smtClean="0"/>
              <a:t>sisstance</a:t>
            </a:r>
            <a:r>
              <a:rPr lang="en-US" sz="1600" b="1" dirty="0" smtClean="0"/>
              <a:t> </a:t>
            </a:r>
            <a:r>
              <a:rPr lang="en-US" sz="1600" b="1" dirty="0" smtClean="0">
                <a:solidFill>
                  <a:srgbClr val="3EFC24"/>
                </a:solidFill>
              </a:rPr>
              <a:t>T</a:t>
            </a:r>
            <a:r>
              <a:rPr lang="en-US" sz="1600" b="1" dirty="0" smtClean="0"/>
              <a:t>rack (</a:t>
            </a:r>
            <a:r>
              <a:rPr lang="en-US" sz="1600" b="1" dirty="0" smtClean="0">
                <a:solidFill>
                  <a:srgbClr val="3EFC24"/>
                </a:solidFill>
              </a:rPr>
              <a:t>TREC </a:t>
            </a:r>
            <a:r>
              <a:rPr lang="en-US" sz="1600" b="1" dirty="0" err="1" smtClean="0">
                <a:solidFill>
                  <a:srgbClr val="3EFC24"/>
                </a:solidFill>
              </a:rPr>
              <a:t>CAsT</a:t>
            </a:r>
            <a:r>
              <a:rPr lang="en-US" sz="1600" b="1" dirty="0" smtClean="0"/>
              <a:t>) </a:t>
            </a:r>
            <a:r>
              <a:rPr lang="en-US" sz="1600" b="1" dirty="0"/>
              <a:t>is to advance research on </a:t>
            </a:r>
            <a:r>
              <a:rPr lang="en-US" sz="1600" b="1" dirty="0">
                <a:solidFill>
                  <a:srgbClr val="3EFC24"/>
                </a:solidFill>
              </a:rPr>
              <a:t>conversational search systems</a:t>
            </a:r>
            <a:r>
              <a:rPr lang="en-US" sz="1600" b="1" dirty="0"/>
              <a:t>. The goal of the track is to create a reusable </a:t>
            </a:r>
            <a:r>
              <a:rPr lang="en-US" sz="1600" b="1" dirty="0" smtClean="0"/>
              <a:t>benchmark </a:t>
            </a:r>
            <a:r>
              <a:rPr lang="en-US" sz="1600" b="1" dirty="0"/>
              <a:t>for open-domain information centric </a:t>
            </a:r>
            <a:r>
              <a:rPr lang="en-US" sz="1600" b="1" dirty="0">
                <a:solidFill>
                  <a:srgbClr val="3EFC24"/>
                </a:solidFill>
              </a:rPr>
              <a:t>conversational </a:t>
            </a:r>
            <a:r>
              <a:rPr lang="en-US" sz="1600" b="1" dirty="0" smtClean="0">
                <a:solidFill>
                  <a:srgbClr val="3EFC24"/>
                </a:solidFill>
              </a:rPr>
              <a:t>dialogues </a:t>
            </a:r>
            <a:r>
              <a:rPr lang="en-US" sz="1600" b="1" dirty="0" smtClean="0"/>
              <a:t>[2].</a:t>
            </a:r>
          </a:p>
          <a:p>
            <a:pPr algn="just">
              <a:buFont typeface="Arial" panose="020B0604020202020204" pitchFamily="34" charset="0"/>
              <a:buChar char="•"/>
            </a:pPr>
            <a:endParaRPr lang="en-US" sz="1600" b="1" dirty="0"/>
          </a:p>
          <a:p>
            <a:pPr algn="just">
              <a:buFont typeface="Arial" panose="020B0604020202020204" pitchFamily="34" charset="0"/>
              <a:buChar char="•"/>
            </a:pPr>
            <a:r>
              <a:rPr lang="en-US" sz="1600" b="1" dirty="0" smtClean="0"/>
              <a:t>The </a:t>
            </a:r>
            <a:r>
              <a:rPr lang="en-US" sz="1600" b="1" dirty="0" smtClean="0">
                <a:solidFill>
                  <a:srgbClr val="3EFC24"/>
                </a:solidFill>
              </a:rPr>
              <a:t>structure</a:t>
            </a:r>
            <a:r>
              <a:rPr lang="en-US" sz="1600" b="1" dirty="0" smtClean="0"/>
              <a:t> of TREC </a:t>
            </a:r>
            <a:r>
              <a:rPr lang="en-US" sz="1600" b="1" dirty="0" err="1" smtClean="0"/>
              <a:t>CAsT</a:t>
            </a:r>
            <a:r>
              <a:rPr lang="en-US" sz="1600" b="1" dirty="0" smtClean="0"/>
              <a:t> Dataset (2022) consists of [3]:</a:t>
            </a:r>
          </a:p>
          <a:p>
            <a:pPr marL="800100" lvl="1" indent="-400050" algn="just">
              <a:buFont typeface="+mj-lt"/>
              <a:buAutoNum type="arabicParenR"/>
            </a:pPr>
            <a:r>
              <a:rPr lang="en-US" sz="1200" b="1" dirty="0" smtClean="0">
                <a:solidFill>
                  <a:srgbClr val="3EFC24"/>
                </a:solidFill>
              </a:rPr>
              <a:t>number:</a:t>
            </a:r>
            <a:r>
              <a:rPr lang="en-US" sz="1600" b="1" dirty="0" smtClean="0"/>
              <a:t> </a:t>
            </a:r>
            <a:r>
              <a:rPr lang="en-US" sz="1200" b="1" dirty="0" smtClean="0"/>
              <a:t>This </a:t>
            </a:r>
            <a:r>
              <a:rPr lang="en-US" sz="1200" b="1" dirty="0"/>
              <a:t>appears at the top level of the JSON object and represents the unique identifier for each conversation</a:t>
            </a:r>
            <a:r>
              <a:rPr lang="en-US" sz="1200" b="1" dirty="0" smtClean="0"/>
              <a:t>.</a:t>
            </a:r>
          </a:p>
          <a:p>
            <a:pPr marL="800100" lvl="1" indent="-400050" algn="just">
              <a:buFont typeface="+mj-lt"/>
              <a:buAutoNum type="arabicParenR"/>
            </a:pPr>
            <a:r>
              <a:rPr lang="en-US" sz="1200" b="1" dirty="0">
                <a:solidFill>
                  <a:srgbClr val="3EFC24"/>
                </a:solidFill>
              </a:rPr>
              <a:t>turn:</a:t>
            </a:r>
            <a:r>
              <a:rPr lang="en-US" sz="1200" b="1" dirty="0"/>
              <a:t> This is an array that contains the individual turns in the conversation. Each turn is represented as an object with the following keys</a:t>
            </a:r>
            <a:r>
              <a:rPr lang="en-US" sz="1200" b="1" dirty="0" smtClean="0"/>
              <a:t>:</a:t>
            </a:r>
          </a:p>
          <a:p>
            <a:pPr marL="1200150" lvl="2" indent="-400050" algn="just">
              <a:buFont typeface="+mj-lt"/>
              <a:buAutoNum type="romanLcPeriod"/>
            </a:pPr>
            <a:r>
              <a:rPr lang="en-US" sz="1200" b="1" dirty="0">
                <a:solidFill>
                  <a:srgbClr val="3EFC24"/>
                </a:solidFill>
              </a:rPr>
              <a:t>number:</a:t>
            </a:r>
            <a:r>
              <a:rPr lang="en-US" sz="1200" b="1" dirty="0"/>
              <a:t> A unique identifier for the turn within the conversation, often indicating the sequence of the turns (e.g., "1-1" for the first turn, "1-2" for the second, etc</a:t>
            </a:r>
            <a:r>
              <a:rPr lang="en-US" sz="1200" b="1" dirty="0" smtClean="0"/>
              <a:t>.).</a:t>
            </a:r>
          </a:p>
          <a:p>
            <a:pPr marL="1200150" lvl="2" indent="-400050" algn="just">
              <a:buFont typeface="+mj-lt"/>
              <a:buAutoNum type="romanLcPeriod"/>
            </a:pPr>
            <a:r>
              <a:rPr lang="en-US" sz="1200" b="1" dirty="0">
                <a:solidFill>
                  <a:srgbClr val="3EFC24"/>
                </a:solidFill>
              </a:rPr>
              <a:t>parent:</a:t>
            </a:r>
            <a:r>
              <a:rPr lang="en-US" sz="1200" b="1" dirty="0"/>
              <a:t> (Optional) This indicates the parent turn to which the current turn is responding. For example, "1-2" is a response to "1-1</a:t>
            </a:r>
            <a:r>
              <a:rPr lang="en-US" sz="1200" b="1" dirty="0" smtClean="0"/>
              <a:t>".</a:t>
            </a:r>
          </a:p>
          <a:p>
            <a:pPr marL="1200150" lvl="2" indent="-400050" algn="just">
              <a:buFont typeface="+mj-lt"/>
              <a:buAutoNum type="romanLcPeriod"/>
            </a:pPr>
            <a:r>
              <a:rPr lang="en-US" sz="1200" b="1" dirty="0">
                <a:solidFill>
                  <a:srgbClr val="3EFC24"/>
                </a:solidFill>
              </a:rPr>
              <a:t>participant</a:t>
            </a:r>
            <a:r>
              <a:rPr lang="en-US" sz="1200" b="1" dirty="0"/>
              <a:t>: This indicates who is speaking at this turn, such as "User" or "System</a:t>
            </a:r>
            <a:r>
              <a:rPr lang="en-US" sz="1200" b="1" dirty="0" smtClean="0"/>
              <a:t>".</a:t>
            </a:r>
          </a:p>
          <a:p>
            <a:pPr marL="1200150" lvl="2" indent="-400050" algn="just">
              <a:buFont typeface="+mj-lt"/>
              <a:buAutoNum type="romanLcPeriod"/>
            </a:pPr>
            <a:r>
              <a:rPr lang="en-US" sz="1200" b="1" dirty="0">
                <a:solidFill>
                  <a:srgbClr val="3EFC24"/>
                </a:solidFill>
              </a:rPr>
              <a:t>utterance:</a:t>
            </a:r>
            <a:r>
              <a:rPr lang="en-US" sz="1200" b="1" dirty="0"/>
              <a:t> This is the original statement or question made by the participant</a:t>
            </a:r>
            <a:r>
              <a:rPr lang="en-US" sz="1200" b="1" dirty="0" smtClean="0"/>
              <a:t>.</a:t>
            </a:r>
          </a:p>
          <a:p>
            <a:pPr marL="1200150" lvl="2" indent="-400050" algn="just">
              <a:buFont typeface="+mj-lt"/>
              <a:buAutoNum type="romanLcPeriod"/>
            </a:pPr>
            <a:r>
              <a:rPr lang="en-US" sz="1200" b="1" dirty="0" err="1">
                <a:solidFill>
                  <a:srgbClr val="3EFC24"/>
                </a:solidFill>
              </a:rPr>
              <a:t>automatic_rewritten_utterance</a:t>
            </a:r>
            <a:r>
              <a:rPr lang="en-US" sz="1200" dirty="0">
                <a:solidFill>
                  <a:srgbClr val="3EFC24"/>
                </a:solidFill>
              </a:rPr>
              <a:t>:</a:t>
            </a:r>
            <a:r>
              <a:rPr lang="en-US" sz="1200" dirty="0"/>
              <a:t> </a:t>
            </a:r>
            <a:r>
              <a:rPr lang="en-US" sz="1200" b="1" dirty="0"/>
              <a:t>This is a rewritten version of the original utterance, possibly for clarity or to provide a more concise version of the question or statement</a:t>
            </a:r>
            <a:r>
              <a:rPr lang="en-US" sz="1200" b="1" dirty="0" smtClean="0"/>
              <a:t>.</a:t>
            </a:r>
          </a:p>
          <a:p>
            <a:pPr marL="1200150" lvl="2" indent="-400050" algn="just">
              <a:buFont typeface="+mj-lt"/>
              <a:buAutoNum type="romanLcPeriod"/>
            </a:pPr>
            <a:r>
              <a:rPr lang="en-US" sz="1200" b="1" dirty="0">
                <a:solidFill>
                  <a:srgbClr val="3EFC24"/>
                </a:solidFill>
              </a:rPr>
              <a:t>response</a:t>
            </a:r>
            <a:r>
              <a:rPr lang="en-US" sz="1200" b="1" dirty="0"/>
              <a:t>: (Only in turns where the participant is "System") This is the reply given by the system in response to the user's utterance</a:t>
            </a:r>
            <a:r>
              <a:rPr lang="en-US" sz="1200" b="1" dirty="0" smtClean="0"/>
              <a:t>.</a:t>
            </a:r>
          </a:p>
          <a:p>
            <a:pPr marL="1200150" lvl="2" indent="-400050" algn="just">
              <a:buFont typeface="+mj-lt"/>
              <a:buAutoNum type="romanLcPeriod"/>
            </a:pPr>
            <a:r>
              <a:rPr lang="en-US" sz="1200" b="1" dirty="0">
                <a:solidFill>
                  <a:srgbClr val="3EFC24"/>
                </a:solidFill>
              </a:rPr>
              <a:t>provenance</a:t>
            </a:r>
            <a:r>
              <a:rPr lang="en-US" sz="1200" b="1" dirty="0"/>
              <a:t>: (Only in turns where the participant is "System") This lists sources or references that the response is based on, usually provided as a list of identifiers.</a:t>
            </a:r>
            <a:endParaRPr lang="en-US" sz="1200" b="1" dirty="0" smtClean="0"/>
          </a:p>
          <a:p>
            <a:pPr algn="just">
              <a:buFont typeface="Arial" panose="020B0604020202020204" pitchFamily="34" charset="0"/>
              <a:buChar char="•"/>
            </a:pPr>
            <a:endParaRPr lang="en-US" sz="1800" b="1" dirty="0"/>
          </a:p>
          <a:p>
            <a:pPr algn="just">
              <a:buFont typeface="Arial" panose="020B0604020202020204" pitchFamily="34" charset="0"/>
              <a:buChar char="•"/>
            </a:pPr>
            <a:endParaRPr lang="en-US" sz="1800" b="1" dirty="0"/>
          </a:p>
        </p:txBody>
      </p:sp>
      <p:sp>
        <p:nvSpPr>
          <p:cNvPr id="4" name="TextBox 3"/>
          <p:cNvSpPr txBox="1"/>
          <p:nvPr/>
        </p:nvSpPr>
        <p:spPr>
          <a:xfrm>
            <a:off x="10621108" y="430823"/>
            <a:ext cx="314510" cy="369332"/>
          </a:xfrm>
          <a:prstGeom prst="rect">
            <a:avLst/>
          </a:prstGeom>
          <a:noFill/>
        </p:spPr>
        <p:txBody>
          <a:bodyPr wrap="none" rtlCol="0">
            <a:spAutoFit/>
          </a:bodyPr>
          <a:lstStyle/>
          <a:p>
            <a:r>
              <a:rPr lang="en-US" b="1" dirty="0"/>
              <a:t>3</a:t>
            </a:r>
          </a:p>
        </p:txBody>
      </p:sp>
      <p:sp>
        <p:nvSpPr>
          <p:cNvPr id="5" name="Title 1"/>
          <p:cNvSpPr txBox="1">
            <a:spLocks/>
          </p:cNvSpPr>
          <p:nvPr/>
        </p:nvSpPr>
        <p:spPr>
          <a:xfrm>
            <a:off x="275464" y="233037"/>
            <a:ext cx="10823331" cy="76490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                      </a:t>
            </a:r>
            <a:r>
              <a:rPr lang="en-US" sz="4000" b="1" dirty="0" smtClean="0">
                <a:solidFill>
                  <a:srgbClr val="FFFF00"/>
                </a:solidFill>
              </a:rPr>
              <a:t>TREC </a:t>
            </a:r>
            <a:r>
              <a:rPr lang="en-US" sz="4000" b="1" dirty="0" err="1" smtClean="0">
                <a:solidFill>
                  <a:srgbClr val="FFFF00"/>
                </a:solidFill>
              </a:rPr>
              <a:t>CAsT</a:t>
            </a:r>
            <a:r>
              <a:rPr lang="en-US" sz="4000" b="1" dirty="0" smtClean="0">
                <a:solidFill>
                  <a:srgbClr val="FFFF00"/>
                </a:solidFill>
              </a:rPr>
              <a:t> DATASET </a:t>
            </a:r>
            <a:endParaRPr lang="en-US" sz="4000" b="1" dirty="0">
              <a:solidFill>
                <a:srgbClr val="FFFF00"/>
              </a:solidFill>
            </a:endParaRPr>
          </a:p>
        </p:txBody>
      </p:sp>
    </p:spTree>
    <p:extLst>
      <p:ext uri="{BB962C8B-B14F-4D97-AF65-F5344CB8AC3E}">
        <p14:creationId xmlns:p14="http://schemas.microsoft.com/office/powerpoint/2010/main" val="39593478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591" y="1831187"/>
            <a:ext cx="11674763" cy="5379026"/>
          </a:xfrm>
        </p:spPr>
        <p:txBody>
          <a:bodyPr>
            <a:normAutofit/>
          </a:bodyPr>
          <a:lstStyle/>
          <a:p>
            <a:pPr algn="just">
              <a:spcBef>
                <a:spcPts val="800"/>
              </a:spcBef>
              <a:buFont typeface="Arial" panose="020B0604020202020204" pitchFamily="34" charset="0"/>
              <a:buChar char="•"/>
            </a:pPr>
            <a:r>
              <a:rPr lang="en-US" sz="1600" b="1" dirty="0" smtClean="0"/>
              <a:t>To </a:t>
            </a:r>
            <a:r>
              <a:rPr lang="en-US" sz="1600" b="1" dirty="0" smtClean="0">
                <a:solidFill>
                  <a:srgbClr val="3EFC24"/>
                </a:solidFill>
              </a:rPr>
              <a:t>fine-tune</a:t>
            </a:r>
            <a:r>
              <a:rPr lang="en-US" sz="1600" b="1" dirty="0" smtClean="0"/>
              <a:t> Falcon-7B LLM using TREC </a:t>
            </a:r>
            <a:r>
              <a:rPr lang="en-US" sz="1600" b="1" dirty="0" err="1" smtClean="0"/>
              <a:t>CAsT</a:t>
            </a:r>
            <a:r>
              <a:rPr lang="en-US" sz="1600" b="1" dirty="0" smtClean="0"/>
              <a:t> dataset.</a:t>
            </a:r>
          </a:p>
          <a:p>
            <a:pPr marL="0" indent="0" algn="just">
              <a:spcBef>
                <a:spcPts val="800"/>
              </a:spcBef>
              <a:buNone/>
            </a:pPr>
            <a:endParaRPr lang="en-US" sz="1600" b="1" dirty="0"/>
          </a:p>
          <a:p>
            <a:pPr algn="just">
              <a:spcBef>
                <a:spcPts val="800"/>
              </a:spcBef>
              <a:buFont typeface="Arial" panose="020B0604020202020204" pitchFamily="34" charset="0"/>
              <a:buChar char="•"/>
            </a:pPr>
            <a:r>
              <a:rPr lang="en-US" sz="1600" b="1" dirty="0" smtClean="0"/>
              <a:t>The fine-tuning needs to be done keeping memory and GPU constraints in mind. Hence, we will be using the </a:t>
            </a:r>
            <a:r>
              <a:rPr lang="en-US" sz="1600" b="1" dirty="0" smtClean="0">
                <a:solidFill>
                  <a:srgbClr val="3EFC24"/>
                </a:solidFill>
              </a:rPr>
              <a:t>methods</a:t>
            </a:r>
            <a:r>
              <a:rPr lang="en-US" sz="1600" b="1" dirty="0" smtClean="0"/>
              <a:t> offered by </a:t>
            </a:r>
            <a:r>
              <a:rPr lang="en-US" sz="1600" b="1" dirty="0" smtClean="0">
                <a:solidFill>
                  <a:srgbClr val="3EFC24"/>
                </a:solidFill>
              </a:rPr>
              <a:t>PEFT library </a:t>
            </a:r>
            <a:r>
              <a:rPr lang="en-US" sz="1600" b="1" dirty="0" smtClean="0"/>
              <a:t>specifically – </a:t>
            </a:r>
            <a:r>
              <a:rPr lang="en-US" sz="1600" b="1" dirty="0" err="1" smtClean="0">
                <a:solidFill>
                  <a:srgbClr val="3EFC24"/>
                </a:solidFill>
              </a:rPr>
              <a:t>LoRA</a:t>
            </a:r>
            <a:r>
              <a:rPr lang="en-US" sz="1600" b="1" dirty="0" smtClean="0"/>
              <a:t> &amp; </a:t>
            </a:r>
            <a:r>
              <a:rPr lang="en-US" sz="1600" b="1" dirty="0" err="1" smtClean="0">
                <a:solidFill>
                  <a:srgbClr val="3EFC24"/>
                </a:solidFill>
              </a:rPr>
              <a:t>QLoRA</a:t>
            </a:r>
            <a:r>
              <a:rPr lang="en-US" sz="1600" b="1" dirty="0" smtClean="0"/>
              <a:t>. </a:t>
            </a:r>
          </a:p>
          <a:p>
            <a:pPr algn="just">
              <a:spcBef>
                <a:spcPts val="800"/>
              </a:spcBef>
              <a:buFont typeface="Arial" panose="020B0604020202020204" pitchFamily="34" charset="0"/>
              <a:buChar char="•"/>
            </a:pPr>
            <a:endParaRPr lang="en-US" sz="1600" b="1" dirty="0"/>
          </a:p>
          <a:p>
            <a:pPr algn="just">
              <a:spcBef>
                <a:spcPts val="800"/>
              </a:spcBef>
              <a:buFont typeface="Arial" panose="020B0604020202020204" pitchFamily="34" charset="0"/>
              <a:buChar char="•"/>
            </a:pPr>
            <a:r>
              <a:rPr lang="en-US" sz="1600" b="1" dirty="0" smtClean="0"/>
              <a:t>To keep track of the </a:t>
            </a:r>
            <a:r>
              <a:rPr lang="en-US" sz="1600" b="1" dirty="0" smtClean="0">
                <a:solidFill>
                  <a:srgbClr val="3EFC24"/>
                </a:solidFill>
              </a:rPr>
              <a:t>training loss</a:t>
            </a:r>
            <a:r>
              <a:rPr lang="en-US" sz="1600" b="1" dirty="0" smtClean="0"/>
              <a:t>.</a:t>
            </a:r>
          </a:p>
          <a:p>
            <a:pPr algn="just">
              <a:spcBef>
                <a:spcPts val="800"/>
              </a:spcBef>
              <a:buFont typeface="Arial" panose="020B0604020202020204" pitchFamily="34" charset="0"/>
              <a:buChar char="•"/>
            </a:pPr>
            <a:endParaRPr lang="en-US" sz="1600" b="1" dirty="0"/>
          </a:p>
          <a:p>
            <a:pPr algn="just">
              <a:spcBef>
                <a:spcPts val="800"/>
              </a:spcBef>
              <a:buFont typeface="Arial" panose="020B0604020202020204" pitchFamily="34" charset="0"/>
              <a:buChar char="•"/>
            </a:pPr>
            <a:r>
              <a:rPr lang="en-US" sz="1600" b="1" dirty="0" smtClean="0"/>
              <a:t>We will be doing </a:t>
            </a:r>
            <a:r>
              <a:rPr lang="en-US" sz="1600" b="1" dirty="0" smtClean="0">
                <a:solidFill>
                  <a:srgbClr val="3EFC24"/>
                </a:solidFill>
              </a:rPr>
              <a:t>model </a:t>
            </a:r>
            <a:r>
              <a:rPr lang="en-US" sz="1600" b="1" dirty="0" err="1" smtClean="0">
                <a:solidFill>
                  <a:srgbClr val="3EFC24"/>
                </a:solidFill>
              </a:rPr>
              <a:t>inferencing</a:t>
            </a:r>
            <a:r>
              <a:rPr lang="en-US" sz="1600" b="1" dirty="0" smtClean="0"/>
              <a:t>.</a:t>
            </a:r>
          </a:p>
          <a:p>
            <a:pPr marL="0" indent="0" algn="just">
              <a:spcBef>
                <a:spcPts val="800"/>
              </a:spcBef>
              <a:buNone/>
            </a:pPr>
            <a:endParaRPr lang="en-US" sz="1600" b="1" dirty="0"/>
          </a:p>
          <a:p>
            <a:pPr algn="just">
              <a:spcBef>
                <a:spcPts val="800"/>
              </a:spcBef>
              <a:buFont typeface="Arial" panose="020B0604020202020204" pitchFamily="34" charset="0"/>
              <a:buChar char="•"/>
            </a:pPr>
            <a:r>
              <a:rPr lang="en-US" sz="1600" b="1" dirty="0" smtClean="0"/>
              <a:t>Discussing on further </a:t>
            </a:r>
            <a:r>
              <a:rPr lang="en-US" sz="1600" b="1" dirty="0" smtClean="0">
                <a:solidFill>
                  <a:srgbClr val="3EFC24"/>
                </a:solidFill>
              </a:rPr>
              <a:t>improvements</a:t>
            </a:r>
            <a:r>
              <a:rPr lang="en-US" sz="1600" b="1" dirty="0" smtClean="0"/>
              <a:t> or </a:t>
            </a:r>
            <a:r>
              <a:rPr lang="en-US" sz="1600" b="1" dirty="0" smtClean="0">
                <a:solidFill>
                  <a:srgbClr val="3EFC24"/>
                </a:solidFill>
              </a:rPr>
              <a:t>implementations</a:t>
            </a:r>
            <a:r>
              <a:rPr lang="en-US" sz="1600" b="1" dirty="0" smtClean="0"/>
              <a:t>. </a:t>
            </a:r>
          </a:p>
          <a:p>
            <a:pPr algn="just">
              <a:buFont typeface="Arial" panose="020B0604020202020204" pitchFamily="34" charset="0"/>
              <a:buChar char="•"/>
            </a:pPr>
            <a:endParaRPr lang="en-US" sz="1800" b="1" dirty="0"/>
          </a:p>
          <a:p>
            <a:pPr algn="just">
              <a:buFont typeface="Arial" panose="020B0604020202020204" pitchFamily="34" charset="0"/>
              <a:buChar char="•"/>
            </a:pPr>
            <a:endParaRPr lang="en-US" sz="1800" b="1" dirty="0"/>
          </a:p>
        </p:txBody>
      </p:sp>
      <p:sp>
        <p:nvSpPr>
          <p:cNvPr id="4" name="TextBox 3"/>
          <p:cNvSpPr txBox="1"/>
          <p:nvPr/>
        </p:nvSpPr>
        <p:spPr>
          <a:xfrm>
            <a:off x="10621108" y="430823"/>
            <a:ext cx="314510" cy="369332"/>
          </a:xfrm>
          <a:prstGeom prst="rect">
            <a:avLst/>
          </a:prstGeom>
          <a:noFill/>
        </p:spPr>
        <p:txBody>
          <a:bodyPr wrap="none" rtlCol="0">
            <a:spAutoFit/>
          </a:bodyPr>
          <a:lstStyle/>
          <a:p>
            <a:r>
              <a:rPr lang="en-US" b="1" dirty="0" smtClean="0"/>
              <a:t>4</a:t>
            </a:r>
            <a:endParaRPr lang="en-US" b="1" dirty="0"/>
          </a:p>
        </p:txBody>
      </p:sp>
      <p:sp>
        <p:nvSpPr>
          <p:cNvPr id="5" name="Title 1"/>
          <p:cNvSpPr txBox="1">
            <a:spLocks/>
          </p:cNvSpPr>
          <p:nvPr/>
        </p:nvSpPr>
        <p:spPr>
          <a:xfrm>
            <a:off x="0" y="233037"/>
            <a:ext cx="12192000" cy="76490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                           </a:t>
            </a:r>
            <a:r>
              <a:rPr lang="en-US" sz="4000" dirty="0" smtClean="0"/>
              <a:t> </a:t>
            </a:r>
            <a:r>
              <a:rPr lang="en-US" sz="4000" b="1" dirty="0" smtClean="0">
                <a:solidFill>
                  <a:srgbClr val="FFFF00"/>
                </a:solidFill>
              </a:rPr>
              <a:t>OBJECTIVES </a:t>
            </a:r>
            <a:endParaRPr lang="en-US" sz="4000" b="1" dirty="0">
              <a:solidFill>
                <a:srgbClr val="FFFF00"/>
              </a:solidFill>
            </a:endParaRPr>
          </a:p>
        </p:txBody>
      </p:sp>
    </p:spTree>
    <p:extLst>
      <p:ext uri="{BB962C8B-B14F-4D97-AF65-F5344CB8AC3E}">
        <p14:creationId xmlns:p14="http://schemas.microsoft.com/office/powerpoint/2010/main" val="7382639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0596" y="1482624"/>
            <a:ext cx="6008610" cy="1293827"/>
          </a:xfrm>
        </p:spPr>
      </p:pic>
      <p:sp>
        <p:nvSpPr>
          <p:cNvPr id="4" name="Title 1"/>
          <p:cNvSpPr>
            <a:spLocks noGrp="1"/>
          </p:cNvSpPr>
          <p:nvPr>
            <p:ph type="title"/>
          </p:nvPr>
        </p:nvSpPr>
        <p:spPr>
          <a:xfrm>
            <a:off x="-202223" y="134008"/>
            <a:ext cx="10823331" cy="764903"/>
          </a:xfrm>
        </p:spPr>
        <p:txBody>
          <a:bodyPr/>
          <a:lstStyle/>
          <a:p>
            <a:r>
              <a:rPr lang="en-US" sz="4000" b="1" dirty="0" smtClean="0">
                <a:solidFill>
                  <a:srgbClr val="66FF99"/>
                </a:solidFill>
              </a:rPr>
              <a:t>                      </a:t>
            </a:r>
            <a:r>
              <a:rPr lang="en-US" sz="4000" b="1" dirty="0" smtClean="0">
                <a:solidFill>
                  <a:srgbClr val="FF9933"/>
                </a:solidFill>
              </a:rPr>
              <a:t>I. LOADING DATASET</a:t>
            </a:r>
            <a:endParaRPr lang="en-US" sz="4000" b="1" dirty="0">
              <a:solidFill>
                <a:srgbClr val="FF9933"/>
              </a:solidFill>
            </a:endParaRPr>
          </a:p>
        </p:txBody>
      </p:sp>
      <p:sp>
        <p:nvSpPr>
          <p:cNvPr id="5" name="TextBox 4"/>
          <p:cNvSpPr txBox="1"/>
          <p:nvPr/>
        </p:nvSpPr>
        <p:spPr>
          <a:xfrm>
            <a:off x="10621108" y="430823"/>
            <a:ext cx="314510" cy="369332"/>
          </a:xfrm>
          <a:prstGeom prst="rect">
            <a:avLst/>
          </a:prstGeom>
          <a:noFill/>
        </p:spPr>
        <p:txBody>
          <a:bodyPr wrap="none" rtlCol="0">
            <a:spAutoFit/>
          </a:bodyPr>
          <a:lstStyle/>
          <a:p>
            <a:r>
              <a:rPr lang="en-US" b="1" dirty="0" smtClean="0"/>
              <a:t>5</a:t>
            </a:r>
            <a:endParaRPr lang="en-US" b="1" dirty="0"/>
          </a:p>
        </p:txBody>
      </p:sp>
      <p:sp>
        <p:nvSpPr>
          <p:cNvPr id="8" name="TextBox 7"/>
          <p:cNvSpPr txBox="1"/>
          <p:nvPr/>
        </p:nvSpPr>
        <p:spPr>
          <a:xfrm>
            <a:off x="216131" y="1301804"/>
            <a:ext cx="5370022" cy="1815882"/>
          </a:xfrm>
          <a:prstGeom prst="rect">
            <a:avLst/>
          </a:prstGeom>
          <a:noFill/>
        </p:spPr>
        <p:txBody>
          <a:bodyPr wrap="square" rtlCol="0">
            <a:spAutoFit/>
          </a:bodyPr>
          <a:lstStyle/>
          <a:p>
            <a:pPr marL="285750" indent="-285750" algn="just">
              <a:buFont typeface="Arial" panose="020B0604020202020204" pitchFamily="34" charset="0"/>
              <a:buChar char="•"/>
            </a:pPr>
            <a:r>
              <a:rPr lang="en-US" sz="1600" b="1" dirty="0" smtClean="0"/>
              <a:t>In our </a:t>
            </a:r>
            <a:r>
              <a:rPr lang="en-US" sz="1600" b="1" dirty="0" smtClean="0">
                <a:solidFill>
                  <a:srgbClr val="3EFC24"/>
                </a:solidFill>
              </a:rPr>
              <a:t>original dataset </a:t>
            </a:r>
            <a:r>
              <a:rPr lang="en-US" sz="1600" b="1" dirty="0" smtClean="0"/>
              <a:t>we have tons of </a:t>
            </a:r>
            <a:r>
              <a:rPr lang="en-US" sz="1600" b="1" dirty="0" smtClean="0">
                <a:solidFill>
                  <a:srgbClr val="3EFC24"/>
                </a:solidFill>
              </a:rPr>
              <a:t>key value</a:t>
            </a:r>
            <a:r>
              <a:rPr lang="en-US" sz="1600" b="1" dirty="0" smtClean="0"/>
              <a:t> pairs. For our fine-tuning purpose we chose to keep only </a:t>
            </a:r>
            <a:r>
              <a:rPr lang="en-US" sz="1600" b="1" dirty="0" smtClean="0">
                <a:solidFill>
                  <a:srgbClr val="3EFC24"/>
                </a:solidFill>
              </a:rPr>
              <a:t>utterance</a:t>
            </a:r>
            <a:r>
              <a:rPr lang="en-US" sz="1600" b="1" dirty="0" smtClean="0"/>
              <a:t> (user query) and </a:t>
            </a:r>
            <a:r>
              <a:rPr lang="en-US" sz="1600" b="1" dirty="0" smtClean="0">
                <a:solidFill>
                  <a:srgbClr val="3EFC24"/>
                </a:solidFill>
              </a:rPr>
              <a:t>response</a:t>
            </a:r>
            <a:r>
              <a:rPr lang="en-US" sz="1600" b="1" dirty="0" smtClean="0"/>
              <a:t> (system answer) key value pairs. We renamed it to </a:t>
            </a:r>
            <a:r>
              <a:rPr lang="en-US" sz="1600" b="1" dirty="0" smtClean="0">
                <a:solidFill>
                  <a:srgbClr val="3EFC24"/>
                </a:solidFill>
              </a:rPr>
              <a:t>&lt;HUMAN&gt; </a:t>
            </a:r>
            <a:r>
              <a:rPr lang="en-US" sz="1600" b="1" dirty="0" smtClean="0"/>
              <a:t>and </a:t>
            </a:r>
            <a:r>
              <a:rPr lang="en-US" sz="1600" b="1" dirty="0" smtClean="0">
                <a:solidFill>
                  <a:srgbClr val="3EFC24"/>
                </a:solidFill>
              </a:rPr>
              <a:t>&lt;ASSISTANT&gt; </a:t>
            </a:r>
            <a:r>
              <a:rPr lang="en-US" sz="1600" b="1" dirty="0" smtClean="0"/>
              <a:t>pairs respectively as a list of  </a:t>
            </a:r>
            <a:r>
              <a:rPr lang="en-US" sz="1600" b="1" dirty="0" smtClean="0">
                <a:solidFill>
                  <a:srgbClr val="3EFC24"/>
                </a:solidFill>
              </a:rPr>
              <a:t>dialogue objects  </a:t>
            </a:r>
            <a:r>
              <a:rPr lang="en-US" sz="1600" b="1" dirty="0" smtClean="0"/>
              <a:t>for easier readability.</a:t>
            </a:r>
            <a:endParaRPr lang="en-US" sz="1600" b="1" dirty="0"/>
          </a:p>
        </p:txBody>
      </p:sp>
      <p:sp>
        <p:nvSpPr>
          <p:cNvPr id="9" name="TextBox 8"/>
          <p:cNvSpPr txBox="1"/>
          <p:nvPr/>
        </p:nvSpPr>
        <p:spPr>
          <a:xfrm>
            <a:off x="5810596" y="2776451"/>
            <a:ext cx="6008609" cy="400110"/>
          </a:xfrm>
          <a:prstGeom prst="rect">
            <a:avLst/>
          </a:prstGeom>
          <a:noFill/>
        </p:spPr>
        <p:txBody>
          <a:bodyPr wrap="square" rtlCol="0">
            <a:spAutoFit/>
          </a:bodyPr>
          <a:lstStyle/>
          <a:p>
            <a:pPr algn="ctr"/>
            <a:r>
              <a:rPr lang="en-US" sz="1000" b="1" dirty="0" smtClean="0"/>
              <a:t>Code Snippet 1</a:t>
            </a:r>
            <a:r>
              <a:rPr lang="en-US" sz="1000" b="1" i="1" dirty="0" smtClean="0"/>
              <a:t>: Making changes to our original dataset </a:t>
            </a:r>
            <a:endParaRPr lang="en-US" sz="1000" i="1" dirty="0"/>
          </a:p>
          <a:p>
            <a:endParaRPr lang="en-US" sz="1000" i="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258" y="3458920"/>
            <a:ext cx="11386943" cy="1627989"/>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258" y="5714621"/>
            <a:ext cx="11386943" cy="643677"/>
          </a:xfrm>
          <a:prstGeom prst="rect">
            <a:avLst/>
          </a:prstGeom>
        </p:spPr>
      </p:pic>
      <p:sp>
        <p:nvSpPr>
          <p:cNvPr id="13" name="TextBox 12"/>
          <p:cNvSpPr txBox="1"/>
          <p:nvPr/>
        </p:nvSpPr>
        <p:spPr>
          <a:xfrm>
            <a:off x="2581849" y="5086909"/>
            <a:ext cx="6008609" cy="400110"/>
          </a:xfrm>
          <a:prstGeom prst="rect">
            <a:avLst/>
          </a:prstGeom>
          <a:noFill/>
        </p:spPr>
        <p:txBody>
          <a:bodyPr wrap="square" rtlCol="0">
            <a:spAutoFit/>
          </a:bodyPr>
          <a:lstStyle/>
          <a:p>
            <a:pPr algn="ctr"/>
            <a:r>
              <a:rPr lang="en-US" sz="1000" b="1" dirty="0" smtClean="0"/>
              <a:t>Fig 1</a:t>
            </a:r>
            <a:r>
              <a:rPr lang="en-US" sz="1000" b="1" i="1" dirty="0" smtClean="0"/>
              <a:t>: Structure of Original Dataset</a:t>
            </a:r>
            <a:endParaRPr lang="en-US" sz="1000" i="1" dirty="0"/>
          </a:p>
          <a:p>
            <a:endParaRPr lang="en-US" sz="1000" i="1" dirty="0"/>
          </a:p>
        </p:txBody>
      </p:sp>
      <p:sp>
        <p:nvSpPr>
          <p:cNvPr id="14" name="TextBox 13"/>
          <p:cNvSpPr txBox="1"/>
          <p:nvPr/>
        </p:nvSpPr>
        <p:spPr>
          <a:xfrm>
            <a:off x="2581849" y="6358298"/>
            <a:ext cx="6008609" cy="400110"/>
          </a:xfrm>
          <a:prstGeom prst="rect">
            <a:avLst/>
          </a:prstGeom>
          <a:noFill/>
        </p:spPr>
        <p:txBody>
          <a:bodyPr wrap="square" rtlCol="0">
            <a:spAutoFit/>
          </a:bodyPr>
          <a:lstStyle/>
          <a:p>
            <a:pPr algn="ctr"/>
            <a:r>
              <a:rPr lang="en-US" sz="1000" b="1" dirty="0" smtClean="0"/>
              <a:t>Fig 2</a:t>
            </a:r>
            <a:r>
              <a:rPr lang="en-US" sz="1000" b="1" i="1" dirty="0" smtClean="0"/>
              <a:t>: Structure of Dataset after making the changes</a:t>
            </a:r>
            <a:endParaRPr lang="en-US" sz="1000" i="1" dirty="0"/>
          </a:p>
          <a:p>
            <a:endParaRPr lang="en-US" sz="1000" i="1" dirty="0"/>
          </a:p>
        </p:txBody>
      </p:sp>
    </p:spTree>
    <p:extLst>
      <p:ext uri="{BB962C8B-B14F-4D97-AF65-F5344CB8AC3E}">
        <p14:creationId xmlns:p14="http://schemas.microsoft.com/office/powerpoint/2010/main" val="16547912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264" y="2273405"/>
            <a:ext cx="11655669" cy="4064669"/>
          </a:xfrm>
        </p:spPr>
        <p:txBody>
          <a:bodyPr>
            <a:normAutofit/>
          </a:bodyPr>
          <a:lstStyle/>
          <a:p>
            <a:pPr algn="just">
              <a:buFont typeface="Arial" panose="020B0604020202020204" pitchFamily="34" charset="0"/>
              <a:buChar char="•"/>
            </a:pPr>
            <a:r>
              <a:rPr lang="en-US" sz="1600" b="1" dirty="0" err="1" smtClean="0">
                <a:solidFill>
                  <a:srgbClr val="3EFC24"/>
                </a:solidFill>
              </a:rPr>
              <a:t>bitsandbytes</a:t>
            </a:r>
            <a:r>
              <a:rPr lang="en-US" sz="1600" b="1" dirty="0" smtClean="0">
                <a:solidFill>
                  <a:srgbClr val="3EFC24"/>
                </a:solidFill>
              </a:rPr>
              <a:t> - </a:t>
            </a:r>
            <a:r>
              <a:rPr lang="en-US" sz="1600" b="1" dirty="0" smtClean="0"/>
              <a:t>for </a:t>
            </a:r>
            <a:r>
              <a:rPr lang="en-US" sz="1600" b="1" dirty="0"/>
              <a:t>quantization of </a:t>
            </a:r>
            <a:r>
              <a:rPr lang="en-US" sz="1600" b="1" dirty="0" smtClean="0"/>
              <a:t>LLM</a:t>
            </a:r>
            <a:endParaRPr lang="en-US" sz="1600" b="1" dirty="0">
              <a:solidFill>
                <a:srgbClr val="3EFC24"/>
              </a:solidFill>
            </a:endParaRPr>
          </a:p>
          <a:p>
            <a:pPr algn="just">
              <a:buFont typeface="Arial" panose="020B0604020202020204" pitchFamily="34" charset="0"/>
              <a:buChar char="•"/>
            </a:pPr>
            <a:r>
              <a:rPr lang="en-US" sz="1600" b="1" dirty="0" err="1" smtClean="0">
                <a:solidFill>
                  <a:srgbClr val="3EFC24"/>
                </a:solidFill>
              </a:rPr>
              <a:t>peft</a:t>
            </a:r>
            <a:r>
              <a:rPr lang="en-US" sz="1600" b="1" dirty="0" smtClean="0">
                <a:solidFill>
                  <a:srgbClr val="3EFC24"/>
                </a:solidFill>
              </a:rPr>
              <a:t> - </a:t>
            </a:r>
            <a:r>
              <a:rPr lang="en-US" sz="1600" b="1" dirty="0" smtClean="0"/>
              <a:t>for </a:t>
            </a:r>
            <a:r>
              <a:rPr lang="en-US" sz="1600" b="1" dirty="0"/>
              <a:t>fine-tuning of </a:t>
            </a:r>
            <a:r>
              <a:rPr lang="en-US" sz="1600" b="1" dirty="0" err="1"/>
              <a:t>LoRA</a:t>
            </a:r>
            <a:r>
              <a:rPr lang="en-US" sz="1600" b="1" dirty="0"/>
              <a:t> </a:t>
            </a:r>
            <a:r>
              <a:rPr lang="en-US" sz="1600" b="1" dirty="0" smtClean="0"/>
              <a:t>parameters</a:t>
            </a:r>
          </a:p>
          <a:p>
            <a:pPr algn="just">
              <a:buFont typeface="Arial" panose="020B0604020202020204" pitchFamily="34" charset="0"/>
              <a:buChar char="•"/>
            </a:pPr>
            <a:r>
              <a:rPr lang="en-US" sz="1600" b="1" dirty="0">
                <a:solidFill>
                  <a:srgbClr val="3EFC24"/>
                </a:solidFill>
              </a:rPr>
              <a:t>d</a:t>
            </a:r>
            <a:r>
              <a:rPr lang="en-US" sz="1600" b="1" dirty="0" smtClean="0">
                <a:solidFill>
                  <a:srgbClr val="3EFC24"/>
                </a:solidFill>
              </a:rPr>
              <a:t>atasets - </a:t>
            </a:r>
            <a:r>
              <a:rPr lang="en-US" sz="1600" b="1" dirty="0" smtClean="0"/>
              <a:t>for </a:t>
            </a:r>
            <a:r>
              <a:rPr lang="en-US" sz="1600" b="1" dirty="0"/>
              <a:t>loading of HF </a:t>
            </a:r>
            <a:r>
              <a:rPr lang="en-US" sz="1600" b="1" dirty="0" smtClean="0"/>
              <a:t>datasets</a:t>
            </a:r>
          </a:p>
          <a:p>
            <a:pPr algn="just">
              <a:buFont typeface="Arial" panose="020B0604020202020204" pitchFamily="34" charset="0"/>
              <a:buChar char="•"/>
            </a:pPr>
            <a:r>
              <a:rPr lang="en-US" sz="1600" b="1" dirty="0" err="1">
                <a:solidFill>
                  <a:srgbClr val="3EFC24"/>
                </a:solidFill>
              </a:rPr>
              <a:t>w</a:t>
            </a:r>
            <a:r>
              <a:rPr lang="en-US" sz="1600" b="1" dirty="0" err="1" smtClean="0">
                <a:solidFill>
                  <a:srgbClr val="3EFC24"/>
                </a:solidFill>
              </a:rPr>
              <a:t>andb</a:t>
            </a:r>
            <a:r>
              <a:rPr lang="en-US" sz="1600" b="1" dirty="0" smtClean="0">
                <a:solidFill>
                  <a:srgbClr val="3EFC24"/>
                </a:solidFill>
              </a:rPr>
              <a:t> -  </a:t>
            </a:r>
            <a:r>
              <a:rPr lang="en-US" sz="1600" b="1" dirty="0" smtClean="0"/>
              <a:t>for </a:t>
            </a:r>
            <a:r>
              <a:rPr lang="en-US" sz="1600" b="1" dirty="0"/>
              <a:t>monitoring of fine-tuning </a:t>
            </a:r>
            <a:r>
              <a:rPr lang="en-US" sz="1600" b="1" dirty="0" smtClean="0"/>
              <a:t>metrics</a:t>
            </a:r>
            <a:r>
              <a:rPr lang="en-US" sz="1600" b="1" dirty="0" smtClean="0">
                <a:solidFill>
                  <a:srgbClr val="3EFC24"/>
                </a:solidFill>
              </a:rPr>
              <a:t> </a:t>
            </a:r>
            <a:endParaRPr lang="en-US" sz="1600" b="1" dirty="0">
              <a:solidFill>
                <a:srgbClr val="3EFC24"/>
              </a:solidFill>
            </a:endParaRPr>
          </a:p>
          <a:p>
            <a:pPr algn="just">
              <a:buFont typeface="Arial" panose="020B0604020202020204" pitchFamily="34" charset="0"/>
              <a:buChar char="•"/>
            </a:pPr>
            <a:r>
              <a:rPr lang="en-US" sz="1600" b="1" dirty="0" err="1" smtClean="0">
                <a:solidFill>
                  <a:srgbClr val="3EFC24"/>
                </a:solidFill>
              </a:rPr>
              <a:t>trl</a:t>
            </a:r>
            <a:r>
              <a:rPr lang="en-US" sz="1600" b="1" dirty="0" smtClean="0">
                <a:solidFill>
                  <a:srgbClr val="3EFC24"/>
                </a:solidFill>
              </a:rPr>
              <a:t> - </a:t>
            </a:r>
            <a:r>
              <a:rPr lang="en-US" sz="1600" b="1" dirty="0" smtClean="0"/>
              <a:t>for </a:t>
            </a:r>
            <a:r>
              <a:rPr lang="en-US" sz="1600" b="1" dirty="0"/>
              <a:t>training transformer LLMs with supervised fine-tuning </a:t>
            </a:r>
            <a:r>
              <a:rPr lang="en-US" sz="1600" b="1" dirty="0" smtClean="0"/>
              <a:t>steps</a:t>
            </a:r>
          </a:p>
          <a:p>
            <a:pPr algn="just">
              <a:buFont typeface="Arial" panose="020B0604020202020204" pitchFamily="34" charset="0"/>
              <a:buChar char="•"/>
            </a:pPr>
            <a:r>
              <a:rPr lang="en-US" sz="1600" b="1" dirty="0">
                <a:solidFill>
                  <a:srgbClr val="3EFC24"/>
                </a:solidFill>
              </a:rPr>
              <a:t>t</a:t>
            </a:r>
            <a:r>
              <a:rPr lang="en-US" sz="1600" b="1" dirty="0" smtClean="0">
                <a:solidFill>
                  <a:srgbClr val="3EFC24"/>
                </a:solidFill>
              </a:rPr>
              <a:t>ransformers -</a:t>
            </a:r>
            <a:r>
              <a:rPr lang="en-US" sz="1600" b="1" dirty="0" smtClean="0"/>
              <a:t> </a:t>
            </a:r>
            <a:r>
              <a:rPr lang="en-US" sz="1600" b="1" dirty="0"/>
              <a:t>provides state-of-the-art machine learning models for natural language processing (NLP), including BERT, </a:t>
            </a:r>
            <a:r>
              <a:rPr lang="en-US" sz="1600" b="1" dirty="0" smtClean="0"/>
              <a:t>T5, Falcon </a:t>
            </a:r>
            <a:r>
              <a:rPr lang="en-US" sz="1600" b="1" dirty="0"/>
              <a:t>and many </a:t>
            </a:r>
            <a:r>
              <a:rPr lang="en-US" sz="1600" b="1" dirty="0" smtClean="0"/>
              <a:t>others</a:t>
            </a:r>
          </a:p>
          <a:p>
            <a:pPr algn="just">
              <a:buFont typeface="Arial" panose="020B0604020202020204" pitchFamily="34" charset="0"/>
              <a:buChar char="•"/>
            </a:pPr>
            <a:r>
              <a:rPr lang="en-US" sz="1600" b="1" dirty="0">
                <a:solidFill>
                  <a:srgbClr val="3EFC24"/>
                </a:solidFill>
              </a:rPr>
              <a:t>accelerate -</a:t>
            </a:r>
            <a:r>
              <a:rPr lang="en-US" sz="1600" b="1" dirty="0"/>
              <a:t> helps streamline and optimize the training of </a:t>
            </a:r>
            <a:r>
              <a:rPr lang="en-US" sz="1600" b="1" dirty="0" err="1"/>
              <a:t>PyTorch</a:t>
            </a:r>
            <a:r>
              <a:rPr lang="en-US" sz="1600" b="1" dirty="0"/>
              <a:t> models, especially for distributed and mixed-precision </a:t>
            </a:r>
            <a:r>
              <a:rPr lang="en-US" sz="1600" b="1" dirty="0" smtClean="0"/>
              <a:t>training</a:t>
            </a:r>
          </a:p>
          <a:p>
            <a:pPr algn="just">
              <a:buFont typeface="Arial" panose="020B0604020202020204" pitchFamily="34" charset="0"/>
              <a:buChar char="•"/>
            </a:pPr>
            <a:r>
              <a:rPr lang="en-US" sz="1600" b="1" dirty="0" err="1">
                <a:solidFill>
                  <a:srgbClr val="3EFC24"/>
                </a:solidFill>
              </a:rPr>
              <a:t>e</a:t>
            </a:r>
            <a:r>
              <a:rPr lang="en-US" sz="1600" b="1" dirty="0" err="1" smtClean="0">
                <a:solidFill>
                  <a:srgbClr val="3EFC24"/>
                </a:solidFill>
              </a:rPr>
              <a:t>inops</a:t>
            </a:r>
            <a:r>
              <a:rPr lang="en-US" sz="1600" b="1" dirty="0" smtClean="0">
                <a:solidFill>
                  <a:srgbClr val="3EFC24"/>
                </a:solidFill>
              </a:rPr>
              <a:t> -</a:t>
            </a:r>
            <a:r>
              <a:rPr lang="en-US" sz="1600" b="1" dirty="0" smtClean="0"/>
              <a:t> </a:t>
            </a:r>
            <a:r>
              <a:rPr lang="en-US" sz="1600" b="1" dirty="0"/>
              <a:t>library for flexible and readable tensor operations. It simplifies complex tensor manipulations by providing a high-level, readable syntax</a:t>
            </a:r>
          </a:p>
          <a:p>
            <a:pPr algn="just">
              <a:buFont typeface="Arial" panose="020B0604020202020204" pitchFamily="34" charset="0"/>
              <a:buChar char="•"/>
            </a:pPr>
            <a:endParaRPr lang="en-US" sz="1800" b="1" dirty="0"/>
          </a:p>
          <a:p>
            <a:pPr algn="just">
              <a:buFont typeface="Arial" panose="020B0604020202020204" pitchFamily="34" charset="0"/>
              <a:buChar char="•"/>
            </a:pPr>
            <a:endParaRPr lang="en-US" sz="1800" b="1" dirty="0">
              <a:solidFill>
                <a:srgbClr val="3EFC24"/>
              </a:solidFill>
            </a:endParaRPr>
          </a:p>
        </p:txBody>
      </p:sp>
      <p:sp>
        <p:nvSpPr>
          <p:cNvPr id="5" name="TextBox 4"/>
          <p:cNvSpPr txBox="1"/>
          <p:nvPr/>
        </p:nvSpPr>
        <p:spPr>
          <a:xfrm>
            <a:off x="10621108" y="430823"/>
            <a:ext cx="314510" cy="369332"/>
          </a:xfrm>
          <a:prstGeom prst="rect">
            <a:avLst/>
          </a:prstGeom>
          <a:noFill/>
        </p:spPr>
        <p:txBody>
          <a:bodyPr wrap="none" rtlCol="0">
            <a:spAutoFit/>
          </a:bodyPr>
          <a:lstStyle/>
          <a:p>
            <a:r>
              <a:rPr lang="en-US" b="1" dirty="0" smtClean="0"/>
              <a:t>6</a:t>
            </a:r>
            <a:endParaRPr lang="en-US" b="1" dirty="0"/>
          </a:p>
        </p:txBody>
      </p:sp>
      <p:sp>
        <p:nvSpPr>
          <p:cNvPr id="8" name="TextBox 7"/>
          <p:cNvSpPr txBox="1"/>
          <p:nvPr/>
        </p:nvSpPr>
        <p:spPr>
          <a:xfrm>
            <a:off x="3020042" y="1766425"/>
            <a:ext cx="5830114" cy="400110"/>
          </a:xfrm>
          <a:prstGeom prst="rect">
            <a:avLst/>
          </a:prstGeom>
          <a:noFill/>
        </p:spPr>
        <p:txBody>
          <a:bodyPr wrap="square" rtlCol="0">
            <a:spAutoFit/>
          </a:bodyPr>
          <a:lstStyle/>
          <a:p>
            <a:pPr algn="ctr"/>
            <a:r>
              <a:rPr lang="en-US" sz="1000" b="1" dirty="0"/>
              <a:t>Code Snippet </a:t>
            </a:r>
            <a:r>
              <a:rPr lang="en-US" sz="1000" b="1" dirty="0" smtClean="0"/>
              <a:t>2</a:t>
            </a:r>
            <a:r>
              <a:rPr lang="en-US" sz="1000" b="1" i="1" dirty="0" smtClean="0"/>
              <a:t>: Installing libraries for </a:t>
            </a:r>
            <a:r>
              <a:rPr lang="en-US" sz="1000" b="1" i="1" dirty="0" err="1" smtClean="0"/>
              <a:t>QLoRA</a:t>
            </a:r>
            <a:endParaRPr lang="en-US" sz="1000" i="1" dirty="0"/>
          </a:p>
          <a:p>
            <a:endParaRPr lang="en-US" sz="1000" i="1" dirty="0"/>
          </a:p>
        </p:txBody>
      </p:sp>
      <p:sp>
        <p:nvSpPr>
          <p:cNvPr id="10" name="Title 1"/>
          <p:cNvSpPr txBox="1">
            <a:spLocks/>
          </p:cNvSpPr>
          <p:nvPr/>
        </p:nvSpPr>
        <p:spPr>
          <a:xfrm>
            <a:off x="0" y="155697"/>
            <a:ext cx="12394223" cy="76490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rgbClr val="66FF99"/>
                </a:solidFill>
              </a:rPr>
              <a:t>      </a:t>
            </a:r>
            <a:r>
              <a:rPr lang="en-US" sz="4000" b="1" dirty="0" smtClean="0">
                <a:solidFill>
                  <a:srgbClr val="FF9933"/>
                </a:solidFill>
              </a:rPr>
              <a:t>II. INSTALLING LIBRARIES FOR </a:t>
            </a:r>
            <a:r>
              <a:rPr lang="en-US" sz="4000" b="1" dirty="0" err="1" smtClean="0">
                <a:solidFill>
                  <a:srgbClr val="FF9933"/>
                </a:solidFill>
              </a:rPr>
              <a:t>QLoRA</a:t>
            </a:r>
            <a:endParaRPr lang="en-US" sz="4000" b="1" dirty="0">
              <a:solidFill>
                <a:srgbClr val="FF9933"/>
              </a:solidFil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9831" y="1356486"/>
            <a:ext cx="5830114" cy="352474"/>
          </a:xfrm>
          <a:prstGeom prst="rect">
            <a:avLst/>
          </a:prstGeom>
        </p:spPr>
      </p:pic>
    </p:spTree>
    <p:extLst>
      <p:ext uri="{BB962C8B-B14F-4D97-AF65-F5344CB8AC3E}">
        <p14:creationId xmlns:p14="http://schemas.microsoft.com/office/powerpoint/2010/main" val="3702620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21108" y="430823"/>
            <a:ext cx="314510" cy="369332"/>
          </a:xfrm>
          <a:prstGeom prst="rect">
            <a:avLst/>
          </a:prstGeom>
          <a:noFill/>
        </p:spPr>
        <p:txBody>
          <a:bodyPr wrap="none" rtlCol="0">
            <a:spAutoFit/>
          </a:bodyPr>
          <a:lstStyle/>
          <a:p>
            <a:r>
              <a:rPr lang="en-US" b="1" dirty="0"/>
              <a:t>7</a:t>
            </a:r>
          </a:p>
        </p:txBody>
      </p:sp>
      <p:sp>
        <p:nvSpPr>
          <p:cNvPr id="8" name="TextBox 7"/>
          <p:cNvSpPr txBox="1"/>
          <p:nvPr/>
        </p:nvSpPr>
        <p:spPr>
          <a:xfrm>
            <a:off x="2794770" y="6217659"/>
            <a:ext cx="5830114" cy="400110"/>
          </a:xfrm>
          <a:prstGeom prst="rect">
            <a:avLst/>
          </a:prstGeom>
          <a:noFill/>
        </p:spPr>
        <p:txBody>
          <a:bodyPr wrap="square" rtlCol="0">
            <a:spAutoFit/>
          </a:bodyPr>
          <a:lstStyle/>
          <a:p>
            <a:pPr algn="ctr"/>
            <a:r>
              <a:rPr lang="en-US" sz="1000" b="1" dirty="0"/>
              <a:t>Code Snippet 3</a:t>
            </a:r>
            <a:r>
              <a:rPr lang="en-US" sz="1000" b="1" i="1" dirty="0" smtClean="0"/>
              <a:t>: Quantization of Falcon-7B model</a:t>
            </a:r>
            <a:endParaRPr lang="en-US" sz="1000" i="1" dirty="0"/>
          </a:p>
          <a:p>
            <a:endParaRPr lang="en-US" sz="1000" i="1" dirty="0"/>
          </a:p>
        </p:txBody>
      </p:sp>
      <p:sp>
        <p:nvSpPr>
          <p:cNvPr id="10" name="Title 1"/>
          <p:cNvSpPr txBox="1">
            <a:spLocks/>
          </p:cNvSpPr>
          <p:nvPr/>
        </p:nvSpPr>
        <p:spPr>
          <a:xfrm>
            <a:off x="-700987" y="233037"/>
            <a:ext cx="12394223" cy="76490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smtClean="0">
                <a:solidFill>
                  <a:srgbClr val="66FF99"/>
                </a:solidFill>
              </a:rPr>
              <a:t>      </a:t>
            </a:r>
            <a:r>
              <a:rPr lang="en-US" sz="4000" b="1" dirty="0" smtClean="0">
                <a:solidFill>
                  <a:srgbClr val="FF9933"/>
                </a:solidFill>
              </a:rPr>
              <a:t>III. QUANTIZATION OF FALCON-7B MODEL</a:t>
            </a:r>
            <a:endParaRPr lang="en-US" sz="4000" b="1" dirty="0">
              <a:solidFill>
                <a:srgbClr val="FF9933"/>
              </a:solidFill>
            </a:endParaRPr>
          </a:p>
        </p:txBody>
      </p:sp>
      <p:pic>
        <p:nvPicPr>
          <p:cNvPr id="4" name="Picture 3"/>
          <p:cNvPicPr>
            <a:picLocks noChangeAspect="1"/>
          </p:cNvPicPr>
          <p:nvPr/>
        </p:nvPicPr>
        <p:blipFill>
          <a:blip r:embed="rId2"/>
          <a:stretch>
            <a:fillRect/>
          </a:stretch>
        </p:blipFill>
        <p:spPr>
          <a:xfrm>
            <a:off x="1204912" y="3559813"/>
            <a:ext cx="9297698" cy="2657846"/>
          </a:xfrm>
          <a:prstGeom prst="rect">
            <a:avLst/>
          </a:prstGeom>
        </p:spPr>
      </p:pic>
      <p:sp>
        <p:nvSpPr>
          <p:cNvPr id="9" name="TextBox 8"/>
          <p:cNvSpPr txBox="1"/>
          <p:nvPr/>
        </p:nvSpPr>
        <p:spPr>
          <a:xfrm>
            <a:off x="148397" y="1517835"/>
            <a:ext cx="11874269" cy="156966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b="1" dirty="0" smtClean="0"/>
              <a:t>We load </a:t>
            </a:r>
            <a:r>
              <a:rPr lang="en-US" sz="1600" b="1" dirty="0"/>
              <a:t>a </a:t>
            </a:r>
            <a:r>
              <a:rPr lang="en-US" sz="1600" b="1" dirty="0" err="1">
                <a:solidFill>
                  <a:srgbClr val="3EFC24"/>
                </a:solidFill>
              </a:rPr>
              <a:t>sharded</a:t>
            </a:r>
            <a:r>
              <a:rPr lang="en-US" sz="1600" b="1" dirty="0">
                <a:solidFill>
                  <a:srgbClr val="3EFC24"/>
                </a:solidFill>
              </a:rPr>
              <a:t> model</a:t>
            </a:r>
            <a:r>
              <a:rPr lang="en-US" sz="1600" b="1" dirty="0"/>
              <a:t> instead of one single large model. The advantage of using a </a:t>
            </a:r>
            <a:r>
              <a:rPr lang="en-US" sz="1600" b="1" dirty="0" err="1" smtClean="0"/>
              <a:t>sharded</a:t>
            </a:r>
            <a:r>
              <a:rPr lang="en-US" sz="1600" b="1" dirty="0" smtClean="0"/>
              <a:t> </a:t>
            </a:r>
            <a:r>
              <a:rPr lang="en-US" sz="1600" b="1" dirty="0"/>
              <a:t>model is that when combined with </a:t>
            </a:r>
            <a:r>
              <a:rPr lang="en-US" sz="1600" b="1" dirty="0">
                <a:solidFill>
                  <a:srgbClr val="3EFC24"/>
                </a:solidFill>
              </a:rPr>
              <a:t>accelerate</a:t>
            </a:r>
            <a:r>
              <a:rPr lang="en-US" sz="1600" b="1" dirty="0"/>
              <a:t>, that helps accelerate to take a particular piece and then move it to </a:t>
            </a:r>
            <a:r>
              <a:rPr lang="en-US" sz="1600" b="1" dirty="0">
                <a:solidFill>
                  <a:srgbClr val="3EFC24"/>
                </a:solidFill>
              </a:rPr>
              <a:t>different parts of memory</a:t>
            </a:r>
            <a:r>
              <a:rPr lang="en-US" sz="1600" b="1" dirty="0"/>
              <a:t> sometimes CPU or GPU, and hence that helps fine-tune a large model in </a:t>
            </a:r>
            <a:r>
              <a:rPr lang="en-US" sz="1600" b="1" dirty="0">
                <a:solidFill>
                  <a:srgbClr val="3EFC24"/>
                </a:solidFill>
              </a:rPr>
              <a:t>smaller amounts of </a:t>
            </a:r>
            <a:r>
              <a:rPr lang="en-US" sz="1600" b="1" dirty="0" smtClean="0">
                <a:solidFill>
                  <a:srgbClr val="3EFC24"/>
                </a:solidFill>
              </a:rPr>
              <a:t>memory </a:t>
            </a:r>
            <a:r>
              <a:rPr lang="en-US" sz="1600" b="1" dirty="0" smtClean="0"/>
              <a:t>[4]. We </a:t>
            </a:r>
            <a:r>
              <a:rPr lang="en-US" sz="1600" b="1" dirty="0"/>
              <a:t>have used </a:t>
            </a:r>
            <a:r>
              <a:rPr lang="en-US" sz="1600" b="1" dirty="0" err="1">
                <a:solidFill>
                  <a:srgbClr val="3EFC24"/>
                </a:solidFill>
              </a:rPr>
              <a:t>ybelkada</a:t>
            </a:r>
            <a:r>
              <a:rPr lang="en-US" sz="1600" b="1" dirty="0">
                <a:solidFill>
                  <a:srgbClr val="3EFC24"/>
                </a:solidFill>
              </a:rPr>
              <a:t>/falcon-7b-sharded-bf16</a:t>
            </a:r>
            <a:r>
              <a:rPr lang="en-US" sz="1600" b="1" dirty="0"/>
              <a:t> </a:t>
            </a:r>
            <a:r>
              <a:rPr lang="en-US" sz="1600" b="1" dirty="0" err="1"/>
              <a:t>sharded</a:t>
            </a:r>
            <a:r>
              <a:rPr lang="en-US" sz="1600" b="1" dirty="0"/>
              <a:t> model.</a:t>
            </a:r>
          </a:p>
        </p:txBody>
      </p:sp>
    </p:spTree>
    <p:extLst>
      <p:ext uri="{BB962C8B-B14F-4D97-AF65-F5344CB8AC3E}">
        <p14:creationId xmlns:p14="http://schemas.microsoft.com/office/powerpoint/2010/main" val="19566939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21108" y="430823"/>
            <a:ext cx="314510" cy="369332"/>
          </a:xfrm>
          <a:prstGeom prst="rect">
            <a:avLst/>
          </a:prstGeom>
          <a:noFill/>
        </p:spPr>
        <p:txBody>
          <a:bodyPr wrap="none" rtlCol="0">
            <a:spAutoFit/>
          </a:bodyPr>
          <a:lstStyle/>
          <a:p>
            <a:r>
              <a:rPr lang="en-US" b="1" dirty="0"/>
              <a:t>8</a:t>
            </a:r>
          </a:p>
        </p:txBody>
      </p:sp>
      <p:sp>
        <p:nvSpPr>
          <p:cNvPr id="10" name="Title 1"/>
          <p:cNvSpPr txBox="1">
            <a:spLocks/>
          </p:cNvSpPr>
          <p:nvPr/>
        </p:nvSpPr>
        <p:spPr>
          <a:xfrm>
            <a:off x="-700987" y="233037"/>
            <a:ext cx="12394223" cy="76490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smtClean="0">
                <a:solidFill>
                  <a:srgbClr val="66FF99"/>
                </a:solidFill>
              </a:rPr>
              <a:t>      </a:t>
            </a:r>
            <a:r>
              <a:rPr lang="en-US" sz="4000" b="1" dirty="0" smtClean="0">
                <a:solidFill>
                  <a:srgbClr val="FF9933"/>
                </a:solidFill>
              </a:rPr>
              <a:t>III. QUANTIZATION OF FALCON-7B MODEL</a:t>
            </a:r>
            <a:endParaRPr lang="en-US" sz="4000" b="1" dirty="0">
              <a:solidFill>
                <a:srgbClr val="FF9933"/>
              </a:solidFill>
            </a:endParaRPr>
          </a:p>
        </p:txBody>
      </p:sp>
      <p:sp>
        <p:nvSpPr>
          <p:cNvPr id="9" name="TextBox 8"/>
          <p:cNvSpPr txBox="1"/>
          <p:nvPr/>
        </p:nvSpPr>
        <p:spPr>
          <a:xfrm>
            <a:off x="89130" y="1577101"/>
            <a:ext cx="11874269" cy="452431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b="1" dirty="0"/>
              <a:t>The </a:t>
            </a:r>
            <a:r>
              <a:rPr lang="en-US" sz="1600" b="1" dirty="0" err="1">
                <a:solidFill>
                  <a:srgbClr val="3EFC24"/>
                </a:solidFill>
              </a:rPr>
              <a:t>BitsAndBytesConfig</a:t>
            </a:r>
            <a:r>
              <a:rPr lang="en-US" sz="1600" b="1" dirty="0"/>
              <a:t> configures the quantization process for a model, specifying that it should use </a:t>
            </a:r>
            <a:r>
              <a:rPr lang="en-US" sz="1600" b="1" dirty="0">
                <a:solidFill>
                  <a:srgbClr val="3EFC24"/>
                </a:solidFill>
              </a:rPr>
              <a:t>4-bit quantization</a:t>
            </a:r>
            <a:r>
              <a:rPr lang="en-US" sz="1600" b="1" dirty="0"/>
              <a:t> with the </a:t>
            </a:r>
            <a:r>
              <a:rPr lang="en-US" sz="1600" b="1" dirty="0">
                <a:solidFill>
                  <a:srgbClr val="3EFC24"/>
                </a:solidFill>
              </a:rPr>
              <a:t>NF4</a:t>
            </a:r>
            <a:r>
              <a:rPr lang="en-US" sz="1600" b="1" dirty="0"/>
              <a:t> data type and </a:t>
            </a:r>
            <a:r>
              <a:rPr lang="en-US" sz="1600" b="1" dirty="0">
                <a:solidFill>
                  <a:srgbClr val="3EFC24"/>
                </a:solidFill>
              </a:rPr>
              <a:t>compute</a:t>
            </a:r>
            <a:r>
              <a:rPr lang="en-US" sz="1600" b="1" dirty="0"/>
              <a:t> using the </a:t>
            </a:r>
            <a:r>
              <a:rPr lang="en-US" sz="1600" b="1" dirty="0">
                <a:solidFill>
                  <a:srgbClr val="3EFC24"/>
                </a:solidFill>
              </a:rPr>
              <a:t>torch.bfloat16</a:t>
            </a:r>
            <a:r>
              <a:rPr lang="en-US" sz="1600" b="1" dirty="0"/>
              <a:t> data type. The </a:t>
            </a:r>
            <a:r>
              <a:rPr lang="en-US" sz="1600" b="1" dirty="0">
                <a:solidFill>
                  <a:srgbClr val="3EFC24"/>
                </a:solidFill>
              </a:rPr>
              <a:t>nested quantization technique</a:t>
            </a:r>
            <a:r>
              <a:rPr lang="en-US" sz="1600" b="1" dirty="0"/>
              <a:t> is also enabled for enhanced </a:t>
            </a:r>
            <a:r>
              <a:rPr lang="en-US" sz="1600" b="1" dirty="0">
                <a:solidFill>
                  <a:srgbClr val="3EFC24"/>
                </a:solidFill>
              </a:rPr>
              <a:t>memory </a:t>
            </a:r>
            <a:r>
              <a:rPr lang="en-US" sz="1600" b="1" dirty="0" smtClean="0">
                <a:solidFill>
                  <a:srgbClr val="3EFC24"/>
                </a:solidFill>
              </a:rPr>
              <a:t>efficiency </a:t>
            </a:r>
            <a:r>
              <a:rPr lang="en-US" sz="1600" b="1" dirty="0" smtClean="0"/>
              <a:t>[6].</a:t>
            </a:r>
          </a:p>
          <a:p>
            <a:pPr algn="just">
              <a:lnSpc>
                <a:spcPct val="150000"/>
              </a:lnSpc>
            </a:pPr>
            <a:endParaRPr lang="en-US" sz="1600" b="1" dirty="0" smtClean="0"/>
          </a:p>
          <a:p>
            <a:pPr marL="742950" lvl="1" indent="-285750" algn="just">
              <a:lnSpc>
                <a:spcPct val="150000"/>
              </a:lnSpc>
              <a:buFont typeface="Wingdings" panose="05000000000000000000" pitchFamily="2" charset="2"/>
              <a:buChar char="§"/>
            </a:pPr>
            <a:r>
              <a:rPr lang="en-US" sz="1600" b="1" dirty="0" smtClean="0">
                <a:solidFill>
                  <a:srgbClr val="3EFC24"/>
                </a:solidFill>
              </a:rPr>
              <a:t>load_in_4bit = True</a:t>
            </a:r>
            <a:r>
              <a:rPr lang="en-US" sz="1600" b="1" dirty="0"/>
              <a:t>: This argument indicates that the model should be loaded in 4-bit quantization. By doing so, memory usage can be reduced by approximately fourfold.</a:t>
            </a:r>
          </a:p>
          <a:p>
            <a:pPr marL="742950" lvl="1" indent="-285750" algn="just">
              <a:lnSpc>
                <a:spcPct val="150000"/>
              </a:lnSpc>
              <a:buFont typeface="Wingdings" panose="05000000000000000000" pitchFamily="2" charset="2"/>
              <a:buChar char="§"/>
            </a:pPr>
            <a:r>
              <a:rPr lang="en-US" sz="1600" b="1" dirty="0" smtClean="0">
                <a:solidFill>
                  <a:srgbClr val="3EFC24"/>
                </a:solidFill>
              </a:rPr>
              <a:t>bnb_4bit_use_double_quant = True</a:t>
            </a:r>
            <a:r>
              <a:rPr lang="en-US" sz="1600" b="1" dirty="0"/>
              <a:t>: This argument suggests using the nested quantization technique, which offers even greater memory efficiency without compromising performance.</a:t>
            </a:r>
          </a:p>
          <a:p>
            <a:pPr marL="742950" lvl="1" indent="-285750" algn="just">
              <a:lnSpc>
                <a:spcPct val="150000"/>
              </a:lnSpc>
              <a:buFont typeface="Wingdings" panose="05000000000000000000" pitchFamily="2" charset="2"/>
              <a:buChar char="§"/>
            </a:pPr>
            <a:r>
              <a:rPr lang="en-US" sz="1600" b="1" dirty="0" smtClean="0">
                <a:solidFill>
                  <a:srgbClr val="3EFC24"/>
                </a:solidFill>
              </a:rPr>
              <a:t>bnb_4bit_quant_type = "</a:t>
            </a:r>
            <a:r>
              <a:rPr lang="en-US" sz="1600" b="1" dirty="0">
                <a:solidFill>
                  <a:srgbClr val="3EFC24"/>
                </a:solidFill>
              </a:rPr>
              <a:t>nf4"</a:t>
            </a:r>
            <a:r>
              <a:rPr lang="en-US" sz="1600" b="1" dirty="0"/>
              <a:t>: The NF4 data type is designed for weights initialized using a normal distribution. By specifying this type, the model uses the NF4 data type for quantization.</a:t>
            </a:r>
          </a:p>
          <a:p>
            <a:pPr marL="742950" lvl="1" indent="-285750" algn="just">
              <a:lnSpc>
                <a:spcPct val="150000"/>
              </a:lnSpc>
              <a:buFont typeface="Wingdings" panose="05000000000000000000" pitchFamily="2" charset="2"/>
              <a:buChar char="§"/>
            </a:pPr>
            <a:r>
              <a:rPr lang="en-US" sz="1600" b="1" dirty="0" smtClean="0">
                <a:solidFill>
                  <a:srgbClr val="3EFC24"/>
                </a:solidFill>
              </a:rPr>
              <a:t>bnb_4bit_compute_dtype = torch.bfloat16</a:t>
            </a:r>
            <a:r>
              <a:rPr lang="en-US" sz="1600" b="1" dirty="0"/>
              <a:t>: This argument allows </a:t>
            </a:r>
            <a:r>
              <a:rPr lang="en-US" sz="1600" b="1" dirty="0" smtClean="0"/>
              <a:t>us </a:t>
            </a:r>
            <a:r>
              <a:rPr lang="en-US" sz="1600" b="1" dirty="0"/>
              <a:t>to modify the data type used during computation. By setting it to torch.bfloat16, it can result in </a:t>
            </a:r>
            <a:r>
              <a:rPr lang="en-US" sz="1600" b="1" dirty="0" smtClean="0"/>
              <a:t>speeding </a:t>
            </a:r>
            <a:r>
              <a:rPr lang="en-US" sz="1600" b="1" dirty="0"/>
              <a:t>improvements in specific scenarios.</a:t>
            </a:r>
          </a:p>
        </p:txBody>
      </p:sp>
    </p:spTree>
    <p:extLst>
      <p:ext uri="{BB962C8B-B14F-4D97-AF65-F5344CB8AC3E}">
        <p14:creationId xmlns:p14="http://schemas.microsoft.com/office/powerpoint/2010/main" val="29585771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264" y="2273405"/>
            <a:ext cx="11655669" cy="4064669"/>
          </a:xfrm>
        </p:spPr>
        <p:txBody>
          <a:bodyPr>
            <a:normAutofit/>
          </a:bodyPr>
          <a:lstStyle/>
          <a:p>
            <a:pPr algn="just">
              <a:buFont typeface="Arial" panose="020B0604020202020204" pitchFamily="34" charset="0"/>
              <a:buChar char="•"/>
            </a:pPr>
            <a:endParaRPr lang="en-US" sz="1800" b="1" dirty="0"/>
          </a:p>
          <a:p>
            <a:pPr algn="just">
              <a:buFont typeface="Arial" panose="020B0604020202020204" pitchFamily="34" charset="0"/>
              <a:buChar char="•"/>
            </a:pPr>
            <a:endParaRPr lang="en-US" sz="1800" b="1" dirty="0">
              <a:solidFill>
                <a:srgbClr val="3EFC24"/>
              </a:solidFill>
            </a:endParaRPr>
          </a:p>
        </p:txBody>
      </p:sp>
      <p:sp>
        <p:nvSpPr>
          <p:cNvPr id="5" name="TextBox 4"/>
          <p:cNvSpPr txBox="1"/>
          <p:nvPr/>
        </p:nvSpPr>
        <p:spPr>
          <a:xfrm>
            <a:off x="10621108" y="430823"/>
            <a:ext cx="314510" cy="369332"/>
          </a:xfrm>
          <a:prstGeom prst="rect">
            <a:avLst/>
          </a:prstGeom>
          <a:noFill/>
        </p:spPr>
        <p:txBody>
          <a:bodyPr wrap="none" rtlCol="0">
            <a:spAutoFit/>
          </a:bodyPr>
          <a:lstStyle/>
          <a:p>
            <a:r>
              <a:rPr lang="en-US" b="1" dirty="0"/>
              <a:t>9</a:t>
            </a:r>
          </a:p>
        </p:txBody>
      </p:sp>
      <p:sp>
        <p:nvSpPr>
          <p:cNvPr id="8" name="TextBox 7"/>
          <p:cNvSpPr txBox="1"/>
          <p:nvPr/>
        </p:nvSpPr>
        <p:spPr>
          <a:xfrm>
            <a:off x="2252643" y="2937009"/>
            <a:ext cx="7097625" cy="246221"/>
          </a:xfrm>
          <a:prstGeom prst="rect">
            <a:avLst/>
          </a:prstGeom>
          <a:noFill/>
        </p:spPr>
        <p:txBody>
          <a:bodyPr wrap="square" rtlCol="0">
            <a:spAutoFit/>
          </a:bodyPr>
          <a:lstStyle/>
          <a:p>
            <a:pPr algn="ctr"/>
            <a:r>
              <a:rPr lang="en-US" sz="1000" b="1" dirty="0"/>
              <a:t>Code Snippet 4</a:t>
            </a:r>
            <a:r>
              <a:rPr lang="en-US" sz="1000" b="1" i="1" dirty="0"/>
              <a:t>: </a:t>
            </a:r>
            <a:r>
              <a:rPr lang="en-US" sz="1000" b="1" i="1" dirty="0" smtClean="0"/>
              <a:t>Loading </a:t>
            </a:r>
            <a:r>
              <a:rPr lang="en-US" sz="1000" b="1" i="1" dirty="0"/>
              <a:t>the </a:t>
            </a:r>
            <a:r>
              <a:rPr lang="en-US" sz="1000" b="1" i="1" dirty="0" err="1"/>
              <a:t>tokenizer</a:t>
            </a:r>
            <a:r>
              <a:rPr lang="en-US" sz="1000" b="1" i="1" dirty="0"/>
              <a:t> from </a:t>
            </a:r>
            <a:r>
              <a:rPr lang="en-US" sz="1000" b="1" i="1" dirty="0" smtClean="0"/>
              <a:t>the pre-trained model and setting </a:t>
            </a:r>
            <a:r>
              <a:rPr lang="en-US" sz="1000" b="1" i="1" dirty="0" err="1" smtClean="0"/>
              <a:t>pad_token</a:t>
            </a:r>
            <a:r>
              <a:rPr lang="en-US" sz="1000" b="1" i="1" dirty="0" smtClean="0"/>
              <a:t> to </a:t>
            </a:r>
            <a:r>
              <a:rPr lang="en-US" sz="1000" b="1" i="1" dirty="0" err="1" smtClean="0"/>
              <a:t>eos_token</a:t>
            </a:r>
            <a:endParaRPr lang="en-US" sz="1000" i="1" dirty="0"/>
          </a:p>
        </p:txBody>
      </p:sp>
      <p:sp>
        <p:nvSpPr>
          <p:cNvPr id="10" name="Title 1"/>
          <p:cNvSpPr txBox="1">
            <a:spLocks/>
          </p:cNvSpPr>
          <p:nvPr/>
        </p:nvSpPr>
        <p:spPr>
          <a:xfrm>
            <a:off x="-700987" y="233037"/>
            <a:ext cx="12394223" cy="76490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smtClean="0">
                <a:solidFill>
                  <a:srgbClr val="66FF99"/>
                </a:solidFill>
              </a:rPr>
              <a:t>      </a:t>
            </a:r>
            <a:r>
              <a:rPr lang="en-US" sz="4000" b="1" dirty="0" smtClean="0">
                <a:solidFill>
                  <a:srgbClr val="FF9933"/>
                </a:solidFill>
              </a:rPr>
              <a:t>III. QUANTIZATION OF FALCON-7B MODEL</a:t>
            </a:r>
            <a:endParaRPr lang="en-US" sz="4000" b="1" dirty="0">
              <a:solidFill>
                <a:srgbClr val="FF9933"/>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3266" y="2441034"/>
            <a:ext cx="5896380" cy="451457"/>
          </a:xfrm>
          <a:prstGeom prst="rect">
            <a:avLst/>
          </a:prstGeom>
        </p:spPr>
      </p:pic>
      <p:sp>
        <p:nvSpPr>
          <p:cNvPr id="4" name="TextBox 3"/>
          <p:cNvSpPr txBox="1"/>
          <p:nvPr/>
        </p:nvSpPr>
        <p:spPr>
          <a:xfrm>
            <a:off x="262046" y="3916272"/>
            <a:ext cx="11346103" cy="2154436"/>
          </a:xfrm>
          <a:prstGeom prst="rect">
            <a:avLst/>
          </a:prstGeom>
          <a:noFill/>
        </p:spPr>
        <p:txBody>
          <a:bodyPr wrap="square" rtlCol="0">
            <a:spAutoFit/>
          </a:bodyPr>
          <a:lstStyle/>
          <a:p>
            <a:pPr marL="285750" indent="-285750" algn="just">
              <a:buFont typeface="Arial" panose="020B0604020202020204" pitchFamily="34" charset="0"/>
              <a:buChar char="•"/>
            </a:pPr>
            <a:r>
              <a:rPr lang="en-US" sz="1600" b="1" dirty="0" smtClean="0"/>
              <a:t>We first </a:t>
            </a:r>
            <a:r>
              <a:rPr lang="en-US" sz="1600" b="1" dirty="0" smtClean="0">
                <a:solidFill>
                  <a:srgbClr val="3EFC24"/>
                </a:solidFill>
              </a:rPr>
              <a:t>load</a:t>
            </a:r>
            <a:r>
              <a:rPr lang="en-US" sz="1600" b="1" dirty="0" smtClean="0"/>
              <a:t> </a:t>
            </a:r>
            <a:r>
              <a:rPr lang="en-US" sz="1600" b="1" dirty="0"/>
              <a:t>the </a:t>
            </a:r>
            <a:r>
              <a:rPr lang="en-US" sz="1600" b="1" dirty="0" err="1"/>
              <a:t>tokenizer</a:t>
            </a:r>
            <a:r>
              <a:rPr lang="en-US" sz="1600" b="1" dirty="0"/>
              <a:t> from the pre-trained model to </a:t>
            </a:r>
            <a:r>
              <a:rPr lang="en-US" sz="1600" b="1" dirty="0">
                <a:solidFill>
                  <a:srgbClr val="3EFC24"/>
                </a:solidFill>
              </a:rPr>
              <a:t>tokenize the </a:t>
            </a:r>
            <a:r>
              <a:rPr lang="en-US" sz="1600" b="1" dirty="0" smtClean="0">
                <a:solidFill>
                  <a:srgbClr val="3EFC24"/>
                </a:solidFill>
              </a:rPr>
              <a:t>dataset</a:t>
            </a:r>
            <a:r>
              <a:rPr lang="en-US" sz="1600" b="1" dirty="0" smtClean="0"/>
              <a:t>.</a:t>
            </a:r>
          </a:p>
          <a:p>
            <a:pPr marL="285750" indent="-285750" algn="just">
              <a:buFont typeface="Arial" panose="020B0604020202020204" pitchFamily="34" charset="0"/>
              <a:buChar char="•"/>
            </a:pPr>
            <a:endParaRPr lang="en-US" sz="1600" b="1" dirty="0"/>
          </a:p>
          <a:p>
            <a:pPr marL="285750" indent="-285750" algn="just">
              <a:buFont typeface="Arial" panose="020B0604020202020204" pitchFamily="34" charset="0"/>
              <a:buChar char="•"/>
            </a:pPr>
            <a:r>
              <a:rPr lang="en-US" sz="1600" b="1" dirty="0" smtClean="0"/>
              <a:t>We then set </a:t>
            </a:r>
            <a:r>
              <a:rPr lang="en-US" sz="1600" b="1" dirty="0" err="1">
                <a:solidFill>
                  <a:srgbClr val="3EFC24"/>
                </a:solidFill>
              </a:rPr>
              <a:t>pad_token</a:t>
            </a:r>
            <a:r>
              <a:rPr lang="en-US" sz="1600" b="1" dirty="0">
                <a:solidFill>
                  <a:srgbClr val="3EFC24"/>
                </a:solidFill>
              </a:rPr>
              <a:t> equal to </a:t>
            </a:r>
            <a:r>
              <a:rPr lang="en-US" sz="1600" b="1" dirty="0" err="1">
                <a:solidFill>
                  <a:srgbClr val="3EFC24"/>
                </a:solidFill>
              </a:rPr>
              <a:t>eos_token</a:t>
            </a:r>
            <a:r>
              <a:rPr lang="en-US" sz="1600" b="1" dirty="0"/>
              <a:t> in order to enable </a:t>
            </a:r>
            <a:r>
              <a:rPr lang="en-US" sz="1600" b="1" dirty="0" smtClean="0">
                <a:solidFill>
                  <a:srgbClr val="3EFC24"/>
                </a:solidFill>
              </a:rPr>
              <a:t>padding. </a:t>
            </a:r>
            <a:r>
              <a:rPr lang="en-US" sz="1600" b="1" dirty="0" smtClean="0"/>
              <a:t>It pads the sequences to </a:t>
            </a:r>
            <a:r>
              <a:rPr lang="en-US" sz="1600" b="1" dirty="0" smtClean="0">
                <a:solidFill>
                  <a:srgbClr val="3EFC24"/>
                </a:solidFill>
              </a:rPr>
              <a:t>match</a:t>
            </a:r>
            <a:r>
              <a:rPr lang="en-US" sz="1600" b="1" dirty="0" smtClean="0"/>
              <a:t> the </a:t>
            </a:r>
            <a:r>
              <a:rPr lang="en-US" sz="1600" b="1" dirty="0" smtClean="0">
                <a:solidFill>
                  <a:srgbClr val="3EFC24"/>
                </a:solidFill>
              </a:rPr>
              <a:t>length</a:t>
            </a:r>
            <a:r>
              <a:rPr lang="en-US" sz="1600" b="1" dirty="0" smtClean="0"/>
              <a:t> of the </a:t>
            </a:r>
            <a:r>
              <a:rPr lang="en-US" sz="1600" b="1" dirty="0" smtClean="0">
                <a:solidFill>
                  <a:srgbClr val="3EFC24"/>
                </a:solidFill>
              </a:rPr>
              <a:t>longest sequence</a:t>
            </a:r>
            <a:r>
              <a:rPr lang="en-US" sz="1600" b="1" dirty="0" smtClean="0"/>
              <a:t> in our batch. But, instead of being treated as a </a:t>
            </a:r>
            <a:r>
              <a:rPr lang="en-US" sz="1600" b="1" dirty="0" smtClean="0">
                <a:solidFill>
                  <a:srgbClr val="3EFC24"/>
                </a:solidFill>
              </a:rPr>
              <a:t>padding token</a:t>
            </a:r>
            <a:r>
              <a:rPr lang="en-US" sz="1600" b="1" dirty="0" smtClean="0"/>
              <a:t> it will be treated as a </a:t>
            </a:r>
            <a:r>
              <a:rPr lang="en-US" sz="1600" b="1" dirty="0" smtClean="0">
                <a:solidFill>
                  <a:srgbClr val="3EFC24"/>
                </a:solidFill>
              </a:rPr>
              <a:t>end of sequence token </a:t>
            </a:r>
            <a:r>
              <a:rPr lang="en-US" sz="1600" b="1" dirty="0" smtClean="0"/>
              <a:t>[5].</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8212534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26886</TotalTime>
  <Words>1994</Words>
  <Application>Microsoft Office PowerPoint</Application>
  <PresentationFormat>Widescreen</PresentationFormat>
  <Paragraphs>166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Century Gothic</vt:lpstr>
      <vt:lpstr>Wingdings</vt:lpstr>
      <vt:lpstr>Wingdings 3</vt:lpstr>
      <vt:lpstr>Ion</vt:lpstr>
      <vt:lpstr>   FINE TUNING: FALCON-7B LLM (TREC CAsT DATASET)</vt:lpstr>
      <vt:lpstr>                      CONVERSATIONAL SEARCH</vt:lpstr>
      <vt:lpstr>PowerPoint Presentation</vt:lpstr>
      <vt:lpstr>PowerPoint Presentation</vt:lpstr>
      <vt:lpstr>                      I. LOADING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Prasun Dutta</dc:creator>
  <cp:lastModifiedBy>Prasun Dutta</cp:lastModifiedBy>
  <cp:revision>125</cp:revision>
  <dcterms:created xsi:type="dcterms:W3CDTF">2024-06-18T08:19:17Z</dcterms:created>
  <dcterms:modified xsi:type="dcterms:W3CDTF">2024-09-05T10:24:45Z</dcterms:modified>
</cp:coreProperties>
</file>