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EFC24"/>
    <a:srgbClr val="FD8BE7"/>
    <a:srgbClr val="FF6600"/>
    <a:srgbClr val="FF5050"/>
    <a:srgbClr val="66FF99"/>
    <a:srgbClr val="04ECE6"/>
    <a:srgbClr val="FF00FF"/>
    <a:srgbClr val="5CFE22"/>
    <a:srgbClr val="D64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44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9C4797-185C-4427-B9D0-D60E4296072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1806-F7D9-48A6-AD14-26D57832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  <p:sldLayoutId id="21474840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036" y="2521463"/>
            <a:ext cx="11790485" cy="905608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/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6000" b="1" dirty="0">
                <a:solidFill>
                  <a:srgbClr val="FFFF00"/>
                </a:solidFill>
              </a:rPr>
              <a:t/>
            </a:r>
            <a:br>
              <a:rPr lang="en-US" sz="6000" b="1" dirty="0">
                <a:solidFill>
                  <a:srgbClr val="FFFF00"/>
                </a:solidFill>
              </a:rPr>
            </a:br>
            <a:r>
              <a:rPr lang="en-US" sz="6000" b="1" dirty="0" smtClean="0">
                <a:solidFill>
                  <a:srgbClr val="FFFF00"/>
                </a:solidFill>
              </a:rPr>
              <a:t/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6000" b="1" dirty="0" smtClean="0">
                <a:solidFill>
                  <a:srgbClr val="FFFF00"/>
                </a:solidFill>
              </a:rPr>
              <a:t>FINE TUNING: FALCON-7B LLM</a:t>
            </a:r>
            <a:br>
              <a:rPr lang="en-US" sz="6000" b="1" dirty="0" smtClean="0">
                <a:solidFill>
                  <a:srgbClr val="FFFF00"/>
                </a:solidFill>
              </a:rPr>
            </a:br>
            <a:r>
              <a:rPr lang="en-US" sz="4800" b="1" dirty="0" smtClean="0">
                <a:solidFill>
                  <a:srgbClr val="3EFC24"/>
                </a:solidFill>
              </a:rPr>
              <a:t>(EVALUATION METRICS)</a:t>
            </a:r>
            <a:endParaRPr lang="en-US" sz="4800" b="1" dirty="0">
              <a:solidFill>
                <a:srgbClr val="3EFC2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1" y="3830031"/>
            <a:ext cx="2943076" cy="2510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0423" y="5868785"/>
            <a:ext cx="323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PRASUN DUTTA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76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43" y="2002472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3374" y="44485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87670" y="888819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IV. </a:t>
            </a:r>
            <a:r>
              <a:rPr lang="en-US" sz="3600" b="1" dirty="0" err="1" smtClean="0">
                <a:solidFill>
                  <a:srgbClr val="FF9933"/>
                </a:solidFill>
              </a:rPr>
              <a:t>MoverScore</a:t>
            </a:r>
            <a:endParaRPr lang="en-US" sz="3600" b="1" dirty="0">
              <a:solidFill>
                <a:srgbClr val="FF99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62407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02" y="2002472"/>
            <a:ext cx="5896798" cy="3010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188" y="5115321"/>
            <a:ext cx="671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2</a:t>
            </a:r>
            <a:r>
              <a:rPr lang="en-US" sz="1000" b="1" i="1" dirty="0" smtClean="0"/>
              <a:t>: </a:t>
            </a:r>
            <a:r>
              <a:rPr lang="en-US" sz="1000" b="1" i="1" dirty="0"/>
              <a:t>An illustration of </a:t>
            </a:r>
            <a:r>
              <a:rPr lang="en-US" sz="1000" b="1" i="1" dirty="0" err="1"/>
              <a:t>MoverScore</a:t>
            </a:r>
            <a:r>
              <a:rPr lang="en-US" sz="1000" b="1" i="1" dirty="0"/>
              <a:t> and </a:t>
            </a:r>
            <a:r>
              <a:rPr lang="en-US" sz="1000" b="1" i="1" dirty="0" err="1"/>
              <a:t>BERTScore</a:t>
            </a:r>
            <a:r>
              <a:rPr lang="en-US" sz="1000" b="1" i="1" dirty="0"/>
              <a:t> </a:t>
            </a:r>
            <a:r>
              <a:rPr lang="en-US" sz="1000" b="1" i="1" dirty="0" smtClean="0"/>
              <a:t>[6] 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2617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65635" y="157581"/>
            <a:ext cx="12192000" cy="764903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REFERENCES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008" y="1354180"/>
            <a:ext cx="12192000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                </a:t>
            </a:r>
            <a:endParaRPr lang="en-US" sz="2000" b="1" dirty="0">
              <a:solidFill>
                <a:srgbClr val="FF993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91443" y="691717"/>
            <a:ext cx="12172817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rgbClr val="66FF99"/>
                </a:solidFill>
              </a:rPr>
              <a:t>                   </a:t>
            </a:r>
            <a:endParaRPr lang="en-US" sz="2800" b="1" dirty="0">
              <a:solidFill>
                <a:srgbClr val="66FF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56" y="1990756"/>
            <a:ext cx="1162161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[1] </a:t>
            </a:r>
            <a:r>
              <a:rPr lang="en-US" sz="1100" b="1" i="1" dirty="0"/>
              <a:t>Hu, T., &amp; Zhou, X. (</a:t>
            </a:r>
            <a:r>
              <a:rPr lang="en-US" sz="1100" b="1" i="1" dirty="0" smtClean="0"/>
              <a:t>2024).</a:t>
            </a:r>
            <a:r>
              <a:rPr lang="en-US" sz="1100" b="1" i="1" dirty="0"/>
              <a:t> Unveiling LLM evaluation focused on metrics: challenges and solutions. arXiv.org. https://</a:t>
            </a:r>
            <a:r>
              <a:rPr lang="en-US" sz="1100" b="1" i="1" dirty="0" smtClean="0"/>
              <a:t>arxiv.org/abs/2404.09135</a:t>
            </a:r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[2] </a:t>
            </a:r>
            <a:r>
              <a:rPr lang="en-US" sz="1100" b="1" i="1" dirty="0" err="1"/>
              <a:t>Papineni</a:t>
            </a:r>
            <a:r>
              <a:rPr lang="en-US" sz="1100" b="1" i="1" dirty="0"/>
              <a:t>, Kishore &amp; </a:t>
            </a:r>
            <a:r>
              <a:rPr lang="en-US" sz="1100" b="1" i="1" dirty="0" err="1"/>
              <a:t>Roukos</a:t>
            </a:r>
            <a:r>
              <a:rPr lang="en-US" sz="1100" b="1" i="1" dirty="0"/>
              <a:t>, </a:t>
            </a:r>
            <a:r>
              <a:rPr lang="en-US" sz="1100" b="1" i="1" dirty="0" err="1"/>
              <a:t>Salim</a:t>
            </a:r>
            <a:r>
              <a:rPr lang="en-US" sz="1100" b="1" i="1" dirty="0"/>
              <a:t> &amp; Ward, Todd &amp; Zhu, Wei Jing. (2002). BLEU: a Method for Automatic Evaluation of Machine Translation. 10.3115/1073083.1073135. </a:t>
            </a:r>
            <a:endParaRPr lang="en-US" sz="1100" b="1" i="1" dirty="0" smtClean="0"/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[3] </a:t>
            </a:r>
            <a:r>
              <a:rPr lang="en-US" sz="1100" b="1" i="1" dirty="0"/>
              <a:t>Lin, Chin-Yew. (2004). ROUGE: A Package for Automatic Evaluation of summaries. Proceedings of the ACL Workshop: Text Summarization Braches Out 2004</a:t>
            </a:r>
            <a:r>
              <a:rPr lang="en-US" sz="1100" b="1" i="1" dirty="0" smtClean="0"/>
              <a:t>.</a:t>
            </a:r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[4</a:t>
            </a:r>
            <a:r>
              <a:rPr lang="en-US" sz="1100" b="1" i="1" dirty="0"/>
              <a:t>] Zhang, T., Kishore, V., Wu, F., Weinberger, K. Q., &amp; </a:t>
            </a:r>
            <a:r>
              <a:rPr lang="en-US" sz="1100" b="1" i="1" dirty="0" err="1"/>
              <a:t>Artzi</a:t>
            </a:r>
            <a:r>
              <a:rPr lang="en-US" sz="1100" b="1" i="1" dirty="0"/>
              <a:t>, Y. (2019, April 21). </a:t>
            </a:r>
            <a:r>
              <a:rPr lang="en-US" sz="1100" b="1" i="1" dirty="0" err="1"/>
              <a:t>BERTScore</a:t>
            </a:r>
            <a:r>
              <a:rPr lang="en-US" sz="1100" b="1" i="1" dirty="0"/>
              <a:t>: Evaluating Text Generation with BERT. arXiv.org. https://</a:t>
            </a:r>
            <a:r>
              <a:rPr lang="en-US" sz="1100" b="1" i="1" dirty="0" smtClean="0"/>
              <a:t>arxiv.org/abs/1904.09675</a:t>
            </a:r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[5</a:t>
            </a:r>
            <a:r>
              <a:rPr lang="en-US" sz="1100" b="1" i="1" dirty="0"/>
              <a:t>] </a:t>
            </a:r>
            <a:r>
              <a:rPr lang="en-US" sz="1100" b="1" i="1" dirty="0" err="1"/>
              <a:t>Özbolat</a:t>
            </a:r>
            <a:r>
              <a:rPr lang="en-US" sz="1100" b="1" i="1" dirty="0"/>
              <a:t>, H. (2023, October 13). Text summarization: How to calculate </a:t>
            </a:r>
            <a:r>
              <a:rPr lang="en-US" sz="1100" b="1" i="1" dirty="0" err="1"/>
              <a:t>BertScore</a:t>
            </a:r>
            <a:r>
              <a:rPr lang="en-US" sz="1100" b="1" i="1" dirty="0"/>
              <a:t> - </a:t>
            </a:r>
            <a:r>
              <a:rPr lang="en-US" sz="1100" b="1" i="1" dirty="0" err="1"/>
              <a:t>Hatice</a:t>
            </a:r>
            <a:r>
              <a:rPr lang="en-US" sz="1100" b="1" i="1" dirty="0"/>
              <a:t> </a:t>
            </a:r>
            <a:r>
              <a:rPr lang="en-US" sz="1100" b="1" i="1" dirty="0" err="1"/>
              <a:t>Özbolat</a:t>
            </a:r>
            <a:r>
              <a:rPr lang="en-US" sz="1100" b="1" i="1" dirty="0"/>
              <a:t> - Medium. Medium. https://</a:t>
            </a:r>
            <a:r>
              <a:rPr lang="en-US" sz="1100" b="1" i="1" dirty="0" smtClean="0"/>
              <a:t>haticeozbolat17.medium.com/text-summarization-how-to-calculate-bertscore-771a51022964</a:t>
            </a:r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  <a:p>
            <a:pPr algn="just" fontAlgn="base">
              <a:lnSpc>
                <a:spcPct val="150000"/>
              </a:lnSpc>
            </a:pPr>
            <a:r>
              <a:rPr lang="en-US" sz="1100" b="1" i="1" dirty="0" smtClean="0"/>
              <a:t>[6</a:t>
            </a:r>
            <a:r>
              <a:rPr lang="en-US" sz="1100" b="1" i="1" dirty="0"/>
              <a:t>] Zhao, W., </a:t>
            </a:r>
            <a:r>
              <a:rPr lang="en-US" sz="1100" b="1" i="1" dirty="0" err="1"/>
              <a:t>Peyrard</a:t>
            </a:r>
            <a:r>
              <a:rPr lang="en-US" sz="1100" b="1" i="1" dirty="0"/>
              <a:t>, M., Liu, F., </a:t>
            </a:r>
            <a:r>
              <a:rPr lang="en-US" sz="1100" b="1" i="1" dirty="0" err="1"/>
              <a:t>Gao</a:t>
            </a:r>
            <a:r>
              <a:rPr lang="en-US" sz="1100" b="1" i="1" dirty="0"/>
              <a:t>, Y., Meyer, C. M., &amp; Eger, S. (2019, September 5). </a:t>
            </a:r>
            <a:r>
              <a:rPr lang="en-US" sz="1100" b="1" i="1" dirty="0" err="1"/>
              <a:t>MoverScore</a:t>
            </a:r>
            <a:r>
              <a:rPr lang="en-US" sz="1100" b="1" i="1" dirty="0"/>
              <a:t>: Text Generation Evaluating with Contextualized </a:t>
            </a:r>
            <a:r>
              <a:rPr lang="en-US" sz="1100" b="1" i="1" dirty="0" err="1"/>
              <a:t>Embeddings</a:t>
            </a:r>
            <a:r>
              <a:rPr lang="en-US" sz="1100" b="1" i="1" dirty="0"/>
              <a:t> and Earth Mover Distance. arXiv.org. https://</a:t>
            </a:r>
            <a:r>
              <a:rPr lang="en-US" sz="1100" b="1" i="1" dirty="0" smtClean="0"/>
              <a:t>arxiv.org/abs/1909.02622</a:t>
            </a:r>
          </a:p>
          <a:p>
            <a:pPr algn="just" fontAlgn="base">
              <a:lnSpc>
                <a:spcPct val="150000"/>
              </a:lnSpc>
            </a:pP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41169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323" y="2510119"/>
            <a:ext cx="8946541" cy="419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spc="-300" dirty="0" smtClean="0">
                <a:solidFill>
                  <a:srgbClr val="04EC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b="1" spc="-300" dirty="0">
              <a:solidFill>
                <a:srgbClr val="04EC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6293" y="43822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6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3484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279" y="1799723"/>
            <a:ext cx="11421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Our </a:t>
            </a:r>
            <a:r>
              <a:rPr lang="en-US" b="1" dirty="0">
                <a:solidFill>
                  <a:srgbClr val="3EFC24"/>
                </a:solidFill>
              </a:rPr>
              <a:t>primary aim</a:t>
            </a:r>
            <a:r>
              <a:rPr lang="en-US" b="1" dirty="0"/>
              <a:t> is to evaluate </a:t>
            </a:r>
            <a:r>
              <a:rPr lang="en-US" b="1" dirty="0" smtClean="0"/>
              <a:t>the fine-tuned LLM’s ability to generate a </a:t>
            </a:r>
            <a:r>
              <a:rPr lang="en-US" b="1" dirty="0" smtClean="0">
                <a:solidFill>
                  <a:srgbClr val="3EFC24"/>
                </a:solidFill>
              </a:rPr>
              <a:t>generalized output</a:t>
            </a:r>
            <a:r>
              <a:rPr lang="en-US" b="1" dirty="0" smtClean="0"/>
              <a:t> as closely as possible to the </a:t>
            </a:r>
            <a:r>
              <a:rPr lang="en-US" b="1" dirty="0" smtClean="0">
                <a:solidFill>
                  <a:srgbClr val="3EFC24"/>
                </a:solidFill>
              </a:rPr>
              <a:t>reference dataset</a:t>
            </a:r>
            <a:r>
              <a:rPr lang="en-US" b="1" dirty="0" smtClean="0"/>
              <a:t> (used to fine-tune the model).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EFC24"/>
                </a:solidFill>
              </a:rPr>
              <a:t>Accuracy</a:t>
            </a:r>
            <a:r>
              <a:rPr lang="en-US" b="1" dirty="0" smtClean="0"/>
              <a:t> </a:t>
            </a:r>
            <a:r>
              <a:rPr lang="en-US" b="1" dirty="0"/>
              <a:t>in generating a desired answer is a predominant focus in LLM evaluations. However, issues such as </a:t>
            </a:r>
            <a:r>
              <a:rPr lang="en-US" b="1" dirty="0" smtClean="0">
                <a:solidFill>
                  <a:srgbClr val="3EFC24"/>
                </a:solidFill>
              </a:rPr>
              <a:t>over-fitting</a:t>
            </a:r>
            <a:r>
              <a:rPr lang="en-US" b="1" dirty="0" smtClean="0"/>
              <a:t> </a:t>
            </a:r>
            <a:r>
              <a:rPr lang="en-US" b="1" dirty="0"/>
              <a:t>and ignoring detrimental aspects like </a:t>
            </a:r>
            <a:r>
              <a:rPr lang="en-US" b="1" dirty="0">
                <a:solidFill>
                  <a:srgbClr val="3EFC24"/>
                </a:solidFill>
              </a:rPr>
              <a:t>unfairness</a:t>
            </a:r>
            <a:r>
              <a:rPr lang="en-US" b="1" dirty="0"/>
              <a:t> or </a:t>
            </a:r>
            <a:r>
              <a:rPr lang="en-US" b="1" dirty="0">
                <a:solidFill>
                  <a:srgbClr val="3EFC24"/>
                </a:solidFill>
              </a:rPr>
              <a:t>hallucination</a:t>
            </a:r>
            <a:r>
              <a:rPr lang="en-US" b="1" dirty="0"/>
              <a:t> render accuracy an imperfect evaluation metric. 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EFC24"/>
                </a:solidFill>
              </a:rPr>
              <a:t>Hallucination</a:t>
            </a:r>
            <a:r>
              <a:rPr lang="en-US" b="1" dirty="0" smtClean="0"/>
              <a:t> aspect has gained </a:t>
            </a:r>
            <a:r>
              <a:rPr lang="en-US" b="1" dirty="0"/>
              <a:t>researchers’ attention </a:t>
            </a:r>
            <a:r>
              <a:rPr lang="en-US" b="1" dirty="0" smtClean="0"/>
              <a:t>recently which involves </a:t>
            </a:r>
            <a:r>
              <a:rPr lang="en-US" b="1" dirty="0"/>
              <a:t>generating false or misleading information by well-trained LLMs, often due to biases in training data, leading to </a:t>
            </a:r>
            <a:r>
              <a:rPr lang="en-US" b="1" dirty="0">
                <a:solidFill>
                  <a:srgbClr val="3EFC24"/>
                </a:solidFill>
              </a:rPr>
              <a:t>overconfident</a:t>
            </a:r>
            <a:r>
              <a:rPr lang="en-US" b="1" dirty="0"/>
              <a:t> and </a:t>
            </a:r>
            <a:r>
              <a:rPr lang="en-US" b="1" dirty="0">
                <a:solidFill>
                  <a:srgbClr val="3EFC24"/>
                </a:solidFill>
              </a:rPr>
              <a:t>inaccurate outputs</a:t>
            </a:r>
            <a:r>
              <a:rPr lang="en-US" b="1" dirty="0"/>
              <a:t>. This overconfidence is closely linked to an overreliance on accuracy-oriented training. To address these issues, it’s crucial to understand the key considerations and criteria in LLM </a:t>
            </a:r>
            <a:r>
              <a:rPr lang="en-US" b="1" dirty="0" smtClean="0"/>
              <a:t>evaluation [1]. </a:t>
            </a:r>
          </a:p>
        </p:txBody>
      </p:sp>
    </p:spTree>
    <p:extLst>
      <p:ext uri="{BB962C8B-B14F-4D97-AF65-F5344CB8AC3E}">
        <p14:creationId xmlns:p14="http://schemas.microsoft.com/office/powerpoint/2010/main" val="3851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243" y="2443691"/>
            <a:ext cx="116958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It is </a:t>
            </a:r>
            <a:r>
              <a:rPr lang="en-US" b="1" dirty="0"/>
              <a:t>a metric commonly used in a variety of NLP tasks to evaluate the </a:t>
            </a:r>
            <a:r>
              <a:rPr lang="en-US" b="1" dirty="0">
                <a:solidFill>
                  <a:srgbClr val="3EFC24"/>
                </a:solidFill>
              </a:rPr>
              <a:t>quality</a:t>
            </a:r>
            <a:r>
              <a:rPr lang="en-US" b="1" dirty="0"/>
              <a:t> of candidate </a:t>
            </a:r>
            <a:r>
              <a:rPr lang="en-US" b="1" dirty="0" smtClean="0"/>
              <a:t>texts [</a:t>
            </a:r>
            <a:r>
              <a:rPr lang="en-US" b="1" dirty="0"/>
              <a:t>2</a:t>
            </a:r>
            <a:r>
              <a:rPr lang="en-US" b="1" dirty="0" smtClean="0"/>
              <a:t>].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It </a:t>
            </a:r>
            <a:r>
              <a:rPr lang="en-US" b="1" dirty="0"/>
              <a:t>quantifies the similarity between the </a:t>
            </a:r>
            <a:r>
              <a:rPr lang="en-US" b="1" dirty="0">
                <a:solidFill>
                  <a:srgbClr val="3EFC24"/>
                </a:solidFill>
              </a:rPr>
              <a:t>candidate text</a:t>
            </a:r>
            <a:r>
              <a:rPr lang="en-US" b="1" dirty="0"/>
              <a:t> and </a:t>
            </a:r>
            <a:r>
              <a:rPr lang="en-US" b="1" dirty="0">
                <a:solidFill>
                  <a:srgbClr val="3EFC24"/>
                </a:solidFill>
              </a:rPr>
              <a:t>reference text</a:t>
            </a:r>
            <a:r>
              <a:rPr lang="en-US" b="1" dirty="0"/>
              <a:t> as a score between 0 and </a:t>
            </a:r>
            <a:r>
              <a:rPr lang="en-US" b="1" dirty="0" smtClean="0"/>
              <a:t>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A score of </a:t>
            </a:r>
            <a:r>
              <a:rPr lang="en-US" b="1" dirty="0" smtClean="0">
                <a:solidFill>
                  <a:srgbClr val="3EFC24"/>
                </a:solidFill>
              </a:rPr>
              <a:t>0</a:t>
            </a:r>
            <a:r>
              <a:rPr lang="en-US" b="1" dirty="0" smtClean="0"/>
              <a:t> means </a:t>
            </a:r>
            <a:r>
              <a:rPr lang="en-US" b="1" dirty="0"/>
              <a:t>there is </a:t>
            </a:r>
            <a:r>
              <a:rPr lang="en-US" b="1" dirty="0">
                <a:solidFill>
                  <a:srgbClr val="3EFC24"/>
                </a:solidFill>
              </a:rPr>
              <a:t>no overlap </a:t>
            </a:r>
            <a:r>
              <a:rPr lang="en-US" b="1" dirty="0"/>
              <a:t>with the ground truth text, and </a:t>
            </a:r>
            <a:r>
              <a:rPr lang="en-US" b="1" dirty="0">
                <a:solidFill>
                  <a:srgbClr val="3EFC24"/>
                </a:solidFill>
              </a:rPr>
              <a:t>1</a:t>
            </a:r>
            <a:r>
              <a:rPr lang="en-US" b="1" dirty="0"/>
              <a:t> meaning there is a </a:t>
            </a:r>
            <a:r>
              <a:rPr lang="en-US" b="1" dirty="0">
                <a:solidFill>
                  <a:srgbClr val="3EFC24"/>
                </a:solidFill>
              </a:rPr>
              <a:t>perfect </a:t>
            </a:r>
            <a:r>
              <a:rPr lang="en-US" b="1" dirty="0" smtClean="0">
                <a:solidFill>
                  <a:srgbClr val="3EFC24"/>
                </a:solidFill>
              </a:rPr>
              <a:t>overlap</a:t>
            </a:r>
            <a:r>
              <a:rPr lang="en-US" b="1" dirty="0" smtClean="0"/>
              <a:t>. </a:t>
            </a:r>
            <a:r>
              <a:rPr lang="en-US" b="1" dirty="0"/>
              <a:t>So, in our case the </a:t>
            </a:r>
            <a:r>
              <a:rPr lang="en-US" b="1" dirty="0">
                <a:solidFill>
                  <a:srgbClr val="3EFC24"/>
                </a:solidFill>
              </a:rPr>
              <a:t>model generated answers</a:t>
            </a:r>
            <a:r>
              <a:rPr lang="en-US" b="1" dirty="0"/>
              <a:t> will be treated as </a:t>
            </a:r>
            <a:r>
              <a:rPr lang="en-US" b="1" dirty="0">
                <a:solidFill>
                  <a:srgbClr val="3EFC24"/>
                </a:solidFill>
              </a:rPr>
              <a:t>candidate text</a:t>
            </a:r>
            <a:r>
              <a:rPr lang="en-US" b="1" dirty="0"/>
              <a:t> and the </a:t>
            </a:r>
            <a:r>
              <a:rPr lang="en-US" b="1" dirty="0">
                <a:solidFill>
                  <a:srgbClr val="3EFC24"/>
                </a:solidFill>
              </a:rPr>
              <a:t>response texts</a:t>
            </a:r>
            <a:r>
              <a:rPr lang="en-US" b="1" dirty="0"/>
              <a:t> inside </a:t>
            </a:r>
            <a:r>
              <a:rPr lang="en-US" b="1" dirty="0" err="1"/>
              <a:t>trec</a:t>
            </a:r>
            <a:r>
              <a:rPr lang="en-US" b="1" dirty="0"/>
              <a:t>-cast dataset will be treated as </a:t>
            </a:r>
            <a:r>
              <a:rPr lang="en-US" b="1" dirty="0">
                <a:solidFill>
                  <a:srgbClr val="3EFC24"/>
                </a:solidFill>
              </a:rPr>
              <a:t>reference text</a:t>
            </a:r>
            <a:r>
              <a:rPr lang="en-US" b="1" dirty="0"/>
              <a:t> to calculate our model’s BLEU </a:t>
            </a:r>
            <a:r>
              <a:rPr lang="en-US" sz="2000" b="1" dirty="0"/>
              <a:t>score.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74716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85447" y="1011330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I. BLEU: </a:t>
            </a:r>
            <a:r>
              <a:rPr lang="en-US" sz="3200" b="1" dirty="0">
                <a:solidFill>
                  <a:srgbClr val="FF9933"/>
                </a:solidFill>
              </a:rPr>
              <a:t>Bilingual Evaluation Understudy</a:t>
            </a:r>
          </a:p>
        </p:txBody>
      </p:sp>
    </p:spTree>
    <p:extLst>
      <p:ext uri="{BB962C8B-B14F-4D97-AF65-F5344CB8AC3E}">
        <p14:creationId xmlns:p14="http://schemas.microsoft.com/office/powerpoint/2010/main" val="2821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861854" y="834384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I. BLEU</a:t>
            </a:r>
            <a:r>
              <a:rPr lang="en-US" sz="3600" b="1" dirty="0">
                <a:solidFill>
                  <a:srgbClr val="FF9933"/>
                </a:solidFill>
              </a:rPr>
              <a:t>: </a:t>
            </a:r>
            <a:r>
              <a:rPr lang="en-US" sz="3200" b="1" dirty="0">
                <a:solidFill>
                  <a:srgbClr val="FF9933"/>
                </a:solidFill>
              </a:rPr>
              <a:t>Bilingual Evaluation Understudy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864" y="1633516"/>
            <a:ext cx="6920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BLEU score consists of two components — the </a:t>
            </a:r>
            <a:r>
              <a:rPr lang="en-US" b="1" dirty="0">
                <a:solidFill>
                  <a:srgbClr val="3EFC24"/>
                </a:solidFill>
              </a:rPr>
              <a:t>Brevity Penalty</a:t>
            </a:r>
            <a:r>
              <a:rPr lang="en-US" b="1" dirty="0"/>
              <a:t> and the </a:t>
            </a:r>
            <a:r>
              <a:rPr lang="en-US" b="1" dirty="0">
                <a:solidFill>
                  <a:srgbClr val="3EFC24"/>
                </a:solidFill>
              </a:rPr>
              <a:t>n-gram </a:t>
            </a:r>
            <a:r>
              <a:rPr lang="en-US" b="1" dirty="0" smtClean="0">
                <a:solidFill>
                  <a:srgbClr val="3EFC24"/>
                </a:solidFill>
              </a:rPr>
              <a:t>Overlap </a:t>
            </a:r>
            <a:r>
              <a:rPr lang="en-US" b="1" dirty="0"/>
              <a:t>[2]</a:t>
            </a:r>
            <a:r>
              <a:rPr lang="en-US" b="1" dirty="0" smtClean="0"/>
              <a:t>:</a:t>
            </a:r>
          </a:p>
          <a:p>
            <a:pPr algn="just"/>
            <a:endParaRPr lang="en-US" b="1" dirty="0"/>
          </a:p>
          <a:p>
            <a:pPr marL="342900" indent="-342900" algn="just">
              <a:buFont typeface="+mj-lt"/>
              <a:buAutoNum type="arabicParenR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3EFC24"/>
                </a:solidFill>
              </a:rPr>
              <a:t>n-gram Overlap</a:t>
            </a:r>
            <a:r>
              <a:rPr lang="en-US" b="1" dirty="0"/>
              <a:t> counts the number of 1-grams, 2-grams, 3-grams, </a:t>
            </a:r>
            <a:r>
              <a:rPr lang="en-US" b="1" dirty="0" smtClean="0"/>
              <a:t>and 4-grams </a:t>
            </a:r>
            <a:r>
              <a:rPr lang="en-US" b="1" dirty="0"/>
              <a:t>of the output text that match the 1-, ..., 4-grams in the </a:t>
            </a:r>
            <a:r>
              <a:rPr lang="en-US" b="1" dirty="0" smtClean="0">
                <a:solidFill>
                  <a:srgbClr val="3EFC24"/>
                </a:solidFill>
              </a:rPr>
              <a:t>reference text</a:t>
            </a:r>
            <a:r>
              <a:rPr lang="en-US" b="1" dirty="0" smtClean="0"/>
              <a:t> </a:t>
            </a:r>
            <a:r>
              <a:rPr lang="en-US" b="1" dirty="0"/>
              <a:t>— which is analogous to a </a:t>
            </a:r>
            <a:r>
              <a:rPr lang="en-US" b="1" dirty="0">
                <a:solidFill>
                  <a:srgbClr val="3EFC24"/>
                </a:solidFill>
              </a:rPr>
              <a:t>precision score</a:t>
            </a:r>
            <a:r>
              <a:rPr lang="en-US" b="1" dirty="0"/>
              <a:t> for the text. The </a:t>
            </a:r>
            <a:r>
              <a:rPr lang="en-US" b="1" dirty="0" smtClean="0">
                <a:solidFill>
                  <a:srgbClr val="3EFC24"/>
                </a:solidFill>
              </a:rPr>
              <a:t>1-gram precision</a:t>
            </a:r>
            <a:r>
              <a:rPr lang="en-US" b="1" dirty="0" smtClean="0"/>
              <a:t> </a:t>
            </a:r>
            <a:r>
              <a:rPr lang="en-US" b="1" dirty="0"/>
              <a:t>ensures that the </a:t>
            </a:r>
            <a:r>
              <a:rPr lang="en-US" b="1" dirty="0">
                <a:solidFill>
                  <a:srgbClr val="3EFC24"/>
                </a:solidFill>
              </a:rPr>
              <a:t>correct vocabulary</a:t>
            </a:r>
            <a:r>
              <a:rPr lang="en-US" b="1" dirty="0"/>
              <a:t> is used, whereas the </a:t>
            </a:r>
            <a:r>
              <a:rPr lang="en-US" b="1" dirty="0" smtClean="0">
                <a:solidFill>
                  <a:srgbClr val="3EFC24"/>
                </a:solidFill>
              </a:rPr>
              <a:t>4-gram precision</a:t>
            </a:r>
            <a:r>
              <a:rPr lang="en-US" b="1" dirty="0" smtClean="0"/>
              <a:t> </a:t>
            </a:r>
            <a:r>
              <a:rPr lang="en-US" b="1" dirty="0"/>
              <a:t>ensures that the candidate text is </a:t>
            </a:r>
            <a:r>
              <a:rPr lang="en-US" b="1" dirty="0" smtClean="0">
                <a:solidFill>
                  <a:srgbClr val="3EFC24"/>
                </a:solidFill>
              </a:rPr>
              <a:t>coherent</a:t>
            </a:r>
            <a:r>
              <a:rPr lang="en-US" b="1" dirty="0" smtClean="0"/>
              <a:t>.</a:t>
            </a:r>
          </a:p>
          <a:p>
            <a:pPr marL="342900" indent="-342900" algn="just">
              <a:buFont typeface="+mj-lt"/>
              <a:buAutoNum type="arabicParenR"/>
            </a:pPr>
            <a:endParaRPr lang="en-US" b="1" dirty="0"/>
          </a:p>
          <a:p>
            <a:pPr marL="342900" indent="-342900" algn="just">
              <a:buFont typeface="+mj-lt"/>
              <a:buAutoNum type="arabicParenR"/>
            </a:pPr>
            <a:endParaRPr lang="en-US" b="1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en-US" b="1" dirty="0" smtClean="0"/>
              <a:t>The</a:t>
            </a:r>
            <a:r>
              <a:rPr lang="en-US" b="1" dirty="0" smtClean="0">
                <a:solidFill>
                  <a:srgbClr val="3EFC24"/>
                </a:solidFill>
              </a:rPr>
              <a:t> Brevity </a:t>
            </a:r>
            <a:r>
              <a:rPr lang="en-US" b="1" dirty="0">
                <a:solidFill>
                  <a:srgbClr val="3EFC24"/>
                </a:solidFill>
              </a:rPr>
              <a:t>Penalty</a:t>
            </a:r>
            <a:r>
              <a:rPr lang="en-US" b="1" dirty="0"/>
              <a:t> is applied to </a:t>
            </a:r>
            <a:r>
              <a:rPr lang="en-US" b="1" dirty="0">
                <a:solidFill>
                  <a:srgbClr val="3EFC24"/>
                </a:solidFill>
              </a:rPr>
              <a:t>penalize</a:t>
            </a:r>
            <a:r>
              <a:rPr lang="en-US" b="1" dirty="0"/>
              <a:t> the score for generating sentences that are </a:t>
            </a:r>
            <a:r>
              <a:rPr lang="en-US" b="1" dirty="0">
                <a:solidFill>
                  <a:srgbClr val="3EFC24"/>
                </a:solidFill>
              </a:rPr>
              <a:t>less in length</a:t>
            </a:r>
            <a:r>
              <a:rPr lang="en-US" b="1" dirty="0"/>
              <a:t> than the </a:t>
            </a:r>
            <a:r>
              <a:rPr lang="en-US" b="1" dirty="0">
                <a:solidFill>
                  <a:srgbClr val="3EFC24"/>
                </a:solidFill>
              </a:rPr>
              <a:t>reference text</a:t>
            </a:r>
            <a:r>
              <a:rPr lang="en-US" b="1" dirty="0"/>
              <a:t>. This is due to the fact that the n-gram Overlap precision tends to give disproportionately high values to candidate texts that are very short in length, but mostly </a:t>
            </a:r>
            <a:r>
              <a:rPr lang="en-US" b="1" dirty="0" smtClean="0"/>
              <a:t>contain n-grams </a:t>
            </a:r>
            <a:r>
              <a:rPr lang="en-US" b="1" dirty="0"/>
              <a:t>in the reference </a:t>
            </a:r>
            <a:r>
              <a:rPr lang="en-US" b="1" dirty="0" smtClean="0"/>
              <a:t>text.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5252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63" y="2674280"/>
            <a:ext cx="441069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207804" y="793290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2800" b="1" dirty="0" smtClean="0">
                <a:solidFill>
                  <a:srgbClr val="FF9933"/>
                </a:solidFill>
              </a:rPr>
              <a:t>II. ROUGE: </a:t>
            </a:r>
            <a:r>
              <a:rPr lang="en-US" sz="2400" b="1" dirty="0">
                <a:solidFill>
                  <a:srgbClr val="FF9933"/>
                </a:solidFill>
              </a:rPr>
              <a:t>Recall-Oriented Understudy for </a:t>
            </a:r>
            <a:r>
              <a:rPr lang="en-US" sz="2400" b="1" dirty="0" err="1">
                <a:solidFill>
                  <a:srgbClr val="FF9933"/>
                </a:solidFill>
              </a:rPr>
              <a:t>Gisting</a:t>
            </a:r>
            <a:r>
              <a:rPr lang="en-US" sz="2400" b="1" dirty="0">
                <a:solidFill>
                  <a:srgbClr val="FF9933"/>
                </a:solidFill>
              </a:rPr>
              <a:t> Evaluation</a:t>
            </a:r>
          </a:p>
          <a:p>
            <a:pPr algn="ctr"/>
            <a:r>
              <a:rPr lang="en-US" sz="3600" b="1" dirty="0" smtClean="0">
                <a:solidFill>
                  <a:srgbClr val="FF9933"/>
                </a:solidFill>
              </a:rPr>
              <a:t> </a:t>
            </a:r>
            <a:endParaRPr lang="en-US" sz="3600" b="1" dirty="0">
              <a:solidFill>
                <a:srgbClr val="FF99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123916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43" y="1646857"/>
            <a:ext cx="116958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 is a metric used </a:t>
            </a:r>
            <a:r>
              <a:rPr lang="en-US" b="1" dirty="0"/>
              <a:t>for </a:t>
            </a:r>
            <a:r>
              <a:rPr lang="en-US" b="1" dirty="0">
                <a:solidFill>
                  <a:srgbClr val="3EFC24"/>
                </a:solidFill>
              </a:rPr>
              <a:t>evaluating text generation models</a:t>
            </a:r>
            <a:r>
              <a:rPr lang="en-US" b="1" dirty="0"/>
              <a:t> (summarization or Q&amp;A</a:t>
            </a:r>
            <a:r>
              <a:rPr lang="en-US" b="1" dirty="0" smtClean="0"/>
              <a:t>) [3]. </a:t>
            </a:r>
          </a:p>
          <a:p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ROUGE </a:t>
            </a:r>
            <a:r>
              <a:rPr lang="en-US" b="1" dirty="0"/>
              <a:t>is based on measuring the overlap between the </a:t>
            </a:r>
            <a:r>
              <a:rPr lang="en-US" b="1" dirty="0">
                <a:solidFill>
                  <a:srgbClr val="3EFC24"/>
                </a:solidFill>
              </a:rPr>
              <a:t>model prediction</a:t>
            </a:r>
            <a:r>
              <a:rPr lang="en-US" b="1" dirty="0"/>
              <a:t> and the </a:t>
            </a:r>
            <a:r>
              <a:rPr lang="en-US" b="1" dirty="0">
                <a:solidFill>
                  <a:srgbClr val="3EFC24"/>
                </a:solidFill>
              </a:rPr>
              <a:t>human-produced </a:t>
            </a:r>
            <a:r>
              <a:rPr lang="en-US" b="1" dirty="0" smtClean="0">
                <a:solidFill>
                  <a:srgbClr val="3EFC24"/>
                </a:solidFill>
              </a:rPr>
              <a:t>reference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EFC24"/>
                </a:solidFill>
              </a:rPr>
              <a:t>ROUGE-N</a:t>
            </a:r>
            <a:r>
              <a:rPr lang="en-US" b="1" dirty="0"/>
              <a:t> refers to the direct </a:t>
            </a:r>
            <a:r>
              <a:rPr lang="en-US" b="1" dirty="0">
                <a:solidFill>
                  <a:srgbClr val="3EFC24"/>
                </a:solidFill>
              </a:rPr>
              <a:t>n-gram overlaps</a:t>
            </a:r>
            <a:r>
              <a:rPr lang="en-US" b="1" dirty="0"/>
              <a:t> between the </a:t>
            </a:r>
            <a:r>
              <a:rPr lang="en-US" b="1" dirty="0">
                <a:solidFill>
                  <a:srgbClr val="3EFC24"/>
                </a:solidFill>
              </a:rPr>
              <a:t>candidate (prediction)</a:t>
            </a:r>
            <a:r>
              <a:rPr lang="en-US" b="1" dirty="0"/>
              <a:t> and the </a:t>
            </a:r>
            <a:r>
              <a:rPr lang="en-US" b="1" dirty="0" smtClean="0">
                <a:solidFill>
                  <a:srgbClr val="3EFC24"/>
                </a:solidFill>
              </a:rPr>
              <a:t>reference</a:t>
            </a:r>
            <a:r>
              <a:rPr lang="en-US" b="1" dirty="0" smtClean="0"/>
              <a:t>. </a:t>
            </a:r>
            <a:r>
              <a:rPr lang="en-US" b="1" dirty="0" smtClean="0">
                <a:solidFill>
                  <a:srgbClr val="3EFC24"/>
                </a:solidFill>
              </a:rPr>
              <a:t>ROUGE</a:t>
            </a:r>
            <a:r>
              <a:rPr lang="en-US" b="1" dirty="0" smtClean="0"/>
              <a:t> </a:t>
            </a:r>
            <a:r>
              <a:rPr lang="en-US" b="1" dirty="0"/>
              <a:t>is the </a:t>
            </a:r>
            <a:r>
              <a:rPr lang="en-US" b="1" dirty="0">
                <a:solidFill>
                  <a:srgbClr val="3EFC24"/>
                </a:solidFill>
              </a:rPr>
              <a:t>F1 score</a:t>
            </a:r>
            <a:r>
              <a:rPr lang="en-US" b="1" dirty="0"/>
              <a:t> from the </a:t>
            </a:r>
            <a:r>
              <a:rPr lang="en-US" b="1" dirty="0">
                <a:solidFill>
                  <a:srgbClr val="3EFC24"/>
                </a:solidFill>
              </a:rPr>
              <a:t>n-gram</a:t>
            </a:r>
            <a:r>
              <a:rPr lang="en-US" b="1" dirty="0"/>
              <a:t> </a:t>
            </a:r>
            <a:r>
              <a:rPr lang="en-US" b="1" dirty="0">
                <a:solidFill>
                  <a:srgbClr val="3EFC24"/>
                </a:solidFill>
              </a:rPr>
              <a:t>precision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3EFC24"/>
                </a:solidFill>
              </a:rPr>
              <a:t>recall</a:t>
            </a:r>
            <a:r>
              <a:rPr lang="en-US" b="1" dirty="0"/>
              <a:t>.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EFC24"/>
                </a:solidFill>
              </a:rPr>
              <a:t>Precision</a:t>
            </a:r>
            <a:r>
              <a:rPr lang="en-US" b="1" dirty="0" smtClean="0"/>
              <a:t> </a:t>
            </a:r>
            <a:r>
              <a:rPr lang="en-US" b="1" dirty="0"/>
              <a:t>in the context of ROUGE reflects the fraction of the n-grams in the </a:t>
            </a:r>
            <a:r>
              <a:rPr lang="en-US" b="1" dirty="0">
                <a:solidFill>
                  <a:srgbClr val="3EFC24"/>
                </a:solidFill>
              </a:rPr>
              <a:t>prediction that are also in the reference</a:t>
            </a:r>
            <a:r>
              <a:rPr lang="en-US" b="1" dirty="0"/>
              <a:t>, and the </a:t>
            </a:r>
            <a:r>
              <a:rPr lang="en-US" b="1" dirty="0" smtClean="0">
                <a:solidFill>
                  <a:srgbClr val="3EFC24"/>
                </a:solidFill>
              </a:rPr>
              <a:t>Recall</a:t>
            </a:r>
            <a:r>
              <a:rPr lang="en-US" b="1" dirty="0" smtClean="0"/>
              <a:t> </a:t>
            </a:r>
            <a:r>
              <a:rPr lang="en-US" b="1" dirty="0"/>
              <a:t>is the fraction of </a:t>
            </a:r>
            <a:r>
              <a:rPr lang="en-US" b="1" dirty="0">
                <a:solidFill>
                  <a:srgbClr val="3EFC24"/>
                </a:solidFill>
              </a:rPr>
              <a:t>reference n-grams that also appear in the model prediction</a:t>
            </a:r>
            <a:r>
              <a:rPr lang="en-US" b="1" dirty="0"/>
              <a:t>.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3EFC24"/>
                </a:solidFill>
              </a:rPr>
              <a:t>ROUGE scores</a:t>
            </a:r>
            <a:r>
              <a:rPr lang="en-US" b="1" dirty="0"/>
              <a:t> lie in the </a:t>
            </a:r>
            <a:r>
              <a:rPr lang="en-US" b="1" dirty="0">
                <a:solidFill>
                  <a:srgbClr val="3EFC24"/>
                </a:solidFill>
              </a:rPr>
              <a:t>[0,1]</a:t>
            </a:r>
            <a:r>
              <a:rPr lang="en-US" b="1" dirty="0"/>
              <a:t> range, with a score of </a:t>
            </a:r>
            <a:r>
              <a:rPr lang="en-US" b="1" dirty="0">
                <a:solidFill>
                  <a:srgbClr val="3EFC24"/>
                </a:solidFill>
              </a:rPr>
              <a:t>1</a:t>
            </a:r>
            <a:r>
              <a:rPr lang="en-US" b="1" dirty="0"/>
              <a:t> indicating the </a:t>
            </a:r>
            <a:r>
              <a:rPr lang="en-US" b="1" dirty="0">
                <a:solidFill>
                  <a:srgbClr val="3EFC24"/>
                </a:solidFill>
              </a:rPr>
              <a:t>total match</a:t>
            </a:r>
            <a:r>
              <a:rPr lang="en-US" b="1" dirty="0"/>
              <a:t> between the </a:t>
            </a:r>
            <a:r>
              <a:rPr lang="en-US" b="1" dirty="0">
                <a:solidFill>
                  <a:srgbClr val="3EFC24"/>
                </a:solidFill>
              </a:rPr>
              <a:t>reference</a:t>
            </a:r>
            <a:r>
              <a:rPr lang="en-US" b="1" dirty="0"/>
              <a:t> and the </a:t>
            </a:r>
            <a:r>
              <a:rPr lang="en-US" b="1" dirty="0" smtClean="0">
                <a:solidFill>
                  <a:srgbClr val="3EFC24"/>
                </a:solidFill>
              </a:rPr>
              <a:t>prediction</a:t>
            </a:r>
            <a:r>
              <a:rPr lang="en-US" b="1" dirty="0" smtClean="0"/>
              <a:t>.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62407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43" y="1653722"/>
            <a:ext cx="11695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calculate the </a:t>
            </a:r>
            <a:r>
              <a:rPr lang="en-US" b="1" dirty="0">
                <a:solidFill>
                  <a:srgbClr val="3EFC24"/>
                </a:solidFill>
              </a:rPr>
              <a:t>ROUGE-1</a:t>
            </a:r>
            <a:r>
              <a:rPr lang="en-US" b="1" dirty="0"/>
              <a:t> score as shown below: </a:t>
            </a: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</a:t>
            </a:r>
            <a:r>
              <a:rPr lang="en-US" b="1" dirty="0">
                <a:solidFill>
                  <a:srgbClr val="3EFC24"/>
                </a:solidFill>
              </a:rPr>
              <a:t>ROUGE-2</a:t>
            </a:r>
            <a:r>
              <a:rPr lang="en-US" b="1" dirty="0"/>
              <a:t>, the core formulas are the same as for ROUGE-1, with the only difference in using bigrams instead of </a:t>
            </a:r>
            <a:r>
              <a:rPr lang="en-US" b="1" dirty="0" smtClean="0"/>
              <a:t>unigrams.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</a:t>
            </a:r>
            <a:r>
              <a:rPr lang="en-US" b="1" dirty="0">
                <a:solidFill>
                  <a:srgbClr val="3EFC24"/>
                </a:solidFill>
              </a:rPr>
              <a:t>ROUGE-L</a:t>
            </a:r>
            <a:r>
              <a:rPr lang="en-US" b="1" dirty="0"/>
              <a:t>, we will calculate the </a:t>
            </a:r>
            <a:r>
              <a:rPr lang="en-US" b="1" dirty="0">
                <a:solidFill>
                  <a:srgbClr val="3EFC24"/>
                </a:solidFill>
              </a:rPr>
              <a:t>longest common subsequence</a:t>
            </a:r>
            <a:r>
              <a:rPr lang="en-US" b="1" dirty="0"/>
              <a:t> between the candidate and the reference: </a:t>
            </a:r>
            <a:br>
              <a:rPr lang="en-US" b="1" dirty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t="16733"/>
          <a:stretch/>
        </p:blipFill>
        <p:spPr>
          <a:xfrm>
            <a:off x="4191000" y="2074334"/>
            <a:ext cx="3058621" cy="1354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48" y="5182040"/>
            <a:ext cx="2807924" cy="128605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1207804" y="793290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2800" b="1" dirty="0" smtClean="0">
                <a:solidFill>
                  <a:srgbClr val="FF9933"/>
                </a:solidFill>
              </a:rPr>
              <a:t>II. ROUGE: </a:t>
            </a:r>
            <a:r>
              <a:rPr lang="en-US" sz="2400" b="1" dirty="0">
                <a:solidFill>
                  <a:srgbClr val="FF9933"/>
                </a:solidFill>
              </a:rPr>
              <a:t>Recall-Oriented Understudy for </a:t>
            </a:r>
            <a:r>
              <a:rPr lang="en-US" sz="2400" b="1" dirty="0" err="1">
                <a:solidFill>
                  <a:srgbClr val="FF9933"/>
                </a:solidFill>
              </a:rPr>
              <a:t>Gisting</a:t>
            </a:r>
            <a:r>
              <a:rPr lang="en-US" sz="2400" b="1" dirty="0">
                <a:solidFill>
                  <a:srgbClr val="FF9933"/>
                </a:solidFill>
              </a:rPr>
              <a:t> Evaluation</a:t>
            </a:r>
          </a:p>
          <a:p>
            <a:pPr algn="ctr"/>
            <a:r>
              <a:rPr lang="en-US" sz="3600" b="1" dirty="0" smtClean="0">
                <a:solidFill>
                  <a:srgbClr val="FF9933"/>
                </a:solidFill>
              </a:rPr>
              <a:t> </a:t>
            </a:r>
            <a:endParaRPr lang="en-US" sz="36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87670" y="888819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III. </a:t>
            </a:r>
            <a:r>
              <a:rPr lang="en-US" sz="3600" b="1" dirty="0" err="1" smtClean="0">
                <a:solidFill>
                  <a:srgbClr val="FF9933"/>
                </a:solidFill>
              </a:rPr>
              <a:t>BERTScore</a:t>
            </a:r>
            <a:endParaRPr lang="en-US" sz="3600" b="1" dirty="0">
              <a:solidFill>
                <a:srgbClr val="FF99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62407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43" y="1653722"/>
            <a:ext cx="1169588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EFC24"/>
                </a:solidFill>
              </a:rPr>
              <a:t>BertScore</a:t>
            </a:r>
            <a:r>
              <a:rPr lang="en-US" b="1" dirty="0"/>
              <a:t> is a method used to measure the </a:t>
            </a:r>
            <a:r>
              <a:rPr lang="en-US" b="1" dirty="0">
                <a:solidFill>
                  <a:srgbClr val="3EFC24"/>
                </a:solidFill>
              </a:rPr>
              <a:t>quality of text summarization</a:t>
            </a:r>
            <a:r>
              <a:rPr lang="en-US" b="1" dirty="0"/>
              <a:t>. This method measures how similar the text summary is to the original </a:t>
            </a:r>
            <a:r>
              <a:rPr lang="en-US" b="1" dirty="0" smtClean="0"/>
              <a:t>text [4].</a:t>
            </a: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3EFC2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3EFC24"/>
                </a:solidFill>
              </a:rPr>
              <a:t>BertScore</a:t>
            </a:r>
            <a:r>
              <a:rPr lang="en-US" b="1" dirty="0" smtClean="0"/>
              <a:t> </a:t>
            </a:r>
            <a:r>
              <a:rPr lang="en-US" b="1" dirty="0"/>
              <a:t>addresses two common issues that </a:t>
            </a:r>
            <a:r>
              <a:rPr lang="en-US" b="1" dirty="0">
                <a:solidFill>
                  <a:srgbClr val="3EFC24"/>
                </a:solidFill>
              </a:rPr>
              <a:t>n-gram-based metrics</a:t>
            </a:r>
            <a:r>
              <a:rPr lang="en-US" b="1" dirty="0"/>
              <a:t> often </a:t>
            </a:r>
            <a:r>
              <a:rPr lang="en-US" b="1" dirty="0" smtClean="0"/>
              <a:t>encounter [5]: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/>
              <a:t>n-gram </a:t>
            </a:r>
            <a:r>
              <a:rPr lang="en-US" b="1" dirty="0"/>
              <a:t>models tend to </a:t>
            </a:r>
            <a:r>
              <a:rPr lang="en-US" b="1" dirty="0">
                <a:solidFill>
                  <a:srgbClr val="3EFC24"/>
                </a:solidFill>
              </a:rPr>
              <a:t>incorrectly match paraphrases</a:t>
            </a:r>
            <a:r>
              <a:rPr lang="en-US" b="1" dirty="0"/>
              <a:t> because </a:t>
            </a:r>
            <a:r>
              <a:rPr lang="en-US" b="1" dirty="0">
                <a:solidFill>
                  <a:srgbClr val="3EFC24"/>
                </a:solidFill>
              </a:rPr>
              <a:t>semantically accurate</a:t>
            </a:r>
            <a:r>
              <a:rPr lang="en-US" b="1" dirty="0"/>
              <a:t> expressions may differ from the </a:t>
            </a:r>
            <a:r>
              <a:rPr lang="en-US" b="1" dirty="0">
                <a:solidFill>
                  <a:srgbClr val="3EFC24"/>
                </a:solidFill>
              </a:rPr>
              <a:t>surface form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3EFC24"/>
                </a:solidFill>
              </a:rPr>
              <a:t>reference text</a:t>
            </a:r>
            <a:r>
              <a:rPr lang="en-US" b="1" dirty="0"/>
              <a:t>, which can lead to </a:t>
            </a:r>
            <a:r>
              <a:rPr lang="en-US" b="1" dirty="0">
                <a:solidFill>
                  <a:srgbClr val="3EFC24"/>
                </a:solidFill>
              </a:rPr>
              <a:t>incorrect performance estimation</a:t>
            </a:r>
            <a:r>
              <a:rPr lang="en-US" b="1" dirty="0"/>
              <a:t>. </a:t>
            </a:r>
            <a:r>
              <a:rPr lang="en-US" b="1" dirty="0" err="1"/>
              <a:t>BertScore</a:t>
            </a:r>
            <a:r>
              <a:rPr lang="en-US" b="1" dirty="0"/>
              <a:t>, on the other hand, performs similarity calculations using contextualized token </a:t>
            </a:r>
            <a:r>
              <a:rPr lang="en-US" b="1" dirty="0" err="1"/>
              <a:t>embeddings</a:t>
            </a:r>
            <a:r>
              <a:rPr lang="en-US" b="1" dirty="0"/>
              <a:t> shown to be effective for entailment detection. 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endParaRPr lang="en-US" b="1" dirty="0" smtClean="0"/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 smtClean="0"/>
              <a:t>n-gram </a:t>
            </a:r>
            <a:r>
              <a:rPr lang="en-US" b="1" dirty="0"/>
              <a:t>models cannot capture </a:t>
            </a:r>
            <a:r>
              <a:rPr lang="en-US" b="1" dirty="0">
                <a:solidFill>
                  <a:srgbClr val="3EFC24"/>
                </a:solidFill>
              </a:rPr>
              <a:t>long-range dependencies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3EFC24"/>
                </a:solidFill>
              </a:rPr>
              <a:t>penalize semantically significant reordering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4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4" y="2273405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87670" y="888819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III. </a:t>
            </a:r>
            <a:r>
              <a:rPr lang="en-US" sz="3600" b="1" dirty="0" err="1" smtClean="0">
                <a:solidFill>
                  <a:srgbClr val="FF9933"/>
                </a:solidFill>
              </a:rPr>
              <a:t>BERTScore</a:t>
            </a:r>
            <a:endParaRPr lang="en-US" sz="3600" b="1" dirty="0">
              <a:solidFill>
                <a:srgbClr val="FF99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62407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43" y="1653722"/>
            <a:ext cx="6773220" cy="1724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3123" y="3377988"/>
            <a:ext cx="671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1</a:t>
            </a:r>
            <a:r>
              <a:rPr lang="en-US" sz="1000" b="1" i="1" dirty="0" smtClean="0"/>
              <a:t>: </a:t>
            </a:r>
            <a:r>
              <a:rPr lang="en-US" sz="1000" b="1" i="1" dirty="0" err="1" smtClean="0"/>
              <a:t>BERTScore</a:t>
            </a:r>
            <a:r>
              <a:rPr lang="en-US" sz="1000" b="1" i="1" dirty="0" smtClean="0"/>
              <a:t> Architecture </a:t>
            </a:r>
            <a:r>
              <a:rPr lang="en-US" sz="1000" b="1" dirty="0"/>
              <a:t>[4]</a:t>
            </a:r>
            <a:r>
              <a:rPr lang="en-US" sz="1000" b="1" i="1" dirty="0" smtClean="0"/>
              <a:t> </a:t>
            </a:r>
            <a:endParaRPr lang="en-US" sz="1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69267"/>
            <a:ext cx="1145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Steps involved in </a:t>
            </a:r>
            <a:r>
              <a:rPr lang="en-US" b="1" dirty="0" smtClean="0">
                <a:solidFill>
                  <a:srgbClr val="3EFC24"/>
                </a:solidFill>
              </a:rPr>
              <a:t>calculation of </a:t>
            </a:r>
            <a:r>
              <a:rPr lang="en-US" b="1" dirty="0" err="1" smtClean="0">
                <a:solidFill>
                  <a:srgbClr val="3EFC24"/>
                </a:solidFill>
              </a:rPr>
              <a:t>BERTScore</a:t>
            </a:r>
            <a:r>
              <a:rPr lang="en-US" dirty="0" smtClean="0">
                <a:solidFill>
                  <a:srgbClr val="3EFC24"/>
                </a:solidFill>
              </a:rPr>
              <a:t> </a:t>
            </a:r>
            <a:r>
              <a:rPr lang="en-US" dirty="0" smtClean="0"/>
              <a:t>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Contextual </a:t>
            </a:r>
            <a:r>
              <a:rPr lang="en-US" b="1" dirty="0" err="1" smtClean="0"/>
              <a:t>Embeddings</a:t>
            </a:r>
            <a:endParaRPr lang="en-US" b="1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Cosine </a:t>
            </a:r>
            <a:r>
              <a:rPr lang="en-US" b="1" dirty="0" smtClean="0"/>
              <a:t>Similarity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Token Matching for Precision and </a:t>
            </a:r>
            <a:r>
              <a:rPr lang="en-US" b="1" dirty="0" smtClean="0"/>
              <a:t>Recall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Importance </a:t>
            </a:r>
            <a:r>
              <a:rPr lang="en-US" b="1" dirty="0" smtClean="0"/>
              <a:t>Weighting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b="1" dirty="0"/>
              <a:t>Baseline Rescaling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43" y="2002472"/>
            <a:ext cx="11655669" cy="406466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3EFC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1108" y="4308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87670" y="888819"/>
            <a:ext cx="12394223" cy="764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 smtClean="0">
                <a:solidFill>
                  <a:srgbClr val="66FF99"/>
                </a:solidFill>
              </a:rPr>
              <a:t>      </a:t>
            </a:r>
            <a:r>
              <a:rPr lang="en-US" sz="3600" b="1" dirty="0" smtClean="0">
                <a:solidFill>
                  <a:srgbClr val="FF9933"/>
                </a:solidFill>
              </a:rPr>
              <a:t>IV. </a:t>
            </a:r>
            <a:r>
              <a:rPr lang="en-US" sz="3600" b="1" dirty="0" err="1" smtClean="0">
                <a:solidFill>
                  <a:srgbClr val="FF9933"/>
                </a:solidFill>
              </a:rPr>
              <a:t>MoverScore</a:t>
            </a:r>
            <a:endParaRPr lang="en-US" sz="3600" b="1" dirty="0">
              <a:solidFill>
                <a:srgbClr val="FF993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202223" y="62407"/>
            <a:ext cx="10823331" cy="764903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EVALUATION METRICS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10" y="2102455"/>
            <a:ext cx="11695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It also </a:t>
            </a:r>
            <a:r>
              <a:rPr lang="en-US" b="1" dirty="0"/>
              <a:t>uses </a:t>
            </a:r>
            <a:r>
              <a:rPr lang="en-US" b="1" dirty="0">
                <a:solidFill>
                  <a:srgbClr val="3EFC24"/>
                </a:solidFill>
              </a:rPr>
              <a:t>contextualized </a:t>
            </a:r>
            <a:r>
              <a:rPr lang="en-US" b="1" dirty="0" err="1">
                <a:solidFill>
                  <a:srgbClr val="3EFC24"/>
                </a:solidFill>
              </a:rPr>
              <a:t>embeddings</a:t>
            </a:r>
            <a:r>
              <a:rPr lang="en-US" b="1" dirty="0"/>
              <a:t> to compute the </a:t>
            </a:r>
            <a:r>
              <a:rPr lang="en-US" b="1" dirty="0">
                <a:solidFill>
                  <a:srgbClr val="3EFC24"/>
                </a:solidFill>
              </a:rPr>
              <a:t>distance</a:t>
            </a:r>
            <a:r>
              <a:rPr lang="en-US" b="1" dirty="0"/>
              <a:t> </a:t>
            </a:r>
            <a:r>
              <a:rPr lang="en-US" b="1" dirty="0">
                <a:solidFill>
                  <a:srgbClr val="3EFC24"/>
                </a:solidFill>
              </a:rPr>
              <a:t>between tokens </a:t>
            </a:r>
            <a:r>
              <a:rPr lang="en-US" b="1" dirty="0"/>
              <a:t>in the generated output and reference. But unlike </a:t>
            </a:r>
            <a:r>
              <a:rPr lang="en-US" b="1" dirty="0" err="1"/>
              <a:t>BERTScore</a:t>
            </a:r>
            <a:r>
              <a:rPr lang="en-US" b="1" dirty="0"/>
              <a:t>, which is based on one-to-one matching (or “hard alignment”) of tokens, </a:t>
            </a:r>
            <a:r>
              <a:rPr lang="en-US" b="1" dirty="0" err="1">
                <a:solidFill>
                  <a:srgbClr val="3EFC24"/>
                </a:solidFill>
              </a:rPr>
              <a:t>MoverScore</a:t>
            </a:r>
            <a:r>
              <a:rPr lang="en-US" b="1" dirty="0"/>
              <a:t> allows for </a:t>
            </a:r>
            <a:r>
              <a:rPr lang="en-US" b="1" dirty="0">
                <a:solidFill>
                  <a:srgbClr val="3EFC24"/>
                </a:solidFill>
              </a:rPr>
              <a:t>many-to-one matching (or “soft alignment</a:t>
            </a:r>
            <a:r>
              <a:rPr lang="en-US" b="1" dirty="0" smtClean="0">
                <a:solidFill>
                  <a:srgbClr val="3EFC24"/>
                </a:solidFill>
              </a:rPr>
              <a:t>”)</a:t>
            </a:r>
            <a:r>
              <a:rPr lang="en-US" b="1" dirty="0" smtClean="0"/>
              <a:t> [6].</a:t>
            </a:r>
            <a:endParaRPr lang="en-US" b="1" dirty="0" smtClean="0">
              <a:solidFill>
                <a:srgbClr val="3EFC24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3EFC24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MoverScore</a:t>
            </a:r>
            <a:r>
              <a:rPr lang="en-US" b="1" dirty="0"/>
              <a:t> enables the mapping of </a:t>
            </a:r>
            <a:r>
              <a:rPr lang="en-US" b="1" dirty="0">
                <a:solidFill>
                  <a:srgbClr val="3EFC24"/>
                </a:solidFill>
              </a:rPr>
              <a:t>semantically related words</a:t>
            </a:r>
            <a:r>
              <a:rPr lang="en-US" b="1" dirty="0"/>
              <a:t> in one sequence to their </a:t>
            </a:r>
            <a:r>
              <a:rPr lang="en-US" b="1" dirty="0">
                <a:solidFill>
                  <a:srgbClr val="3EFC24"/>
                </a:solidFill>
              </a:rPr>
              <a:t>counterparts</a:t>
            </a:r>
            <a:r>
              <a:rPr lang="en-US" b="1" dirty="0"/>
              <a:t> in another sequence. It does this by solving a </a:t>
            </a:r>
            <a:r>
              <a:rPr lang="en-US" b="1" dirty="0">
                <a:solidFill>
                  <a:srgbClr val="3EFC24"/>
                </a:solidFill>
              </a:rPr>
              <a:t>constrained optimization problem</a:t>
            </a:r>
            <a:r>
              <a:rPr lang="en-US" b="1" dirty="0"/>
              <a:t> that finds the minimum effort to </a:t>
            </a:r>
            <a:r>
              <a:rPr lang="en-US" b="1" dirty="0">
                <a:solidFill>
                  <a:srgbClr val="3EFC24"/>
                </a:solidFill>
              </a:rPr>
              <a:t>transform one text into another</a:t>
            </a:r>
            <a:r>
              <a:rPr lang="en-US" b="1" dirty="0"/>
              <a:t>. The idea is to measure the distance that words would have to </a:t>
            </a:r>
            <a:r>
              <a:rPr lang="en-US" b="1" dirty="0">
                <a:solidFill>
                  <a:srgbClr val="3EFC24"/>
                </a:solidFill>
              </a:rPr>
              <a:t>move to convert one sequence to another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6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27721</TotalTime>
  <Words>882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  FINE TUNING: FALCON-7B LLM (EVALUATION METRICS)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                      EVALUATION METRICS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Dutta</dc:creator>
  <cp:lastModifiedBy>Prasun Dutta</cp:lastModifiedBy>
  <cp:revision>144</cp:revision>
  <dcterms:created xsi:type="dcterms:W3CDTF">2024-06-18T08:19:17Z</dcterms:created>
  <dcterms:modified xsi:type="dcterms:W3CDTF">2024-09-05T10:24:20Z</dcterms:modified>
</cp:coreProperties>
</file>