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2" r:id="rId9"/>
    <p:sldId id="263" r:id="rId10"/>
    <p:sldId id="290" r:id="rId11"/>
    <p:sldId id="294" r:id="rId12"/>
    <p:sldId id="268" r:id="rId13"/>
    <p:sldId id="291" r:id="rId14"/>
    <p:sldId id="292" r:id="rId15"/>
    <p:sldId id="295" r:id="rId16"/>
  </p:sldIdLst>
  <p:sldSz cx="9144000" cy="5143500" type="screen16x9"/>
  <p:notesSz cx="6858000" cy="9144000"/>
  <p:embeddedFontLst>
    <p:embeddedFont>
      <p:font typeface="Poiret One" panose="020B0604020202020204" charset="0"/>
      <p:regular r:id="rId18"/>
    </p:embeddedFont>
    <p:embeddedFont>
      <p:font typeface="Oxygen Light" panose="020B0604020202020204" charset="0"/>
      <p:regular r:id="rId19"/>
      <p:bold r:id="rId20"/>
    </p:embeddedFont>
    <p:embeddedFont>
      <p:font typeface="Oxygen" panose="020B0604020202020204" charset="0"/>
      <p:regular r:id="rId21"/>
      <p:bold r:id="rId22"/>
    </p:embeddedFont>
    <p:embeddedFont>
      <p:font typeface="Bebas Neue" panose="020B0604020202020204" charset="0"/>
      <p:regular r:id="rId23"/>
    </p:embeddedFont>
    <p:embeddedFont>
      <p:font typeface="Showcard Gothic" panose="04020904020102020604" pitchFamily="8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84EBAA-2330-40CB-B9D3-4E4C4C100E25}">
  <a:tblStyle styleId="{2C84EBAA-2330-40CB-B9D3-4E4C4C100E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25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8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30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8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44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75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6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QUEUE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Presented by:Prasuna Sapkota</a:t>
            </a:r>
            <a:endParaRPr dirty="0">
              <a:solidFill>
                <a:schemeClr val="accent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455" y="401781"/>
            <a:ext cx="2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Circular queue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544" y="1018309"/>
            <a:ext cx="82780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a linear queue, the traversal through the queue is possible only </a:t>
            </a:r>
            <a:r>
              <a:rPr lang="en-US" sz="1800" dirty="0" smtClean="0">
                <a:latin typeface="+mn-lt"/>
              </a:rPr>
              <a:t>once,once </a:t>
            </a:r>
            <a:r>
              <a:rPr lang="en-US" sz="1800" dirty="0">
                <a:latin typeface="+mn-lt"/>
              </a:rPr>
              <a:t>an element is deleted, we cannot insert another element in its position. </a:t>
            </a: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This </a:t>
            </a:r>
            <a:r>
              <a:rPr lang="en-US" sz="1800" dirty="0">
                <a:latin typeface="+mn-lt"/>
              </a:rPr>
              <a:t>disadvantage of a linear queue is overcome by a circular queue, thus saving memory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Circular Queue is just a variation of the linear queue in which front and rear-end are connected to each other to optimize the space wastage of the Linear queue and make it efficient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4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65" y="879764"/>
            <a:ext cx="3463007" cy="2847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2895" y="3727374"/>
            <a:ext cx="242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Fig:circular</a:t>
            </a:r>
            <a:r>
              <a:rPr lang="en-US" sz="2000" dirty="0" smtClean="0"/>
              <a:t> </a:t>
            </a:r>
            <a:r>
              <a:rPr lang="en-US" sz="1800" dirty="0" smtClean="0">
                <a:latin typeface="+mn-lt"/>
              </a:rPr>
              <a:t>queue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58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7" y="62345"/>
            <a:ext cx="770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 </a:t>
            </a:r>
            <a:r>
              <a:rPr lang="en-US" sz="2400" b="1" dirty="0">
                <a:latin typeface="+mj-lt"/>
              </a:rPr>
              <a:t>Algorithm to Insert an Element in a Circular Queue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964" y="762000"/>
            <a:ext cx="678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Step 1: IF (FRONT=0 &amp;&amp; REAR=MAX–1) || (REAR=FRONT-1</a:t>
            </a:r>
            <a:r>
              <a:rPr lang="en-US" sz="1800" dirty="0" smtClean="0">
                <a:latin typeface="+mn-lt"/>
              </a:rPr>
              <a:t>),</a:t>
            </a:r>
          </a:p>
          <a:p>
            <a:r>
              <a:rPr lang="en-US" sz="1800" dirty="0" smtClean="0">
                <a:latin typeface="+mn-lt"/>
              </a:rPr>
              <a:t>     then Write </a:t>
            </a:r>
            <a:r>
              <a:rPr lang="en-US" sz="1800" dirty="0">
                <a:latin typeface="+mn-lt"/>
              </a:rPr>
              <a:t>“OVERFLOW</a:t>
            </a:r>
            <a:r>
              <a:rPr lang="en-US" sz="1800" dirty="0" smtClean="0">
                <a:latin typeface="+mn-lt"/>
              </a:rPr>
              <a:t>”</a:t>
            </a:r>
          </a:p>
          <a:p>
            <a:r>
              <a:rPr lang="en-US" sz="1800" dirty="0" smtClean="0">
                <a:latin typeface="+mn-lt"/>
              </a:rPr>
              <a:t>     Goto </a:t>
            </a:r>
            <a:r>
              <a:rPr lang="en-US" sz="1800" dirty="0">
                <a:latin typeface="+mn-lt"/>
              </a:rPr>
              <a:t>Step </a:t>
            </a:r>
            <a:r>
              <a:rPr lang="en-US" sz="1800" dirty="0" smtClean="0">
                <a:latin typeface="+mn-lt"/>
              </a:rPr>
              <a:t>4</a:t>
            </a:r>
          </a:p>
          <a:p>
            <a:r>
              <a:rPr lang="en-US" sz="1800" dirty="0" smtClean="0">
                <a:latin typeface="+mn-lt"/>
              </a:rPr>
              <a:t>     [</a:t>
            </a:r>
            <a:r>
              <a:rPr lang="en-US" sz="1800" dirty="0">
                <a:latin typeface="+mn-lt"/>
              </a:rPr>
              <a:t>END OF IF</a:t>
            </a:r>
            <a:r>
              <a:rPr lang="en-US" sz="1800" dirty="0" smtClean="0">
                <a:latin typeface="+mn-lt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2: IF FRONT = -1 and REAR = -1, then</a:t>
            </a:r>
            <a:r>
              <a:rPr lang="en-US" sz="1800" dirty="0" smtClean="0">
                <a:latin typeface="+mn-lt"/>
              </a:rPr>
              <a:t>;</a:t>
            </a:r>
          </a:p>
          <a:p>
            <a:r>
              <a:rPr lang="en-US" sz="1800" dirty="0" smtClean="0">
                <a:latin typeface="+mn-lt"/>
              </a:rPr>
              <a:t>     SET </a:t>
            </a:r>
            <a:r>
              <a:rPr lang="en-US" sz="1800" dirty="0">
                <a:latin typeface="+mn-lt"/>
              </a:rPr>
              <a:t>FRONT = REAR = </a:t>
            </a:r>
            <a:r>
              <a:rPr lang="en-US" sz="1800" dirty="0" smtClean="0">
                <a:latin typeface="+mn-lt"/>
              </a:rPr>
              <a:t>0</a:t>
            </a:r>
          </a:p>
          <a:p>
            <a:r>
              <a:rPr lang="en-US" sz="1800" dirty="0" smtClean="0">
                <a:latin typeface="+mn-lt"/>
              </a:rPr>
              <a:t>     ELSE </a:t>
            </a:r>
            <a:r>
              <a:rPr lang="en-US" sz="1800" dirty="0">
                <a:latin typeface="+mn-lt"/>
              </a:rPr>
              <a:t>IF REAR = MAX – 1 and FRONT != </a:t>
            </a:r>
            <a:r>
              <a:rPr lang="en-US" sz="1800" dirty="0" smtClean="0">
                <a:latin typeface="+mn-lt"/>
              </a:rPr>
              <a:t>0</a:t>
            </a:r>
          </a:p>
          <a:p>
            <a:r>
              <a:rPr lang="en-US" sz="1800" dirty="0" smtClean="0">
                <a:latin typeface="+mn-lt"/>
              </a:rPr>
              <a:t>     SET </a:t>
            </a:r>
            <a:r>
              <a:rPr lang="en-US" sz="1800" dirty="0">
                <a:latin typeface="+mn-lt"/>
              </a:rPr>
              <a:t>REAR = </a:t>
            </a:r>
            <a:r>
              <a:rPr lang="en-US" sz="1800" dirty="0" smtClean="0">
                <a:latin typeface="+mn-lt"/>
              </a:rPr>
              <a:t>0</a:t>
            </a:r>
          </a:p>
          <a:p>
            <a:r>
              <a:rPr lang="en-US" sz="1800" dirty="0" smtClean="0">
                <a:latin typeface="+mn-lt"/>
              </a:rPr>
              <a:t>     ELSE</a:t>
            </a:r>
          </a:p>
          <a:p>
            <a:r>
              <a:rPr lang="en-US" sz="1800" dirty="0" smtClean="0">
                <a:latin typeface="+mn-lt"/>
              </a:rPr>
              <a:t>     SET </a:t>
            </a:r>
            <a:r>
              <a:rPr lang="en-US" sz="1800" dirty="0">
                <a:latin typeface="+mn-lt"/>
              </a:rPr>
              <a:t>REAR = REAR + </a:t>
            </a:r>
            <a:r>
              <a:rPr lang="en-US" sz="1800" dirty="0" smtClean="0">
                <a:latin typeface="+mn-lt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3: SET QUEUE[REAR] = </a:t>
            </a:r>
            <a:r>
              <a:rPr lang="en-US" sz="1800" dirty="0" smtClean="0">
                <a:latin typeface="+mn-lt"/>
              </a:rPr>
              <a:t>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4: 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" y="159328"/>
            <a:ext cx="811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sz="2400" b="1" dirty="0">
                <a:latin typeface="+mj-lt"/>
              </a:rPr>
              <a:t>Algorithm to Delete an Element from a Circular Queue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291" y="831273"/>
            <a:ext cx="59170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Step 1: IF FRONT = -1, </a:t>
            </a:r>
            <a:r>
              <a:rPr lang="en-US" sz="1800" dirty="0" smtClean="0">
                <a:latin typeface="+mn-lt"/>
              </a:rPr>
              <a:t>then </a:t>
            </a:r>
          </a:p>
          <a:p>
            <a:r>
              <a:rPr lang="en-US" sz="1800" dirty="0" smtClean="0">
                <a:latin typeface="+mn-lt"/>
              </a:rPr>
              <a:t>    Write </a:t>
            </a:r>
            <a:r>
              <a:rPr lang="en-US" sz="1800" dirty="0">
                <a:latin typeface="+mn-lt"/>
              </a:rPr>
              <a:t>“Underflow</a:t>
            </a:r>
            <a:r>
              <a:rPr lang="en-US" sz="1800" dirty="0" smtClean="0">
                <a:latin typeface="+mn-lt"/>
              </a:rPr>
              <a:t>”</a:t>
            </a:r>
          </a:p>
          <a:p>
            <a:r>
              <a:rPr lang="en-US" sz="1800" dirty="0" smtClean="0">
                <a:latin typeface="+mn-lt"/>
              </a:rPr>
              <a:t>    Goto </a:t>
            </a:r>
            <a:r>
              <a:rPr lang="en-US" sz="1800" dirty="0">
                <a:latin typeface="+mn-lt"/>
              </a:rPr>
              <a:t>Step </a:t>
            </a:r>
            <a:r>
              <a:rPr lang="en-US" sz="1800" dirty="0" smtClean="0">
                <a:latin typeface="+mn-lt"/>
              </a:rPr>
              <a:t>4</a:t>
            </a:r>
          </a:p>
          <a:p>
            <a:r>
              <a:rPr lang="en-US" sz="1800" dirty="0" smtClean="0">
                <a:latin typeface="+mn-lt"/>
              </a:rPr>
              <a:t>    [</a:t>
            </a:r>
            <a:r>
              <a:rPr lang="en-US" sz="1800" dirty="0">
                <a:latin typeface="+mn-lt"/>
              </a:rPr>
              <a:t>END OF IF</a:t>
            </a:r>
            <a:r>
              <a:rPr lang="en-US" sz="1800" dirty="0" smtClean="0">
                <a:latin typeface="+mn-lt"/>
              </a:rPr>
              <a:t>]</a:t>
            </a:r>
          </a:p>
          <a:p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2: SET VAL = QUEUE[FRONT</a:t>
            </a:r>
            <a:r>
              <a:rPr lang="en-US" sz="1800" dirty="0" smtClean="0">
                <a:latin typeface="+mn-lt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3: IF FRONT = REARSET FRONT = REAR = -</a:t>
            </a:r>
            <a:r>
              <a:rPr lang="en-US" sz="1800" dirty="0" smtClean="0">
                <a:latin typeface="+mn-lt"/>
              </a:rPr>
              <a:t>1</a:t>
            </a:r>
          </a:p>
          <a:p>
            <a:r>
              <a:rPr lang="en-US" sz="1800" dirty="0" smtClean="0">
                <a:latin typeface="+mn-lt"/>
              </a:rPr>
              <a:t>    ELSEIF </a:t>
            </a:r>
            <a:r>
              <a:rPr lang="en-US" sz="1800" dirty="0">
                <a:latin typeface="+mn-lt"/>
              </a:rPr>
              <a:t>FRONT = MAX -</a:t>
            </a:r>
            <a:r>
              <a:rPr lang="en-US" sz="1800" dirty="0" smtClean="0">
                <a:latin typeface="+mn-lt"/>
              </a:rPr>
              <a:t>1</a:t>
            </a:r>
          </a:p>
          <a:p>
            <a:r>
              <a:rPr lang="en-US" sz="1800" dirty="0" smtClean="0">
                <a:latin typeface="+mn-lt"/>
              </a:rPr>
              <a:t>    SET </a:t>
            </a:r>
            <a:r>
              <a:rPr lang="en-US" sz="1800" dirty="0">
                <a:latin typeface="+mn-lt"/>
              </a:rPr>
              <a:t>FRONT = </a:t>
            </a:r>
            <a:r>
              <a:rPr lang="en-US" sz="1800" dirty="0" smtClean="0">
                <a:latin typeface="+mn-lt"/>
              </a:rPr>
              <a:t>0</a:t>
            </a: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SET </a:t>
            </a:r>
            <a:r>
              <a:rPr lang="en-US" sz="1800" dirty="0">
                <a:latin typeface="+mn-lt"/>
              </a:rPr>
              <a:t>FRONT = FRONT + </a:t>
            </a:r>
            <a:r>
              <a:rPr lang="en-US" sz="1800" dirty="0" smtClean="0">
                <a:latin typeface="+mn-lt"/>
              </a:rPr>
              <a:t>1</a:t>
            </a:r>
          </a:p>
          <a:p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4: EXIT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26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325583" y="0"/>
            <a:ext cx="5437908" cy="803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25000"/>
                  </a:schemeClr>
                </a:solidFill>
                <a:latin typeface="+mj-lt"/>
              </a:rPr>
              <a:t>Priority Queue</a:t>
            </a:r>
            <a:endParaRPr sz="2400" b="1" dirty="0">
              <a:solidFill>
                <a:schemeClr val="accent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928" y="619185"/>
            <a:ext cx="77239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priority queue is a queue in which each element is assigned a </a:t>
            </a:r>
            <a:r>
              <a:rPr lang="en-US" sz="1800" dirty="0" smtClean="0"/>
              <a:t>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priority of elements is used to determine the order in which these elements will be processed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 </a:t>
            </a:r>
            <a:r>
              <a:rPr lang="en-US" sz="1800" dirty="0"/>
              <a:t>element with higher priority is processed before an element with lower </a:t>
            </a:r>
            <a:r>
              <a:rPr lang="en-US" sz="1800" dirty="0" smtClean="0"/>
              <a:t>priority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Two </a:t>
            </a:r>
            <a:r>
              <a:rPr lang="en-US" sz="1800" dirty="0"/>
              <a:t>elements with same priority are processed on a first come first served (FCFS) </a:t>
            </a:r>
            <a:r>
              <a:rPr lang="en-US" sz="1800" dirty="0" smtClean="0"/>
              <a:t>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Priority </a:t>
            </a:r>
            <a:r>
              <a:rPr lang="en-US" sz="1800" dirty="0"/>
              <a:t>queues are widely used in operating systems to execute the highest priority process first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computer’s memory priority queues can be represented using arrays or linked lists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" y="159328"/>
            <a:ext cx="81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800" b="1" dirty="0" smtClean="0">
                <a:latin typeface="+mj-lt"/>
              </a:rPr>
              <a:t>THANK YOU!!!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0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>
                    <a:lumMod val="25000"/>
                  </a:schemeClr>
                </a:solidFill>
                <a:latin typeface="+mj-lt"/>
              </a:rPr>
              <a:t>TABLE OF CONTENTS</a:t>
            </a:r>
            <a:endParaRPr dirty="0">
              <a:solidFill>
                <a:schemeClr val="accent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Introduction</a:t>
            </a:r>
          </a:p>
          <a:p>
            <a:pPr marL="342900" indent="-342900">
              <a:spcAft>
                <a:spcPts val="1600"/>
              </a:spcAft>
            </a:pPr>
            <a:r>
              <a:rPr lang="en-US" sz="1800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Array representation of Queue</a:t>
            </a:r>
          </a:p>
          <a:p>
            <a:pPr marL="342900" indent="-342900">
              <a:spcAft>
                <a:spcPts val="1600"/>
              </a:spcAft>
            </a:pPr>
            <a:r>
              <a:rPr lang="en-US" sz="1800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Circular Queue</a:t>
            </a:r>
          </a:p>
          <a:p>
            <a:pPr marL="342900" indent="-342900">
              <a:spcAft>
                <a:spcPts val="1600"/>
              </a:spcAft>
            </a:pPr>
            <a:endParaRPr lang="en-US" sz="2000" dirty="0" smtClean="0">
              <a:latin typeface="+mn-lt"/>
            </a:endParaRPr>
          </a:p>
          <a:p>
            <a:pPr marL="285750" indent="-285750">
              <a:spcAft>
                <a:spcPts val="1600"/>
              </a:spcAft>
            </a:pPr>
            <a:endParaRPr lang="en-US" sz="2000" dirty="0" smtClean="0">
              <a:latin typeface="+mn-lt"/>
            </a:endParaRPr>
          </a:p>
          <a:p>
            <a:pPr marL="285750" indent="-285750">
              <a:spcAft>
                <a:spcPts val="1600"/>
              </a:spcAft>
            </a:pPr>
            <a:endParaRPr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smtClean="0">
                <a:solidFill>
                  <a:schemeClr val="accent2">
                    <a:lumMod val="25000"/>
                  </a:schemeClr>
                </a:solidFill>
                <a:latin typeface="+mj-lt"/>
              </a:rPr>
              <a:t>Introduction to Queue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453" y="1212273"/>
            <a:ext cx="7287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Queue is an important data structure which stores its elements in an ordered manner</a:t>
            </a:r>
            <a:r>
              <a:rPr lang="en-US" sz="1800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2">
                  <a:lumMod val="25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We 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can explain the concept of queues using the following analogy</a:t>
            </a:r>
            <a:r>
              <a:rPr lang="en-US" sz="1800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: People 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moving on an escalator. The people who got on the escalator first will be the first one to step out of it</a:t>
            </a:r>
            <a:r>
              <a:rPr lang="en-US" sz="1800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2">
                  <a:lumMod val="25000"/>
                </a:schemeClr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A 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+mn-lt"/>
              </a:rPr>
              <a:t>queue is a FIFO (First-In, </a:t>
            </a:r>
            <a:r>
              <a:rPr lang="en-US" sz="1800" dirty="0" smtClean="0">
                <a:solidFill>
                  <a:schemeClr val="accent2">
                    <a:lumMod val="25000"/>
                  </a:schemeClr>
                </a:solidFill>
                <a:latin typeface="+mn-lt"/>
              </a:rPr>
              <a:t>First-Out).</a:t>
            </a:r>
            <a:endParaRPr lang="en-US" sz="1800" dirty="0">
              <a:solidFill>
                <a:schemeClr val="accent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9" y="941674"/>
            <a:ext cx="4225636" cy="2626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37" y="941674"/>
            <a:ext cx="4050507" cy="2626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1233" y="3764756"/>
            <a:ext cx="135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Fig:Queue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-117763" y="986445"/>
            <a:ext cx="5437908" cy="3297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400" b="1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Array representation of Queue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072" y="1316182"/>
            <a:ext cx="5583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Linear array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Circular array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priority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564" y="139520"/>
            <a:ext cx="241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Linear queue</a:t>
            </a:r>
            <a:endParaRPr lang="en-US" sz="2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0" y="755074"/>
            <a:ext cx="84651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Linear Queue is generally referred to as Queue. </a:t>
            </a: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It </a:t>
            </a:r>
            <a:r>
              <a:rPr lang="en-US" sz="1800" dirty="0">
                <a:latin typeface="+mn-lt"/>
              </a:rPr>
              <a:t>is a </a:t>
            </a:r>
            <a:r>
              <a:rPr lang="en-US" sz="1800" dirty="0" smtClean="0">
                <a:latin typeface="+mn-lt"/>
              </a:rPr>
              <a:t>linear data structure</a:t>
            </a:r>
            <a:r>
              <a:rPr lang="en-US" sz="1800" dirty="0">
                <a:latin typeface="+mn-lt"/>
              </a:rPr>
              <a:t> that follows the FIFO </a:t>
            </a:r>
            <a:r>
              <a:rPr lang="en-US" sz="1800" dirty="0" smtClean="0">
                <a:latin typeface="+mn-lt"/>
              </a:rPr>
              <a:t>(First in First out) </a:t>
            </a:r>
            <a:r>
              <a:rPr lang="en-US" sz="1800" dirty="0">
                <a:latin typeface="+mn-lt"/>
              </a:rPr>
              <a:t>order. </a:t>
            </a: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A </a:t>
            </a:r>
            <a:r>
              <a:rPr lang="en-US" sz="1800" dirty="0">
                <a:latin typeface="+mn-lt"/>
              </a:rPr>
              <a:t>real-life example of a queue is any queue of customers waiting to buy a product from a shop where the customer that came first is served first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In Queue all deletions </a:t>
            </a:r>
            <a:r>
              <a:rPr lang="en-US" sz="1800" dirty="0" smtClean="0">
                <a:latin typeface="+mn-lt"/>
              </a:rPr>
              <a:t>(dequeue) </a:t>
            </a:r>
            <a:r>
              <a:rPr lang="en-US" sz="1800" dirty="0">
                <a:latin typeface="+mn-lt"/>
              </a:rPr>
              <a:t>are made at the front and all insertions (enqueue) are made at the rear end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1" y="615659"/>
            <a:ext cx="5825836" cy="2259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2867" y="315229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Fig :Linear queue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06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291" y="166255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sz="2400" b="1" dirty="0">
                <a:latin typeface="+mj-lt"/>
              </a:rPr>
              <a:t>Algorithm for Insertion Operation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291" y="1129145"/>
            <a:ext cx="51988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Step 1: IF REAR=MAX-1, then</a:t>
            </a:r>
            <a:r>
              <a:rPr lang="en-US" sz="1800" dirty="0" smtClean="0">
                <a:latin typeface="+mn-lt"/>
              </a:rPr>
              <a:t>;</a:t>
            </a:r>
          </a:p>
          <a:p>
            <a:r>
              <a:rPr lang="en-US" sz="1800" dirty="0" smtClean="0">
                <a:latin typeface="+mn-lt"/>
              </a:rPr>
              <a:t>    Write OVERFLOW</a:t>
            </a:r>
          </a:p>
          <a:p>
            <a:r>
              <a:rPr lang="en-US" sz="1800" dirty="0" smtClean="0">
                <a:latin typeface="+mn-lt"/>
              </a:rPr>
              <a:t>    Goto </a:t>
            </a:r>
            <a:r>
              <a:rPr lang="en-US" sz="1800" dirty="0">
                <a:latin typeface="+mn-lt"/>
              </a:rPr>
              <a:t>Step </a:t>
            </a:r>
            <a:r>
              <a:rPr lang="en-US" sz="1800" dirty="0" smtClean="0">
                <a:latin typeface="+mn-lt"/>
              </a:rPr>
              <a:t>4</a:t>
            </a: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[</a:t>
            </a:r>
            <a:r>
              <a:rPr lang="en-US" sz="1800" dirty="0">
                <a:latin typeface="+mn-lt"/>
              </a:rPr>
              <a:t>END OF IF</a:t>
            </a:r>
            <a:r>
              <a:rPr lang="en-US" sz="1800" dirty="0" smtClean="0">
                <a:latin typeface="+mn-lt"/>
              </a:rPr>
              <a:t>]</a:t>
            </a:r>
          </a:p>
          <a:p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2: IF FRONT == -1 and REAR = -1, </a:t>
            </a:r>
            <a:r>
              <a:rPr lang="en-US" sz="1800" dirty="0" smtClean="0">
                <a:latin typeface="+mn-lt"/>
              </a:rPr>
              <a:t>then </a:t>
            </a:r>
          </a:p>
          <a:p>
            <a:r>
              <a:rPr lang="en-US" sz="1800" dirty="0" smtClean="0">
                <a:latin typeface="+mn-lt"/>
              </a:rPr>
              <a:t>    SET </a:t>
            </a:r>
            <a:r>
              <a:rPr lang="en-US" sz="1800" dirty="0">
                <a:latin typeface="+mn-lt"/>
              </a:rPr>
              <a:t>FRONT = REAR = </a:t>
            </a:r>
            <a:r>
              <a:rPr lang="en-US" sz="1800" dirty="0" smtClean="0">
                <a:latin typeface="+mn-lt"/>
              </a:rPr>
              <a:t>0</a:t>
            </a: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ELSESET </a:t>
            </a:r>
            <a:r>
              <a:rPr lang="en-US" sz="1800" dirty="0">
                <a:latin typeface="+mn-lt"/>
              </a:rPr>
              <a:t>REAR = REAR + </a:t>
            </a:r>
            <a:r>
              <a:rPr lang="en-US" sz="1800" dirty="0" smtClean="0">
                <a:latin typeface="+mn-lt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3: SET QUEUE[REAR] = </a:t>
            </a:r>
            <a:r>
              <a:rPr lang="en-US" sz="1800" dirty="0" smtClean="0">
                <a:latin typeface="+mn-lt"/>
              </a:rPr>
              <a:t>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4: 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91" y="367145"/>
            <a:ext cx="55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Algorithm</a:t>
            </a:r>
            <a:r>
              <a:rPr lang="en-US" sz="2800" b="1" dirty="0"/>
              <a:t> for Deletion Operation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3291" y="1087582"/>
            <a:ext cx="510909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1: IF FRONT = -1 OR FRONT &gt; REAR</a:t>
            </a:r>
            <a:r>
              <a:rPr lang="en-US" sz="1800" dirty="0" smtClean="0">
                <a:latin typeface="+mn-lt"/>
              </a:rPr>
              <a:t>,</a:t>
            </a:r>
          </a:p>
          <a:p>
            <a:r>
              <a:rPr lang="en-US" sz="1800" dirty="0" smtClean="0">
                <a:latin typeface="+mn-lt"/>
              </a:rPr>
              <a:t>     then Write UNDERFLOW </a:t>
            </a:r>
          </a:p>
          <a:p>
            <a:r>
              <a:rPr lang="en-US" sz="1800" dirty="0" smtClean="0">
                <a:latin typeface="+mn-lt"/>
              </a:rPr>
              <a:t>     Goto </a:t>
            </a:r>
            <a:r>
              <a:rPr lang="en-US" sz="1800" dirty="0">
                <a:latin typeface="+mn-lt"/>
              </a:rPr>
              <a:t>Step </a:t>
            </a:r>
            <a:r>
              <a:rPr lang="en-US" sz="1800" dirty="0" smtClean="0">
                <a:latin typeface="+mn-lt"/>
              </a:rPr>
              <a:t>3</a:t>
            </a:r>
          </a:p>
          <a:p>
            <a:r>
              <a:rPr lang="en-US" sz="1800" dirty="0" smtClean="0">
                <a:latin typeface="+mn-lt"/>
              </a:rPr>
              <a:t>     [</a:t>
            </a:r>
            <a:r>
              <a:rPr lang="en-US" sz="1800" dirty="0">
                <a:latin typeface="+mn-lt"/>
              </a:rPr>
              <a:t>END OF IF</a:t>
            </a:r>
            <a:r>
              <a:rPr lang="en-US" sz="1800" dirty="0" smtClean="0">
                <a:latin typeface="+mn-lt"/>
              </a:rPr>
              <a:t>]</a:t>
            </a:r>
          </a:p>
          <a:p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2:SET VAL = QUEUE[FRONT</a:t>
            </a:r>
            <a:r>
              <a:rPr lang="en-US" sz="1800" dirty="0" smtClean="0">
                <a:latin typeface="+mn-lt"/>
              </a:rPr>
              <a:t>]</a:t>
            </a: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SET </a:t>
            </a:r>
            <a:r>
              <a:rPr lang="en-US" sz="1800" dirty="0">
                <a:latin typeface="+mn-lt"/>
              </a:rPr>
              <a:t>FRONT = FRONT + </a:t>
            </a:r>
            <a:r>
              <a:rPr lang="en-US" sz="1800" dirty="0" smtClean="0">
                <a:latin typeface="+mn-lt"/>
              </a:rPr>
              <a:t>1</a:t>
            </a:r>
          </a:p>
          <a:p>
            <a:endParaRPr lang="en-US" sz="1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Step </a:t>
            </a:r>
            <a:r>
              <a:rPr lang="en-US" sz="1800" dirty="0">
                <a:latin typeface="+mn-lt"/>
              </a:rPr>
              <a:t>3: Exit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559</Words>
  <Application>Microsoft Office PowerPoint</Application>
  <PresentationFormat>On-screen Show 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Poiret One</vt:lpstr>
      <vt:lpstr>Oxygen Light</vt:lpstr>
      <vt:lpstr>Oxygen</vt:lpstr>
      <vt:lpstr>Maven Pro</vt:lpstr>
      <vt:lpstr>Bebas Neue</vt:lpstr>
      <vt:lpstr>Showcard Gothic</vt:lpstr>
      <vt:lpstr>Minimalist Aesthetic Slideshow by Slidesgo</vt:lpstr>
      <vt:lpstr> QUEUE </vt:lpstr>
      <vt:lpstr>TABLE OF CONTENTS</vt:lpstr>
      <vt:lpstr>Introduction to Queue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PRESENTATIONON QUEUE</dc:title>
  <dc:creator>DELL</dc:creator>
  <cp:lastModifiedBy>DELL</cp:lastModifiedBy>
  <cp:revision>15</cp:revision>
  <dcterms:modified xsi:type="dcterms:W3CDTF">2023-02-18T09:35:11Z</dcterms:modified>
</cp:coreProperties>
</file>