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6" r:id="rId4"/>
    <p:sldId id="281" r:id="rId5"/>
    <p:sldId id="283" r:id="rId6"/>
    <p:sldId id="282" r:id="rId7"/>
    <p:sldId id="284" r:id="rId8"/>
    <p:sldId id="287" r:id="rId9"/>
    <p:sldId id="294" r:id="rId10"/>
    <p:sldId id="295" r:id="rId11"/>
    <p:sldId id="285" r:id="rId12"/>
    <p:sldId id="290" r:id="rId13"/>
    <p:sldId id="296" r:id="rId14"/>
    <p:sldId id="292"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91" d="100"/>
          <a:sy n="91"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63\Desktop\The%20Valuation%20School\AVFM\vALUATION%20OF%20iNDEX\S&amp;P%20500%20Valu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963\Desktop\The%20Valuation%20School\AVFM\VALUATION%20OF%20INDEX\S&amp;P%20500%20Valu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963\Desktop\The%20Valuation%20School\AVFM\VALUATION%20OF%20INDEX\S&amp;P%20500%20Valu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963\Desktop\The%20Valuation%20School\AVFM\VALUATION%20OF%20INDEX\S&amp;P%20500%20Valu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Historical Dividends and Buyback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Historical_Earning_Yield!$E$1</c:f>
              <c:strCache>
                <c:ptCount val="1"/>
                <c:pt idx="0">
                  <c:v>Dividend</c:v>
                </c:pt>
              </c:strCache>
            </c:strRef>
          </c:tx>
          <c:spPr>
            <a:ln w="28575" cap="rnd">
              <a:solidFill>
                <a:schemeClr val="accent1"/>
              </a:solidFill>
              <a:round/>
            </a:ln>
            <a:effectLst/>
          </c:spPr>
          <c:marker>
            <c:symbol val="none"/>
          </c:marker>
          <c:cat>
            <c:numRef>
              <c:f>Historical_Earning_Yield!$B$2:$B$71</c:f>
              <c:numCache>
                <c:formatCode>General</c:formatCode>
                <c:ptCount val="70"/>
                <c:pt idx="1">
                  <c:v>2024</c:v>
                </c:pt>
                <c:pt idx="2">
                  <c:v>2023</c:v>
                </c:pt>
                <c:pt idx="3">
                  <c:v>2022</c:v>
                </c:pt>
                <c:pt idx="4">
                  <c:v>2021</c:v>
                </c:pt>
                <c:pt idx="5">
                  <c:v>2020</c:v>
                </c:pt>
                <c:pt idx="6">
                  <c:v>2019</c:v>
                </c:pt>
                <c:pt idx="7">
                  <c:v>2018</c:v>
                </c:pt>
                <c:pt idx="8">
                  <c:v>2017</c:v>
                </c:pt>
                <c:pt idx="9">
                  <c:v>2016</c:v>
                </c:pt>
                <c:pt idx="10">
                  <c:v>2015</c:v>
                </c:pt>
                <c:pt idx="11">
                  <c:v>2014</c:v>
                </c:pt>
                <c:pt idx="12">
                  <c:v>2013</c:v>
                </c:pt>
                <c:pt idx="13">
                  <c:v>2012</c:v>
                </c:pt>
                <c:pt idx="14">
                  <c:v>2011</c:v>
                </c:pt>
                <c:pt idx="15">
                  <c:v>2010</c:v>
                </c:pt>
                <c:pt idx="16">
                  <c:v>2009</c:v>
                </c:pt>
                <c:pt idx="17">
                  <c:v>2008</c:v>
                </c:pt>
                <c:pt idx="18">
                  <c:v>2007</c:v>
                </c:pt>
                <c:pt idx="19">
                  <c:v>2006</c:v>
                </c:pt>
                <c:pt idx="20">
                  <c:v>2005</c:v>
                </c:pt>
                <c:pt idx="21">
                  <c:v>2004</c:v>
                </c:pt>
                <c:pt idx="22">
                  <c:v>2003</c:v>
                </c:pt>
                <c:pt idx="23">
                  <c:v>2002</c:v>
                </c:pt>
                <c:pt idx="24">
                  <c:v>2001</c:v>
                </c:pt>
                <c:pt idx="25">
                  <c:v>2000</c:v>
                </c:pt>
                <c:pt idx="26">
                  <c:v>1999</c:v>
                </c:pt>
                <c:pt idx="27">
                  <c:v>1998</c:v>
                </c:pt>
                <c:pt idx="28">
                  <c:v>1997</c:v>
                </c:pt>
                <c:pt idx="29">
                  <c:v>1996</c:v>
                </c:pt>
                <c:pt idx="30">
                  <c:v>1995</c:v>
                </c:pt>
                <c:pt idx="31">
                  <c:v>1994</c:v>
                </c:pt>
                <c:pt idx="32">
                  <c:v>1993</c:v>
                </c:pt>
                <c:pt idx="33">
                  <c:v>1992</c:v>
                </c:pt>
                <c:pt idx="34">
                  <c:v>1991</c:v>
                </c:pt>
                <c:pt idx="35">
                  <c:v>1990</c:v>
                </c:pt>
                <c:pt idx="36">
                  <c:v>1989</c:v>
                </c:pt>
                <c:pt idx="37">
                  <c:v>1988</c:v>
                </c:pt>
                <c:pt idx="38">
                  <c:v>1987</c:v>
                </c:pt>
                <c:pt idx="39">
                  <c:v>1986</c:v>
                </c:pt>
                <c:pt idx="40">
                  <c:v>1985</c:v>
                </c:pt>
                <c:pt idx="41">
                  <c:v>1984</c:v>
                </c:pt>
                <c:pt idx="42">
                  <c:v>1983</c:v>
                </c:pt>
                <c:pt idx="43">
                  <c:v>1982</c:v>
                </c:pt>
                <c:pt idx="44">
                  <c:v>1981</c:v>
                </c:pt>
                <c:pt idx="45">
                  <c:v>1980</c:v>
                </c:pt>
                <c:pt idx="46">
                  <c:v>1979</c:v>
                </c:pt>
                <c:pt idx="47">
                  <c:v>1978</c:v>
                </c:pt>
                <c:pt idx="48">
                  <c:v>1977</c:v>
                </c:pt>
                <c:pt idx="49">
                  <c:v>1976</c:v>
                </c:pt>
                <c:pt idx="50">
                  <c:v>1975</c:v>
                </c:pt>
                <c:pt idx="51">
                  <c:v>1974</c:v>
                </c:pt>
                <c:pt idx="52">
                  <c:v>1973</c:v>
                </c:pt>
                <c:pt idx="53">
                  <c:v>1972</c:v>
                </c:pt>
                <c:pt idx="54">
                  <c:v>1971</c:v>
                </c:pt>
                <c:pt idx="55">
                  <c:v>1970</c:v>
                </c:pt>
                <c:pt idx="56">
                  <c:v>1969</c:v>
                </c:pt>
                <c:pt idx="57">
                  <c:v>1968</c:v>
                </c:pt>
                <c:pt idx="58">
                  <c:v>1967</c:v>
                </c:pt>
                <c:pt idx="59">
                  <c:v>1966</c:v>
                </c:pt>
                <c:pt idx="60">
                  <c:v>1965</c:v>
                </c:pt>
                <c:pt idx="61">
                  <c:v>1964</c:v>
                </c:pt>
                <c:pt idx="62">
                  <c:v>1963</c:v>
                </c:pt>
                <c:pt idx="63">
                  <c:v>1962</c:v>
                </c:pt>
                <c:pt idx="64">
                  <c:v>1961</c:v>
                </c:pt>
                <c:pt idx="65">
                  <c:v>1960</c:v>
                </c:pt>
                <c:pt idx="66">
                  <c:v>1959</c:v>
                </c:pt>
              </c:numCache>
            </c:numRef>
          </c:cat>
          <c:val>
            <c:numRef>
              <c:f>Historical_Earning_Yield!$E$2:$E$71</c:f>
              <c:numCache>
                <c:formatCode>[$$-409]#,##0.00</c:formatCode>
                <c:ptCount val="70"/>
                <c:pt idx="1">
                  <c:v>68.840514555555558</c:v>
                </c:pt>
                <c:pt idx="2">
                  <c:v>64.211774999999989</c:v>
                </c:pt>
                <c:pt idx="3">
                  <c:v>70.121984249999997</c:v>
                </c:pt>
                <c:pt idx="4">
                  <c:v>55.041655500000005</c:v>
                </c:pt>
                <c:pt idx="5">
                  <c:v>50.8523</c:v>
                </c:pt>
                <c:pt idx="6">
                  <c:v>53.298765249999995</c:v>
                </c:pt>
                <c:pt idx="7">
                  <c:v>57.363811999999996</c:v>
                </c:pt>
                <c:pt idx="8">
                  <c:v>45.047201999999992</c:v>
                </c:pt>
                <c:pt idx="9">
                  <c:v>42.464436583333324</c:v>
                </c:pt>
                <c:pt idx="10">
                  <c:v>43.49130241666667</c:v>
                </c:pt>
                <c:pt idx="11">
                  <c:v>37.068815999999998</c:v>
                </c:pt>
                <c:pt idx="12">
                  <c:v>31.864726333333341</c:v>
                </c:pt>
                <c:pt idx="13">
                  <c:v>30.350393333333336</c:v>
                </c:pt>
                <c:pt idx="14">
                  <c:v>27.027357000000002</c:v>
                </c:pt>
                <c:pt idx="15">
                  <c:v>20.849327249999998</c:v>
                </c:pt>
                <c:pt idx="16">
                  <c:v>19.124063833333331</c:v>
                </c:pt>
                <c:pt idx="17">
                  <c:v>39.434693166666662</c:v>
                </c:pt>
                <c:pt idx="18">
                  <c:v>27.613043333333337</c:v>
                </c:pt>
                <c:pt idx="19">
                  <c:v>23.067791999999997</c:v>
                </c:pt>
                <c:pt idx="20">
                  <c:v>21.244270666666665</c:v>
                </c:pt>
                <c:pt idx="21">
                  <c:v>18.314869500000004</c:v>
                </c:pt>
                <c:pt idx="22">
                  <c:v>15.515395583333333</c:v>
                </c:pt>
                <c:pt idx="23">
                  <c:v>17.821777000000001</c:v>
                </c:pt>
                <c:pt idx="24">
                  <c:v>16.331473166666665</c:v>
                </c:pt>
                <c:pt idx="25">
                  <c:v>17.409491500000001</c:v>
                </c:pt>
                <c:pt idx="26">
                  <c:v>15.51491175</c:v>
                </c:pt>
                <c:pt idx="27">
                  <c:v>14.746627333333334</c:v>
                </c:pt>
                <c:pt idx="28">
                  <c:v>14.050040666666666</c:v>
                </c:pt>
                <c:pt idx="29">
                  <c:v>13.416566666666666</c:v>
                </c:pt>
                <c:pt idx="30">
                  <c:v>12.132698666666666</c:v>
                </c:pt>
                <c:pt idx="31">
                  <c:v>13.303512916666666</c:v>
                </c:pt>
                <c:pt idx="32">
                  <c:v>12.187979999999998</c:v>
                </c:pt>
                <c:pt idx="33">
                  <c:v>11.807134333333334</c:v>
                </c:pt>
                <c:pt idx="34">
                  <c:v>11.811973499999999</c:v>
                </c:pt>
                <c:pt idx="35">
                  <c:v>12.312819999999997</c:v>
                </c:pt>
                <c:pt idx="36">
                  <c:v>10.233816666666666</c:v>
                </c:pt>
                <c:pt idx="37">
                  <c:v>9.3821516666666671</c:v>
                </c:pt>
                <c:pt idx="38">
                  <c:v>10.498405000000002</c:v>
                </c:pt>
                <c:pt idx="39">
                  <c:v>7.8707325000000017</c:v>
                </c:pt>
                <c:pt idx="40">
                  <c:v>7.1189850000000012</c:v>
                </c:pt>
                <c:pt idx="41">
                  <c:v>7.3493733333333333</c:v>
                </c:pt>
                <c:pt idx="42">
                  <c:v>6.9143174999999992</c:v>
                </c:pt>
                <c:pt idx="43">
                  <c:v>5.9024425000000003</c:v>
                </c:pt>
                <c:pt idx="44">
                  <c:v>6.8630333333333349</c:v>
                </c:pt>
                <c:pt idx="45">
                  <c:v>5.4759116666666676</c:v>
                </c:pt>
                <c:pt idx="46">
                  <c:v>5.3983790000000011</c:v>
                </c:pt>
                <c:pt idx="47">
                  <c:v>5.0698559999999988</c:v>
                </c:pt>
                <c:pt idx="48">
                  <c:v>4.8908579999999988</c:v>
                </c:pt>
                <c:pt idx="49">
                  <c:v>3.9482384999999991</c:v>
                </c:pt>
                <c:pt idx="50">
                  <c:v>3.5754670833333329</c:v>
                </c:pt>
                <c:pt idx="51">
                  <c:v>4.43306925</c:v>
                </c:pt>
                <c:pt idx="52">
                  <c:v>3.8350130000000004</c:v>
                </c:pt>
                <c:pt idx="53">
                  <c:v>2.9267833333333333</c:v>
                </c:pt>
                <c:pt idx="54">
                  <c:v>3.0467833333333338</c:v>
                </c:pt>
                <c:pt idx="55">
                  <c:v>2.9043779999999995</c:v>
                </c:pt>
                <c:pt idx="56">
                  <c:v>3.3950479999999996</c:v>
                </c:pt>
                <c:pt idx="57">
                  <c:v>2.8423919999999998</c:v>
                </c:pt>
                <c:pt idx="58">
                  <c:v>2.8130070000000003</c:v>
                </c:pt>
                <c:pt idx="59">
                  <c:v>3.0095603333333329</c:v>
                </c:pt>
                <c:pt idx="60">
                  <c:v>2.618649</c:v>
                </c:pt>
                <c:pt idx="61">
                  <c:v>2.424776333333333</c:v>
                </c:pt>
                <c:pt idx="62">
                  <c:v>2.1448554999999998</c:v>
                </c:pt>
                <c:pt idx="63">
                  <c:v>2.1210049999999998</c:v>
                </c:pt>
                <c:pt idx="64">
                  <c:v>1.8688845000000003</c:v>
                </c:pt>
                <c:pt idx="65">
                  <c:v>1.9156549999999997</c:v>
                </c:pt>
                <c:pt idx="66" formatCode="General">
                  <c:v>0</c:v>
                </c:pt>
              </c:numCache>
            </c:numRef>
          </c:val>
          <c:smooth val="1"/>
          <c:extLst>
            <c:ext xmlns:c16="http://schemas.microsoft.com/office/drawing/2014/chart" uri="{C3380CC4-5D6E-409C-BE32-E72D297353CC}">
              <c16:uniqueId val="{00000000-D2DC-4AD4-8A10-87F69262D701}"/>
            </c:ext>
          </c:extLst>
        </c:ser>
        <c:ser>
          <c:idx val="1"/>
          <c:order val="1"/>
          <c:tx>
            <c:strRef>
              <c:f>Historical_Earning_Yield!$F$1</c:f>
              <c:strCache>
                <c:ptCount val="1"/>
                <c:pt idx="0">
                  <c:v>Buyback amount </c:v>
                </c:pt>
              </c:strCache>
            </c:strRef>
          </c:tx>
          <c:spPr>
            <a:ln w="28575" cap="rnd">
              <a:solidFill>
                <a:schemeClr val="bg1">
                  <a:lumMod val="85000"/>
                  <a:alpha val="95000"/>
                </a:schemeClr>
              </a:solidFill>
              <a:round/>
            </a:ln>
            <a:effectLst/>
          </c:spPr>
          <c:marker>
            <c:symbol val="none"/>
          </c:marker>
          <c:cat>
            <c:numRef>
              <c:f>Historical_Earning_Yield!$B$2:$B$71</c:f>
              <c:numCache>
                <c:formatCode>General</c:formatCode>
                <c:ptCount val="70"/>
                <c:pt idx="1">
                  <c:v>2024</c:v>
                </c:pt>
                <c:pt idx="2">
                  <c:v>2023</c:v>
                </c:pt>
                <c:pt idx="3">
                  <c:v>2022</c:v>
                </c:pt>
                <c:pt idx="4">
                  <c:v>2021</c:v>
                </c:pt>
                <c:pt idx="5">
                  <c:v>2020</c:v>
                </c:pt>
                <c:pt idx="6">
                  <c:v>2019</c:v>
                </c:pt>
                <c:pt idx="7">
                  <c:v>2018</c:v>
                </c:pt>
                <c:pt idx="8">
                  <c:v>2017</c:v>
                </c:pt>
                <c:pt idx="9">
                  <c:v>2016</c:v>
                </c:pt>
                <c:pt idx="10">
                  <c:v>2015</c:v>
                </c:pt>
                <c:pt idx="11">
                  <c:v>2014</c:v>
                </c:pt>
                <c:pt idx="12">
                  <c:v>2013</c:v>
                </c:pt>
                <c:pt idx="13">
                  <c:v>2012</c:v>
                </c:pt>
                <c:pt idx="14">
                  <c:v>2011</c:v>
                </c:pt>
                <c:pt idx="15">
                  <c:v>2010</c:v>
                </c:pt>
                <c:pt idx="16">
                  <c:v>2009</c:v>
                </c:pt>
                <c:pt idx="17">
                  <c:v>2008</c:v>
                </c:pt>
                <c:pt idx="18">
                  <c:v>2007</c:v>
                </c:pt>
                <c:pt idx="19">
                  <c:v>2006</c:v>
                </c:pt>
                <c:pt idx="20">
                  <c:v>2005</c:v>
                </c:pt>
                <c:pt idx="21">
                  <c:v>2004</c:v>
                </c:pt>
                <c:pt idx="22">
                  <c:v>2003</c:v>
                </c:pt>
                <c:pt idx="23">
                  <c:v>2002</c:v>
                </c:pt>
                <c:pt idx="24">
                  <c:v>2001</c:v>
                </c:pt>
                <c:pt idx="25">
                  <c:v>2000</c:v>
                </c:pt>
                <c:pt idx="26">
                  <c:v>1999</c:v>
                </c:pt>
                <c:pt idx="27">
                  <c:v>1998</c:v>
                </c:pt>
                <c:pt idx="28">
                  <c:v>1997</c:v>
                </c:pt>
                <c:pt idx="29">
                  <c:v>1996</c:v>
                </c:pt>
                <c:pt idx="30">
                  <c:v>1995</c:v>
                </c:pt>
                <c:pt idx="31">
                  <c:v>1994</c:v>
                </c:pt>
                <c:pt idx="32">
                  <c:v>1993</c:v>
                </c:pt>
                <c:pt idx="33">
                  <c:v>1992</c:v>
                </c:pt>
                <c:pt idx="34">
                  <c:v>1991</c:v>
                </c:pt>
                <c:pt idx="35">
                  <c:v>1990</c:v>
                </c:pt>
                <c:pt idx="36">
                  <c:v>1989</c:v>
                </c:pt>
                <c:pt idx="37">
                  <c:v>1988</c:v>
                </c:pt>
                <c:pt idx="38">
                  <c:v>1987</c:v>
                </c:pt>
                <c:pt idx="39">
                  <c:v>1986</c:v>
                </c:pt>
                <c:pt idx="40">
                  <c:v>1985</c:v>
                </c:pt>
                <c:pt idx="41">
                  <c:v>1984</c:v>
                </c:pt>
                <c:pt idx="42">
                  <c:v>1983</c:v>
                </c:pt>
                <c:pt idx="43">
                  <c:v>1982</c:v>
                </c:pt>
                <c:pt idx="44">
                  <c:v>1981</c:v>
                </c:pt>
                <c:pt idx="45">
                  <c:v>1980</c:v>
                </c:pt>
                <c:pt idx="46">
                  <c:v>1979</c:v>
                </c:pt>
                <c:pt idx="47">
                  <c:v>1978</c:v>
                </c:pt>
                <c:pt idx="48">
                  <c:v>1977</c:v>
                </c:pt>
                <c:pt idx="49">
                  <c:v>1976</c:v>
                </c:pt>
                <c:pt idx="50">
                  <c:v>1975</c:v>
                </c:pt>
                <c:pt idx="51">
                  <c:v>1974</c:v>
                </c:pt>
                <c:pt idx="52">
                  <c:v>1973</c:v>
                </c:pt>
                <c:pt idx="53">
                  <c:v>1972</c:v>
                </c:pt>
                <c:pt idx="54">
                  <c:v>1971</c:v>
                </c:pt>
                <c:pt idx="55">
                  <c:v>1970</c:v>
                </c:pt>
                <c:pt idx="56">
                  <c:v>1969</c:v>
                </c:pt>
                <c:pt idx="57">
                  <c:v>1968</c:v>
                </c:pt>
                <c:pt idx="58">
                  <c:v>1967</c:v>
                </c:pt>
                <c:pt idx="59">
                  <c:v>1966</c:v>
                </c:pt>
                <c:pt idx="60">
                  <c:v>1965</c:v>
                </c:pt>
                <c:pt idx="61">
                  <c:v>1964</c:v>
                </c:pt>
                <c:pt idx="62">
                  <c:v>1963</c:v>
                </c:pt>
                <c:pt idx="63">
                  <c:v>1962</c:v>
                </c:pt>
                <c:pt idx="64">
                  <c:v>1961</c:v>
                </c:pt>
                <c:pt idx="65">
                  <c:v>1960</c:v>
                </c:pt>
                <c:pt idx="66">
                  <c:v>1959</c:v>
                </c:pt>
              </c:numCache>
            </c:numRef>
          </c:cat>
          <c:val>
            <c:numRef>
              <c:f>Historical_Earning_Yield!$F$2:$F$71</c:f>
              <c:numCache>
                <c:formatCode>[$$-409]#,##0.00</c:formatCode>
                <c:ptCount val="70"/>
                <c:pt idx="1">
                  <c:v>81.829688913614675</c:v>
                </c:pt>
                <c:pt idx="2">
                  <c:v>76.327575509340477</c:v>
                </c:pt>
                <c:pt idx="3">
                  <c:v>83.352952752149577</c:v>
                </c:pt>
                <c:pt idx="4">
                  <c:v>65.427191762497714</c:v>
                </c:pt>
                <c:pt idx="5">
                  <c:v>60.447367606231651</c:v>
                </c:pt>
                <c:pt idx="6">
                  <c:v>63.355444218353846</c:v>
                </c:pt>
                <c:pt idx="7">
                  <c:v>68.187504424750941</c:v>
                </c:pt>
                <c:pt idx="8">
                  <c:v>53.546934532482766</c:v>
                </c:pt>
                <c:pt idx="9">
                  <c:v>50.476839953045605</c:v>
                </c:pt>
                <c:pt idx="10">
                  <c:v>51.697459994022715</c:v>
                </c:pt>
                <c:pt idx="11">
                  <c:v>44.063146553445208</c:v>
                </c:pt>
                <c:pt idx="12">
                  <c:v>37.877123086723131</c:v>
                </c:pt>
                <c:pt idx="13">
                  <c:v>36.077058123501253</c:v>
                </c:pt>
                <c:pt idx="14">
                  <c:v>32.127014589386491</c:v>
                </c:pt>
                <c:pt idx="15">
                  <c:v>24.783283128263083</c:v>
                </c:pt>
                <c:pt idx="16">
                  <c:v>22.732488336978651</c:v>
                </c:pt>
                <c:pt idx="17">
                  <c:v>46.875429317542199</c:v>
                </c:pt>
                <c:pt idx="18">
                  <c:v>32.823211164427263</c:v>
                </c:pt>
                <c:pt idx="19">
                  <c:v>27.420338959852153</c:v>
                </c:pt>
                <c:pt idx="20">
                  <c:v>25.252746454226926</c:v>
                </c:pt>
                <c:pt idx="21">
                  <c:v>21.770611148889241</c:v>
                </c:pt>
                <c:pt idx="22">
                  <c:v>18.442918420245555</c:v>
                </c:pt>
                <c:pt idx="23">
                  <c:v>21.184479477138389</c:v>
                </c:pt>
                <c:pt idx="24">
                  <c:v>19.412977624548116</c:v>
                </c:pt>
                <c:pt idx="25">
                  <c:v>20.694401876376592</c:v>
                </c:pt>
                <c:pt idx="26">
                  <c:v>18.442343294806584</c:v>
                </c:pt>
                <c:pt idx="27">
                  <c:v>17.52909511212086</c:v>
                </c:pt>
                <c:pt idx="28">
                  <c:v>16.701072971340608</c:v>
                </c:pt>
                <c:pt idx="29">
                  <c:v>15.948071912450647</c:v>
                </c:pt>
                <c:pt idx="30">
                  <c:v>14.421957244011315</c:v>
                </c:pt>
                <c:pt idx="31">
                  <c:v>15.813686612562284</c:v>
                </c:pt>
                <c:pt idx="32">
                  <c:v>14.487669337225634</c:v>
                </c:pt>
                <c:pt idx="33">
                  <c:v>14.034963795603325</c:v>
                </c:pt>
                <c:pt idx="34">
                  <c:v>14.040716040563881</c:v>
                </c:pt>
                <c:pt idx="35">
                  <c:v>14.636064776015266</c:v>
                </c:pt>
                <c:pt idx="36">
                  <c:v>12.164784642283244</c:v>
                </c:pt>
                <c:pt idx="37">
                  <c:v>11.152423208634005</c:v>
                </c:pt>
                <c:pt idx="38">
                  <c:v>12.479296832475631</c:v>
                </c:pt>
                <c:pt idx="39">
                  <c:v>9.3558218754670843</c:v>
                </c:pt>
                <c:pt idx="40">
                  <c:v>8.4622308780182838</c:v>
                </c:pt>
                <c:pt idx="41">
                  <c:v>8.7360900402820736</c:v>
                </c:pt>
                <c:pt idx="42">
                  <c:v>8.2189456852236891</c:v>
                </c:pt>
                <c:pt idx="43">
                  <c:v>7.0161450233744587</c:v>
                </c:pt>
                <c:pt idx="44">
                  <c:v>8.1579849641770679</c:v>
                </c:pt>
                <c:pt idx="45">
                  <c:v>6.5091342081725454</c:v>
                </c:pt>
                <c:pt idx="46">
                  <c:v>6.4169722881907267</c:v>
                </c:pt>
                <c:pt idx="47">
                  <c:v>6.0264619170157321</c:v>
                </c:pt>
                <c:pt idx="48">
                  <c:v>5.8136896745256141</c:v>
                </c:pt>
                <c:pt idx="49">
                  <c:v>4.6932119885742951</c:v>
                </c:pt>
                <c:pt idx="50">
                  <c:v>4.2501041870324627</c:v>
                </c:pt>
                <c:pt idx="51">
                  <c:v>5.2695230418020751</c:v>
                </c:pt>
                <c:pt idx="52">
                  <c:v>4.55862253203252</c:v>
                </c:pt>
                <c:pt idx="53">
                  <c:v>3.4790235260507791</c:v>
                </c:pt>
                <c:pt idx="54">
                  <c:v>3.621665729308996</c:v>
                </c:pt>
                <c:pt idx="55">
                  <c:v>3.4523906417890999</c:v>
                </c:pt>
                <c:pt idx="56">
                  <c:v>4.0356427240616757</c:v>
                </c:pt>
                <c:pt idx="57">
                  <c:v>3.3787088116960686</c:v>
                </c:pt>
                <c:pt idx="58">
                  <c:v>3.3437793021732136</c:v>
                </c:pt>
                <c:pt idx="59">
                  <c:v>3.5774193065433235</c:v>
                </c:pt>
                <c:pt idx="60">
                  <c:v>3.1127488576660429</c:v>
                </c:pt>
                <c:pt idx="61">
                  <c:v>2.8822953216253833</c:v>
                </c:pt>
                <c:pt idx="62">
                  <c:v>2.5495576182541946</c:v>
                </c:pt>
                <c:pt idx="63">
                  <c:v>2.5212068860141108</c:v>
                </c:pt>
                <c:pt idx="64">
                  <c:v>2.2215150226260851</c:v>
                </c:pt>
                <c:pt idx="65">
                  <c:v>2.2771104156884876</c:v>
                </c:pt>
                <c:pt idx="66" formatCode="General">
                  <c:v>0</c:v>
                </c:pt>
              </c:numCache>
            </c:numRef>
          </c:val>
          <c:smooth val="1"/>
          <c:extLst>
            <c:ext xmlns:c16="http://schemas.microsoft.com/office/drawing/2014/chart" uri="{C3380CC4-5D6E-409C-BE32-E72D297353CC}">
              <c16:uniqueId val="{00000001-D2DC-4AD4-8A10-87F69262D701}"/>
            </c:ext>
          </c:extLst>
        </c:ser>
        <c:dLbls>
          <c:showLegendKey val="0"/>
          <c:showVal val="0"/>
          <c:showCatName val="0"/>
          <c:showSerName val="0"/>
          <c:showPercent val="0"/>
          <c:showBubbleSize val="0"/>
        </c:dLbls>
        <c:smooth val="0"/>
        <c:axId val="553320655"/>
        <c:axId val="553312495"/>
      </c:lineChart>
      <c:catAx>
        <c:axId val="553320655"/>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innerShdw blurRad="63500" dist="50800" dir="16200000">
              <a:prstClr val="black">
                <a:alpha val="50000"/>
              </a:prstClr>
            </a:innerShdw>
          </a:effectLst>
        </c:spPr>
        <c:txPr>
          <a:bodyPr rot="-18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312495"/>
        <c:crosses val="autoZero"/>
        <c:auto val="1"/>
        <c:lblAlgn val="ctr"/>
        <c:lblOffset val="100"/>
        <c:noMultiLvlLbl val="0"/>
      </c:catAx>
      <c:valAx>
        <c:axId val="553312495"/>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320655"/>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Historical Average EPS S&amp;P 500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Historical_EPS!$F$1:$F$2</c:f>
              <c:strCache>
                <c:ptCount val="2"/>
                <c:pt idx="1">
                  <c:v>EPS</c:v>
                </c:pt>
              </c:strCache>
            </c:strRef>
          </c:tx>
          <c:spPr>
            <a:ln w="28575" cap="rnd">
              <a:solidFill>
                <a:schemeClr val="accent1"/>
              </a:solidFill>
              <a:round/>
            </a:ln>
            <a:effectLst/>
          </c:spPr>
          <c:marker>
            <c:symbol val="none"/>
          </c:marker>
          <c:cat>
            <c:strRef>
              <c:f>Historical_EPS!$B$3:$B$72</c:f>
              <c:strCache>
                <c:ptCount val="67"/>
                <c:pt idx="1">
                  <c:v>2024</c:v>
                </c:pt>
                <c:pt idx="2">
                  <c:v>2023</c:v>
                </c:pt>
                <c:pt idx="3">
                  <c:v>2022</c:v>
                </c:pt>
                <c:pt idx="4">
                  <c:v>2021</c:v>
                </c:pt>
                <c:pt idx="5">
                  <c:v>2020</c:v>
                </c:pt>
                <c:pt idx="6">
                  <c:v>2019</c:v>
                </c:pt>
                <c:pt idx="7">
                  <c:v>2018</c:v>
                </c:pt>
                <c:pt idx="8">
                  <c:v>2017</c:v>
                </c:pt>
                <c:pt idx="9">
                  <c:v>2016</c:v>
                </c:pt>
                <c:pt idx="10">
                  <c:v>2015</c:v>
                </c:pt>
                <c:pt idx="11">
                  <c:v>2014</c:v>
                </c:pt>
                <c:pt idx="12">
                  <c:v>2013</c:v>
                </c:pt>
                <c:pt idx="13">
                  <c:v>2012</c:v>
                </c:pt>
                <c:pt idx="14">
                  <c:v>2011</c:v>
                </c:pt>
                <c:pt idx="15">
                  <c:v>2010</c:v>
                </c:pt>
                <c:pt idx="16">
                  <c:v>2009</c:v>
                </c:pt>
                <c:pt idx="17">
                  <c:v>2008</c:v>
                </c:pt>
                <c:pt idx="18">
                  <c:v>2007</c:v>
                </c:pt>
                <c:pt idx="19">
                  <c:v>2006</c:v>
                </c:pt>
                <c:pt idx="20">
                  <c:v>2005</c:v>
                </c:pt>
                <c:pt idx="21">
                  <c:v>2004</c:v>
                </c:pt>
                <c:pt idx="22">
                  <c:v>2003</c:v>
                </c:pt>
                <c:pt idx="23">
                  <c:v>2002</c:v>
                </c:pt>
                <c:pt idx="24">
                  <c:v>2001</c:v>
                </c:pt>
                <c:pt idx="25">
                  <c:v>2000</c:v>
                </c:pt>
                <c:pt idx="26">
                  <c:v>1999</c:v>
                </c:pt>
                <c:pt idx="27">
                  <c:v>1998</c:v>
                </c:pt>
                <c:pt idx="28">
                  <c:v>1997</c:v>
                </c:pt>
                <c:pt idx="29">
                  <c:v>1996</c:v>
                </c:pt>
                <c:pt idx="30">
                  <c:v>1995</c:v>
                </c:pt>
                <c:pt idx="31">
                  <c:v>1994</c:v>
                </c:pt>
                <c:pt idx="32">
                  <c:v>1993</c:v>
                </c:pt>
                <c:pt idx="33">
                  <c:v>1992</c:v>
                </c:pt>
                <c:pt idx="34">
                  <c:v>1991</c:v>
                </c:pt>
                <c:pt idx="35">
                  <c:v>1990</c:v>
                </c:pt>
                <c:pt idx="36">
                  <c:v>1989</c:v>
                </c:pt>
                <c:pt idx="37">
                  <c:v>1988</c:v>
                </c:pt>
                <c:pt idx="38">
                  <c:v>1987</c:v>
                </c:pt>
                <c:pt idx="39">
                  <c:v>1986</c:v>
                </c:pt>
                <c:pt idx="40">
                  <c:v>1985</c:v>
                </c:pt>
                <c:pt idx="41">
                  <c:v>1984</c:v>
                </c:pt>
                <c:pt idx="42">
                  <c:v>1983</c:v>
                </c:pt>
                <c:pt idx="43">
                  <c:v>1982</c:v>
                </c:pt>
                <c:pt idx="44">
                  <c:v>1981</c:v>
                </c:pt>
                <c:pt idx="45">
                  <c:v>1980</c:v>
                </c:pt>
                <c:pt idx="46">
                  <c:v>1979</c:v>
                </c:pt>
                <c:pt idx="47">
                  <c:v>1978</c:v>
                </c:pt>
                <c:pt idx="48">
                  <c:v>1977</c:v>
                </c:pt>
                <c:pt idx="49">
                  <c:v>1976</c:v>
                </c:pt>
                <c:pt idx="50">
                  <c:v>1975</c:v>
                </c:pt>
                <c:pt idx="51">
                  <c:v>1974</c:v>
                </c:pt>
                <c:pt idx="52">
                  <c:v>1973</c:v>
                </c:pt>
                <c:pt idx="53">
                  <c:v>1972</c:v>
                </c:pt>
                <c:pt idx="54">
                  <c:v>1971</c:v>
                </c:pt>
                <c:pt idx="55">
                  <c:v>1970</c:v>
                </c:pt>
                <c:pt idx="56">
                  <c:v>1969</c:v>
                </c:pt>
                <c:pt idx="57">
                  <c:v>1968</c:v>
                </c:pt>
                <c:pt idx="58">
                  <c:v>1967</c:v>
                </c:pt>
                <c:pt idx="59">
                  <c:v>1966</c:v>
                </c:pt>
                <c:pt idx="60">
                  <c:v>1965</c:v>
                </c:pt>
                <c:pt idx="61">
                  <c:v>1964</c:v>
                </c:pt>
                <c:pt idx="62">
                  <c:v>1963</c:v>
                </c:pt>
                <c:pt idx="63">
                  <c:v>1962</c:v>
                </c:pt>
                <c:pt idx="64">
                  <c:v>1961</c:v>
                </c:pt>
                <c:pt idx="65">
                  <c:v>1960</c:v>
                </c:pt>
                <c:pt idx="66">
                  <c:v>-</c:v>
                </c:pt>
              </c:strCache>
            </c:strRef>
          </c:cat>
          <c:val>
            <c:numRef>
              <c:f>Historical_EPS!$F$3:$F$72</c:f>
              <c:numCache>
                <c:formatCode>[$$-409]#,##0.00</c:formatCode>
                <c:ptCount val="70"/>
                <c:pt idx="1">
                  <c:v>230.28050443081116</c:v>
                </c:pt>
                <c:pt idx="2">
                  <c:v>185.23517957594115</c:v>
                </c:pt>
                <c:pt idx="3">
                  <c:v>114.03506210604375</c:v>
                </c:pt>
                <c:pt idx="4">
                  <c:v>171.49497588424438</c:v>
                </c:pt>
                <c:pt idx="5">
                  <c:v>164.20918367346934</c:v>
                </c:pt>
                <c:pt idx="6">
                  <c:v>116.64000133493525</c:v>
                </c:pt>
                <c:pt idx="7">
                  <c:v>116.34930055108096</c:v>
                </c:pt>
                <c:pt idx="8">
                  <c:v>110.37950856627592</c:v>
                </c:pt>
                <c:pt idx="9">
                  <c:v>104.48772061272059</c:v>
                </c:pt>
                <c:pt idx="10">
                  <c:v>113.56469237832876</c:v>
                </c:pt>
                <c:pt idx="11">
                  <c:v>113.36861421021727</c:v>
                </c:pt>
                <c:pt idx="12">
                  <c:v>110.45808114772476</c:v>
                </c:pt>
                <c:pt idx="13">
                  <c:v>84.635787321063404</c:v>
                </c:pt>
                <c:pt idx="14">
                  <c:v>61.29903381642513</c:v>
                </c:pt>
                <c:pt idx="15">
                  <c:v>16.066951064729938</c:v>
                </c:pt>
                <c:pt idx="16">
                  <c:v>44.116301646474049</c:v>
                </c:pt>
                <c:pt idx="17">
                  <c:v>70.327668970814116</c:v>
                </c:pt>
                <c:pt idx="18">
                  <c:v>81.717395314517617</c:v>
                </c:pt>
                <c:pt idx="19">
                  <c:v>65.566283141570779</c:v>
                </c:pt>
                <c:pt idx="20">
                  <c:v>53.104304150168637</c:v>
                </c:pt>
                <c:pt idx="21">
                  <c:v>35.970330894050285</c:v>
                </c:pt>
                <c:pt idx="22">
                  <c:v>20.872626525160637</c:v>
                </c:pt>
                <c:pt idx="23">
                  <c:v>36.13901996370236</c:v>
                </c:pt>
                <c:pt idx="24">
                  <c:v>41.049529384756653</c:v>
                </c:pt>
                <c:pt idx="25">
                  <c:v>43.347736938031588</c:v>
                </c:pt>
                <c:pt idx="26">
                  <c:v>54.592870865925619</c:v>
                </c:pt>
                <c:pt idx="27">
                  <c:v>55.520267963816352</c:v>
                </c:pt>
                <c:pt idx="28">
                  <c:v>48.267330383480825</c:v>
                </c:pt>
                <c:pt idx="29">
                  <c:v>45.052272218491154</c:v>
                </c:pt>
                <c:pt idx="30">
                  <c:v>25.381365198375509</c:v>
                </c:pt>
                <c:pt idx="31">
                  <c:v>20.459074074074074</c:v>
                </c:pt>
                <c:pt idx="32">
                  <c:v>17.408664352744566</c:v>
                </c:pt>
                <c:pt idx="33">
                  <c:v>27.084310532030404</c:v>
                </c:pt>
                <c:pt idx="34">
                  <c:v>24.863020489094513</c:v>
                </c:pt>
                <c:pt idx="35">
                  <c:v>28.306895093062597</c:v>
                </c:pt>
                <c:pt idx="36">
                  <c:v>23.026628625772705</c:v>
                </c:pt>
                <c:pt idx="37">
                  <c:v>14.757542106237276</c:v>
                </c:pt>
                <c:pt idx="38">
                  <c:v>20.086951447245568</c:v>
                </c:pt>
                <c:pt idx="39">
                  <c:v>22.814510939510942</c:v>
                </c:pt>
                <c:pt idx="40">
                  <c:v>16.219618055555557</c:v>
                </c:pt>
                <c:pt idx="41">
                  <c:v>13.977932636469221</c:v>
                </c:pt>
                <c:pt idx="42">
                  <c:v>20.753557567917202</c:v>
                </c:pt>
                <c:pt idx="43">
                  <c:v>13.27328159645233</c:v>
                </c:pt>
                <c:pt idx="44">
                  <c:v>17.326341903473164</c:v>
                </c:pt>
                <c:pt idx="45">
                  <c:v>15.074027072758039</c:v>
                </c:pt>
                <c:pt idx="46">
                  <c:v>12.442330917874401</c:v>
                </c:pt>
                <c:pt idx="47">
                  <c:v>9.2238232468780001</c:v>
                </c:pt>
                <c:pt idx="48">
                  <c:v>8.3087986463620958</c:v>
                </c:pt>
                <c:pt idx="49">
                  <c:v>12.291767068273089</c:v>
                </c:pt>
                <c:pt idx="50">
                  <c:v>7.3763555936073049</c:v>
                </c:pt>
                <c:pt idx="51">
                  <c:v>4.5634328358208949</c:v>
                </c:pt>
                <c:pt idx="52">
                  <c:v>5.9646492689246706</c:v>
                </c:pt>
                <c:pt idx="53">
                  <c:v>6.0269499632082404</c:v>
                </c:pt>
                <c:pt idx="54">
                  <c:v>6.2362521150592229</c:v>
                </c:pt>
                <c:pt idx="55">
                  <c:v>4.7150141643059484</c:v>
                </c:pt>
                <c:pt idx="56">
                  <c:v>5.524562394127611</c:v>
                </c:pt>
                <c:pt idx="57">
                  <c:v>6.446385804485085</c:v>
                </c:pt>
                <c:pt idx="58">
                  <c:v>5.1616133258469032</c:v>
                </c:pt>
                <c:pt idx="59">
                  <c:v>4.5470222222222221</c:v>
                </c:pt>
                <c:pt idx="60">
                  <c:v>4.6973894512519978</c:v>
                </c:pt>
                <c:pt idx="61">
                  <c:v>4.6074933937334839</c:v>
                </c:pt>
                <c:pt idx="62">
                  <c:v>3.2877647058823527</c:v>
                </c:pt>
                <c:pt idx="63">
                  <c:v>3.3538978494623648</c:v>
                </c:pt>
                <c:pt idx="64">
                  <c:v>3.8710572429906542</c:v>
                </c:pt>
                <c:pt idx="65">
                  <c:v>2.9754928076718166</c:v>
                </c:pt>
                <c:pt idx="66" formatCode="0.00%">
                  <c:v>0</c:v>
                </c:pt>
              </c:numCache>
            </c:numRef>
          </c:val>
          <c:smooth val="1"/>
          <c:extLst>
            <c:ext xmlns:c16="http://schemas.microsoft.com/office/drawing/2014/chart" uri="{C3380CC4-5D6E-409C-BE32-E72D297353CC}">
              <c16:uniqueId val="{00000000-4B59-4D1A-B5B2-FEA38639F483}"/>
            </c:ext>
          </c:extLst>
        </c:ser>
        <c:dLbls>
          <c:showLegendKey val="0"/>
          <c:showVal val="0"/>
          <c:showCatName val="0"/>
          <c:showSerName val="0"/>
          <c:showPercent val="0"/>
          <c:showBubbleSize val="0"/>
        </c:dLbls>
        <c:smooth val="0"/>
        <c:axId val="1201543504"/>
        <c:axId val="1201547824"/>
      </c:lineChart>
      <c:catAx>
        <c:axId val="120154350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547824"/>
        <c:crosses val="autoZero"/>
        <c:auto val="1"/>
        <c:lblAlgn val="ctr"/>
        <c:lblOffset val="100"/>
        <c:noMultiLvlLbl val="0"/>
      </c:catAx>
      <c:valAx>
        <c:axId val="1201547824"/>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543504"/>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none" strike="noStrike" baseline="0" dirty="0">
                <a:solidFill>
                  <a:schemeClr val="tx1"/>
                </a:solidFill>
                <a:latin typeface="Times New Roman" panose="02020603050405020304" pitchFamily="18" charset="0"/>
                <a:cs typeface="Times New Roman" panose="02020603050405020304" pitchFamily="18" charset="0"/>
              </a:rPr>
              <a:t>US 10Y Bond Yield Average Range</a:t>
            </a:r>
            <a:endPar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Historical_TBond!$F$3:$F$68</c:f>
              <c:numCache>
                <c:formatCode>General</c:formatCode>
                <c:ptCount val="66"/>
                <c:pt idx="0">
                  <c:v>1959</c:v>
                </c:pt>
                <c:pt idx="1">
                  <c:v>1960</c:v>
                </c:pt>
                <c:pt idx="2">
                  <c:v>1961</c:v>
                </c:pt>
                <c:pt idx="3">
                  <c:v>1962</c:v>
                </c:pt>
                <c:pt idx="4">
                  <c:v>1963</c:v>
                </c:pt>
                <c:pt idx="5">
                  <c:v>1964</c:v>
                </c:pt>
                <c:pt idx="6">
                  <c:v>1965</c:v>
                </c:pt>
                <c:pt idx="7">
                  <c:v>1966</c:v>
                </c:pt>
                <c:pt idx="8">
                  <c:v>1967</c:v>
                </c:pt>
                <c:pt idx="9">
                  <c:v>1968</c:v>
                </c:pt>
                <c:pt idx="10">
                  <c:v>1969</c:v>
                </c:pt>
                <c:pt idx="11">
                  <c:v>1970</c:v>
                </c:pt>
                <c:pt idx="12">
                  <c:v>1971</c:v>
                </c:pt>
                <c:pt idx="13">
                  <c:v>1972</c:v>
                </c:pt>
                <c:pt idx="14">
                  <c:v>1973</c:v>
                </c:pt>
                <c:pt idx="15">
                  <c:v>1974</c:v>
                </c:pt>
                <c:pt idx="16">
                  <c:v>1975</c:v>
                </c:pt>
                <c:pt idx="17">
                  <c:v>1976</c:v>
                </c:pt>
                <c:pt idx="18">
                  <c:v>1977</c:v>
                </c:pt>
                <c:pt idx="19">
                  <c:v>1978</c:v>
                </c:pt>
                <c:pt idx="20">
                  <c:v>1979</c:v>
                </c:pt>
                <c:pt idx="21">
                  <c:v>1980</c:v>
                </c:pt>
                <c:pt idx="22">
                  <c:v>1981</c:v>
                </c:pt>
                <c:pt idx="23">
                  <c:v>1982</c:v>
                </c:pt>
                <c:pt idx="24">
                  <c:v>1983</c:v>
                </c:pt>
                <c:pt idx="25">
                  <c:v>1984</c:v>
                </c:pt>
                <c:pt idx="26">
                  <c:v>1985</c:v>
                </c:pt>
                <c:pt idx="27">
                  <c:v>1986</c:v>
                </c:pt>
                <c:pt idx="28">
                  <c:v>1987</c:v>
                </c:pt>
                <c:pt idx="29">
                  <c:v>1988</c:v>
                </c:pt>
                <c:pt idx="30">
                  <c:v>1989</c:v>
                </c:pt>
                <c:pt idx="31">
                  <c:v>1990</c:v>
                </c:pt>
                <c:pt idx="32">
                  <c:v>1991</c:v>
                </c:pt>
                <c:pt idx="33">
                  <c:v>1992</c:v>
                </c:pt>
                <c:pt idx="34">
                  <c:v>1993</c:v>
                </c:pt>
                <c:pt idx="35">
                  <c:v>1994</c:v>
                </c:pt>
                <c:pt idx="36">
                  <c:v>1995</c:v>
                </c:pt>
                <c:pt idx="37">
                  <c:v>1996</c:v>
                </c:pt>
                <c:pt idx="38">
                  <c:v>1997</c:v>
                </c:pt>
                <c:pt idx="39">
                  <c:v>1998</c:v>
                </c:pt>
                <c:pt idx="40">
                  <c:v>1999</c:v>
                </c:pt>
                <c:pt idx="41">
                  <c:v>2000</c:v>
                </c:pt>
                <c:pt idx="42">
                  <c:v>2001</c:v>
                </c:pt>
                <c:pt idx="43">
                  <c:v>2002</c:v>
                </c:pt>
                <c:pt idx="44">
                  <c:v>2003</c:v>
                </c:pt>
                <c:pt idx="45">
                  <c:v>2004</c:v>
                </c:pt>
                <c:pt idx="46">
                  <c:v>2005</c:v>
                </c:pt>
                <c:pt idx="47">
                  <c:v>2006</c:v>
                </c:pt>
                <c:pt idx="48">
                  <c:v>2007</c:v>
                </c:pt>
                <c:pt idx="49">
                  <c:v>2008</c:v>
                </c:pt>
                <c:pt idx="50">
                  <c:v>2009</c:v>
                </c:pt>
                <c:pt idx="51">
                  <c:v>2010</c:v>
                </c:pt>
                <c:pt idx="52">
                  <c:v>2011</c:v>
                </c:pt>
                <c:pt idx="53">
                  <c:v>2012</c:v>
                </c:pt>
                <c:pt idx="54">
                  <c:v>2013</c:v>
                </c:pt>
                <c:pt idx="55">
                  <c:v>2014</c:v>
                </c:pt>
                <c:pt idx="56">
                  <c:v>2015</c:v>
                </c:pt>
                <c:pt idx="57">
                  <c:v>2016</c:v>
                </c:pt>
                <c:pt idx="58">
                  <c:v>2017</c:v>
                </c:pt>
                <c:pt idx="59">
                  <c:v>2018</c:v>
                </c:pt>
                <c:pt idx="60">
                  <c:v>2019</c:v>
                </c:pt>
                <c:pt idx="61">
                  <c:v>2020</c:v>
                </c:pt>
                <c:pt idx="62">
                  <c:v>2021</c:v>
                </c:pt>
                <c:pt idx="63">
                  <c:v>2022</c:v>
                </c:pt>
                <c:pt idx="64">
                  <c:v>2023</c:v>
                </c:pt>
                <c:pt idx="65">
                  <c:v>2024</c:v>
                </c:pt>
              </c:numCache>
            </c:numRef>
          </c:cat>
          <c:val>
            <c:numRef>
              <c:f>Historical_TBond!$G$3:$G$68</c:f>
              <c:numCache>
                <c:formatCode>0.00%</c:formatCode>
                <c:ptCount val="66"/>
                <c:pt idx="0">
                  <c:v>4.3333333333333335E-2</c:v>
                </c:pt>
                <c:pt idx="1">
                  <c:v>4.1166666666666664E-2</c:v>
                </c:pt>
                <c:pt idx="2">
                  <c:v>3.8824999999999998E-2</c:v>
                </c:pt>
                <c:pt idx="3">
                  <c:v>3.9458333333333338E-2</c:v>
                </c:pt>
                <c:pt idx="4">
                  <c:v>4.0024999999999998E-2</c:v>
                </c:pt>
                <c:pt idx="5">
                  <c:v>4.1866666666666663E-2</c:v>
                </c:pt>
                <c:pt idx="6">
                  <c:v>4.2825000000000002E-2</c:v>
                </c:pt>
                <c:pt idx="7">
                  <c:v>4.9233333333333344E-2</c:v>
                </c:pt>
                <c:pt idx="8">
                  <c:v>5.0733333333333332E-2</c:v>
                </c:pt>
                <c:pt idx="9">
                  <c:v>5.6458333333333333E-2</c:v>
                </c:pt>
                <c:pt idx="10">
                  <c:v>6.6708333333333328E-2</c:v>
                </c:pt>
                <c:pt idx="11">
                  <c:v>7.3483333333333331E-2</c:v>
                </c:pt>
                <c:pt idx="12">
                  <c:v>6.1591666666666676E-2</c:v>
                </c:pt>
                <c:pt idx="13">
                  <c:v>6.2099999999999989E-2</c:v>
                </c:pt>
                <c:pt idx="14">
                  <c:v>6.8425E-2</c:v>
                </c:pt>
                <c:pt idx="15">
                  <c:v>7.5575000000000003E-2</c:v>
                </c:pt>
                <c:pt idx="16">
                  <c:v>7.9875000000000002E-2</c:v>
                </c:pt>
                <c:pt idx="17">
                  <c:v>7.6116666666666666E-2</c:v>
                </c:pt>
                <c:pt idx="18">
                  <c:v>7.4191666666666656E-2</c:v>
                </c:pt>
                <c:pt idx="19">
                  <c:v>8.4100000000000008E-2</c:v>
                </c:pt>
                <c:pt idx="20">
                  <c:v>9.4424999999999995E-2</c:v>
                </c:pt>
                <c:pt idx="21">
                  <c:v>0.11460000000000002</c:v>
                </c:pt>
                <c:pt idx="22">
                  <c:v>0.13910833333333331</c:v>
                </c:pt>
                <c:pt idx="23">
                  <c:v>0.13001666666666667</c:v>
                </c:pt>
                <c:pt idx="24">
                  <c:v>0.11105</c:v>
                </c:pt>
                <c:pt idx="25">
                  <c:v>0.12438333333333335</c:v>
                </c:pt>
                <c:pt idx="26">
                  <c:v>0.10623333333333333</c:v>
                </c:pt>
                <c:pt idx="27">
                  <c:v>7.6824999999999991E-2</c:v>
                </c:pt>
                <c:pt idx="28">
                  <c:v>8.3841666666666662E-2</c:v>
                </c:pt>
                <c:pt idx="29">
                  <c:v>8.8458333333333319E-2</c:v>
                </c:pt>
                <c:pt idx="30">
                  <c:v>8.4983333333333341E-2</c:v>
                </c:pt>
                <c:pt idx="31">
                  <c:v>8.5491666666666674E-2</c:v>
                </c:pt>
                <c:pt idx="32">
                  <c:v>7.8583333333333338E-2</c:v>
                </c:pt>
                <c:pt idx="33">
                  <c:v>7.010000000000001E-2</c:v>
                </c:pt>
                <c:pt idx="34">
                  <c:v>5.8733333333333325E-2</c:v>
                </c:pt>
                <c:pt idx="35">
                  <c:v>7.0791666666666656E-2</c:v>
                </c:pt>
                <c:pt idx="36">
                  <c:v>6.5799999999999997E-2</c:v>
                </c:pt>
                <c:pt idx="37">
                  <c:v>6.4383333333333334E-2</c:v>
                </c:pt>
                <c:pt idx="38">
                  <c:v>6.3524999999999998E-2</c:v>
                </c:pt>
                <c:pt idx="39">
                  <c:v>5.2633333333333338E-2</c:v>
                </c:pt>
                <c:pt idx="40">
                  <c:v>5.6366666666666669E-2</c:v>
                </c:pt>
                <c:pt idx="41">
                  <c:v>6.0291666666666667E-2</c:v>
                </c:pt>
                <c:pt idx="42">
                  <c:v>5.0174999999999997E-2</c:v>
                </c:pt>
                <c:pt idx="43">
                  <c:v>4.6108333333333335E-2</c:v>
                </c:pt>
                <c:pt idx="44">
                  <c:v>4.0149999999999998E-2</c:v>
                </c:pt>
                <c:pt idx="45">
                  <c:v>4.2741666666666671E-2</c:v>
                </c:pt>
                <c:pt idx="46">
                  <c:v>4.2891666666666661E-2</c:v>
                </c:pt>
                <c:pt idx="47">
                  <c:v>4.7916666666666663E-2</c:v>
                </c:pt>
                <c:pt idx="48">
                  <c:v>4.6291666666666668E-2</c:v>
                </c:pt>
                <c:pt idx="49">
                  <c:v>3.6658333333333334E-2</c:v>
                </c:pt>
                <c:pt idx="50">
                  <c:v>3.2566666666666667E-2</c:v>
                </c:pt>
                <c:pt idx="51">
                  <c:v>3.2141666666666666E-2</c:v>
                </c:pt>
                <c:pt idx="52">
                  <c:v>2.785E-2</c:v>
                </c:pt>
                <c:pt idx="53">
                  <c:v>1.8024999999999996E-2</c:v>
                </c:pt>
                <c:pt idx="54">
                  <c:v>2.3508333333333336E-2</c:v>
                </c:pt>
                <c:pt idx="55">
                  <c:v>2.5408333333333338E-2</c:v>
                </c:pt>
                <c:pt idx="56">
                  <c:v>2.1349999999999997E-2</c:v>
                </c:pt>
                <c:pt idx="57">
                  <c:v>1.8416666666666668E-2</c:v>
                </c:pt>
                <c:pt idx="58">
                  <c:v>2.3299999999999998E-2</c:v>
                </c:pt>
                <c:pt idx="59">
                  <c:v>2.9100000000000001E-2</c:v>
                </c:pt>
                <c:pt idx="60">
                  <c:v>2.1433333333333332E-2</c:v>
                </c:pt>
                <c:pt idx="61">
                  <c:v>8.9416666666666655E-3</c:v>
                </c:pt>
                <c:pt idx="62">
                  <c:v>1.441666666666667E-2</c:v>
                </c:pt>
                <c:pt idx="63">
                  <c:v>2.9516666666666667E-2</c:v>
                </c:pt>
                <c:pt idx="64">
                  <c:v>3.9574999999999999E-2</c:v>
                </c:pt>
                <c:pt idx="65">
                  <c:v>4.1419999999999998E-2</c:v>
                </c:pt>
              </c:numCache>
            </c:numRef>
          </c:val>
          <c:smooth val="1"/>
          <c:extLst>
            <c:ext xmlns:c16="http://schemas.microsoft.com/office/drawing/2014/chart" uri="{C3380CC4-5D6E-409C-BE32-E72D297353CC}">
              <c16:uniqueId val="{00000000-8A5E-4755-981F-7EC3A8E658A6}"/>
            </c:ext>
          </c:extLst>
        </c:ser>
        <c:dLbls>
          <c:showLegendKey val="0"/>
          <c:showVal val="0"/>
          <c:showCatName val="0"/>
          <c:showSerName val="0"/>
          <c:showPercent val="0"/>
          <c:showBubbleSize val="0"/>
        </c:dLbls>
        <c:smooth val="0"/>
        <c:axId val="734055695"/>
        <c:axId val="734051855"/>
      </c:lineChart>
      <c:catAx>
        <c:axId val="73405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4051855"/>
        <c:crosses val="autoZero"/>
        <c:auto val="1"/>
        <c:lblAlgn val="ctr"/>
        <c:lblOffset val="100"/>
        <c:noMultiLvlLbl val="0"/>
      </c:catAx>
      <c:valAx>
        <c:axId val="73405185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4055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Implied Equity Risk Premium – US Markets</a:t>
            </a:r>
          </a:p>
        </c:rich>
      </c:tx>
      <c:layout>
        <c:manualLayout>
          <c:xMode val="edge"/>
          <c:yMode val="edge"/>
          <c:x val="0.13129014017942292"/>
          <c:y val="1.7993702204228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Historical_ERP!$C$1</c:f>
              <c:strCache>
                <c:ptCount val="1"/>
                <c:pt idx="0">
                  <c:v>Implied ERP (FCFE)</c:v>
                </c:pt>
              </c:strCache>
            </c:strRef>
          </c:tx>
          <c:spPr>
            <a:ln w="28575" cap="rnd">
              <a:solidFill>
                <a:schemeClr val="accent1"/>
              </a:solidFill>
              <a:round/>
            </a:ln>
            <a:effectLst/>
          </c:spPr>
          <c:marker>
            <c:symbol val="none"/>
          </c:marker>
          <c:cat>
            <c:numRef>
              <c:f>Historical_ERP!$B$2:$B$67</c:f>
              <c:numCache>
                <c:formatCode>General</c:formatCode>
                <c:ptCount val="66"/>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formatCode="0">
                  <c:v>2009</c:v>
                </c:pt>
                <c:pt idx="50" formatCode="0">
                  <c:v>2010</c:v>
                </c:pt>
                <c:pt idx="51" formatCode="0">
                  <c:v>2011</c:v>
                </c:pt>
                <c:pt idx="52" formatCode="0">
                  <c:v>2012</c:v>
                </c:pt>
                <c:pt idx="53" formatCode="0">
                  <c:v>2013</c:v>
                </c:pt>
                <c:pt idx="54" formatCode="0">
                  <c:v>2014</c:v>
                </c:pt>
                <c:pt idx="55" formatCode="0">
                  <c:v>2015</c:v>
                </c:pt>
                <c:pt idx="56" formatCode="0">
                  <c:v>2016</c:v>
                </c:pt>
                <c:pt idx="57" formatCode="0">
                  <c:v>2017</c:v>
                </c:pt>
                <c:pt idx="58" formatCode="0">
                  <c:v>2018</c:v>
                </c:pt>
                <c:pt idx="59" formatCode="0">
                  <c:v>2019</c:v>
                </c:pt>
                <c:pt idx="60" formatCode="0">
                  <c:v>2020</c:v>
                </c:pt>
                <c:pt idx="61" formatCode="0">
                  <c:v>2021</c:v>
                </c:pt>
                <c:pt idx="62" formatCode="0">
                  <c:v>2022</c:v>
                </c:pt>
                <c:pt idx="63" formatCode="0">
                  <c:v>2023</c:v>
                </c:pt>
              </c:numCache>
            </c:numRef>
          </c:cat>
          <c:val>
            <c:numRef>
              <c:f>Historical_ERP!$C$2:$C$67</c:f>
              <c:numCache>
                <c:formatCode>0.00%</c:formatCode>
                <c:ptCount val="66"/>
                <c:pt idx="1">
                  <c:v>2.92E-2</c:v>
                </c:pt>
                <c:pt idx="2">
                  <c:v>3.56E-2</c:v>
                </c:pt>
                <c:pt idx="3">
                  <c:v>3.3799999999999997E-2</c:v>
                </c:pt>
                <c:pt idx="4">
                  <c:v>3.3099999999999997E-2</c:v>
                </c:pt>
                <c:pt idx="5">
                  <c:v>3.32E-2</c:v>
                </c:pt>
                <c:pt idx="6">
                  <c:v>3.6799999999999999E-2</c:v>
                </c:pt>
                <c:pt idx="7">
                  <c:v>3.2000000000000001E-2</c:v>
                </c:pt>
                <c:pt idx="8">
                  <c:v>0.03</c:v>
                </c:pt>
                <c:pt idx="9">
                  <c:v>3.7400000000000003E-2</c:v>
                </c:pt>
                <c:pt idx="10">
                  <c:v>3.4099999999999998E-2</c:v>
                </c:pt>
                <c:pt idx="11">
                  <c:v>3.09E-2</c:v>
                </c:pt>
                <c:pt idx="12">
                  <c:v>2.7199999999999998E-2</c:v>
                </c:pt>
                <c:pt idx="13">
                  <c:v>4.2999999999999997E-2</c:v>
                </c:pt>
                <c:pt idx="14">
                  <c:v>5.5899999999999998E-2</c:v>
                </c:pt>
                <c:pt idx="15">
                  <c:v>4.1300000000000003E-2</c:v>
                </c:pt>
                <c:pt idx="16">
                  <c:v>4.5499999999999999E-2</c:v>
                </c:pt>
                <c:pt idx="17">
                  <c:v>5.9200000000000003E-2</c:v>
                </c:pt>
                <c:pt idx="18">
                  <c:v>5.7200000000000001E-2</c:v>
                </c:pt>
                <c:pt idx="19">
                  <c:v>6.4500000000000002E-2</c:v>
                </c:pt>
                <c:pt idx="20">
                  <c:v>5.0299999999999997E-2</c:v>
                </c:pt>
                <c:pt idx="21">
                  <c:v>5.7299999999999997E-2</c:v>
                </c:pt>
                <c:pt idx="22">
                  <c:v>4.9000000000000002E-2</c:v>
                </c:pt>
                <c:pt idx="23">
                  <c:v>4.3099999999999999E-2</c:v>
                </c:pt>
                <c:pt idx="24">
                  <c:v>5.11E-2</c:v>
                </c:pt>
                <c:pt idx="25">
                  <c:v>3.8399999999999997E-2</c:v>
                </c:pt>
                <c:pt idx="26">
                  <c:v>3.5799999999999998E-2</c:v>
                </c:pt>
                <c:pt idx="27">
                  <c:v>3.9899999999999998E-2</c:v>
                </c:pt>
                <c:pt idx="28">
                  <c:v>3.7699999999999997E-2</c:v>
                </c:pt>
                <c:pt idx="29">
                  <c:v>3.5099999999999999E-2</c:v>
                </c:pt>
                <c:pt idx="30">
                  <c:v>3.8899999999999997E-2</c:v>
                </c:pt>
                <c:pt idx="31">
                  <c:v>3.4799999999999998E-2</c:v>
                </c:pt>
                <c:pt idx="32">
                  <c:v>3.5499999999999997E-2</c:v>
                </c:pt>
                <c:pt idx="33">
                  <c:v>3.1699999999999999E-2</c:v>
                </c:pt>
                <c:pt idx="34">
                  <c:v>3.5499999999999997E-2</c:v>
                </c:pt>
                <c:pt idx="35">
                  <c:v>3.2899999999999999E-2</c:v>
                </c:pt>
                <c:pt idx="36">
                  <c:v>3.2000000000000001E-2</c:v>
                </c:pt>
                <c:pt idx="37">
                  <c:v>2.7300000000000001E-2</c:v>
                </c:pt>
                <c:pt idx="38">
                  <c:v>2.2599999999999999E-2</c:v>
                </c:pt>
                <c:pt idx="39">
                  <c:v>2.0500000000000001E-2</c:v>
                </c:pt>
                <c:pt idx="40">
                  <c:v>2.87E-2</c:v>
                </c:pt>
                <c:pt idx="41">
                  <c:v>3.6200000000000003E-2</c:v>
                </c:pt>
                <c:pt idx="42">
                  <c:v>4.1000000000000002E-2</c:v>
                </c:pt>
                <c:pt idx="43">
                  <c:v>3.6900000000000002E-2</c:v>
                </c:pt>
                <c:pt idx="44">
                  <c:v>3.6499999999999998E-2</c:v>
                </c:pt>
                <c:pt idx="45">
                  <c:v>4.0800000000000003E-2</c:v>
                </c:pt>
                <c:pt idx="46">
                  <c:v>4.1599999999999998E-2</c:v>
                </c:pt>
                <c:pt idx="47">
                  <c:v>4.3700000000000003E-2</c:v>
                </c:pt>
                <c:pt idx="48">
                  <c:v>6.4299999999999996E-2</c:v>
                </c:pt>
                <c:pt idx="49">
                  <c:v>4.36E-2</c:v>
                </c:pt>
                <c:pt idx="50">
                  <c:v>5.1999999999999998E-2</c:v>
                </c:pt>
                <c:pt idx="51">
                  <c:v>6.0100000000000001E-2</c:v>
                </c:pt>
                <c:pt idx="52">
                  <c:v>5.7799999999999997E-2</c:v>
                </c:pt>
                <c:pt idx="53">
                  <c:v>4.9599999999999998E-2</c:v>
                </c:pt>
                <c:pt idx="54">
                  <c:v>5.7799999999999997E-2</c:v>
                </c:pt>
                <c:pt idx="55">
                  <c:v>6.1199999999999997E-2</c:v>
                </c:pt>
                <c:pt idx="56">
                  <c:v>5.6899999999999999E-2</c:v>
                </c:pt>
                <c:pt idx="57">
                  <c:v>5.0799999999999998E-2</c:v>
                </c:pt>
                <c:pt idx="58">
                  <c:v>5.96E-2</c:v>
                </c:pt>
                <c:pt idx="59">
                  <c:v>5.1999999999999998E-2</c:v>
                </c:pt>
                <c:pt idx="60">
                  <c:v>4.7199999999999999E-2</c:v>
                </c:pt>
                <c:pt idx="61">
                  <c:v>4.24E-2</c:v>
                </c:pt>
                <c:pt idx="62">
                  <c:v>5.9400000000000001E-2</c:v>
                </c:pt>
                <c:pt idx="63">
                  <c:v>4.5999999999999999E-2</c:v>
                </c:pt>
              </c:numCache>
            </c:numRef>
          </c:val>
          <c:smooth val="1"/>
          <c:extLst>
            <c:ext xmlns:c16="http://schemas.microsoft.com/office/drawing/2014/chart" uri="{C3380CC4-5D6E-409C-BE32-E72D297353CC}">
              <c16:uniqueId val="{00000000-85AB-49BA-8C84-570F5BBBD2FB}"/>
            </c:ext>
          </c:extLst>
        </c:ser>
        <c:dLbls>
          <c:showLegendKey val="0"/>
          <c:showVal val="0"/>
          <c:showCatName val="0"/>
          <c:showSerName val="0"/>
          <c:showPercent val="0"/>
          <c:showBubbleSize val="0"/>
        </c:dLbls>
        <c:smooth val="0"/>
        <c:axId val="779730847"/>
        <c:axId val="779731327"/>
      </c:lineChart>
      <c:catAx>
        <c:axId val="779730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731327"/>
        <c:crosses val="autoZero"/>
        <c:auto val="1"/>
        <c:lblAlgn val="ctr"/>
        <c:lblOffset val="100"/>
        <c:noMultiLvlLbl val="0"/>
      </c:catAx>
      <c:valAx>
        <c:axId val="7797313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7308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CCE54-8E2C-416C-B3E0-C71FA1BF1652}"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567D0-EA88-491D-9806-DC9C0AC274EE}" type="slidenum">
              <a:rPr lang="en-IN" smtClean="0"/>
              <a:t>‹#›</a:t>
            </a:fld>
            <a:endParaRPr lang="en-IN"/>
          </a:p>
        </p:txBody>
      </p:sp>
    </p:spTree>
    <p:extLst>
      <p:ext uri="{BB962C8B-B14F-4D97-AF65-F5344CB8AC3E}">
        <p14:creationId xmlns:p14="http://schemas.microsoft.com/office/powerpoint/2010/main" val="65959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5567D0-EA88-491D-9806-DC9C0AC274EE}" type="slidenum">
              <a:rPr lang="en-IN" smtClean="0"/>
              <a:t>4</a:t>
            </a:fld>
            <a:endParaRPr lang="en-IN"/>
          </a:p>
        </p:txBody>
      </p:sp>
    </p:spTree>
    <p:extLst>
      <p:ext uri="{BB962C8B-B14F-4D97-AF65-F5344CB8AC3E}">
        <p14:creationId xmlns:p14="http://schemas.microsoft.com/office/powerpoint/2010/main" val="103982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5567D0-EA88-491D-9806-DC9C0AC274EE}" type="slidenum">
              <a:rPr lang="en-IN" smtClean="0"/>
              <a:t>6</a:t>
            </a:fld>
            <a:endParaRPr lang="en-IN"/>
          </a:p>
        </p:txBody>
      </p:sp>
    </p:spTree>
    <p:extLst>
      <p:ext uri="{BB962C8B-B14F-4D97-AF65-F5344CB8AC3E}">
        <p14:creationId xmlns:p14="http://schemas.microsoft.com/office/powerpoint/2010/main" val="189800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5567D0-EA88-491D-9806-DC9C0AC274EE}" type="slidenum">
              <a:rPr lang="en-IN" smtClean="0"/>
              <a:t>7</a:t>
            </a:fld>
            <a:endParaRPr lang="en-IN"/>
          </a:p>
        </p:txBody>
      </p:sp>
    </p:spTree>
    <p:extLst>
      <p:ext uri="{BB962C8B-B14F-4D97-AF65-F5344CB8AC3E}">
        <p14:creationId xmlns:p14="http://schemas.microsoft.com/office/powerpoint/2010/main" val="346532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5567D0-EA88-491D-9806-DC9C0AC274EE}" type="slidenum">
              <a:rPr lang="en-IN" smtClean="0"/>
              <a:t>8</a:t>
            </a:fld>
            <a:endParaRPr lang="en-IN"/>
          </a:p>
        </p:txBody>
      </p:sp>
    </p:spTree>
    <p:extLst>
      <p:ext uri="{BB962C8B-B14F-4D97-AF65-F5344CB8AC3E}">
        <p14:creationId xmlns:p14="http://schemas.microsoft.com/office/powerpoint/2010/main" val="164094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5567D0-EA88-491D-9806-DC9C0AC274EE}" type="slidenum">
              <a:rPr lang="en-IN" smtClean="0"/>
              <a:t>9</a:t>
            </a:fld>
            <a:endParaRPr lang="en-IN"/>
          </a:p>
        </p:txBody>
      </p:sp>
    </p:spTree>
    <p:extLst>
      <p:ext uri="{BB962C8B-B14F-4D97-AF65-F5344CB8AC3E}">
        <p14:creationId xmlns:p14="http://schemas.microsoft.com/office/powerpoint/2010/main" val="199294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5567D0-EA88-491D-9806-DC9C0AC274EE}" type="slidenum">
              <a:rPr lang="en-IN" smtClean="0"/>
              <a:t>10</a:t>
            </a:fld>
            <a:endParaRPr lang="en-IN"/>
          </a:p>
        </p:txBody>
      </p:sp>
    </p:spTree>
    <p:extLst>
      <p:ext uri="{BB962C8B-B14F-4D97-AF65-F5344CB8AC3E}">
        <p14:creationId xmlns:p14="http://schemas.microsoft.com/office/powerpoint/2010/main" val="2428749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12F0D0F1-76FD-94D8-9C33-F69F9EB544F7}"/>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E02944E-B1E4-EB90-2F4D-B1F8CACFE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9C3647-43A8-515A-B1DF-DB28AE2AE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1ABC8B-5269-1786-1F7A-04980C01B9D1}"/>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5" name="Footer Placeholder 4">
            <a:extLst>
              <a:ext uri="{FF2B5EF4-FFF2-40B4-BE49-F238E27FC236}">
                <a16:creationId xmlns:a16="http://schemas.microsoft.com/office/drawing/2014/main" id="{C4B80680-D750-249C-BD37-1EE1C7BDE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EF869-C5E4-D554-1102-05E08A5F6DBE}"/>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353866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1825-FC3E-C22F-B475-BE89A70776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569AAB-09BE-2CE5-168C-753CACA151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121A1-C854-FF6C-BD87-CA3C85AD840E}"/>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5" name="Footer Placeholder 4">
            <a:extLst>
              <a:ext uri="{FF2B5EF4-FFF2-40B4-BE49-F238E27FC236}">
                <a16:creationId xmlns:a16="http://schemas.microsoft.com/office/drawing/2014/main" id="{AAD8959F-7DB9-5747-16D9-F956D65F2F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CEB02-63BA-269B-E4B4-9F05B2ADD68D}"/>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311707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0EF443-0BE3-B5EF-2370-1747D5FACF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A5828F-B2E0-3850-DF68-3D662A987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ABE0E-3972-3538-88D7-D6DDE5199A8B}"/>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5" name="Footer Placeholder 4">
            <a:extLst>
              <a:ext uri="{FF2B5EF4-FFF2-40B4-BE49-F238E27FC236}">
                <a16:creationId xmlns:a16="http://schemas.microsoft.com/office/drawing/2014/main" id="{11C1D8B8-31F5-B48D-9AE3-A92994542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16B11-9457-04D6-36F0-DFC273743E8A}"/>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98937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F915-3FD3-ED90-C95D-94F0EF9643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036EEA-5444-9274-03F5-8A8295A44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29D56-E674-C710-C6D3-DC6A369F1023}"/>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5" name="Footer Placeholder 4">
            <a:extLst>
              <a:ext uri="{FF2B5EF4-FFF2-40B4-BE49-F238E27FC236}">
                <a16:creationId xmlns:a16="http://schemas.microsoft.com/office/drawing/2014/main" id="{B2FCF39D-36BD-DE1E-781F-C999FA71C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308EAC-DFD2-906A-B19D-05B11E837C05}"/>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2505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182-5C6B-DD4F-726D-199E8F1E4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BEE32A-052D-6A8E-36B6-0051CBF78D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7A921-4CC8-C8B7-A97D-8B52A54E8F40}"/>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5" name="Footer Placeholder 4">
            <a:extLst>
              <a:ext uri="{FF2B5EF4-FFF2-40B4-BE49-F238E27FC236}">
                <a16:creationId xmlns:a16="http://schemas.microsoft.com/office/drawing/2014/main" id="{733AA586-0783-1B02-DD7A-87C4FDE73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FFA25-6BF6-7899-FEEB-77A6D849A2EA}"/>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247040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B59D-0C0B-B091-B3CF-F5C319B19D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B74DB-DFAD-DB79-7CB9-68367B2C5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2D1AFA-8B83-5F9E-1431-0A3B64780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04C6BA-46BF-F9E7-18C4-895D38F082CC}"/>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6" name="Footer Placeholder 5">
            <a:extLst>
              <a:ext uri="{FF2B5EF4-FFF2-40B4-BE49-F238E27FC236}">
                <a16:creationId xmlns:a16="http://schemas.microsoft.com/office/drawing/2014/main" id="{76A268D8-3922-D867-0087-DCE6D92294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C123C6-A0D1-DED0-8A3E-B0AE82D56EC9}"/>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86415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B4BF-8B85-7BB9-788F-FE21EB0B84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3CEC8A-AFC4-EEEA-A6E7-5A6252A769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79188E-B63F-EFE9-6870-D5E2A176F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9E07C0-FD6B-F177-4A5E-AF5CBA3C2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D7AE7-94F8-F59C-0581-13BE7A5EE8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D6160-C109-4CF0-A3C6-48855A5C006E}"/>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8" name="Footer Placeholder 7">
            <a:extLst>
              <a:ext uri="{FF2B5EF4-FFF2-40B4-BE49-F238E27FC236}">
                <a16:creationId xmlns:a16="http://schemas.microsoft.com/office/drawing/2014/main" id="{519DEAC0-3307-909A-4A97-2F622F4B4D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17563E-284E-D8F6-CFE1-216B81E1EBA6}"/>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16022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2418-EF75-8176-5504-5BD77C9127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588B2-8851-FB7F-CDF7-38B197EC1045}"/>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4" name="Footer Placeholder 3">
            <a:extLst>
              <a:ext uri="{FF2B5EF4-FFF2-40B4-BE49-F238E27FC236}">
                <a16:creationId xmlns:a16="http://schemas.microsoft.com/office/drawing/2014/main" id="{E2E62B78-4AA6-087F-B1D7-5B3CF9399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F97AEA-5AA6-5438-163D-73EC9ADAABCC}"/>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375073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11C6B-37AB-7CE6-C708-8B76C708409C}"/>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3" name="Footer Placeholder 2">
            <a:extLst>
              <a:ext uri="{FF2B5EF4-FFF2-40B4-BE49-F238E27FC236}">
                <a16:creationId xmlns:a16="http://schemas.microsoft.com/office/drawing/2014/main" id="{4076FCE8-C7B4-1358-910A-7A76020FBE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5B12BF-9F81-E0B5-60B8-22DDBDC15267}"/>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58889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6B1B-9E95-1A05-097B-8604EBE3B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219F59-5E70-BB21-7976-C4D196C52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FAD59D-7B76-F039-EDF2-CD3FAB35D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DDCBA-2547-5CD2-3784-277BD54E7031}"/>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6" name="Footer Placeholder 5">
            <a:extLst>
              <a:ext uri="{FF2B5EF4-FFF2-40B4-BE49-F238E27FC236}">
                <a16:creationId xmlns:a16="http://schemas.microsoft.com/office/drawing/2014/main" id="{441B4B26-4CF4-0D92-9292-869A7A0673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10FE2-CD19-E0BE-180F-141D81A18E2E}"/>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327059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F065-B7D0-1F91-5860-6D8DAB4AF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4DE9CB-91AB-916A-7C53-A84DFE75B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486D7A-121D-DF60-3973-0A0A0F89F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3EE7D-548D-5187-C3CB-1B677CCE92E8}"/>
              </a:ext>
            </a:extLst>
          </p:cNvPr>
          <p:cNvSpPr>
            <a:spLocks noGrp="1"/>
          </p:cNvSpPr>
          <p:nvPr>
            <p:ph type="dt" sz="half" idx="10"/>
          </p:nvPr>
        </p:nvSpPr>
        <p:spPr/>
        <p:txBody>
          <a:bodyPr/>
          <a:lstStyle/>
          <a:p>
            <a:fld id="{8354FD4A-145D-4934-94B6-A23221F4B9B8}" type="datetimeFigureOut">
              <a:rPr lang="en-IN" smtClean="0"/>
              <a:t>15-09-2024</a:t>
            </a:fld>
            <a:endParaRPr lang="en-IN"/>
          </a:p>
        </p:txBody>
      </p:sp>
      <p:sp>
        <p:nvSpPr>
          <p:cNvPr id="6" name="Footer Placeholder 5">
            <a:extLst>
              <a:ext uri="{FF2B5EF4-FFF2-40B4-BE49-F238E27FC236}">
                <a16:creationId xmlns:a16="http://schemas.microsoft.com/office/drawing/2014/main" id="{2A26F4BB-416A-6A8F-6CB4-92CCA6B2A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F2841-B3C4-DE75-73B4-6BF575AA6A66}"/>
              </a:ext>
            </a:extLst>
          </p:cNvPr>
          <p:cNvSpPr>
            <a:spLocks noGrp="1"/>
          </p:cNvSpPr>
          <p:nvPr>
            <p:ph type="sldNum" sz="quarter" idx="12"/>
          </p:nvPr>
        </p:nvSpPr>
        <p:spPr/>
        <p:txBody>
          <a:bodyPr/>
          <a:lstStyle/>
          <a:p>
            <a:fld id="{A70C5CFB-20A8-4A56-9B72-22AE08F439BE}" type="slidenum">
              <a:rPr lang="en-IN" smtClean="0"/>
              <a:t>‹#›</a:t>
            </a:fld>
            <a:endParaRPr lang="en-IN"/>
          </a:p>
        </p:txBody>
      </p:sp>
    </p:spTree>
    <p:extLst>
      <p:ext uri="{BB962C8B-B14F-4D97-AF65-F5344CB8AC3E}">
        <p14:creationId xmlns:p14="http://schemas.microsoft.com/office/powerpoint/2010/main" val="270367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58DB89-DE6B-893A-6CDF-F700AC029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48EF99-7A95-2A6A-D3CC-4319E5278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9F52D-7E62-0DFB-721F-9EFA546DE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54FD4A-145D-4934-94B6-A23221F4B9B8}" type="datetimeFigureOut">
              <a:rPr lang="en-IN" smtClean="0"/>
              <a:t>15-09-2024</a:t>
            </a:fld>
            <a:endParaRPr lang="en-IN"/>
          </a:p>
        </p:txBody>
      </p:sp>
      <p:sp>
        <p:nvSpPr>
          <p:cNvPr id="5" name="Footer Placeholder 4">
            <a:extLst>
              <a:ext uri="{FF2B5EF4-FFF2-40B4-BE49-F238E27FC236}">
                <a16:creationId xmlns:a16="http://schemas.microsoft.com/office/drawing/2014/main" id="{DFAC6642-F8CC-9A16-743E-5C8407FBB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06B2849-4363-D6D7-2DB4-09D1A2F27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0C5CFB-20A8-4A56-9B72-22AE08F439BE}" type="slidenum">
              <a:rPr lang="en-IN" smtClean="0"/>
              <a:t>‹#›</a:t>
            </a:fld>
            <a:endParaRPr lang="en-IN"/>
          </a:p>
        </p:txBody>
      </p:sp>
    </p:spTree>
    <p:extLst>
      <p:ext uri="{BB962C8B-B14F-4D97-AF65-F5344CB8AC3E}">
        <p14:creationId xmlns:p14="http://schemas.microsoft.com/office/powerpoint/2010/main" val="297979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E57DAD-6075-2550-F4D4-F1214A2DD5B0}"/>
              </a:ext>
            </a:extLst>
          </p:cNvPr>
          <p:cNvGrpSpPr/>
          <p:nvPr/>
        </p:nvGrpSpPr>
        <p:grpSpPr>
          <a:xfrm>
            <a:off x="-392886" y="-75501"/>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grpSp>
      <p:sp>
        <p:nvSpPr>
          <p:cNvPr id="8" name="TextBox 7">
            <a:extLst>
              <a:ext uri="{FF2B5EF4-FFF2-40B4-BE49-F238E27FC236}">
                <a16:creationId xmlns:a16="http://schemas.microsoft.com/office/drawing/2014/main" id="{CCF45C4F-3F2E-6624-6F95-79E30C42CAEC}"/>
              </a:ext>
            </a:extLst>
          </p:cNvPr>
          <p:cNvSpPr txBox="1"/>
          <p:nvPr/>
        </p:nvSpPr>
        <p:spPr>
          <a:xfrm>
            <a:off x="1133911" y="2676088"/>
            <a:ext cx="9924176" cy="2246769"/>
          </a:xfrm>
          <a:prstGeom prst="rect">
            <a:avLst/>
          </a:prstGeom>
          <a:noFill/>
        </p:spPr>
        <p:txBody>
          <a:bodyPr wrap="square" rtlCol="0">
            <a:spAutoFit/>
          </a:bodyPr>
          <a:lstStyle/>
          <a:p>
            <a:pPr algn="ctr"/>
            <a:r>
              <a:rPr lang="en-IN" sz="5400" dirty="0">
                <a:latin typeface="Times New Roman" panose="02020603050405020304" pitchFamily="18" charset="0"/>
                <a:ea typeface="Calibri" panose="020F0502020204030204" pitchFamily="34" charset="0"/>
                <a:cs typeface="Times New Roman" panose="02020603050405020304" pitchFamily="18" charset="0"/>
              </a:rPr>
              <a:t>S&amp;P 500 Index Valuation </a:t>
            </a:r>
          </a:p>
          <a:p>
            <a:pPr algn="ctr"/>
            <a:r>
              <a:rPr lang="en-IN" sz="5400" dirty="0">
                <a:latin typeface="Times New Roman" panose="02020603050405020304" pitchFamily="18" charset="0"/>
                <a:ea typeface="Calibri" panose="020F0502020204030204" pitchFamily="34" charset="0"/>
                <a:cs typeface="Times New Roman" panose="02020603050405020304" pitchFamily="18" charset="0"/>
              </a:rPr>
              <a:t>Report</a:t>
            </a:r>
          </a:p>
          <a:p>
            <a:pPr algn="ctr"/>
            <a:r>
              <a:rPr lang="en-IN" sz="3200" b="1" dirty="0">
                <a:latin typeface="Times New Roman" panose="02020603050405020304" pitchFamily="18" charset="0"/>
                <a:ea typeface="Calibri" panose="020F0502020204030204" pitchFamily="34" charset="0"/>
                <a:cs typeface="Times New Roman" panose="02020603050405020304" pitchFamily="18" charset="0"/>
              </a:rPr>
              <a:t>August 2024 </a:t>
            </a:r>
          </a:p>
        </p:txBody>
      </p:sp>
    </p:spTree>
    <p:extLst>
      <p:ext uri="{BB962C8B-B14F-4D97-AF65-F5344CB8AC3E}">
        <p14:creationId xmlns:p14="http://schemas.microsoft.com/office/powerpoint/2010/main" val="319497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21A82B9-3083-9AEC-AB53-89B9F519EE84}"/>
              </a:ext>
            </a:extLst>
          </p:cNvPr>
          <p:cNvGrpSpPr/>
          <p:nvPr/>
        </p:nvGrpSpPr>
        <p:grpSpPr>
          <a:xfrm>
            <a:off x="-392885" y="-75815"/>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Approach and Methodology</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58799"/>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3.5 Market Risk Premium </a:t>
            </a:r>
          </a:p>
        </p:txBody>
      </p:sp>
      <p:graphicFrame>
        <p:nvGraphicFramePr>
          <p:cNvPr id="2" name="Table 1">
            <a:extLst>
              <a:ext uri="{FF2B5EF4-FFF2-40B4-BE49-F238E27FC236}">
                <a16:creationId xmlns:a16="http://schemas.microsoft.com/office/drawing/2014/main" id="{F680CF31-8B29-07CC-DDD9-ABB282B79508}"/>
              </a:ext>
            </a:extLst>
          </p:cNvPr>
          <p:cNvGraphicFramePr>
            <a:graphicFrameLocks noGrp="1"/>
          </p:cNvGraphicFramePr>
          <p:nvPr>
            <p:extLst>
              <p:ext uri="{D42A27DB-BD31-4B8C-83A1-F6EECF244321}">
                <p14:modId xmlns:p14="http://schemas.microsoft.com/office/powerpoint/2010/main" val="4206075467"/>
              </p:ext>
            </p:extLst>
          </p:nvPr>
        </p:nvGraphicFramePr>
        <p:xfrm>
          <a:off x="7440436" y="1539379"/>
          <a:ext cx="4664878" cy="2123440"/>
        </p:xfrm>
        <a:graphic>
          <a:graphicData uri="http://schemas.openxmlformats.org/drawingml/2006/table">
            <a:tbl>
              <a:tblPr firstRow="1" bandRow="1">
                <a:tableStyleId>{5C22544A-7EE6-4342-B048-85BDC9FD1C3A}</a:tableStyleId>
              </a:tblPr>
              <a:tblGrid>
                <a:gridCol w="2290793">
                  <a:extLst>
                    <a:ext uri="{9D8B030D-6E8A-4147-A177-3AD203B41FA5}">
                      <a16:colId xmlns:a16="http://schemas.microsoft.com/office/drawing/2014/main" val="3487058503"/>
                    </a:ext>
                  </a:extLst>
                </a:gridCol>
                <a:gridCol w="2374085">
                  <a:extLst>
                    <a:ext uri="{9D8B030D-6E8A-4147-A177-3AD203B41FA5}">
                      <a16:colId xmlns:a16="http://schemas.microsoft.com/office/drawing/2014/main" val="2542048294"/>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Average implied MRP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Market Risk 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499773608"/>
                  </a:ext>
                </a:extLst>
              </a:tr>
              <a:tr h="370840">
                <a:tc>
                  <a:txBody>
                    <a:bodyPr/>
                    <a:lstStyle/>
                    <a:p>
                      <a:pPr algn="ctr"/>
                      <a:r>
                        <a:rPr lang="en-IN" dirty="0">
                          <a:latin typeface="Times New Roman" panose="02020603050405020304" pitchFamily="18" charset="0"/>
                          <a:cs typeface="Times New Roman" panose="02020603050405020304" pitchFamily="18" charset="0"/>
                        </a:rPr>
                        <a:t>Latest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0740614"/>
                  </a:ext>
                </a:extLst>
              </a:tr>
              <a:tr h="370840">
                <a:tc>
                  <a:txBody>
                    <a:bodyPr/>
                    <a:lstStyle/>
                    <a:p>
                      <a:pPr algn="ctr"/>
                      <a:r>
                        <a:rPr lang="en-IN" dirty="0">
                          <a:latin typeface="Times New Roman" panose="02020603050405020304" pitchFamily="18" charset="0"/>
                          <a:cs typeface="Times New Roman" panose="02020603050405020304" pitchFamily="18" charset="0"/>
                        </a:rPr>
                        <a:t>5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4.94%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4386176"/>
                  </a:ext>
                </a:extLst>
              </a:tr>
              <a:tr h="370840">
                <a:tc>
                  <a:txBody>
                    <a:bodyPr/>
                    <a:lstStyle/>
                    <a:p>
                      <a:pPr algn="ctr"/>
                      <a:r>
                        <a:rPr lang="en-IN" dirty="0">
                          <a:latin typeface="Times New Roman" panose="02020603050405020304" pitchFamily="18" charset="0"/>
                          <a:cs typeface="Times New Roman" panose="02020603050405020304" pitchFamily="18" charset="0"/>
                        </a:rPr>
                        <a:t>10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498264"/>
                  </a:ext>
                </a:extLst>
              </a:tr>
              <a:tr h="370840">
                <a:tc>
                  <a:txBody>
                    <a:bodyPr/>
                    <a:lstStyle/>
                    <a:p>
                      <a:pPr algn="ctr"/>
                      <a:r>
                        <a:rPr lang="en-IN" dirty="0">
                          <a:latin typeface="Times New Roman" panose="02020603050405020304" pitchFamily="18" charset="0"/>
                          <a:cs typeface="Times New Roman" panose="02020603050405020304" pitchFamily="18" charset="0"/>
                        </a:rPr>
                        <a:t>15 Years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5.31%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638385"/>
                  </a:ext>
                </a:extLst>
              </a:tr>
            </a:tbl>
          </a:graphicData>
        </a:graphic>
      </p:graphicFrame>
      <p:sp>
        <p:nvSpPr>
          <p:cNvPr id="8" name="TextBox 7">
            <a:extLst>
              <a:ext uri="{FF2B5EF4-FFF2-40B4-BE49-F238E27FC236}">
                <a16:creationId xmlns:a16="http://schemas.microsoft.com/office/drawing/2014/main" id="{068575FA-3FAB-D262-D7E4-8B44C1AFA7E3}"/>
              </a:ext>
            </a:extLst>
          </p:cNvPr>
          <p:cNvSpPr txBox="1"/>
          <p:nvPr/>
        </p:nvSpPr>
        <p:spPr>
          <a:xfrm>
            <a:off x="179565" y="1721359"/>
            <a:ext cx="7186109"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 Risk Premium is the additional return that an investor expects over and above the Risk Free Rate for investing in a particular market which is usually deemed risky.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a country specific risk/ market specific risk.</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Market Risk premium is more, it indicates cautious market stance where the investors are in a defensive mode and expects usual than higher returns to invest in a market.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also implies that the investors are willing to pay lower prices despite the constant cash flows.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of Market Risk premium for the valuation has been sourced from Prof. Damodaran’s website.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of our Valuation, we have considered the latest Market Risk Premium to account for the latest developments in US Equity markets.</a:t>
            </a:r>
            <a:endParaRPr lang="en-IN"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988C3E81-2826-ED98-B316-6D41BD2C7220}"/>
              </a:ext>
            </a:extLst>
          </p:cNvPr>
          <p:cNvGraphicFramePr>
            <a:graphicFrameLocks/>
          </p:cNvGraphicFramePr>
          <p:nvPr>
            <p:extLst>
              <p:ext uri="{D42A27DB-BD31-4B8C-83A1-F6EECF244321}">
                <p14:modId xmlns:p14="http://schemas.microsoft.com/office/powerpoint/2010/main" val="3745996740"/>
              </p:ext>
            </p:extLst>
          </p:nvPr>
        </p:nvGraphicFramePr>
        <p:xfrm>
          <a:off x="7365674" y="3728889"/>
          <a:ext cx="4739640" cy="28232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432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19E28EF-9D54-9823-920C-97FF5AF64A46}"/>
              </a:ext>
            </a:extLst>
          </p:cNvPr>
          <p:cNvGrpSpPr/>
          <p:nvPr/>
        </p:nvGrpSpPr>
        <p:grpSpPr>
          <a:xfrm>
            <a:off x="-392885" y="-72614"/>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Approach and Methodology</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54713"/>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3.6 Time frame for the Valuation Report</a:t>
            </a:r>
          </a:p>
        </p:txBody>
      </p:sp>
      <p:sp>
        <p:nvSpPr>
          <p:cNvPr id="7" name="TextBox 6">
            <a:extLst>
              <a:ext uri="{FF2B5EF4-FFF2-40B4-BE49-F238E27FC236}">
                <a16:creationId xmlns:a16="http://schemas.microsoft.com/office/drawing/2014/main" id="{56E657DB-EAD6-79C7-4354-AEB8BCD37597}"/>
              </a:ext>
            </a:extLst>
          </p:cNvPr>
          <p:cNvSpPr txBox="1"/>
          <p:nvPr/>
        </p:nvSpPr>
        <p:spPr>
          <a:xfrm>
            <a:off x="553807" y="3723174"/>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3.7 Beta </a:t>
            </a:r>
          </a:p>
        </p:txBody>
      </p:sp>
      <p:sp>
        <p:nvSpPr>
          <p:cNvPr id="2" name="TextBox 1">
            <a:extLst>
              <a:ext uri="{FF2B5EF4-FFF2-40B4-BE49-F238E27FC236}">
                <a16:creationId xmlns:a16="http://schemas.microsoft.com/office/drawing/2014/main" id="{6F36584B-C44F-89AB-BB64-6C3890B0748D}"/>
              </a:ext>
            </a:extLst>
          </p:cNvPr>
          <p:cNvSpPr txBox="1"/>
          <p:nvPr/>
        </p:nvSpPr>
        <p:spPr>
          <a:xfrm>
            <a:off x="470529" y="1718283"/>
            <a:ext cx="1084315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Valuation date for the purpose of the report shall be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September, 2024.</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 averages for the data such as Risk Free Rate, Market Risk Premium, S&amp;P 500 historical returns, EPS Growth, dividend yield have been calculated from FY 1960-61 to FY 2023-24.</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valuation assessment has been made by comparing the derived S&amp;P 500 value as per our valuation and the Closing price of nifty as on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September, 2024.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438DBC-DD81-A36A-4DBE-09EB167D61BD}"/>
              </a:ext>
            </a:extLst>
          </p:cNvPr>
          <p:cNvSpPr txBox="1"/>
          <p:nvPr/>
        </p:nvSpPr>
        <p:spPr>
          <a:xfrm>
            <a:off x="512167" y="4113178"/>
            <a:ext cx="10759873"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Beta while valuing index shall be considered 1 as we are valuing the barometer which broadly represents the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57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A7666D-D3C0-5614-EBE7-8B496BA791AB}"/>
              </a:ext>
            </a:extLst>
          </p:cNvPr>
          <p:cNvGrpSpPr/>
          <p:nvPr/>
        </p:nvGrpSpPr>
        <p:grpSpPr>
          <a:xfrm>
            <a:off x="-392885" y="-92278"/>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Valuation</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54713"/>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4.1 Original Time Case Valuation Results </a:t>
            </a:r>
          </a:p>
        </p:txBody>
      </p:sp>
      <p:graphicFrame>
        <p:nvGraphicFramePr>
          <p:cNvPr id="2" name="Table 1">
            <a:extLst>
              <a:ext uri="{FF2B5EF4-FFF2-40B4-BE49-F238E27FC236}">
                <a16:creationId xmlns:a16="http://schemas.microsoft.com/office/drawing/2014/main" id="{9539CB98-7145-946C-5183-7ED822F9E459}"/>
              </a:ext>
            </a:extLst>
          </p:cNvPr>
          <p:cNvGraphicFramePr>
            <a:graphicFrameLocks noGrp="1"/>
          </p:cNvGraphicFramePr>
          <p:nvPr>
            <p:extLst>
              <p:ext uri="{D42A27DB-BD31-4B8C-83A1-F6EECF244321}">
                <p14:modId xmlns:p14="http://schemas.microsoft.com/office/powerpoint/2010/main" val="3760741226"/>
              </p:ext>
            </p:extLst>
          </p:nvPr>
        </p:nvGraphicFramePr>
        <p:xfrm>
          <a:off x="553806" y="1874520"/>
          <a:ext cx="10927520" cy="1554480"/>
        </p:xfrm>
        <a:graphic>
          <a:graphicData uri="http://schemas.openxmlformats.org/drawingml/2006/table">
            <a:tbl>
              <a:tblPr firstRow="1" bandRow="1">
                <a:tableStyleId>{5C22544A-7EE6-4342-B048-85BDC9FD1C3A}</a:tableStyleId>
              </a:tblPr>
              <a:tblGrid>
                <a:gridCol w="1365940">
                  <a:extLst>
                    <a:ext uri="{9D8B030D-6E8A-4147-A177-3AD203B41FA5}">
                      <a16:colId xmlns:a16="http://schemas.microsoft.com/office/drawing/2014/main" val="3535953636"/>
                    </a:ext>
                  </a:extLst>
                </a:gridCol>
                <a:gridCol w="1402293">
                  <a:extLst>
                    <a:ext uri="{9D8B030D-6E8A-4147-A177-3AD203B41FA5}">
                      <a16:colId xmlns:a16="http://schemas.microsoft.com/office/drawing/2014/main" val="2729995479"/>
                    </a:ext>
                  </a:extLst>
                </a:gridCol>
                <a:gridCol w="1329587">
                  <a:extLst>
                    <a:ext uri="{9D8B030D-6E8A-4147-A177-3AD203B41FA5}">
                      <a16:colId xmlns:a16="http://schemas.microsoft.com/office/drawing/2014/main" val="1389195625"/>
                    </a:ext>
                  </a:extLst>
                </a:gridCol>
                <a:gridCol w="1365940">
                  <a:extLst>
                    <a:ext uri="{9D8B030D-6E8A-4147-A177-3AD203B41FA5}">
                      <a16:colId xmlns:a16="http://schemas.microsoft.com/office/drawing/2014/main" val="602023585"/>
                    </a:ext>
                  </a:extLst>
                </a:gridCol>
                <a:gridCol w="1365940">
                  <a:extLst>
                    <a:ext uri="{9D8B030D-6E8A-4147-A177-3AD203B41FA5}">
                      <a16:colId xmlns:a16="http://schemas.microsoft.com/office/drawing/2014/main" val="4195892721"/>
                    </a:ext>
                  </a:extLst>
                </a:gridCol>
                <a:gridCol w="1365940">
                  <a:extLst>
                    <a:ext uri="{9D8B030D-6E8A-4147-A177-3AD203B41FA5}">
                      <a16:colId xmlns:a16="http://schemas.microsoft.com/office/drawing/2014/main" val="1133470901"/>
                    </a:ext>
                  </a:extLst>
                </a:gridCol>
                <a:gridCol w="1365940">
                  <a:extLst>
                    <a:ext uri="{9D8B030D-6E8A-4147-A177-3AD203B41FA5}">
                      <a16:colId xmlns:a16="http://schemas.microsoft.com/office/drawing/2014/main" val="3994119695"/>
                    </a:ext>
                  </a:extLst>
                </a:gridCol>
                <a:gridCol w="1365940">
                  <a:extLst>
                    <a:ext uri="{9D8B030D-6E8A-4147-A177-3AD203B41FA5}">
                      <a16:colId xmlns:a16="http://schemas.microsoft.com/office/drawing/2014/main" val="431800870"/>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Total Yield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Expected EPS Growth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Risk Free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Market Risk 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Cost of Equity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S&amp;P 500 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Current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582920087"/>
                  </a:ext>
                </a:extLst>
              </a:tr>
              <a:tr h="370840">
                <a:tc>
                  <a:txBody>
                    <a:bodyPr/>
                    <a:lstStyle/>
                    <a:p>
                      <a:pPr algn="ctr"/>
                      <a:r>
                        <a:rPr lang="en-IN" dirty="0">
                          <a:latin typeface="Times New Roman" panose="02020603050405020304" pitchFamily="18" charset="0"/>
                          <a:cs typeface="Times New Roman" panose="02020603050405020304" pitchFamily="18" charset="0"/>
                        </a:rPr>
                        <a:t>5 Years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3 Years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Latest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Latest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5422.96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5490.51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FAIRLY  VALUED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4021225"/>
                  </a:ext>
                </a:extLst>
              </a:tr>
            </a:tbl>
          </a:graphicData>
        </a:graphic>
      </p:graphicFrame>
      <p:pic>
        <p:nvPicPr>
          <p:cNvPr id="8" name="Picture 7">
            <a:extLst>
              <a:ext uri="{FF2B5EF4-FFF2-40B4-BE49-F238E27FC236}">
                <a16:creationId xmlns:a16="http://schemas.microsoft.com/office/drawing/2014/main" id="{9FECBD40-3EA0-3BA0-4F7E-D36A7CA59E18}"/>
              </a:ext>
            </a:extLst>
          </p:cNvPr>
          <p:cNvPicPr>
            <a:picLocks noChangeAspect="1"/>
          </p:cNvPicPr>
          <p:nvPr/>
        </p:nvPicPr>
        <p:blipFill>
          <a:blip r:embed="rId3"/>
          <a:stretch>
            <a:fillRect/>
          </a:stretch>
        </p:blipFill>
        <p:spPr>
          <a:xfrm>
            <a:off x="142873" y="4345497"/>
            <a:ext cx="11906255" cy="1870744"/>
          </a:xfrm>
          <a:prstGeom prst="rect">
            <a:avLst/>
          </a:prstGeom>
        </p:spPr>
      </p:pic>
    </p:spTree>
    <p:extLst>
      <p:ext uri="{BB962C8B-B14F-4D97-AF65-F5344CB8AC3E}">
        <p14:creationId xmlns:p14="http://schemas.microsoft.com/office/powerpoint/2010/main" val="31808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6F7A939-876A-3A02-0C11-2911E13FBAEF}"/>
              </a:ext>
            </a:extLst>
          </p:cNvPr>
          <p:cNvGrpSpPr/>
          <p:nvPr/>
        </p:nvGrpSpPr>
        <p:grpSpPr>
          <a:xfrm>
            <a:off x="-392885" y="-83889"/>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Valuation</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54713"/>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4.2 Maximum Time Case Valuation Results </a:t>
            </a:r>
          </a:p>
        </p:txBody>
      </p:sp>
      <p:graphicFrame>
        <p:nvGraphicFramePr>
          <p:cNvPr id="2" name="Table 1">
            <a:extLst>
              <a:ext uri="{FF2B5EF4-FFF2-40B4-BE49-F238E27FC236}">
                <a16:creationId xmlns:a16="http://schemas.microsoft.com/office/drawing/2014/main" id="{9539CB98-7145-946C-5183-7ED822F9E459}"/>
              </a:ext>
            </a:extLst>
          </p:cNvPr>
          <p:cNvGraphicFramePr>
            <a:graphicFrameLocks noGrp="1"/>
          </p:cNvGraphicFramePr>
          <p:nvPr>
            <p:extLst>
              <p:ext uri="{D42A27DB-BD31-4B8C-83A1-F6EECF244321}">
                <p14:modId xmlns:p14="http://schemas.microsoft.com/office/powerpoint/2010/main" val="2452113940"/>
              </p:ext>
            </p:extLst>
          </p:nvPr>
        </p:nvGraphicFramePr>
        <p:xfrm>
          <a:off x="553806" y="1874520"/>
          <a:ext cx="10927520" cy="1554480"/>
        </p:xfrm>
        <a:graphic>
          <a:graphicData uri="http://schemas.openxmlformats.org/drawingml/2006/table">
            <a:tbl>
              <a:tblPr firstRow="1" bandRow="1">
                <a:tableStyleId>{5C22544A-7EE6-4342-B048-85BDC9FD1C3A}</a:tableStyleId>
              </a:tblPr>
              <a:tblGrid>
                <a:gridCol w="1365940">
                  <a:extLst>
                    <a:ext uri="{9D8B030D-6E8A-4147-A177-3AD203B41FA5}">
                      <a16:colId xmlns:a16="http://schemas.microsoft.com/office/drawing/2014/main" val="3535953636"/>
                    </a:ext>
                  </a:extLst>
                </a:gridCol>
                <a:gridCol w="1402293">
                  <a:extLst>
                    <a:ext uri="{9D8B030D-6E8A-4147-A177-3AD203B41FA5}">
                      <a16:colId xmlns:a16="http://schemas.microsoft.com/office/drawing/2014/main" val="2729995479"/>
                    </a:ext>
                  </a:extLst>
                </a:gridCol>
                <a:gridCol w="1329587">
                  <a:extLst>
                    <a:ext uri="{9D8B030D-6E8A-4147-A177-3AD203B41FA5}">
                      <a16:colId xmlns:a16="http://schemas.microsoft.com/office/drawing/2014/main" val="1389195625"/>
                    </a:ext>
                  </a:extLst>
                </a:gridCol>
                <a:gridCol w="1365940">
                  <a:extLst>
                    <a:ext uri="{9D8B030D-6E8A-4147-A177-3AD203B41FA5}">
                      <a16:colId xmlns:a16="http://schemas.microsoft.com/office/drawing/2014/main" val="602023585"/>
                    </a:ext>
                  </a:extLst>
                </a:gridCol>
                <a:gridCol w="1365940">
                  <a:extLst>
                    <a:ext uri="{9D8B030D-6E8A-4147-A177-3AD203B41FA5}">
                      <a16:colId xmlns:a16="http://schemas.microsoft.com/office/drawing/2014/main" val="4195892721"/>
                    </a:ext>
                  </a:extLst>
                </a:gridCol>
                <a:gridCol w="1365940">
                  <a:extLst>
                    <a:ext uri="{9D8B030D-6E8A-4147-A177-3AD203B41FA5}">
                      <a16:colId xmlns:a16="http://schemas.microsoft.com/office/drawing/2014/main" val="1133470901"/>
                    </a:ext>
                  </a:extLst>
                </a:gridCol>
                <a:gridCol w="1365940">
                  <a:extLst>
                    <a:ext uri="{9D8B030D-6E8A-4147-A177-3AD203B41FA5}">
                      <a16:colId xmlns:a16="http://schemas.microsoft.com/office/drawing/2014/main" val="3994119695"/>
                    </a:ext>
                  </a:extLst>
                </a:gridCol>
                <a:gridCol w="1365940">
                  <a:extLst>
                    <a:ext uri="{9D8B030D-6E8A-4147-A177-3AD203B41FA5}">
                      <a16:colId xmlns:a16="http://schemas.microsoft.com/office/drawing/2014/main" val="431800870"/>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Total Yield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Expected EPS Growth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Risk Free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Market Risk 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Cost of Equity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S&amp;P 500 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Current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582920087"/>
                  </a:ext>
                </a:extLst>
              </a:tr>
              <a:tr h="370840">
                <a:tc>
                  <a:txBody>
                    <a:bodyPr/>
                    <a:lstStyle/>
                    <a:p>
                      <a:pPr algn="ctr"/>
                      <a:r>
                        <a:rPr lang="en-IN" dirty="0">
                          <a:latin typeface="Times New Roman" panose="02020603050405020304" pitchFamily="18" charset="0"/>
                          <a:cs typeface="Times New Roman" panose="02020603050405020304" pitchFamily="18" charset="0"/>
                        </a:rPr>
                        <a:t>50 Years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50 Years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50 Years </a:t>
                      </a:r>
                    </a:p>
                    <a:p>
                      <a:pPr algn="ct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50 Years </a:t>
                      </a:r>
                    </a:p>
                    <a:p>
                      <a:pPr algn="ctr"/>
                      <a:r>
                        <a:rPr lang="en-IN"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8291.82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5490.51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UNDER</a:t>
                      </a:r>
                    </a:p>
                    <a:p>
                      <a:pPr algn="ctr"/>
                      <a:r>
                        <a:rPr lang="en-IN" dirty="0">
                          <a:latin typeface="Times New Roman" panose="02020603050405020304" pitchFamily="18" charset="0"/>
                          <a:cs typeface="Times New Roman" panose="02020603050405020304" pitchFamily="18" charset="0"/>
                        </a:rPr>
                        <a:t>VALUED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4021225"/>
                  </a:ext>
                </a:extLst>
              </a:tr>
            </a:tbl>
          </a:graphicData>
        </a:graphic>
      </p:graphicFrame>
      <p:pic>
        <p:nvPicPr>
          <p:cNvPr id="10" name="Picture 9">
            <a:extLst>
              <a:ext uri="{FF2B5EF4-FFF2-40B4-BE49-F238E27FC236}">
                <a16:creationId xmlns:a16="http://schemas.microsoft.com/office/drawing/2014/main" id="{F3AB80E4-6252-F8CF-AD0D-09206ED66EED}"/>
              </a:ext>
            </a:extLst>
          </p:cNvPr>
          <p:cNvPicPr>
            <a:picLocks noChangeAspect="1"/>
          </p:cNvPicPr>
          <p:nvPr/>
        </p:nvPicPr>
        <p:blipFill>
          <a:blip r:embed="rId3"/>
          <a:stretch>
            <a:fillRect/>
          </a:stretch>
        </p:blipFill>
        <p:spPr>
          <a:xfrm>
            <a:off x="101177" y="4335981"/>
            <a:ext cx="11811189" cy="1671015"/>
          </a:xfrm>
          <a:prstGeom prst="rect">
            <a:avLst/>
          </a:prstGeom>
        </p:spPr>
      </p:pic>
    </p:spTree>
    <p:extLst>
      <p:ext uri="{BB962C8B-B14F-4D97-AF65-F5344CB8AC3E}">
        <p14:creationId xmlns:p14="http://schemas.microsoft.com/office/powerpoint/2010/main" val="255039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669E76-07E3-7111-6B0B-4ED6ADA850A9}"/>
              </a:ext>
            </a:extLst>
          </p:cNvPr>
          <p:cNvGrpSpPr/>
          <p:nvPr/>
        </p:nvGrpSpPr>
        <p:grpSpPr>
          <a:xfrm>
            <a:off x="-398275" y="-64715"/>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Sources and Disclaimer </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710674" y="1491034"/>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5.1 Sources </a:t>
            </a:r>
          </a:p>
        </p:txBody>
      </p:sp>
      <p:sp>
        <p:nvSpPr>
          <p:cNvPr id="2" name="TextBox 1">
            <a:extLst>
              <a:ext uri="{FF2B5EF4-FFF2-40B4-BE49-F238E27FC236}">
                <a16:creationId xmlns:a16="http://schemas.microsoft.com/office/drawing/2014/main" id="{BA44D019-930A-6130-CB9C-2B00CBE10DD8}"/>
              </a:ext>
            </a:extLst>
          </p:cNvPr>
          <p:cNvSpPr txBox="1"/>
          <p:nvPr/>
        </p:nvSpPr>
        <p:spPr>
          <a:xfrm>
            <a:off x="699895" y="2782448"/>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5.2 Disclaimer </a:t>
            </a:r>
          </a:p>
        </p:txBody>
      </p:sp>
      <p:sp>
        <p:nvSpPr>
          <p:cNvPr id="7" name="TextBox 6">
            <a:extLst>
              <a:ext uri="{FF2B5EF4-FFF2-40B4-BE49-F238E27FC236}">
                <a16:creationId xmlns:a16="http://schemas.microsoft.com/office/drawing/2014/main" id="{2538CF20-55A9-76F6-B0CD-C7C26FF9E4AC}"/>
              </a:ext>
            </a:extLst>
          </p:cNvPr>
          <p:cNvSpPr txBox="1"/>
          <p:nvPr/>
        </p:nvSpPr>
        <p:spPr>
          <a:xfrm>
            <a:off x="732232" y="5423267"/>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5.2 End Note </a:t>
            </a:r>
          </a:p>
        </p:txBody>
      </p:sp>
      <p:sp>
        <p:nvSpPr>
          <p:cNvPr id="8" name="TextBox 7">
            <a:extLst>
              <a:ext uri="{FF2B5EF4-FFF2-40B4-BE49-F238E27FC236}">
                <a16:creationId xmlns:a16="http://schemas.microsoft.com/office/drawing/2014/main" id="{37BF9865-0446-7BA2-B429-9B5BCE4A4BF2}"/>
              </a:ext>
            </a:extLst>
          </p:cNvPr>
          <p:cNvSpPr txBox="1"/>
          <p:nvPr/>
        </p:nvSpPr>
        <p:spPr>
          <a:xfrm>
            <a:off x="716061" y="5796793"/>
            <a:ext cx="1075987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 would like to thank the readers for their time dedicated towards reading the report. Feedbacks are always welcome. Please feel free to get in touch at pratham.sh2003@gmail.com for any questions and/or feedback.</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91F68FF-8E2C-13E6-0946-DCF8C6F8BC90}"/>
              </a:ext>
            </a:extLst>
          </p:cNvPr>
          <p:cNvSpPr txBox="1"/>
          <p:nvPr/>
        </p:nvSpPr>
        <p:spPr>
          <a:xfrm>
            <a:off x="699895" y="1859742"/>
            <a:ext cx="9070889"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Multpl.com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Prof. Damodaran’s website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S&amp;P 500 Website</a:t>
            </a:r>
          </a:p>
        </p:txBody>
      </p:sp>
      <p:sp>
        <p:nvSpPr>
          <p:cNvPr id="10" name="TextBox 9">
            <a:extLst>
              <a:ext uri="{FF2B5EF4-FFF2-40B4-BE49-F238E27FC236}">
                <a16:creationId xmlns:a16="http://schemas.microsoft.com/office/drawing/2014/main" id="{F9ECDB7E-7C24-37D9-29A2-1347659BA301}"/>
              </a:ext>
            </a:extLst>
          </p:cNvPr>
          <p:cNvSpPr txBox="1"/>
          <p:nvPr/>
        </p:nvSpPr>
        <p:spPr>
          <a:xfrm>
            <a:off x="699895" y="3151780"/>
            <a:ext cx="10662814"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Valuations carried out are based out of good amount of assumptions which are built based on the understanding of the current scenario in US Capital markets.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report has been prepared solely for educational purpose and not emanating from the professional in practice.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author assumes no liability or responsibility for the losses caused by using this report as an investment advice.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every </a:t>
            </a:r>
            <a:r>
              <a:rPr lang="en-US" dirty="0" err="1">
                <a:latin typeface="Times New Roman" panose="02020603050405020304" pitchFamily="18" charset="0"/>
                <a:cs typeface="Times New Roman" panose="02020603050405020304" pitchFamily="18" charset="0"/>
              </a:rPr>
              <a:t>endeavour</a:t>
            </a:r>
            <a:r>
              <a:rPr lang="en-US" dirty="0">
                <a:latin typeface="Times New Roman" panose="02020603050405020304" pitchFamily="18" charset="0"/>
                <a:cs typeface="Times New Roman" panose="02020603050405020304" pitchFamily="18" charset="0"/>
              </a:rPr>
              <a:t> has been made to bring this report as accurate as possible, users should not rely on this report for investment purposes.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46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43552B5-33F9-F57F-6574-0ECC6A75EFF0}"/>
              </a:ext>
            </a:extLst>
          </p:cNvPr>
          <p:cNvGrpSpPr/>
          <p:nvPr/>
        </p:nvGrpSpPr>
        <p:grpSpPr>
          <a:xfrm>
            <a:off x="-392885" y="-83889"/>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Acknowledgement</a:t>
              </a:r>
            </a:p>
          </p:txBody>
        </p:sp>
      </p:grpSp>
      <p:sp>
        <p:nvSpPr>
          <p:cNvPr id="2" name="TextBox 1">
            <a:extLst>
              <a:ext uri="{FF2B5EF4-FFF2-40B4-BE49-F238E27FC236}">
                <a16:creationId xmlns:a16="http://schemas.microsoft.com/office/drawing/2014/main" id="{236C810E-C518-C0CE-D7D8-EA2D5A3B3630}"/>
              </a:ext>
            </a:extLst>
          </p:cNvPr>
          <p:cNvSpPr txBox="1"/>
          <p:nvPr/>
        </p:nvSpPr>
        <p:spPr>
          <a:xfrm>
            <a:off x="553807" y="1736521"/>
            <a:ext cx="1082698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Report Prepared by: Pratham Sharma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Guided by: Mr. Parth Verma, Founder - The Valuation School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would like to extend my gratitude towards Mr. Parth Verma sir for guiding me to prepare the Index Valuation Report!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81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C13A520-6290-F164-884E-B43924633B75}"/>
              </a:ext>
            </a:extLst>
          </p:cNvPr>
          <p:cNvGraphicFramePr>
            <a:graphicFrameLocks noGrp="1"/>
          </p:cNvGraphicFramePr>
          <p:nvPr>
            <p:extLst>
              <p:ext uri="{D42A27DB-BD31-4B8C-83A1-F6EECF244321}">
                <p14:modId xmlns:p14="http://schemas.microsoft.com/office/powerpoint/2010/main" val="1495666767"/>
              </p:ext>
            </p:extLst>
          </p:nvPr>
        </p:nvGraphicFramePr>
        <p:xfrm>
          <a:off x="2048310" y="2499919"/>
          <a:ext cx="7759818" cy="2813405"/>
        </p:xfrm>
        <a:graphic>
          <a:graphicData uri="http://schemas.openxmlformats.org/drawingml/2006/table">
            <a:tbl>
              <a:tblPr firstRow="1" bandRow="1">
                <a:tableStyleId>{5C22544A-7EE6-4342-B048-85BDC9FD1C3A}</a:tableStyleId>
              </a:tblPr>
              <a:tblGrid>
                <a:gridCol w="847288">
                  <a:extLst>
                    <a:ext uri="{9D8B030D-6E8A-4147-A177-3AD203B41FA5}">
                      <a16:colId xmlns:a16="http://schemas.microsoft.com/office/drawing/2014/main" val="1291565306"/>
                    </a:ext>
                  </a:extLst>
                </a:gridCol>
                <a:gridCol w="6912530">
                  <a:extLst>
                    <a:ext uri="{9D8B030D-6E8A-4147-A177-3AD203B41FA5}">
                      <a16:colId xmlns:a16="http://schemas.microsoft.com/office/drawing/2014/main" val="605184293"/>
                    </a:ext>
                  </a:extLst>
                </a:gridCol>
              </a:tblGrid>
              <a:tr h="414575">
                <a:tc>
                  <a:txBody>
                    <a:bodyPr/>
                    <a:lstStyle/>
                    <a:p>
                      <a:pPr algn="ctr"/>
                      <a:r>
                        <a:rPr lang="en-IN" dirty="0">
                          <a:latin typeface="Times New Roman" panose="02020603050405020304" pitchFamily="18" charset="0"/>
                          <a:cs typeface="Times New Roman" panose="02020603050405020304" pitchFamily="18" charset="0"/>
                        </a:rPr>
                        <a:t>Serial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63999912"/>
                  </a:ext>
                </a:extLst>
              </a:tr>
              <a:tr h="399805">
                <a:tc>
                  <a:txBody>
                    <a:bodyPr/>
                    <a:lstStyle/>
                    <a:p>
                      <a:pPr algn="ctr"/>
                      <a:r>
                        <a:rPr lang="en-IN"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2825485"/>
                  </a:ext>
                </a:extLst>
              </a:tr>
              <a:tr h="399805">
                <a:tc>
                  <a:txBody>
                    <a:bodyPr/>
                    <a:lstStyle/>
                    <a:p>
                      <a:pPr algn="ctr"/>
                      <a:r>
                        <a:rPr lang="en-IN"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Context of 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4260337"/>
                  </a:ext>
                </a:extLst>
              </a:tr>
              <a:tr h="399805">
                <a:tc>
                  <a:txBody>
                    <a:bodyPr/>
                    <a:lstStyle/>
                    <a:p>
                      <a:pPr algn="ctr"/>
                      <a:r>
                        <a:rPr lang="en-IN"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Approach and 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559203"/>
                  </a:ext>
                </a:extLst>
              </a:tr>
              <a:tr h="399805">
                <a:tc>
                  <a:txBody>
                    <a:bodyPr/>
                    <a:lstStyle/>
                    <a:p>
                      <a:pPr algn="ctr"/>
                      <a:r>
                        <a:rPr lang="en-IN"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2621574"/>
                  </a:ext>
                </a:extLst>
              </a:tr>
              <a:tr h="399805">
                <a:tc>
                  <a:txBody>
                    <a:bodyPr/>
                    <a:lstStyle/>
                    <a:p>
                      <a:pPr algn="ctr"/>
                      <a:r>
                        <a:rPr lang="en-IN"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Sources and Disclaimer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1824661"/>
                  </a:ext>
                </a:extLst>
              </a:tr>
              <a:tr h="399805">
                <a:tc>
                  <a:txBody>
                    <a:bodyPr/>
                    <a:lstStyle/>
                    <a:p>
                      <a:pPr algn="ctr"/>
                      <a:r>
                        <a:rPr lang="en-IN"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Acknowledgments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735914"/>
                  </a:ext>
                </a:extLst>
              </a:tr>
            </a:tbl>
          </a:graphicData>
        </a:graphic>
      </p:graphicFrame>
      <p:grpSp>
        <p:nvGrpSpPr>
          <p:cNvPr id="5" name="Group 4">
            <a:extLst>
              <a:ext uri="{FF2B5EF4-FFF2-40B4-BE49-F238E27FC236}">
                <a16:creationId xmlns:a16="http://schemas.microsoft.com/office/drawing/2014/main" id="{F532ABA7-4800-2351-1738-7DEBBEFED665}"/>
              </a:ext>
            </a:extLst>
          </p:cNvPr>
          <p:cNvGrpSpPr/>
          <p:nvPr/>
        </p:nvGrpSpPr>
        <p:grpSpPr>
          <a:xfrm>
            <a:off x="-392885" y="-83889"/>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3288485"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Index</a:t>
              </a:r>
            </a:p>
          </p:txBody>
        </p:sp>
      </p:grpSp>
    </p:spTree>
    <p:extLst>
      <p:ext uri="{BB962C8B-B14F-4D97-AF65-F5344CB8AC3E}">
        <p14:creationId xmlns:p14="http://schemas.microsoft.com/office/powerpoint/2010/main" val="184260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D214CE-82D2-970E-B583-6322105F5BD9}"/>
              </a:ext>
            </a:extLst>
          </p:cNvPr>
          <p:cNvGrpSpPr/>
          <p:nvPr/>
        </p:nvGrpSpPr>
        <p:grpSpPr>
          <a:xfrm>
            <a:off x="-392885" y="-78597"/>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3288485"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Introduction</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92086"/>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1.1 Background</a:t>
            </a:r>
          </a:p>
        </p:txBody>
      </p:sp>
      <p:sp>
        <p:nvSpPr>
          <p:cNvPr id="7" name="TextBox 6">
            <a:extLst>
              <a:ext uri="{FF2B5EF4-FFF2-40B4-BE49-F238E27FC236}">
                <a16:creationId xmlns:a16="http://schemas.microsoft.com/office/drawing/2014/main" id="{56E657DB-EAD6-79C7-4354-AEB8BCD37597}"/>
              </a:ext>
            </a:extLst>
          </p:cNvPr>
          <p:cNvSpPr txBox="1"/>
          <p:nvPr/>
        </p:nvSpPr>
        <p:spPr>
          <a:xfrm>
            <a:off x="553807" y="3575808"/>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1.2 Key statistics</a:t>
            </a:r>
          </a:p>
        </p:txBody>
      </p:sp>
      <p:sp>
        <p:nvSpPr>
          <p:cNvPr id="2" name="TextBox 1">
            <a:extLst>
              <a:ext uri="{FF2B5EF4-FFF2-40B4-BE49-F238E27FC236}">
                <a16:creationId xmlns:a16="http://schemas.microsoft.com/office/drawing/2014/main" id="{7CE59F30-EFE9-63BD-1D43-8C1AAC93FFAF}"/>
              </a:ext>
            </a:extLst>
          </p:cNvPr>
          <p:cNvSpPr txBox="1"/>
          <p:nvPr/>
        </p:nvSpPr>
        <p:spPr>
          <a:xfrm>
            <a:off x="553807" y="1821482"/>
            <a:ext cx="113614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S&amp;P 500 Index is a stock market index that tracks the performance of the 500 largest publicly traded companies in the U.S. by market capitalization, listed on either the New York Stock Exchange (NYSE) or NASDAQ.</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was launched in 1957 by Standard &amp; Poor’s Financial Services LLC, making it one of the oldest and most widely tracked stock indices in the world.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index covers approximately 80% of the total market capitalization of U.S. equity markets, providing a broad representation of the U.S. economy.</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632AFD1-D5A6-C229-8C25-7DBA704FC27E}"/>
              </a:ext>
            </a:extLst>
          </p:cNvPr>
          <p:cNvSpPr txBox="1"/>
          <p:nvPr/>
        </p:nvSpPr>
        <p:spPr>
          <a:xfrm>
            <a:off x="553807" y="3945140"/>
            <a:ext cx="1136149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of August 2024, the S&amp;P 500 Index represents around 75% of the U.S. equities market in terms of free-float market capitalization, according to recent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S&amp;P 500 comprises 500 leading companies from various industries that are publicly traded on exchanges such as the NYSE and NASDAQ.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historical CAGR returns provided by the Index for various periods are: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Years: 7.90%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Years: 7.14%</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7 Years: 7.18%</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10 Years: 7.07%</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15 Years: 7.05%</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46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3E880F-69F8-8A33-4700-9B8A4DF64484}"/>
              </a:ext>
            </a:extLst>
          </p:cNvPr>
          <p:cNvGrpSpPr/>
          <p:nvPr/>
        </p:nvGrpSpPr>
        <p:grpSpPr>
          <a:xfrm>
            <a:off x="-392885" y="-109056"/>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3288485"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Introduction</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406342"/>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1.3 Composition </a:t>
            </a:r>
          </a:p>
        </p:txBody>
      </p:sp>
      <p:sp>
        <p:nvSpPr>
          <p:cNvPr id="7" name="TextBox 6">
            <a:extLst>
              <a:ext uri="{FF2B5EF4-FFF2-40B4-BE49-F238E27FC236}">
                <a16:creationId xmlns:a16="http://schemas.microsoft.com/office/drawing/2014/main" id="{56E657DB-EAD6-79C7-4354-AEB8BCD37597}"/>
              </a:ext>
            </a:extLst>
          </p:cNvPr>
          <p:cNvSpPr txBox="1"/>
          <p:nvPr/>
        </p:nvSpPr>
        <p:spPr>
          <a:xfrm>
            <a:off x="553807" y="3781816"/>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1.2 Sector Wise Contribution</a:t>
            </a:r>
          </a:p>
        </p:txBody>
      </p:sp>
      <p:sp>
        <p:nvSpPr>
          <p:cNvPr id="2" name="TextBox 1">
            <a:extLst>
              <a:ext uri="{FF2B5EF4-FFF2-40B4-BE49-F238E27FC236}">
                <a16:creationId xmlns:a16="http://schemas.microsoft.com/office/drawing/2014/main" id="{0F63FEE5-9449-5317-F970-0E418ABDFC7D}"/>
              </a:ext>
            </a:extLst>
          </p:cNvPr>
          <p:cNvSpPr txBox="1"/>
          <p:nvPr/>
        </p:nvSpPr>
        <p:spPr>
          <a:xfrm>
            <a:off x="553807" y="1775674"/>
            <a:ext cx="11383861"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S&amp;P 500 Index includes stocks from 500 large companies across various industries that are traded on U.S. stock exchanges such as the NYSE and NASDAQ.</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Notable companies within the S&amp;P 500 include Apple, Microsoft, Alphabet (Google), Amazon, Berkshire Hathaway, Meta Platforms (Facebook), Tesla, NVIDIA, JPMorgan Chase, Johnson &amp; Johnson, Procter &amp; Gamble, ExxonMobil, Visa, and UnitedHealth Group.</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index covers a broad spectrum of sectors like Technology, Financials, Healthcare, Consumer Discretionary, Communication Services, Industrials, Energy, Consumer Staples, Utilities, Real Estate, and Materials.</a:t>
            </a:r>
          </a:p>
          <a:p>
            <a:endParaRPr lang="en-IN" dirty="0"/>
          </a:p>
        </p:txBody>
      </p:sp>
      <p:graphicFrame>
        <p:nvGraphicFramePr>
          <p:cNvPr id="9" name="Table 8">
            <a:extLst>
              <a:ext uri="{FF2B5EF4-FFF2-40B4-BE49-F238E27FC236}">
                <a16:creationId xmlns:a16="http://schemas.microsoft.com/office/drawing/2014/main" id="{BC594E11-9866-6EE1-477F-848F4323B38B}"/>
              </a:ext>
            </a:extLst>
          </p:cNvPr>
          <p:cNvGraphicFramePr>
            <a:graphicFrameLocks noGrp="1"/>
          </p:cNvGraphicFramePr>
          <p:nvPr>
            <p:extLst>
              <p:ext uri="{D42A27DB-BD31-4B8C-83A1-F6EECF244321}">
                <p14:modId xmlns:p14="http://schemas.microsoft.com/office/powerpoint/2010/main" val="1350558080"/>
              </p:ext>
            </p:extLst>
          </p:nvPr>
        </p:nvGraphicFramePr>
        <p:xfrm>
          <a:off x="1414751" y="4151148"/>
          <a:ext cx="3831018" cy="2595880"/>
        </p:xfrm>
        <a:graphic>
          <a:graphicData uri="http://schemas.openxmlformats.org/drawingml/2006/table">
            <a:tbl>
              <a:tblPr firstRow="1" bandRow="1">
                <a:tableStyleId>{5C22544A-7EE6-4342-B048-85BDC9FD1C3A}</a:tableStyleId>
              </a:tblPr>
              <a:tblGrid>
                <a:gridCol w="2602230">
                  <a:extLst>
                    <a:ext uri="{9D8B030D-6E8A-4147-A177-3AD203B41FA5}">
                      <a16:colId xmlns:a16="http://schemas.microsoft.com/office/drawing/2014/main" val="369859495"/>
                    </a:ext>
                  </a:extLst>
                </a:gridCol>
                <a:gridCol w="1228788">
                  <a:extLst>
                    <a:ext uri="{9D8B030D-6E8A-4147-A177-3AD203B41FA5}">
                      <a16:colId xmlns:a16="http://schemas.microsoft.com/office/drawing/2014/main" val="1768226278"/>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Sector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Weightage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79439600"/>
                  </a:ext>
                </a:extLst>
              </a:tr>
              <a:tr h="370840">
                <a:tc>
                  <a:txBody>
                    <a:bodyPr/>
                    <a:lstStyle/>
                    <a:p>
                      <a:r>
                        <a:rPr lang="en-IN" dirty="0">
                          <a:latin typeface="Times New Roman" panose="02020603050405020304" pitchFamily="18" charset="0"/>
                          <a:cs typeface="Times New Roman" panose="02020603050405020304" pitchFamily="18" charset="0"/>
                        </a:rPr>
                        <a:t>Information Technology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8824535"/>
                  </a:ext>
                </a:extLst>
              </a:tr>
              <a:tr h="370840">
                <a:tc>
                  <a:txBody>
                    <a:bodyPr/>
                    <a:lstStyle/>
                    <a:p>
                      <a:r>
                        <a:rPr lang="en-IN" dirty="0">
                          <a:latin typeface="Times New Roman" panose="02020603050405020304" pitchFamily="18" charset="0"/>
                          <a:cs typeface="Times New Roman" panose="02020603050405020304" pitchFamily="18" charset="0"/>
                        </a:rPr>
                        <a:t>Healthcare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3914371"/>
                  </a:ext>
                </a:extLst>
              </a:tr>
              <a:tr h="370840">
                <a:tc>
                  <a:txBody>
                    <a:bodyPr/>
                    <a:lstStyle/>
                    <a:p>
                      <a:r>
                        <a:rPr lang="en-IN" dirty="0">
                          <a:latin typeface="Times New Roman" panose="02020603050405020304" pitchFamily="18" charset="0"/>
                          <a:cs typeface="Times New Roman" panose="02020603050405020304" pitchFamily="18" charset="0"/>
                        </a:rPr>
                        <a:t>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7814792"/>
                  </a:ext>
                </a:extLst>
              </a:tr>
              <a:tr h="370840">
                <a:tc>
                  <a:txBody>
                    <a:bodyPr/>
                    <a:lstStyle/>
                    <a:p>
                      <a:r>
                        <a:rPr lang="en-IN" dirty="0">
                          <a:latin typeface="Times New Roman" panose="02020603050405020304" pitchFamily="18" charset="0"/>
                          <a:cs typeface="Times New Roman" panose="02020603050405020304" pitchFamily="18" charset="0"/>
                        </a:rPr>
                        <a:t>Consumer discretionary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5550253"/>
                  </a:ext>
                </a:extLst>
              </a:tr>
              <a:tr h="370840">
                <a:tc>
                  <a:txBody>
                    <a:bodyPr/>
                    <a:lstStyle/>
                    <a:p>
                      <a:r>
                        <a:rPr lang="en-IN" dirty="0">
                          <a:latin typeface="Times New Roman" panose="02020603050405020304" pitchFamily="18" charset="0"/>
                          <a:cs typeface="Times New Roman" panose="02020603050405020304" pitchFamily="18" charset="0"/>
                        </a:rPr>
                        <a:t>Communication Services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8507892"/>
                  </a:ext>
                </a:extLst>
              </a:tr>
              <a:tr h="370840">
                <a:tc>
                  <a:txBody>
                    <a:bodyPr/>
                    <a:lstStyle/>
                    <a:p>
                      <a:r>
                        <a:rPr lang="en-IN" dirty="0">
                          <a:latin typeface="Times New Roman" panose="02020603050405020304" pitchFamily="18" charset="0"/>
                          <a:cs typeface="Times New Roman" panose="02020603050405020304" pitchFamily="18" charset="0"/>
                        </a:rPr>
                        <a:t>Consumer staples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6938427"/>
                  </a:ext>
                </a:extLst>
              </a:tr>
            </a:tbl>
          </a:graphicData>
        </a:graphic>
      </p:graphicFrame>
      <p:graphicFrame>
        <p:nvGraphicFramePr>
          <p:cNvPr id="10" name="Table 9">
            <a:extLst>
              <a:ext uri="{FF2B5EF4-FFF2-40B4-BE49-F238E27FC236}">
                <a16:creationId xmlns:a16="http://schemas.microsoft.com/office/drawing/2014/main" id="{15D40654-A693-E014-357C-E7E7695227C6}"/>
              </a:ext>
            </a:extLst>
          </p:cNvPr>
          <p:cNvGraphicFramePr>
            <a:graphicFrameLocks noGrp="1"/>
          </p:cNvGraphicFramePr>
          <p:nvPr>
            <p:extLst>
              <p:ext uri="{D42A27DB-BD31-4B8C-83A1-F6EECF244321}">
                <p14:modId xmlns:p14="http://schemas.microsoft.com/office/powerpoint/2010/main" val="1292952322"/>
              </p:ext>
            </p:extLst>
          </p:nvPr>
        </p:nvGraphicFramePr>
        <p:xfrm>
          <a:off x="6946232" y="4151148"/>
          <a:ext cx="2806954" cy="2595880"/>
        </p:xfrm>
        <a:graphic>
          <a:graphicData uri="http://schemas.openxmlformats.org/drawingml/2006/table">
            <a:tbl>
              <a:tblPr firstRow="1" bandRow="1">
                <a:tableStyleId>{5C22544A-7EE6-4342-B048-85BDC9FD1C3A}</a:tableStyleId>
              </a:tblPr>
              <a:tblGrid>
                <a:gridCol w="1578166">
                  <a:extLst>
                    <a:ext uri="{9D8B030D-6E8A-4147-A177-3AD203B41FA5}">
                      <a16:colId xmlns:a16="http://schemas.microsoft.com/office/drawing/2014/main" val="369859495"/>
                    </a:ext>
                  </a:extLst>
                </a:gridCol>
                <a:gridCol w="1228788">
                  <a:extLst>
                    <a:ext uri="{9D8B030D-6E8A-4147-A177-3AD203B41FA5}">
                      <a16:colId xmlns:a16="http://schemas.microsoft.com/office/drawing/2014/main" val="1768226278"/>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Sector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Weightage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79439600"/>
                  </a:ext>
                </a:extLst>
              </a:tr>
              <a:tr h="370840">
                <a:tc>
                  <a:txBody>
                    <a:bodyPr/>
                    <a:lstStyle/>
                    <a:p>
                      <a:r>
                        <a:rPr lang="en-IN" dirty="0">
                          <a:latin typeface="Times New Roman" panose="02020603050405020304" pitchFamily="18" charset="0"/>
                          <a:cs typeface="Times New Roman" panose="02020603050405020304" pitchFamily="18" charset="0"/>
                        </a:rPr>
                        <a:t>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8824535"/>
                  </a:ext>
                </a:extLst>
              </a:tr>
              <a:tr h="370840">
                <a:tc>
                  <a:txBody>
                    <a:bodyPr/>
                    <a:lstStyle/>
                    <a:p>
                      <a:r>
                        <a:rPr lang="en-IN" dirty="0">
                          <a:latin typeface="Times New Roman" panose="02020603050405020304" pitchFamily="18" charset="0"/>
                          <a:cs typeface="Times New Roman" panose="02020603050405020304" pitchFamily="18" charset="0"/>
                        </a:rPr>
                        <a:t>Utilities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3914371"/>
                  </a:ext>
                </a:extLst>
              </a:tr>
              <a:tr h="370840">
                <a:tc>
                  <a:txBody>
                    <a:bodyPr/>
                    <a:lstStyle/>
                    <a:p>
                      <a:r>
                        <a:rPr lang="en-IN" dirty="0">
                          <a:latin typeface="Times New Roman" panose="02020603050405020304" pitchFamily="18" charset="0"/>
                          <a:cs typeface="Times New Roman" panose="02020603050405020304" pitchFamily="18" charset="0"/>
                        </a:rPr>
                        <a:t>Real Estate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7814792"/>
                  </a:ext>
                </a:extLst>
              </a:tr>
              <a:tr h="370840">
                <a:tc>
                  <a:txBody>
                    <a:bodyPr/>
                    <a:lstStyle/>
                    <a:p>
                      <a:r>
                        <a:rPr lang="en-IN" dirty="0">
                          <a:latin typeface="Times New Roman" panose="02020603050405020304" pitchFamily="18" charset="0"/>
                          <a:cs typeface="Times New Roman" panose="02020603050405020304" pitchFamily="18" charset="0"/>
                        </a:rPr>
                        <a:t>Materials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5550253"/>
                  </a:ext>
                </a:extLst>
              </a:tr>
              <a:tr h="370840">
                <a:tc>
                  <a:txBody>
                    <a:bodyPr/>
                    <a:lstStyle/>
                    <a:p>
                      <a:r>
                        <a:rPr lang="en-IN" dirty="0">
                          <a:latin typeface="Times New Roman" panose="02020603050405020304" pitchFamily="18" charset="0"/>
                          <a:cs typeface="Times New Roman" panose="02020603050405020304" pitchFamily="18" charset="0"/>
                        </a:rPr>
                        <a:t>Industrials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8507892"/>
                  </a:ext>
                </a:extLst>
              </a:tr>
              <a:tr h="370840">
                <a:tc>
                  <a:txBody>
                    <a:bodyPr/>
                    <a:lstStyle/>
                    <a:p>
                      <a:r>
                        <a:rPr lang="en-IN" dirty="0">
                          <a:latin typeface="Times New Roman" panose="02020603050405020304" pitchFamily="18" charset="0"/>
                          <a:cs typeface="Times New Roman" panose="02020603050405020304" pitchFamily="18" charset="0"/>
                        </a:rPr>
                        <a:t>Transportation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6938427"/>
                  </a:ext>
                </a:extLst>
              </a:tr>
            </a:tbl>
          </a:graphicData>
        </a:graphic>
      </p:graphicFrame>
    </p:spTree>
    <p:extLst>
      <p:ext uri="{BB962C8B-B14F-4D97-AF65-F5344CB8AC3E}">
        <p14:creationId xmlns:p14="http://schemas.microsoft.com/office/powerpoint/2010/main" val="13800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6272748-5C31-03DA-D71F-186C4FDB6C97}"/>
              </a:ext>
            </a:extLst>
          </p:cNvPr>
          <p:cNvGrpSpPr/>
          <p:nvPr/>
        </p:nvGrpSpPr>
        <p:grpSpPr>
          <a:xfrm>
            <a:off x="-392885" y="-83890"/>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4915815"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Context of Valuation</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54713"/>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2.1 Context</a:t>
            </a:r>
          </a:p>
        </p:txBody>
      </p:sp>
      <p:sp>
        <p:nvSpPr>
          <p:cNvPr id="2" name="TextBox 1">
            <a:extLst>
              <a:ext uri="{FF2B5EF4-FFF2-40B4-BE49-F238E27FC236}">
                <a16:creationId xmlns:a16="http://schemas.microsoft.com/office/drawing/2014/main" id="{72EDC54F-2393-BA47-F118-68742470BF0D}"/>
              </a:ext>
            </a:extLst>
          </p:cNvPr>
          <p:cNvSpPr txBox="1"/>
          <p:nvPr/>
        </p:nvSpPr>
        <p:spPr>
          <a:xfrm>
            <a:off x="335692" y="1724045"/>
            <a:ext cx="11638193"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fiscal year 2023-24 was marked by significant economic uncertainties, including major geopolitical tensions and shifts in economic policies. These global uncertainties had a noticeable impact on the US equity markets. In September S&amp;P 500 has risen to $5255 increasing almost 22.76% from last year.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Among the top movers on the S&amp;P 500 Index were NVIDIA Corporation, Alphabet Inc. (Google), Apple Inc., Microsoft Corporation, and Tesla Inc. In contrast, the top losers included Meta Platforms Inc., Amazon.com Inc., Johnson &amp; Johnson, Procter &amp; Gamble Co., and Pfizer Inc.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valuation report aims to assess the valuation of the S&amp;P 500 Index within the context of these economic conditions.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Index has been valued considering the dividends paid, buyback yield, Future Earnings Growth, Equity Risk           Premium and US’s10 Year Government Bond Yield which serves as a appropriate proxy for Risk Free Rate.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valuation of the index is based on the methodology used by Prof. Aswath Damodaran (Dean of Valuation- NYU Stern) and his pronouncements on the Discounted Cash Flow approach. However, certain aspects of the methodology have been modified to suit the US capital markets and general macroeconomic scenario.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Report is prepared using assumptions. Thus, the interpretation of results shall be subjective and based on the users requirements. The report provides a broader idea on whether the S&amp;P 500 Index is Overvalued, Undervalued or Fairly valued which are derived primarily from the cash flows (Dividends and Buy Backs) in the hands of investors/shareholders.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index’s valuation date shall be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September 2024” and all the data used for the purpose of valuation are till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September, 2024.</a:t>
            </a:r>
          </a:p>
          <a:p>
            <a:endParaRPr lang="en-IN" dirty="0"/>
          </a:p>
        </p:txBody>
      </p:sp>
    </p:spTree>
    <p:extLst>
      <p:ext uri="{BB962C8B-B14F-4D97-AF65-F5344CB8AC3E}">
        <p14:creationId xmlns:p14="http://schemas.microsoft.com/office/powerpoint/2010/main" val="154169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E0B3A34-B43A-ABE5-58C4-8FD9339B38C9}"/>
              </a:ext>
            </a:extLst>
          </p:cNvPr>
          <p:cNvGrpSpPr/>
          <p:nvPr/>
        </p:nvGrpSpPr>
        <p:grpSpPr>
          <a:xfrm>
            <a:off x="-392885" y="-113981"/>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Approach and Methodology</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406342"/>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3.1 Pillars of Valuation  </a:t>
            </a:r>
          </a:p>
        </p:txBody>
      </p:sp>
      <p:sp>
        <p:nvSpPr>
          <p:cNvPr id="7" name="TextBox 6">
            <a:extLst>
              <a:ext uri="{FF2B5EF4-FFF2-40B4-BE49-F238E27FC236}">
                <a16:creationId xmlns:a16="http://schemas.microsoft.com/office/drawing/2014/main" id="{56E657DB-EAD6-79C7-4354-AEB8BCD37597}"/>
              </a:ext>
            </a:extLst>
          </p:cNvPr>
          <p:cNvSpPr txBox="1"/>
          <p:nvPr/>
        </p:nvSpPr>
        <p:spPr>
          <a:xfrm>
            <a:off x="553806" y="2669960"/>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3.2 Free Cash Flow to Equity Holders</a:t>
            </a:r>
          </a:p>
        </p:txBody>
      </p:sp>
      <p:sp>
        <p:nvSpPr>
          <p:cNvPr id="2" name="TextBox 1">
            <a:extLst>
              <a:ext uri="{FF2B5EF4-FFF2-40B4-BE49-F238E27FC236}">
                <a16:creationId xmlns:a16="http://schemas.microsoft.com/office/drawing/2014/main" id="{905F80F4-E9C6-E2C4-9214-0393479BD6B3}"/>
              </a:ext>
            </a:extLst>
          </p:cNvPr>
          <p:cNvSpPr txBox="1"/>
          <p:nvPr/>
        </p:nvSpPr>
        <p:spPr>
          <a:xfrm>
            <a:off x="500474" y="1831389"/>
            <a:ext cx="1092212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Valuation approach used to value the Nifty 50 Index is the Discounted Cash Flow approach. The key pillars being: a.) Free Cash Flow to Equity (FCFE) b.) Earnings Growth c.) Risk Free Rate and d.) Equity Risk Premium.</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F53555-2A42-B139-8F80-49CEBAF1CB89}"/>
              </a:ext>
            </a:extLst>
          </p:cNvPr>
          <p:cNvSpPr txBox="1"/>
          <p:nvPr/>
        </p:nvSpPr>
        <p:spPr>
          <a:xfrm>
            <a:off x="500474" y="3039292"/>
            <a:ext cx="1081320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Cash flows being one of the key ingredients in DCF valuation implies the extent of the equity holders’ right on the cash flows. Cash flows implies Free Cash Flows to Equity holders i.e., FCFE.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it becomes a laborious task to derive FCFE of all the companies in the index and hence, a convenient and effective approach has been followed where the Dividend pay-outs and Buybacks are substituted for FCFE.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rationale behind the above consideration is that whatever the cash a firm generates, it shall be ultimately paid to the shareholders in the long run either on liquidation or after the firm has attained maturity in its business verticals either through dividends or buybacks.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dividend yield has been sourced from </a:t>
            </a:r>
            <a:r>
              <a:rPr lang="en-US" dirty="0" err="1">
                <a:latin typeface="Times New Roman" panose="02020603050405020304" pitchFamily="18" charset="0"/>
                <a:cs typeface="Times New Roman" panose="02020603050405020304" pitchFamily="18" charset="0"/>
              </a:rPr>
              <a:t>Multpl</a:t>
            </a:r>
            <a:r>
              <a:rPr lang="en-US" dirty="0">
                <a:latin typeface="Times New Roman" panose="02020603050405020304" pitchFamily="18" charset="0"/>
                <a:cs typeface="Times New Roman" panose="02020603050405020304" pitchFamily="18" charset="0"/>
              </a:rPr>
              <a:t> Website.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Buyback data has been sourced from Prof. Aswath Damodaran’s website which has been consolidated based on the sectoral buybacks conducted.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buybacks do not contribute a big chunk of Cash flows, using the sectoral Buyback yield doesn’t cause a major fluctuations in the valuation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47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705811B-C266-8C78-5998-E3125B7B416D}"/>
              </a:ext>
            </a:extLst>
          </p:cNvPr>
          <p:cNvGrpSpPr/>
          <p:nvPr/>
        </p:nvGrpSpPr>
        <p:grpSpPr>
          <a:xfrm>
            <a:off x="-392885" y="-79699"/>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Approach and Methodology</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16915" y="1350627"/>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3.2 Free Cash Flow to Equity Holders   </a:t>
            </a:r>
          </a:p>
        </p:txBody>
      </p:sp>
      <p:sp>
        <p:nvSpPr>
          <p:cNvPr id="2" name="TextBox 1">
            <a:extLst>
              <a:ext uri="{FF2B5EF4-FFF2-40B4-BE49-F238E27FC236}">
                <a16:creationId xmlns:a16="http://schemas.microsoft.com/office/drawing/2014/main" id="{569BE7B4-B822-3857-C379-A92E997C0EC1}"/>
              </a:ext>
            </a:extLst>
          </p:cNvPr>
          <p:cNvSpPr txBox="1"/>
          <p:nvPr/>
        </p:nvSpPr>
        <p:spPr>
          <a:xfrm>
            <a:off x="516915" y="1564469"/>
            <a:ext cx="1096441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below representations provides the insights on % of dividend yield and buyback yield in total yield and average S&amp;P 500 yield over 20, 15, 10 and 5 years time frame.</a:t>
            </a: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0B7C92F5-620A-BE63-19DE-73711A844CA2}"/>
              </a:ext>
            </a:extLst>
          </p:cNvPr>
          <p:cNvGraphicFramePr>
            <a:graphicFrameLocks noGrp="1"/>
          </p:cNvGraphicFramePr>
          <p:nvPr>
            <p:extLst>
              <p:ext uri="{D42A27DB-BD31-4B8C-83A1-F6EECF244321}">
                <p14:modId xmlns:p14="http://schemas.microsoft.com/office/powerpoint/2010/main" val="2158110106"/>
              </p:ext>
            </p:extLst>
          </p:nvPr>
        </p:nvGraphicFramePr>
        <p:xfrm>
          <a:off x="553806" y="2206528"/>
          <a:ext cx="10927520" cy="1844040"/>
        </p:xfrm>
        <a:graphic>
          <a:graphicData uri="http://schemas.openxmlformats.org/drawingml/2006/table">
            <a:tbl>
              <a:tblPr firstRow="1" bandRow="1">
                <a:tableStyleId>{5C22544A-7EE6-4342-B048-85BDC9FD1C3A}</a:tableStyleId>
              </a:tblPr>
              <a:tblGrid>
                <a:gridCol w="2731880">
                  <a:extLst>
                    <a:ext uri="{9D8B030D-6E8A-4147-A177-3AD203B41FA5}">
                      <a16:colId xmlns:a16="http://schemas.microsoft.com/office/drawing/2014/main" val="2917325196"/>
                    </a:ext>
                  </a:extLst>
                </a:gridCol>
                <a:gridCol w="2731880">
                  <a:extLst>
                    <a:ext uri="{9D8B030D-6E8A-4147-A177-3AD203B41FA5}">
                      <a16:colId xmlns:a16="http://schemas.microsoft.com/office/drawing/2014/main" val="624237638"/>
                    </a:ext>
                  </a:extLst>
                </a:gridCol>
                <a:gridCol w="2731880">
                  <a:extLst>
                    <a:ext uri="{9D8B030D-6E8A-4147-A177-3AD203B41FA5}">
                      <a16:colId xmlns:a16="http://schemas.microsoft.com/office/drawing/2014/main" val="1484962079"/>
                    </a:ext>
                  </a:extLst>
                </a:gridCol>
                <a:gridCol w="2731880">
                  <a:extLst>
                    <a:ext uri="{9D8B030D-6E8A-4147-A177-3AD203B41FA5}">
                      <a16:colId xmlns:a16="http://schemas.microsoft.com/office/drawing/2014/main" val="2796826877"/>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Time Frame (Yrs)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Dividend Yield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Buyback Yield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Total Yield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723816027"/>
                  </a:ext>
                </a:extLst>
              </a:tr>
              <a:tr h="357021">
                <a:tc>
                  <a:txBody>
                    <a:bodyPr/>
                    <a:lstStyle/>
                    <a:p>
                      <a:pPr algn="ctr"/>
                      <a:r>
                        <a:rPr lang="en-IN"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975972"/>
                  </a:ext>
                </a:extLst>
              </a:tr>
              <a:tr h="370840">
                <a:tc>
                  <a:txBody>
                    <a:bodyPr/>
                    <a:lstStyle/>
                    <a:p>
                      <a:pPr algn="ctr"/>
                      <a:r>
                        <a:rPr lang="en-IN"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234548"/>
                  </a:ext>
                </a:extLst>
              </a:tr>
              <a:tr h="370840">
                <a:tc>
                  <a:txBody>
                    <a:bodyPr/>
                    <a:lstStyle/>
                    <a:p>
                      <a:pPr algn="ctr"/>
                      <a:r>
                        <a:rPr lang="en-IN"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3.98%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8648655"/>
                  </a:ext>
                </a:extLst>
              </a:tr>
              <a:tr h="289816">
                <a:tc>
                  <a:txBody>
                    <a:bodyPr/>
                    <a:lstStyle/>
                    <a:p>
                      <a:pPr algn="ctr"/>
                      <a:r>
                        <a:rPr lang="en-IN"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a:latin typeface="Times New Roman" panose="02020603050405020304" pitchFamily="18" charset="0"/>
                          <a:cs typeface="Times New Roman" panose="02020603050405020304" pitchFamily="18" charset="0"/>
                        </a:rPr>
                        <a:t>2.26%</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3655622"/>
                  </a:ext>
                </a:extLst>
              </a:tr>
            </a:tbl>
          </a:graphicData>
        </a:graphic>
      </p:graphicFrame>
      <p:graphicFrame>
        <p:nvGraphicFramePr>
          <p:cNvPr id="8" name="Chart 7">
            <a:extLst>
              <a:ext uri="{FF2B5EF4-FFF2-40B4-BE49-F238E27FC236}">
                <a16:creationId xmlns:a16="http://schemas.microsoft.com/office/drawing/2014/main" id="{0661CAAE-FF14-0342-A20A-D3205A6E7B63}"/>
              </a:ext>
            </a:extLst>
          </p:cNvPr>
          <p:cNvGraphicFramePr>
            <a:graphicFrameLocks/>
          </p:cNvGraphicFramePr>
          <p:nvPr>
            <p:extLst>
              <p:ext uri="{D42A27DB-BD31-4B8C-83A1-F6EECF244321}">
                <p14:modId xmlns:p14="http://schemas.microsoft.com/office/powerpoint/2010/main" val="3597223179"/>
              </p:ext>
            </p:extLst>
          </p:nvPr>
        </p:nvGraphicFramePr>
        <p:xfrm>
          <a:off x="897623" y="4136846"/>
          <a:ext cx="9118832" cy="27410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5043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CAB91A-28E4-6FE0-1822-36E9052576FC}"/>
              </a:ext>
            </a:extLst>
          </p:cNvPr>
          <p:cNvGrpSpPr/>
          <p:nvPr/>
        </p:nvGrpSpPr>
        <p:grpSpPr>
          <a:xfrm>
            <a:off x="-392885" y="-71307"/>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Approach and Methodology</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58799"/>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3.3 Earnings Growth </a:t>
            </a:r>
          </a:p>
        </p:txBody>
      </p:sp>
      <p:graphicFrame>
        <p:nvGraphicFramePr>
          <p:cNvPr id="2" name="Table 1">
            <a:extLst>
              <a:ext uri="{FF2B5EF4-FFF2-40B4-BE49-F238E27FC236}">
                <a16:creationId xmlns:a16="http://schemas.microsoft.com/office/drawing/2014/main" id="{F680CF31-8B29-07CC-DDD9-ABB282B79508}"/>
              </a:ext>
            </a:extLst>
          </p:cNvPr>
          <p:cNvGraphicFramePr>
            <a:graphicFrameLocks noGrp="1"/>
          </p:cNvGraphicFramePr>
          <p:nvPr>
            <p:extLst>
              <p:ext uri="{D42A27DB-BD31-4B8C-83A1-F6EECF244321}">
                <p14:modId xmlns:p14="http://schemas.microsoft.com/office/powerpoint/2010/main" val="4076649128"/>
              </p:ext>
            </p:extLst>
          </p:nvPr>
        </p:nvGraphicFramePr>
        <p:xfrm>
          <a:off x="7490170" y="1539379"/>
          <a:ext cx="4472531" cy="1854200"/>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3487058503"/>
                    </a:ext>
                  </a:extLst>
                </a:gridCol>
                <a:gridCol w="2265028">
                  <a:extLst>
                    <a:ext uri="{9D8B030D-6E8A-4147-A177-3AD203B41FA5}">
                      <a16:colId xmlns:a16="http://schemas.microsoft.com/office/drawing/2014/main" val="2542048294"/>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Average EPS CAGR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Earnings Growth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499773608"/>
                  </a:ext>
                </a:extLst>
              </a:tr>
              <a:tr h="370840">
                <a:tc>
                  <a:txBody>
                    <a:bodyPr/>
                    <a:lstStyle/>
                    <a:p>
                      <a:pPr algn="ctr"/>
                      <a:r>
                        <a:rPr lang="en-IN" dirty="0">
                          <a:latin typeface="Times New Roman" panose="02020603050405020304" pitchFamily="18" charset="0"/>
                          <a:cs typeface="Times New Roman" panose="02020603050405020304" pitchFamily="18" charset="0"/>
                        </a:rPr>
                        <a:t>3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7.90%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0740614"/>
                  </a:ext>
                </a:extLst>
              </a:tr>
              <a:tr h="370840">
                <a:tc>
                  <a:txBody>
                    <a:bodyPr/>
                    <a:lstStyle/>
                    <a:p>
                      <a:pPr algn="ctr"/>
                      <a:r>
                        <a:rPr lang="en-IN" dirty="0">
                          <a:latin typeface="Times New Roman" panose="02020603050405020304" pitchFamily="18" charset="0"/>
                          <a:cs typeface="Times New Roman" panose="02020603050405020304" pitchFamily="18" charset="0"/>
                        </a:rPr>
                        <a:t>5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4386176"/>
                  </a:ext>
                </a:extLst>
              </a:tr>
              <a:tr h="370840">
                <a:tc>
                  <a:txBody>
                    <a:bodyPr/>
                    <a:lstStyle/>
                    <a:p>
                      <a:pPr algn="ctr"/>
                      <a:r>
                        <a:rPr lang="en-IN" dirty="0">
                          <a:latin typeface="Times New Roman" panose="02020603050405020304" pitchFamily="18" charset="0"/>
                          <a:cs typeface="Times New Roman" panose="02020603050405020304" pitchFamily="18" charset="0"/>
                        </a:rPr>
                        <a:t>10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7.07%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498264"/>
                  </a:ext>
                </a:extLst>
              </a:tr>
              <a:tr h="370840">
                <a:tc>
                  <a:txBody>
                    <a:bodyPr/>
                    <a:lstStyle/>
                    <a:p>
                      <a:pPr algn="ctr"/>
                      <a:r>
                        <a:rPr lang="en-IN" dirty="0">
                          <a:latin typeface="Times New Roman" panose="02020603050405020304" pitchFamily="18" charset="0"/>
                          <a:cs typeface="Times New Roman" panose="02020603050405020304" pitchFamily="18" charset="0"/>
                        </a:rPr>
                        <a:t>15 Years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638385"/>
                  </a:ext>
                </a:extLst>
              </a:tr>
            </a:tbl>
          </a:graphicData>
        </a:graphic>
      </p:graphicFrame>
      <p:graphicFrame>
        <p:nvGraphicFramePr>
          <p:cNvPr id="7" name="Chart 6">
            <a:extLst>
              <a:ext uri="{FF2B5EF4-FFF2-40B4-BE49-F238E27FC236}">
                <a16:creationId xmlns:a16="http://schemas.microsoft.com/office/drawing/2014/main" id="{16B385BD-4637-4F00-5CDC-2FE51F12D2A0}"/>
              </a:ext>
            </a:extLst>
          </p:cNvPr>
          <p:cNvGraphicFramePr>
            <a:graphicFrameLocks/>
          </p:cNvGraphicFramePr>
          <p:nvPr>
            <p:extLst>
              <p:ext uri="{D42A27DB-BD31-4B8C-83A1-F6EECF244321}">
                <p14:modId xmlns:p14="http://schemas.microsoft.com/office/powerpoint/2010/main" val="1307232184"/>
              </p:ext>
            </p:extLst>
          </p:nvPr>
        </p:nvGraphicFramePr>
        <p:xfrm>
          <a:off x="7440435" y="376246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68575FA-3FAB-D262-D7E4-8B44C1AFA7E3}"/>
              </a:ext>
            </a:extLst>
          </p:cNvPr>
          <p:cNvSpPr txBox="1"/>
          <p:nvPr/>
        </p:nvSpPr>
        <p:spPr>
          <a:xfrm>
            <a:off x="179565" y="1724045"/>
            <a:ext cx="7260871"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Earnings of S&amp;P 500 companies are function of Index EPS and Index’s price.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Earnings are computed using P/E ratio formula where the earnings are obtained by dividing Index’s PE Ratio by the price of Index</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PE ratio and the corresponding price levels are sourced from </a:t>
            </a:r>
            <a:r>
              <a:rPr lang="en-US" dirty="0" err="1">
                <a:latin typeface="Times New Roman" panose="02020603050405020304" pitchFamily="18" charset="0"/>
                <a:cs typeface="Times New Roman" panose="02020603050405020304" pitchFamily="18" charset="0"/>
              </a:rPr>
              <a:t>Multpl</a:t>
            </a:r>
            <a:r>
              <a:rPr lang="en-US" dirty="0">
                <a:latin typeface="Times New Roman" panose="02020603050405020304" pitchFamily="18" charset="0"/>
                <a:cs typeface="Times New Roman" panose="02020603050405020304" pitchFamily="18" charset="0"/>
              </a:rPr>
              <a:t> website and then earnings are derived.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in </a:t>
            </a:r>
            <a:r>
              <a:rPr lang="en-US" dirty="0" err="1">
                <a:latin typeface="Times New Roman" panose="02020603050405020304" pitchFamily="18" charset="0"/>
                <a:cs typeface="Times New Roman" panose="02020603050405020304" pitchFamily="18" charset="0"/>
              </a:rPr>
              <a:t>Multpl</a:t>
            </a:r>
            <a:r>
              <a:rPr lang="en-US" dirty="0">
                <a:latin typeface="Times New Roman" panose="02020603050405020304" pitchFamily="18" charset="0"/>
                <a:cs typeface="Times New Roman" panose="02020603050405020304" pitchFamily="18" charset="0"/>
              </a:rPr>
              <a:t> website provides daily data of prices and PE ratios. Yearly Average PE range and yearly average price levels have been considered for the sake of brevity and convenience.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EPS CAGR for 3Y, 5Y, 10Y and 15Y were calculated and average of those has been considered for the final growth figures.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For computing future cash flows, average EPS CAGR 3Y has been considered over 5Y, 10Y and 15Y as 3Y provides the best representation of the current market trends along with factoring the slowdown caused by Covid-19, geopolitical tensions, distressed supply chains and so 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there has been no significant difference in the growth rates between the above mentioned time frames. The same has been depicted in the table beside.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56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D619B15-91E5-9285-4A97-77671429EAAF}"/>
              </a:ext>
            </a:extLst>
          </p:cNvPr>
          <p:cNvGrpSpPr/>
          <p:nvPr/>
        </p:nvGrpSpPr>
        <p:grpSpPr>
          <a:xfrm>
            <a:off x="-392885" y="-69488"/>
            <a:ext cx="12977769" cy="1187041"/>
            <a:chOff x="-392885" y="352338"/>
            <a:chExt cx="12977769" cy="1187041"/>
          </a:xfrm>
        </p:grpSpPr>
        <p:sp>
          <p:nvSpPr>
            <p:cNvPr id="4" name="Rectangle 3">
              <a:extLst>
                <a:ext uri="{FF2B5EF4-FFF2-40B4-BE49-F238E27FC236}">
                  <a16:creationId xmlns:a16="http://schemas.microsoft.com/office/drawing/2014/main" id="{48E98B2D-ED62-C01A-C980-62D1659CAFC0}"/>
                </a:ext>
              </a:extLst>
            </p:cNvPr>
            <p:cNvSpPr/>
            <p:nvPr/>
          </p:nvSpPr>
          <p:spPr>
            <a:xfrm>
              <a:off x="-392885" y="436227"/>
              <a:ext cx="12977769" cy="9144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6" name="Picture 5" descr="A red text on a white background&#10;&#10;Description automatically generated">
              <a:extLst>
                <a:ext uri="{FF2B5EF4-FFF2-40B4-BE49-F238E27FC236}">
                  <a16:creationId xmlns:a16="http://schemas.microsoft.com/office/drawing/2014/main" id="{580A2899-5D66-B6DA-95E1-59C9450C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709" y="352338"/>
              <a:ext cx="3131617" cy="1187041"/>
            </a:xfrm>
            <a:prstGeom prst="rect">
              <a:avLst/>
            </a:prstGeom>
          </p:spPr>
        </p:pic>
        <p:sp>
          <p:nvSpPr>
            <p:cNvPr id="3" name="TextBox 2">
              <a:extLst>
                <a:ext uri="{FF2B5EF4-FFF2-40B4-BE49-F238E27FC236}">
                  <a16:creationId xmlns:a16="http://schemas.microsoft.com/office/drawing/2014/main" id="{1A9119D0-7F89-CC1F-B21E-0021E7164858}"/>
                </a:ext>
              </a:extLst>
            </p:cNvPr>
            <p:cNvSpPr txBox="1"/>
            <p:nvPr/>
          </p:nvSpPr>
          <p:spPr>
            <a:xfrm>
              <a:off x="553807" y="539484"/>
              <a:ext cx="61825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Approach and Methodology</a:t>
              </a:r>
            </a:p>
          </p:txBody>
        </p:sp>
      </p:grpSp>
      <p:sp>
        <p:nvSpPr>
          <p:cNvPr id="5" name="TextBox 4">
            <a:extLst>
              <a:ext uri="{FF2B5EF4-FFF2-40B4-BE49-F238E27FC236}">
                <a16:creationId xmlns:a16="http://schemas.microsoft.com/office/drawing/2014/main" id="{DA197CB8-0A1F-6FE1-EC7F-9DDB2ED67D2C}"/>
              </a:ext>
            </a:extLst>
          </p:cNvPr>
          <p:cNvSpPr txBox="1"/>
          <p:nvPr/>
        </p:nvSpPr>
        <p:spPr>
          <a:xfrm>
            <a:off x="553807" y="1358799"/>
            <a:ext cx="107598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3.4 Risk Free Rate </a:t>
            </a:r>
          </a:p>
        </p:txBody>
      </p:sp>
      <p:graphicFrame>
        <p:nvGraphicFramePr>
          <p:cNvPr id="2" name="Table 1">
            <a:extLst>
              <a:ext uri="{FF2B5EF4-FFF2-40B4-BE49-F238E27FC236}">
                <a16:creationId xmlns:a16="http://schemas.microsoft.com/office/drawing/2014/main" id="{F680CF31-8B29-07CC-DDD9-ABB282B79508}"/>
              </a:ext>
            </a:extLst>
          </p:cNvPr>
          <p:cNvGraphicFramePr>
            <a:graphicFrameLocks noGrp="1"/>
          </p:cNvGraphicFramePr>
          <p:nvPr>
            <p:extLst>
              <p:ext uri="{D42A27DB-BD31-4B8C-83A1-F6EECF244321}">
                <p14:modId xmlns:p14="http://schemas.microsoft.com/office/powerpoint/2010/main" val="542715065"/>
              </p:ext>
            </p:extLst>
          </p:nvPr>
        </p:nvGraphicFramePr>
        <p:xfrm>
          <a:off x="7490170" y="1539379"/>
          <a:ext cx="4472531" cy="1854200"/>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3487058503"/>
                    </a:ext>
                  </a:extLst>
                </a:gridCol>
                <a:gridCol w="2265028">
                  <a:extLst>
                    <a:ext uri="{9D8B030D-6E8A-4147-A177-3AD203B41FA5}">
                      <a16:colId xmlns:a16="http://schemas.microsoft.com/office/drawing/2014/main" val="2542048294"/>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Average rate for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latin typeface="Times New Roman" panose="02020603050405020304" pitchFamily="18" charset="0"/>
                          <a:cs typeface="Times New Roman" panose="02020603050405020304" pitchFamily="18" charset="0"/>
                        </a:rPr>
                        <a:t>US 10Yr Bond Yield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499773608"/>
                  </a:ext>
                </a:extLst>
              </a:tr>
              <a:tr h="370840">
                <a:tc>
                  <a:txBody>
                    <a:bodyPr/>
                    <a:lstStyle/>
                    <a:p>
                      <a:pPr algn="ctr"/>
                      <a:r>
                        <a:rPr lang="en-IN" dirty="0">
                          <a:latin typeface="Times New Roman" panose="02020603050405020304" pitchFamily="18" charset="0"/>
                          <a:cs typeface="Times New Roman" panose="02020603050405020304" pitchFamily="18" charset="0"/>
                        </a:rPr>
                        <a:t>Latest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0740614"/>
                  </a:ext>
                </a:extLst>
              </a:tr>
              <a:tr h="370840">
                <a:tc>
                  <a:txBody>
                    <a:bodyPr/>
                    <a:lstStyle/>
                    <a:p>
                      <a:pPr algn="ctr"/>
                      <a:r>
                        <a:rPr lang="en-IN" dirty="0">
                          <a:latin typeface="Times New Roman" panose="02020603050405020304" pitchFamily="18" charset="0"/>
                          <a:cs typeface="Times New Roman" panose="02020603050405020304" pitchFamily="18" charset="0"/>
                        </a:rPr>
                        <a:t>5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4386176"/>
                  </a:ext>
                </a:extLst>
              </a:tr>
              <a:tr h="370840">
                <a:tc>
                  <a:txBody>
                    <a:bodyPr/>
                    <a:lstStyle/>
                    <a:p>
                      <a:pPr algn="ctr"/>
                      <a:r>
                        <a:rPr lang="en-IN" dirty="0">
                          <a:latin typeface="Times New Roman" panose="02020603050405020304" pitchFamily="18" charset="0"/>
                          <a:cs typeface="Times New Roman" panose="02020603050405020304" pitchFamily="18" charset="0"/>
                        </a:rPr>
                        <a:t>10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498264"/>
                  </a:ext>
                </a:extLst>
              </a:tr>
              <a:tr h="370840">
                <a:tc>
                  <a:txBody>
                    <a:bodyPr/>
                    <a:lstStyle/>
                    <a:p>
                      <a:pPr algn="ctr"/>
                      <a:r>
                        <a:rPr lang="en-IN" dirty="0">
                          <a:latin typeface="Times New Roman" panose="02020603050405020304" pitchFamily="18" charset="0"/>
                          <a:cs typeface="Times New Roman" panose="02020603050405020304" pitchFamily="18" charset="0"/>
                        </a:rPr>
                        <a:t>15 Years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638385"/>
                  </a:ext>
                </a:extLst>
              </a:tr>
            </a:tbl>
          </a:graphicData>
        </a:graphic>
      </p:graphicFrame>
      <p:sp>
        <p:nvSpPr>
          <p:cNvPr id="8" name="TextBox 7">
            <a:extLst>
              <a:ext uri="{FF2B5EF4-FFF2-40B4-BE49-F238E27FC236}">
                <a16:creationId xmlns:a16="http://schemas.microsoft.com/office/drawing/2014/main" id="{068575FA-3FAB-D262-D7E4-8B44C1AFA7E3}"/>
              </a:ext>
            </a:extLst>
          </p:cNvPr>
          <p:cNvSpPr txBox="1"/>
          <p:nvPr/>
        </p:nvSpPr>
        <p:spPr>
          <a:xfrm>
            <a:off x="179565" y="1794201"/>
            <a:ext cx="7260871"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Risk free rate implies the guaranteed minimum return that any investor shall expect for Investing in a particular country.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valuation practice, we consider an economy’s 10Y Government yield as a risk free rate. But, the most appropriate manner shall be to deduct a country’s default spread to factor in sovereign default probabilities.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 Treasury bond is widely considered one of the safest investments due to the U.S. government's ability to service its debt, making it a reliable benchmark for risk free rate.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Given the fact that the US 10Y Government Bond Yield has varied from 2.50% to 4.14%, for the purpose of valuation, the latest Risk free rate as on September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2024 has been considered to satisfy the twin objectives of enabling our valuation to be a forward looking one and to depict the general economic scenario of the US economy. </a:t>
            </a:r>
            <a:endParaRPr lang="en-IN" dirty="0">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0921F3F1-6C14-86E4-5131-1032E2B2C8DD}"/>
              </a:ext>
            </a:extLst>
          </p:cNvPr>
          <p:cNvGraphicFramePr>
            <a:graphicFrameLocks/>
          </p:cNvGraphicFramePr>
          <p:nvPr>
            <p:extLst>
              <p:ext uri="{D42A27DB-BD31-4B8C-83A1-F6EECF244321}">
                <p14:modId xmlns:p14="http://schemas.microsoft.com/office/powerpoint/2010/main" val="2557120836"/>
              </p:ext>
            </p:extLst>
          </p:nvPr>
        </p:nvGraphicFramePr>
        <p:xfrm>
          <a:off x="7440436" y="3758825"/>
          <a:ext cx="4648100" cy="25496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8586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TotalTime>
  <Words>2093</Words>
  <Application>Microsoft Office PowerPoint</Application>
  <PresentationFormat>Widescreen</PresentationFormat>
  <Paragraphs>244</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pratham.sh2003@gmail.com</dc:creator>
  <cp:lastModifiedBy>pratham.sh2003@gmail.com</cp:lastModifiedBy>
  <cp:revision>9</cp:revision>
  <cp:lastPrinted>2024-09-14T19:06:36Z</cp:lastPrinted>
  <dcterms:created xsi:type="dcterms:W3CDTF">2024-09-12T16:12:39Z</dcterms:created>
  <dcterms:modified xsi:type="dcterms:W3CDTF">2024-09-14T19:11:40Z</dcterms:modified>
</cp:coreProperties>
</file>