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7" r:id="rId1"/>
  </p:sldMasterIdLst>
  <p:sldIdLst>
    <p:sldId id="256" r:id="rId2"/>
    <p:sldId id="305" r:id="rId3"/>
    <p:sldId id="258" r:id="rId4"/>
    <p:sldId id="259" r:id="rId5"/>
    <p:sldId id="261" r:id="rId6"/>
    <p:sldId id="262" r:id="rId7"/>
    <p:sldId id="263" r:id="rId8"/>
    <p:sldId id="264" r:id="rId9"/>
    <p:sldId id="306" r:id="rId10"/>
    <p:sldId id="266" r:id="rId11"/>
    <p:sldId id="268" r:id="rId12"/>
    <p:sldId id="270" r:id="rId13"/>
    <p:sldId id="272" r:id="rId14"/>
    <p:sldId id="273" r:id="rId15"/>
    <p:sldId id="274" r:id="rId16"/>
    <p:sldId id="271" r:id="rId17"/>
    <p:sldId id="276" r:id="rId18"/>
    <p:sldId id="275" r:id="rId19"/>
    <p:sldId id="307" r:id="rId20"/>
    <p:sldId id="277" r:id="rId21"/>
    <p:sldId id="278" r:id="rId22"/>
    <p:sldId id="279" r:id="rId23"/>
    <p:sldId id="281" r:id="rId24"/>
    <p:sldId id="283" r:id="rId25"/>
    <p:sldId id="284" r:id="rId26"/>
    <p:sldId id="280" r:id="rId27"/>
    <p:sldId id="285" r:id="rId28"/>
    <p:sldId id="308" r:id="rId29"/>
    <p:sldId id="286" r:id="rId30"/>
    <p:sldId id="287" r:id="rId31"/>
    <p:sldId id="288" r:id="rId32"/>
    <p:sldId id="309" r:id="rId33"/>
    <p:sldId id="289" r:id="rId34"/>
    <p:sldId id="290" r:id="rId35"/>
    <p:sldId id="291" r:id="rId36"/>
    <p:sldId id="292" r:id="rId37"/>
    <p:sldId id="293" r:id="rId38"/>
    <p:sldId id="299" r:id="rId39"/>
    <p:sldId id="298" r:id="rId40"/>
    <p:sldId id="295" r:id="rId41"/>
    <p:sldId id="297" r:id="rId42"/>
    <p:sldId id="296" r:id="rId43"/>
    <p:sldId id="310" r:id="rId44"/>
    <p:sldId id="294" r:id="rId45"/>
    <p:sldId id="300" r:id="rId46"/>
    <p:sldId id="301" r:id="rId47"/>
    <p:sldId id="311" r:id="rId48"/>
    <p:sldId id="302" r:id="rId49"/>
    <p:sldId id="303" r:id="rId50"/>
    <p:sldId id="312" r:id="rId51"/>
    <p:sldId id="304"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932E0A-7C5D-49AF-84B1-4AD2349DEBF6}" v="1811" dt="2022-07-10T22:59:58.1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F8FC8C-1551-46C9-AD22-AFE428ECF4F6}" type="doc">
      <dgm:prSet loTypeId="urn:microsoft.com/office/officeart/2005/8/layout/cycle8" loCatId="cycle" qsTypeId="urn:microsoft.com/office/officeart/2005/8/quickstyle/simple4" qsCatId="simple" csTypeId="urn:microsoft.com/office/officeart/2005/8/colors/colorful2" csCatId="colorful" phldr="1"/>
      <dgm:spPr/>
      <dgm:t>
        <a:bodyPr/>
        <a:lstStyle/>
        <a:p>
          <a:endParaRPr lang="en-US"/>
        </a:p>
      </dgm:t>
    </dgm:pt>
    <dgm:pt modelId="{E31F6C45-7F9A-4D5B-83C7-AF01F28C8071}">
      <dgm:prSet/>
      <dgm:spPr/>
      <dgm:t>
        <a:bodyPr/>
        <a:lstStyle/>
        <a:p>
          <a:r>
            <a:rPr lang="en-US" dirty="0"/>
            <a:t>Loading Dataset</a:t>
          </a:r>
        </a:p>
      </dgm:t>
    </dgm:pt>
    <dgm:pt modelId="{B60001E9-6122-42D3-894C-938F6FE39B8F}" type="parTrans" cxnId="{E5EB88B9-D0ED-4F6B-A942-1E1B77BDC0D4}">
      <dgm:prSet/>
      <dgm:spPr/>
      <dgm:t>
        <a:bodyPr/>
        <a:lstStyle/>
        <a:p>
          <a:endParaRPr lang="en-US"/>
        </a:p>
      </dgm:t>
    </dgm:pt>
    <dgm:pt modelId="{DD3EAE25-FFEA-4CC5-B7E9-1050C19A7FD1}" type="sibTrans" cxnId="{E5EB88B9-D0ED-4F6B-A942-1E1B77BDC0D4}">
      <dgm:prSet/>
      <dgm:spPr/>
      <dgm:t>
        <a:bodyPr/>
        <a:lstStyle/>
        <a:p>
          <a:endParaRPr lang="en-US"/>
        </a:p>
      </dgm:t>
    </dgm:pt>
    <dgm:pt modelId="{C3A13DFF-F244-43E0-875B-9AB2A2A3DB74}">
      <dgm:prSet/>
      <dgm:spPr/>
      <dgm:t>
        <a:bodyPr/>
        <a:lstStyle/>
        <a:p>
          <a:r>
            <a:rPr lang="en-US" dirty="0"/>
            <a:t>Finding null values.</a:t>
          </a:r>
        </a:p>
      </dgm:t>
    </dgm:pt>
    <dgm:pt modelId="{B660CEA3-0288-4DC7-9CCF-87D28BB50239}" type="parTrans" cxnId="{F18B299A-F69C-439D-8436-68C2D1DC871D}">
      <dgm:prSet/>
      <dgm:spPr/>
      <dgm:t>
        <a:bodyPr/>
        <a:lstStyle/>
        <a:p>
          <a:endParaRPr lang="en-US"/>
        </a:p>
      </dgm:t>
    </dgm:pt>
    <dgm:pt modelId="{CE2F5AAD-9E85-4228-A42E-E3F586584408}" type="sibTrans" cxnId="{F18B299A-F69C-439D-8436-68C2D1DC871D}">
      <dgm:prSet/>
      <dgm:spPr/>
      <dgm:t>
        <a:bodyPr/>
        <a:lstStyle/>
        <a:p>
          <a:endParaRPr lang="en-US"/>
        </a:p>
      </dgm:t>
    </dgm:pt>
    <dgm:pt modelId="{BDF9E67F-9195-486C-BF96-572AFC9C826C}">
      <dgm:prSet/>
      <dgm:spPr/>
      <dgm:t>
        <a:bodyPr/>
        <a:lstStyle/>
        <a:p>
          <a:pPr rtl="0"/>
          <a:r>
            <a:rPr lang="en-US" dirty="0"/>
            <a:t>Data </a:t>
          </a:r>
          <a:r>
            <a:rPr lang="en-US" dirty="0">
              <a:latin typeface="Century Gothic" panose="020B0502020202020204"/>
            </a:rPr>
            <a:t>Visualization</a:t>
          </a:r>
        </a:p>
      </dgm:t>
    </dgm:pt>
    <dgm:pt modelId="{175573F7-A141-44ED-A0F9-7D4839E326D8}" type="parTrans" cxnId="{A7BFC8CB-34AA-49BB-BB15-63D669F83E4C}">
      <dgm:prSet/>
      <dgm:spPr/>
      <dgm:t>
        <a:bodyPr/>
        <a:lstStyle/>
        <a:p>
          <a:endParaRPr lang="en-US"/>
        </a:p>
      </dgm:t>
    </dgm:pt>
    <dgm:pt modelId="{57EBAAB5-4C3E-4CF0-9608-81A4E0DE236D}" type="sibTrans" cxnId="{A7BFC8CB-34AA-49BB-BB15-63D669F83E4C}">
      <dgm:prSet/>
      <dgm:spPr/>
      <dgm:t>
        <a:bodyPr/>
        <a:lstStyle/>
        <a:p>
          <a:endParaRPr lang="en-US"/>
        </a:p>
      </dgm:t>
    </dgm:pt>
    <dgm:pt modelId="{1662A06E-F0FA-4B67-927D-7A52F9F78F94}">
      <dgm:prSet/>
      <dgm:spPr/>
      <dgm:t>
        <a:bodyPr/>
        <a:lstStyle/>
        <a:p>
          <a:r>
            <a:rPr lang="en-US" dirty="0"/>
            <a:t>Finding Skewness</a:t>
          </a:r>
        </a:p>
      </dgm:t>
    </dgm:pt>
    <dgm:pt modelId="{36C620EC-0DFA-4359-8972-EFC287F36CD3}" type="parTrans" cxnId="{A1788AA0-2CD9-4F65-A936-9BDB6974A822}">
      <dgm:prSet/>
      <dgm:spPr/>
      <dgm:t>
        <a:bodyPr/>
        <a:lstStyle/>
        <a:p>
          <a:endParaRPr lang="en-US"/>
        </a:p>
      </dgm:t>
    </dgm:pt>
    <dgm:pt modelId="{5EE5DB82-0D9B-48D1-B22B-AC52A6720CD6}" type="sibTrans" cxnId="{A1788AA0-2CD9-4F65-A936-9BDB6974A822}">
      <dgm:prSet/>
      <dgm:spPr/>
      <dgm:t>
        <a:bodyPr/>
        <a:lstStyle/>
        <a:p>
          <a:endParaRPr lang="en-US"/>
        </a:p>
      </dgm:t>
    </dgm:pt>
    <dgm:pt modelId="{74A87353-4CDF-43C8-AE62-321B4F498BAC}">
      <dgm:prSet/>
      <dgm:spPr/>
    </dgm:pt>
    <dgm:pt modelId="{ECC6D69B-161A-4752-8883-BA5060BC8528}" type="parTrans" cxnId="{939D4334-FE5A-4084-BA9D-F989DAED541E}">
      <dgm:prSet/>
      <dgm:spPr/>
      <dgm:t>
        <a:bodyPr/>
        <a:lstStyle/>
        <a:p>
          <a:endParaRPr lang="en-US"/>
        </a:p>
      </dgm:t>
    </dgm:pt>
    <dgm:pt modelId="{FC06E9AD-36CB-45CA-A8C7-76B370CDB836}" type="sibTrans" cxnId="{939D4334-FE5A-4084-BA9D-F989DAED541E}">
      <dgm:prSet/>
      <dgm:spPr/>
      <dgm:t>
        <a:bodyPr/>
        <a:lstStyle/>
        <a:p>
          <a:endParaRPr lang="en-US"/>
        </a:p>
      </dgm:t>
    </dgm:pt>
    <dgm:pt modelId="{D2733A77-F90A-46BC-ABC8-64AE5936EC63}">
      <dgm:prSet phldr="0"/>
      <dgm:spPr/>
      <dgm:t>
        <a:bodyPr/>
        <a:lstStyle/>
        <a:p>
          <a:r>
            <a:rPr lang="en-US" dirty="0">
              <a:latin typeface="Century Gothic" panose="020B0502020202020204"/>
            </a:rPr>
            <a:t>Finding</a:t>
          </a:r>
          <a:r>
            <a:rPr lang="en-US" dirty="0"/>
            <a:t> Outliers</a:t>
          </a:r>
        </a:p>
      </dgm:t>
    </dgm:pt>
    <dgm:pt modelId="{452D9A47-6B2C-40EB-A9C0-7E48715601BA}" type="parTrans" cxnId="{13CE91E4-682C-4250-A2E6-38958B62D0B3}">
      <dgm:prSet/>
      <dgm:spPr/>
    </dgm:pt>
    <dgm:pt modelId="{F2A5A873-5452-4819-A5DC-8E54C77414F6}" type="sibTrans" cxnId="{13CE91E4-682C-4250-A2E6-38958B62D0B3}">
      <dgm:prSet/>
      <dgm:spPr/>
    </dgm:pt>
    <dgm:pt modelId="{A5E003E1-0A24-4E06-8FFE-04E7B212A90E}">
      <dgm:prSet phldr="0"/>
      <dgm:spPr/>
      <dgm:t>
        <a:bodyPr/>
        <a:lstStyle/>
        <a:p>
          <a:pPr rtl="0"/>
          <a:r>
            <a:rPr lang="en-US" dirty="0">
              <a:latin typeface="Century Gothic" panose="020B0502020202020204"/>
            </a:rPr>
            <a:t> Feature Engineering</a:t>
          </a:r>
        </a:p>
      </dgm:t>
    </dgm:pt>
    <dgm:pt modelId="{4AB615B0-045E-42AC-9B29-1FDE5329413A}" type="parTrans" cxnId="{36404EAE-243D-49AD-BA4B-C0B0B9CE64EE}">
      <dgm:prSet/>
      <dgm:spPr/>
    </dgm:pt>
    <dgm:pt modelId="{E028A4D4-7F03-4942-855D-59779C0F3FC8}" type="sibTrans" cxnId="{36404EAE-243D-49AD-BA4B-C0B0B9CE64EE}">
      <dgm:prSet/>
      <dgm:spPr/>
    </dgm:pt>
    <dgm:pt modelId="{7A216673-9A72-4835-8A41-90F369D661A4}">
      <dgm:prSet phldr="0"/>
      <dgm:spPr/>
      <dgm:t>
        <a:bodyPr/>
        <a:lstStyle/>
        <a:p>
          <a:pPr rtl="0"/>
          <a:r>
            <a:rPr lang="en-US" dirty="0"/>
            <a:t>Feature Engineering</a:t>
          </a:r>
        </a:p>
      </dgm:t>
    </dgm:pt>
    <dgm:pt modelId="{47BAD876-CF5F-4037-8763-59AE041885CF}" type="parTrans" cxnId="{E4B22A36-98B6-42D9-A4B3-D8EF23EABE58}">
      <dgm:prSet/>
      <dgm:spPr/>
    </dgm:pt>
    <dgm:pt modelId="{6DBFD8AE-7D0E-4016-9E38-003329283238}" type="sibTrans" cxnId="{E4B22A36-98B6-42D9-A4B3-D8EF23EABE58}">
      <dgm:prSet/>
      <dgm:spPr/>
    </dgm:pt>
    <dgm:pt modelId="{4D55394C-7F18-4E2B-BEE4-43A0E8E4E0C1}" type="pres">
      <dgm:prSet presAssocID="{F7F8FC8C-1551-46C9-AD22-AFE428ECF4F6}" presName="compositeShape" presStyleCnt="0">
        <dgm:presLayoutVars>
          <dgm:chMax val="7"/>
          <dgm:dir/>
          <dgm:resizeHandles val="exact"/>
        </dgm:presLayoutVars>
      </dgm:prSet>
      <dgm:spPr/>
    </dgm:pt>
    <dgm:pt modelId="{7A598E17-8994-4025-A1A4-85011249C4AE}" type="pres">
      <dgm:prSet presAssocID="{F7F8FC8C-1551-46C9-AD22-AFE428ECF4F6}" presName="wedge1" presStyleLbl="node1" presStyleIdx="0" presStyleCnt="7"/>
      <dgm:spPr/>
    </dgm:pt>
    <dgm:pt modelId="{A6538F2F-9CAF-426D-ACD5-3B7409907A02}" type="pres">
      <dgm:prSet presAssocID="{F7F8FC8C-1551-46C9-AD22-AFE428ECF4F6}" presName="dummy1a" presStyleCnt="0"/>
      <dgm:spPr/>
    </dgm:pt>
    <dgm:pt modelId="{BCFF53C9-A227-446C-A945-A2911D8E1D4B}" type="pres">
      <dgm:prSet presAssocID="{F7F8FC8C-1551-46C9-AD22-AFE428ECF4F6}" presName="dummy1b" presStyleCnt="0"/>
      <dgm:spPr/>
    </dgm:pt>
    <dgm:pt modelId="{7767DB18-0637-45D7-9034-18CC3152AA03}" type="pres">
      <dgm:prSet presAssocID="{F7F8FC8C-1551-46C9-AD22-AFE428ECF4F6}" presName="wedge1Tx" presStyleLbl="node1" presStyleIdx="0" presStyleCnt="7">
        <dgm:presLayoutVars>
          <dgm:chMax val="0"/>
          <dgm:chPref val="0"/>
          <dgm:bulletEnabled val="1"/>
        </dgm:presLayoutVars>
      </dgm:prSet>
      <dgm:spPr/>
    </dgm:pt>
    <dgm:pt modelId="{3076D2E6-FCC4-4AED-B37D-D5D45AC1A7B4}" type="pres">
      <dgm:prSet presAssocID="{F7F8FC8C-1551-46C9-AD22-AFE428ECF4F6}" presName="wedge2" presStyleLbl="node1" presStyleIdx="1" presStyleCnt="7"/>
      <dgm:spPr/>
    </dgm:pt>
    <dgm:pt modelId="{4E04CAA4-C020-4E51-8EA4-3331F16F362D}" type="pres">
      <dgm:prSet presAssocID="{F7F8FC8C-1551-46C9-AD22-AFE428ECF4F6}" presName="dummy2a" presStyleCnt="0"/>
      <dgm:spPr/>
    </dgm:pt>
    <dgm:pt modelId="{CBD710C8-60AF-4247-BF0B-DEDAB6E3AFF9}" type="pres">
      <dgm:prSet presAssocID="{F7F8FC8C-1551-46C9-AD22-AFE428ECF4F6}" presName="dummy2b" presStyleCnt="0"/>
      <dgm:spPr/>
    </dgm:pt>
    <dgm:pt modelId="{BCB6391A-731B-4E17-BE08-6EB9CAE7BA24}" type="pres">
      <dgm:prSet presAssocID="{F7F8FC8C-1551-46C9-AD22-AFE428ECF4F6}" presName="wedge2Tx" presStyleLbl="node1" presStyleIdx="1" presStyleCnt="7">
        <dgm:presLayoutVars>
          <dgm:chMax val="0"/>
          <dgm:chPref val="0"/>
          <dgm:bulletEnabled val="1"/>
        </dgm:presLayoutVars>
      </dgm:prSet>
      <dgm:spPr/>
    </dgm:pt>
    <dgm:pt modelId="{032B081F-1068-425F-86E2-B686F9B0C036}" type="pres">
      <dgm:prSet presAssocID="{F7F8FC8C-1551-46C9-AD22-AFE428ECF4F6}" presName="wedge3" presStyleLbl="node1" presStyleIdx="2" presStyleCnt="7"/>
      <dgm:spPr/>
    </dgm:pt>
    <dgm:pt modelId="{9BA6E44B-F09D-4ED1-84D8-8DA0FC01C723}" type="pres">
      <dgm:prSet presAssocID="{F7F8FC8C-1551-46C9-AD22-AFE428ECF4F6}" presName="dummy3a" presStyleCnt="0"/>
      <dgm:spPr/>
    </dgm:pt>
    <dgm:pt modelId="{802777B3-69E9-4475-A6C2-12FC24A6F704}" type="pres">
      <dgm:prSet presAssocID="{F7F8FC8C-1551-46C9-AD22-AFE428ECF4F6}" presName="dummy3b" presStyleCnt="0"/>
      <dgm:spPr/>
    </dgm:pt>
    <dgm:pt modelId="{D347C1DA-67B2-466C-AC84-12AB4F6631B5}" type="pres">
      <dgm:prSet presAssocID="{F7F8FC8C-1551-46C9-AD22-AFE428ECF4F6}" presName="wedge3Tx" presStyleLbl="node1" presStyleIdx="2" presStyleCnt="7">
        <dgm:presLayoutVars>
          <dgm:chMax val="0"/>
          <dgm:chPref val="0"/>
          <dgm:bulletEnabled val="1"/>
        </dgm:presLayoutVars>
      </dgm:prSet>
      <dgm:spPr/>
    </dgm:pt>
    <dgm:pt modelId="{660B6B6B-A7BB-4A87-9F16-8A9C5BEC3419}" type="pres">
      <dgm:prSet presAssocID="{F7F8FC8C-1551-46C9-AD22-AFE428ECF4F6}" presName="wedge4" presStyleLbl="node1" presStyleIdx="3" presStyleCnt="7"/>
      <dgm:spPr/>
    </dgm:pt>
    <dgm:pt modelId="{D0033422-98E6-4CE7-81AE-71D4F4C0ED98}" type="pres">
      <dgm:prSet presAssocID="{F7F8FC8C-1551-46C9-AD22-AFE428ECF4F6}" presName="dummy4a" presStyleCnt="0"/>
      <dgm:spPr/>
    </dgm:pt>
    <dgm:pt modelId="{33D436CC-C515-49AC-B3D3-C7E19D0B3153}" type="pres">
      <dgm:prSet presAssocID="{F7F8FC8C-1551-46C9-AD22-AFE428ECF4F6}" presName="dummy4b" presStyleCnt="0"/>
      <dgm:spPr/>
    </dgm:pt>
    <dgm:pt modelId="{EBF4FF64-9143-4948-9C0E-159815941DB4}" type="pres">
      <dgm:prSet presAssocID="{F7F8FC8C-1551-46C9-AD22-AFE428ECF4F6}" presName="wedge4Tx" presStyleLbl="node1" presStyleIdx="3" presStyleCnt="7">
        <dgm:presLayoutVars>
          <dgm:chMax val="0"/>
          <dgm:chPref val="0"/>
          <dgm:bulletEnabled val="1"/>
        </dgm:presLayoutVars>
      </dgm:prSet>
      <dgm:spPr/>
    </dgm:pt>
    <dgm:pt modelId="{22460466-A447-4BE4-9402-BB968607B11F}" type="pres">
      <dgm:prSet presAssocID="{F7F8FC8C-1551-46C9-AD22-AFE428ECF4F6}" presName="wedge5" presStyleLbl="node1" presStyleIdx="4" presStyleCnt="7"/>
      <dgm:spPr/>
    </dgm:pt>
    <dgm:pt modelId="{13B4ABEC-E96A-4488-B238-A5291EE7DDA8}" type="pres">
      <dgm:prSet presAssocID="{F7F8FC8C-1551-46C9-AD22-AFE428ECF4F6}" presName="dummy5a" presStyleCnt="0"/>
      <dgm:spPr/>
    </dgm:pt>
    <dgm:pt modelId="{1B9549D9-8DF7-48DF-ACEA-6D0A8E3791F9}" type="pres">
      <dgm:prSet presAssocID="{F7F8FC8C-1551-46C9-AD22-AFE428ECF4F6}" presName="dummy5b" presStyleCnt="0"/>
      <dgm:spPr/>
    </dgm:pt>
    <dgm:pt modelId="{5015D41F-1BAA-45BE-AB58-7D5629811608}" type="pres">
      <dgm:prSet presAssocID="{F7F8FC8C-1551-46C9-AD22-AFE428ECF4F6}" presName="wedge5Tx" presStyleLbl="node1" presStyleIdx="4" presStyleCnt="7">
        <dgm:presLayoutVars>
          <dgm:chMax val="0"/>
          <dgm:chPref val="0"/>
          <dgm:bulletEnabled val="1"/>
        </dgm:presLayoutVars>
      </dgm:prSet>
      <dgm:spPr/>
    </dgm:pt>
    <dgm:pt modelId="{C15BEF05-6EE7-4145-B925-ED0FBB7039E2}" type="pres">
      <dgm:prSet presAssocID="{F7F8FC8C-1551-46C9-AD22-AFE428ECF4F6}" presName="wedge6" presStyleLbl="node1" presStyleIdx="5" presStyleCnt="7"/>
      <dgm:spPr/>
    </dgm:pt>
    <dgm:pt modelId="{68FA10B4-FAC9-49B0-823C-7D77BFDC35AE}" type="pres">
      <dgm:prSet presAssocID="{F7F8FC8C-1551-46C9-AD22-AFE428ECF4F6}" presName="dummy6a" presStyleCnt="0"/>
      <dgm:spPr/>
    </dgm:pt>
    <dgm:pt modelId="{2A6CCD9E-86CE-4D16-B000-2E5F76CEA336}" type="pres">
      <dgm:prSet presAssocID="{F7F8FC8C-1551-46C9-AD22-AFE428ECF4F6}" presName="dummy6b" presStyleCnt="0"/>
      <dgm:spPr/>
    </dgm:pt>
    <dgm:pt modelId="{588F81B8-609C-4E7A-A7FB-ADAEF6174E81}" type="pres">
      <dgm:prSet presAssocID="{F7F8FC8C-1551-46C9-AD22-AFE428ECF4F6}" presName="wedge6Tx" presStyleLbl="node1" presStyleIdx="5" presStyleCnt="7">
        <dgm:presLayoutVars>
          <dgm:chMax val="0"/>
          <dgm:chPref val="0"/>
          <dgm:bulletEnabled val="1"/>
        </dgm:presLayoutVars>
      </dgm:prSet>
      <dgm:spPr/>
    </dgm:pt>
    <dgm:pt modelId="{D096D542-A82F-4E45-99E6-900276C5F6FB}" type="pres">
      <dgm:prSet presAssocID="{F7F8FC8C-1551-46C9-AD22-AFE428ECF4F6}" presName="wedge7" presStyleLbl="node1" presStyleIdx="6" presStyleCnt="7"/>
      <dgm:spPr/>
    </dgm:pt>
    <dgm:pt modelId="{3C1D02C9-E80F-4378-A4C8-1F165175A43D}" type="pres">
      <dgm:prSet presAssocID="{F7F8FC8C-1551-46C9-AD22-AFE428ECF4F6}" presName="dummy7a" presStyleCnt="0"/>
      <dgm:spPr/>
    </dgm:pt>
    <dgm:pt modelId="{6434B198-3E2E-48AA-BB05-FFB828DA1714}" type="pres">
      <dgm:prSet presAssocID="{F7F8FC8C-1551-46C9-AD22-AFE428ECF4F6}" presName="dummy7b" presStyleCnt="0"/>
      <dgm:spPr/>
    </dgm:pt>
    <dgm:pt modelId="{73764B64-C8F4-4599-A09B-0F9C5FAAB2C5}" type="pres">
      <dgm:prSet presAssocID="{F7F8FC8C-1551-46C9-AD22-AFE428ECF4F6}" presName="wedge7Tx" presStyleLbl="node1" presStyleIdx="6" presStyleCnt="7">
        <dgm:presLayoutVars>
          <dgm:chMax val="0"/>
          <dgm:chPref val="0"/>
          <dgm:bulletEnabled val="1"/>
        </dgm:presLayoutVars>
      </dgm:prSet>
      <dgm:spPr/>
    </dgm:pt>
    <dgm:pt modelId="{EE60C268-5396-44CC-8B62-BDB292E3A8EC}" type="pres">
      <dgm:prSet presAssocID="{DD3EAE25-FFEA-4CC5-B7E9-1050C19A7FD1}" presName="arrowWedge1" presStyleLbl="fgSibTrans2D1" presStyleIdx="0" presStyleCnt="7"/>
      <dgm:spPr/>
    </dgm:pt>
    <dgm:pt modelId="{8F24D4B6-D02E-42C6-A5FB-508920C3200B}" type="pres">
      <dgm:prSet presAssocID="{CE2F5AAD-9E85-4228-A42E-E3F586584408}" presName="arrowWedge2" presStyleLbl="fgSibTrans2D1" presStyleIdx="1" presStyleCnt="7"/>
      <dgm:spPr/>
    </dgm:pt>
    <dgm:pt modelId="{4C9DF43F-5F91-433A-AEC6-57D9A6A50220}" type="pres">
      <dgm:prSet presAssocID="{6DBFD8AE-7D0E-4016-9E38-003329283238}" presName="arrowWedge3" presStyleLbl="fgSibTrans2D1" presStyleIdx="2" presStyleCnt="7"/>
      <dgm:spPr/>
    </dgm:pt>
    <dgm:pt modelId="{B1A1957E-1116-4F45-A7F9-B9399642F4E6}" type="pres">
      <dgm:prSet presAssocID="{E028A4D4-7F03-4942-855D-59779C0F3FC8}" presName="arrowWedge4" presStyleLbl="fgSibTrans2D1" presStyleIdx="3" presStyleCnt="7"/>
      <dgm:spPr/>
    </dgm:pt>
    <dgm:pt modelId="{402C4DA5-D497-4705-89E7-9BD8067BFD87}" type="pres">
      <dgm:prSet presAssocID="{57EBAAB5-4C3E-4CF0-9608-81A4E0DE236D}" presName="arrowWedge5" presStyleLbl="fgSibTrans2D1" presStyleIdx="4" presStyleCnt="7"/>
      <dgm:spPr/>
    </dgm:pt>
    <dgm:pt modelId="{3B633C2D-F388-4E6C-8172-63F0B8BF58D2}" type="pres">
      <dgm:prSet presAssocID="{F2A5A873-5452-4819-A5DC-8E54C77414F6}" presName="arrowWedge6" presStyleLbl="fgSibTrans2D1" presStyleIdx="5" presStyleCnt="7"/>
      <dgm:spPr/>
    </dgm:pt>
    <dgm:pt modelId="{60FD115A-C2BA-4352-8DD6-785A798A1C7D}" type="pres">
      <dgm:prSet presAssocID="{5EE5DB82-0D9B-48D1-B22B-AC52A6720CD6}" presName="arrowWedge7" presStyleLbl="fgSibTrans2D1" presStyleIdx="6" presStyleCnt="7"/>
      <dgm:spPr/>
    </dgm:pt>
  </dgm:ptLst>
  <dgm:cxnLst>
    <dgm:cxn modelId="{746AEB11-8AFC-4CAC-834F-4B43C5945F4A}" type="presOf" srcId="{F7F8FC8C-1551-46C9-AD22-AFE428ECF4F6}" destId="{4D55394C-7F18-4E2B-BEE4-43A0E8E4E0C1}" srcOrd="0" destOrd="0" presId="urn:microsoft.com/office/officeart/2005/8/layout/cycle8"/>
    <dgm:cxn modelId="{0D266B19-D115-4F02-80E4-FF5EADA90B7E}" type="presOf" srcId="{BDF9E67F-9195-486C-BF96-572AFC9C826C}" destId="{22460466-A447-4BE4-9402-BB968607B11F}" srcOrd="0" destOrd="0" presId="urn:microsoft.com/office/officeart/2005/8/layout/cycle8"/>
    <dgm:cxn modelId="{939D4334-FE5A-4084-BA9D-F989DAED541E}" srcId="{F7F8FC8C-1551-46C9-AD22-AFE428ECF4F6}" destId="{74A87353-4CDF-43C8-AE62-321B4F498BAC}" srcOrd="7" destOrd="0" parTransId="{ECC6D69B-161A-4752-8883-BA5060BC8528}" sibTransId="{FC06E9AD-36CB-45CA-A8C7-76B370CDB836}"/>
    <dgm:cxn modelId="{E4B22A36-98B6-42D9-A4B3-D8EF23EABE58}" srcId="{F7F8FC8C-1551-46C9-AD22-AFE428ECF4F6}" destId="{7A216673-9A72-4835-8A41-90F369D661A4}" srcOrd="2" destOrd="0" parTransId="{47BAD876-CF5F-4037-8763-59AE041885CF}" sibTransId="{6DBFD8AE-7D0E-4016-9E38-003329283238}"/>
    <dgm:cxn modelId="{AF26145C-D747-4667-A105-74E803ED036E}" type="presOf" srcId="{C3A13DFF-F244-43E0-875B-9AB2A2A3DB74}" destId="{3076D2E6-FCC4-4AED-B37D-D5D45AC1A7B4}" srcOrd="0" destOrd="0" presId="urn:microsoft.com/office/officeart/2005/8/layout/cycle8"/>
    <dgm:cxn modelId="{01A5E65D-EA66-4DCF-BCBA-0D394CE85D09}" type="presOf" srcId="{E31F6C45-7F9A-4D5B-83C7-AF01F28C8071}" destId="{7A598E17-8994-4025-A1A4-85011249C4AE}" srcOrd="0" destOrd="0" presId="urn:microsoft.com/office/officeart/2005/8/layout/cycle8"/>
    <dgm:cxn modelId="{B2942863-4E96-4748-874C-BA414E755608}" type="presOf" srcId="{1662A06E-F0FA-4B67-927D-7A52F9F78F94}" destId="{73764B64-C8F4-4599-A09B-0F9C5FAAB2C5}" srcOrd="1" destOrd="0" presId="urn:microsoft.com/office/officeart/2005/8/layout/cycle8"/>
    <dgm:cxn modelId="{38A14256-7910-4679-B92E-21E8535950F1}" type="presOf" srcId="{1662A06E-F0FA-4B67-927D-7A52F9F78F94}" destId="{D096D542-A82F-4E45-99E6-900276C5F6FB}" srcOrd="0" destOrd="0" presId="urn:microsoft.com/office/officeart/2005/8/layout/cycle8"/>
    <dgm:cxn modelId="{A6F9D857-7F24-4367-8A70-8A71844278AE}" type="presOf" srcId="{E31F6C45-7F9A-4D5B-83C7-AF01F28C8071}" destId="{7767DB18-0637-45D7-9034-18CC3152AA03}" srcOrd="1" destOrd="0" presId="urn:microsoft.com/office/officeart/2005/8/layout/cycle8"/>
    <dgm:cxn modelId="{3C053089-42C2-4893-A07A-A4A218D5D26A}" type="presOf" srcId="{BDF9E67F-9195-486C-BF96-572AFC9C826C}" destId="{5015D41F-1BAA-45BE-AB58-7D5629811608}" srcOrd="1" destOrd="0" presId="urn:microsoft.com/office/officeart/2005/8/layout/cycle8"/>
    <dgm:cxn modelId="{AEC30398-0AC4-4582-B196-5A92C60991AD}" type="presOf" srcId="{D2733A77-F90A-46BC-ABC8-64AE5936EC63}" destId="{588F81B8-609C-4E7A-A7FB-ADAEF6174E81}" srcOrd="1" destOrd="0" presId="urn:microsoft.com/office/officeart/2005/8/layout/cycle8"/>
    <dgm:cxn modelId="{F18B299A-F69C-439D-8436-68C2D1DC871D}" srcId="{F7F8FC8C-1551-46C9-AD22-AFE428ECF4F6}" destId="{C3A13DFF-F244-43E0-875B-9AB2A2A3DB74}" srcOrd="1" destOrd="0" parTransId="{B660CEA3-0288-4DC7-9CCF-87D28BB50239}" sibTransId="{CE2F5AAD-9E85-4228-A42E-E3F586584408}"/>
    <dgm:cxn modelId="{A1788AA0-2CD9-4F65-A936-9BDB6974A822}" srcId="{F7F8FC8C-1551-46C9-AD22-AFE428ECF4F6}" destId="{1662A06E-F0FA-4B67-927D-7A52F9F78F94}" srcOrd="6" destOrd="0" parTransId="{36C620EC-0DFA-4359-8972-EFC287F36CD3}" sibTransId="{5EE5DB82-0D9B-48D1-B22B-AC52A6720CD6}"/>
    <dgm:cxn modelId="{36404EAE-243D-49AD-BA4B-C0B0B9CE64EE}" srcId="{F7F8FC8C-1551-46C9-AD22-AFE428ECF4F6}" destId="{A5E003E1-0A24-4E06-8FFE-04E7B212A90E}" srcOrd="3" destOrd="0" parTransId="{4AB615B0-045E-42AC-9B29-1FDE5329413A}" sibTransId="{E028A4D4-7F03-4942-855D-59779C0F3FC8}"/>
    <dgm:cxn modelId="{E5EB88B9-D0ED-4F6B-A942-1E1B77BDC0D4}" srcId="{F7F8FC8C-1551-46C9-AD22-AFE428ECF4F6}" destId="{E31F6C45-7F9A-4D5B-83C7-AF01F28C8071}" srcOrd="0" destOrd="0" parTransId="{B60001E9-6122-42D3-894C-938F6FE39B8F}" sibTransId="{DD3EAE25-FFEA-4CC5-B7E9-1050C19A7FD1}"/>
    <dgm:cxn modelId="{A7BFC8CB-34AA-49BB-BB15-63D669F83E4C}" srcId="{F7F8FC8C-1551-46C9-AD22-AFE428ECF4F6}" destId="{BDF9E67F-9195-486C-BF96-572AFC9C826C}" srcOrd="4" destOrd="0" parTransId="{175573F7-A141-44ED-A0F9-7D4839E326D8}" sibTransId="{57EBAAB5-4C3E-4CF0-9608-81A4E0DE236D}"/>
    <dgm:cxn modelId="{4BC819CC-1602-4A5D-80DA-B1D49FB3E078}" type="presOf" srcId="{C3A13DFF-F244-43E0-875B-9AB2A2A3DB74}" destId="{BCB6391A-731B-4E17-BE08-6EB9CAE7BA24}" srcOrd="1" destOrd="0" presId="urn:microsoft.com/office/officeart/2005/8/layout/cycle8"/>
    <dgm:cxn modelId="{1005C6DC-EB4C-44A5-BCE7-A89C8B2F0EEB}" type="presOf" srcId="{A5E003E1-0A24-4E06-8FFE-04E7B212A90E}" destId="{660B6B6B-A7BB-4A87-9F16-8A9C5BEC3419}" srcOrd="0" destOrd="0" presId="urn:microsoft.com/office/officeart/2005/8/layout/cycle8"/>
    <dgm:cxn modelId="{13CE91E4-682C-4250-A2E6-38958B62D0B3}" srcId="{F7F8FC8C-1551-46C9-AD22-AFE428ECF4F6}" destId="{D2733A77-F90A-46BC-ABC8-64AE5936EC63}" srcOrd="5" destOrd="0" parTransId="{452D9A47-6B2C-40EB-A9C0-7E48715601BA}" sibTransId="{F2A5A873-5452-4819-A5DC-8E54C77414F6}"/>
    <dgm:cxn modelId="{5F9129E6-6478-4A94-968D-187267653384}" type="presOf" srcId="{7A216673-9A72-4835-8A41-90F369D661A4}" destId="{032B081F-1068-425F-86E2-B686F9B0C036}" srcOrd="0" destOrd="0" presId="urn:microsoft.com/office/officeart/2005/8/layout/cycle8"/>
    <dgm:cxn modelId="{ACF2AEE7-B070-40C6-A748-4BCB93A846FE}" type="presOf" srcId="{7A216673-9A72-4835-8A41-90F369D661A4}" destId="{D347C1DA-67B2-466C-AC84-12AB4F6631B5}" srcOrd="1" destOrd="0" presId="urn:microsoft.com/office/officeart/2005/8/layout/cycle8"/>
    <dgm:cxn modelId="{213E3CF6-D589-4AC0-B901-94BE3FC6789D}" type="presOf" srcId="{D2733A77-F90A-46BC-ABC8-64AE5936EC63}" destId="{C15BEF05-6EE7-4145-B925-ED0FBB7039E2}" srcOrd="0" destOrd="0" presId="urn:microsoft.com/office/officeart/2005/8/layout/cycle8"/>
    <dgm:cxn modelId="{A88FB1FA-6FBA-4D3E-B702-E86D4588074F}" type="presOf" srcId="{A5E003E1-0A24-4E06-8FFE-04E7B212A90E}" destId="{EBF4FF64-9143-4948-9C0E-159815941DB4}" srcOrd="1" destOrd="0" presId="urn:microsoft.com/office/officeart/2005/8/layout/cycle8"/>
    <dgm:cxn modelId="{64E3A62E-AB9B-4003-97DF-AE78A9D44B93}" type="presParOf" srcId="{4D55394C-7F18-4E2B-BEE4-43A0E8E4E0C1}" destId="{7A598E17-8994-4025-A1A4-85011249C4AE}" srcOrd="0" destOrd="0" presId="urn:microsoft.com/office/officeart/2005/8/layout/cycle8"/>
    <dgm:cxn modelId="{C41CF206-69A2-442D-8B58-65311FC89EBB}" type="presParOf" srcId="{4D55394C-7F18-4E2B-BEE4-43A0E8E4E0C1}" destId="{A6538F2F-9CAF-426D-ACD5-3B7409907A02}" srcOrd="1" destOrd="0" presId="urn:microsoft.com/office/officeart/2005/8/layout/cycle8"/>
    <dgm:cxn modelId="{D925D844-D544-4772-A54C-7AB5E019365A}" type="presParOf" srcId="{4D55394C-7F18-4E2B-BEE4-43A0E8E4E0C1}" destId="{BCFF53C9-A227-446C-A945-A2911D8E1D4B}" srcOrd="2" destOrd="0" presId="urn:microsoft.com/office/officeart/2005/8/layout/cycle8"/>
    <dgm:cxn modelId="{5EE5C4F5-9FF6-411B-9722-38E0D05ABAA2}" type="presParOf" srcId="{4D55394C-7F18-4E2B-BEE4-43A0E8E4E0C1}" destId="{7767DB18-0637-45D7-9034-18CC3152AA03}" srcOrd="3" destOrd="0" presId="urn:microsoft.com/office/officeart/2005/8/layout/cycle8"/>
    <dgm:cxn modelId="{4F062D4C-626D-42AF-80B1-DDBBE6A31FD8}" type="presParOf" srcId="{4D55394C-7F18-4E2B-BEE4-43A0E8E4E0C1}" destId="{3076D2E6-FCC4-4AED-B37D-D5D45AC1A7B4}" srcOrd="4" destOrd="0" presId="urn:microsoft.com/office/officeart/2005/8/layout/cycle8"/>
    <dgm:cxn modelId="{D4C1F6F0-72D2-4643-B19D-D240FFB71284}" type="presParOf" srcId="{4D55394C-7F18-4E2B-BEE4-43A0E8E4E0C1}" destId="{4E04CAA4-C020-4E51-8EA4-3331F16F362D}" srcOrd="5" destOrd="0" presId="urn:microsoft.com/office/officeart/2005/8/layout/cycle8"/>
    <dgm:cxn modelId="{9B939807-4491-42B4-B801-B48E46382939}" type="presParOf" srcId="{4D55394C-7F18-4E2B-BEE4-43A0E8E4E0C1}" destId="{CBD710C8-60AF-4247-BF0B-DEDAB6E3AFF9}" srcOrd="6" destOrd="0" presId="urn:microsoft.com/office/officeart/2005/8/layout/cycle8"/>
    <dgm:cxn modelId="{995D2960-5A65-4116-9AA7-28AABBF7179F}" type="presParOf" srcId="{4D55394C-7F18-4E2B-BEE4-43A0E8E4E0C1}" destId="{BCB6391A-731B-4E17-BE08-6EB9CAE7BA24}" srcOrd="7" destOrd="0" presId="urn:microsoft.com/office/officeart/2005/8/layout/cycle8"/>
    <dgm:cxn modelId="{3832E71F-5D11-4F26-9A07-64B5984C6D0B}" type="presParOf" srcId="{4D55394C-7F18-4E2B-BEE4-43A0E8E4E0C1}" destId="{032B081F-1068-425F-86E2-B686F9B0C036}" srcOrd="8" destOrd="0" presId="urn:microsoft.com/office/officeart/2005/8/layout/cycle8"/>
    <dgm:cxn modelId="{FBEC5C61-8B55-400D-9A76-124119BC20BE}" type="presParOf" srcId="{4D55394C-7F18-4E2B-BEE4-43A0E8E4E0C1}" destId="{9BA6E44B-F09D-4ED1-84D8-8DA0FC01C723}" srcOrd="9" destOrd="0" presId="urn:microsoft.com/office/officeart/2005/8/layout/cycle8"/>
    <dgm:cxn modelId="{F62352F9-2095-4EEB-8C93-2604D8B318B5}" type="presParOf" srcId="{4D55394C-7F18-4E2B-BEE4-43A0E8E4E0C1}" destId="{802777B3-69E9-4475-A6C2-12FC24A6F704}" srcOrd="10" destOrd="0" presId="urn:microsoft.com/office/officeart/2005/8/layout/cycle8"/>
    <dgm:cxn modelId="{10C3C164-BA9C-4886-9573-507D0C34EC27}" type="presParOf" srcId="{4D55394C-7F18-4E2B-BEE4-43A0E8E4E0C1}" destId="{D347C1DA-67B2-466C-AC84-12AB4F6631B5}" srcOrd="11" destOrd="0" presId="urn:microsoft.com/office/officeart/2005/8/layout/cycle8"/>
    <dgm:cxn modelId="{FC46A9BE-5715-4C88-BD23-F0C834FA3352}" type="presParOf" srcId="{4D55394C-7F18-4E2B-BEE4-43A0E8E4E0C1}" destId="{660B6B6B-A7BB-4A87-9F16-8A9C5BEC3419}" srcOrd="12" destOrd="0" presId="urn:microsoft.com/office/officeart/2005/8/layout/cycle8"/>
    <dgm:cxn modelId="{8AC35C75-9F27-42CA-AA0C-E70A40752061}" type="presParOf" srcId="{4D55394C-7F18-4E2B-BEE4-43A0E8E4E0C1}" destId="{D0033422-98E6-4CE7-81AE-71D4F4C0ED98}" srcOrd="13" destOrd="0" presId="urn:microsoft.com/office/officeart/2005/8/layout/cycle8"/>
    <dgm:cxn modelId="{F9521FE6-47AD-4E5F-B13A-A2640DE406F3}" type="presParOf" srcId="{4D55394C-7F18-4E2B-BEE4-43A0E8E4E0C1}" destId="{33D436CC-C515-49AC-B3D3-C7E19D0B3153}" srcOrd="14" destOrd="0" presId="urn:microsoft.com/office/officeart/2005/8/layout/cycle8"/>
    <dgm:cxn modelId="{109C903C-B3E7-4392-96A3-ACC5FA88D258}" type="presParOf" srcId="{4D55394C-7F18-4E2B-BEE4-43A0E8E4E0C1}" destId="{EBF4FF64-9143-4948-9C0E-159815941DB4}" srcOrd="15" destOrd="0" presId="urn:microsoft.com/office/officeart/2005/8/layout/cycle8"/>
    <dgm:cxn modelId="{D02F21F0-D8D8-43A4-AC42-F4AE03191A6F}" type="presParOf" srcId="{4D55394C-7F18-4E2B-BEE4-43A0E8E4E0C1}" destId="{22460466-A447-4BE4-9402-BB968607B11F}" srcOrd="16" destOrd="0" presId="urn:microsoft.com/office/officeart/2005/8/layout/cycle8"/>
    <dgm:cxn modelId="{D01300C8-061B-4D48-BB09-D6A583951391}" type="presParOf" srcId="{4D55394C-7F18-4E2B-BEE4-43A0E8E4E0C1}" destId="{13B4ABEC-E96A-4488-B238-A5291EE7DDA8}" srcOrd="17" destOrd="0" presId="urn:microsoft.com/office/officeart/2005/8/layout/cycle8"/>
    <dgm:cxn modelId="{F081C20B-27C5-48A7-8C89-2CD3681CC168}" type="presParOf" srcId="{4D55394C-7F18-4E2B-BEE4-43A0E8E4E0C1}" destId="{1B9549D9-8DF7-48DF-ACEA-6D0A8E3791F9}" srcOrd="18" destOrd="0" presId="urn:microsoft.com/office/officeart/2005/8/layout/cycle8"/>
    <dgm:cxn modelId="{19DF0E8A-7F78-4351-B4B2-87E5F52BA5B5}" type="presParOf" srcId="{4D55394C-7F18-4E2B-BEE4-43A0E8E4E0C1}" destId="{5015D41F-1BAA-45BE-AB58-7D5629811608}" srcOrd="19" destOrd="0" presId="urn:microsoft.com/office/officeart/2005/8/layout/cycle8"/>
    <dgm:cxn modelId="{BAC80F16-DDE4-47DF-B10C-A0F1C3385737}" type="presParOf" srcId="{4D55394C-7F18-4E2B-BEE4-43A0E8E4E0C1}" destId="{C15BEF05-6EE7-4145-B925-ED0FBB7039E2}" srcOrd="20" destOrd="0" presId="urn:microsoft.com/office/officeart/2005/8/layout/cycle8"/>
    <dgm:cxn modelId="{1F72E2F6-6F7D-4F09-B9F3-4811BDC765FA}" type="presParOf" srcId="{4D55394C-7F18-4E2B-BEE4-43A0E8E4E0C1}" destId="{68FA10B4-FAC9-49B0-823C-7D77BFDC35AE}" srcOrd="21" destOrd="0" presId="urn:microsoft.com/office/officeart/2005/8/layout/cycle8"/>
    <dgm:cxn modelId="{4B3B80E5-F546-4F8D-A35E-3033286BC8A9}" type="presParOf" srcId="{4D55394C-7F18-4E2B-BEE4-43A0E8E4E0C1}" destId="{2A6CCD9E-86CE-4D16-B000-2E5F76CEA336}" srcOrd="22" destOrd="0" presId="urn:microsoft.com/office/officeart/2005/8/layout/cycle8"/>
    <dgm:cxn modelId="{4438F93C-143C-4754-A4B7-33F036A699A9}" type="presParOf" srcId="{4D55394C-7F18-4E2B-BEE4-43A0E8E4E0C1}" destId="{588F81B8-609C-4E7A-A7FB-ADAEF6174E81}" srcOrd="23" destOrd="0" presId="urn:microsoft.com/office/officeart/2005/8/layout/cycle8"/>
    <dgm:cxn modelId="{D1CB04E4-3E17-46FE-B36B-5E7B558E1616}" type="presParOf" srcId="{4D55394C-7F18-4E2B-BEE4-43A0E8E4E0C1}" destId="{D096D542-A82F-4E45-99E6-900276C5F6FB}" srcOrd="24" destOrd="0" presId="urn:microsoft.com/office/officeart/2005/8/layout/cycle8"/>
    <dgm:cxn modelId="{4829835F-CCC2-455B-AE9A-3F0AD49D5BF3}" type="presParOf" srcId="{4D55394C-7F18-4E2B-BEE4-43A0E8E4E0C1}" destId="{3C1D02C9-E80F-4378-A4C8-1F165175A43D}" srcOrd="25" destOrd="0" presId="urn:microsoft.com/office/officeart/2005/8/layout/cycle8"/>
    <dgm:cxn modelId="{76828211-4B91-4F50-B9FD-FFE0BEBB894B}" type="presParOf" srcId="{4D55394C-7F18-4E2B-BEE4-43A0E8E4E0C1}" destId="{6434B198-3E2E-48AA-BB05-FFB828DA1714}" srcOrd="26" destOrd="0" presId="urn:microsoft.com/office/officeart/2005/8/layout/cycle8"/>
    <dgm:cxn modelId="{6B04581D-82E6-40D3-BC47-69D53C09E585}" type="presParOf" srcId="{4D55394C-7F18-4E2B-BEE4-43A0E8E4E0C1}" destId="{73764B64-C8F4-4599-A09B-0F9C5FAAB2C5}" srcOrd="27" destOrd="0" presId="urn:microsoft.com/office/officeart/2005/8/layout/cycle8"/>
    <dgm:cxn modelId="{A9FC0488-CD58-4298-975E-64D415358ACA}" type="presParOf" srcId="{4D55394C-7F18-4E2B-BEE4-43A0E8E4E0C1}" destId="{EE60C268-5396-44CC-8B62-BDB292E3A8EC}" srcOrd="28" destOrd="0" presId="urn:microsoft.com/office/officeart/2005/8/layout/cycle8"/>
    <dgm:cxn modelId="{10515C84-7DA3-4C36-A142-48843FE5B72D}" type="presParOf" srcId="{4D55394C-7F18-4E2B-BEE4-43A0E8E4E0C1}" destId="{8F24D4B6-D02E-42C6-A5FB-508920C3200B}" srcOrd="29" destOrd="0" presId="urn:microsoft.com/office/officeart/2005/8/layout/cycle8"/>
    <dgm:cxn modelId="{3D32683F-CE3A-4459-ADCA-8F950ABAA481}" type="presParOf" srcId="{4D55394C-7F18-4E2B-BEE4-43A0E8E4E0C1}" destId="{4C9DF43F-5F91-433A-AEC6-57D9A6A50220}" srcOrd="30" destOrd="0" presId="urn:microsoft.com/office/officeart/2005/8/layout/cycle8"/>
    <dgm:cxn modelId="{C7A4F773-5D5A-4346-B116-67E507AE48F0}" type="presParOf" srcId="{4D55394C-7F18-4E2B-BEE4-43A0E8E4E0C1}" destId="{B1A1957E-1116-4F45-A7F9-B9399642F4E6}" srcOrd="31" destOrd="0" presId="urn:microsoft.com/office/officeart/2005/8/layout/cycle8"/>
    <dgm:cxn modelId="{034BB012-E201-4AD9-BA33-8362AD851C04}" type="presParOf" srcId="{4D55394C-7F18-4E2B-BEE4-43A0E8E4E0C1}" destId="{402C4DA5-D497-4705-89E7-9BD8067BFD87}" srcOrd="32" destOrd="0" presId="urn:microsoft.com/office/officeart/2005/8/layout/cycle8"/>
    <dgm:cxn modelId="{B2477354-52E2-4830-85D2-F7D487F1F63B}" type="presParOf" srcId="{4D55394C-7F18-4E2B-BEE4-43A0E8E4E0C1}" destId="{3B633C2D-F388-4E6C-8172-63F0B8BF58D2}" srcOrd="33" destOrd="0" presId="urn:microsoft.com/office/officeart/2005/8/layout/cycle8"/>
    <dgm:cxn modelId="{3473A7E9-6EFB-4A7C-A9BA-68C4B76819A4}" type="presParOf" srcId="{4D55394C-7F18-4E2B-BEE4-43A0E8E4E0C1}" destId="{60FD115A-C2BA-4352-8DD6-785A798A1C7D}" srcOrd="3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598E17-8994-4025-A1A4-85011249C4AE}">
      <dsp:nvSpPr>
        <dsp:cNvPr id="0" name=""/>
        <dsp:cNvSpPr/>
      </dsp:nvSpPr>
      <dsp:spPr>
        <a:xfrm>
          <a:off x="1249450" y="417856"/>
          <a:ext cx="5754093" cy="5754093"/>
        </a:xfrm>
        <a:prstGeom prst="pie">
          <a:avLst>
            <a:gd name="adj1" fmla="val 16200000"/>
            <a:gd name="adj2" fmla="val 19285716"/>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Loading Dataset</a:t>
          </a:r>
        </a:p>
      </dsp:txBody>
      <dsp:txXfrm>
        <a:off x="4272404" y="952165"/>
        <a:ext cx="1370022" cy="1096017"/>
      </dsp:txXfrm>
    </dsp:sp>
    <dsp:sp modelId="{3076D2E6-FCC4-4AED-B37D-D5D45AC1A7B4}">
      <dsp:nvSpPr>
        <dsp:cNvPr id="0" name=""/>
        <dsp:cNvSpPr/>
      </dsp:nvSpPr>
      <dsp:spPr>
        <a:xfrm>
          <a:off x="1323432" y="510333"/>
          <a:ext cx="5754093" cy="5754093"/>
        </a:xfrm>
        <a:prstGeom prst="pie">
          <a:avLst>
            <a:gd name="adj1" fmla="val 19285716"/>
            <a:gd name="adj2" fmla="val 771428"/>
          </a:avLst>
        </a:prstGeom>
        <a:gradFill rotWithShape="0">
          <a:gsLst>
            <a:gs pos="0">
              <a:schemeClr val="accent2">
                <a:hueOff val="225802"/>
                <a:satOff val="-1105"/>
                <a:lumOff val="621"/>
                <a:alphaOff val="0"/>
                <a:tint val="98000"/>
                <a:lumMod val="114000"/>
              </a:schemeClr>
            </a:gs>
            <a:gs pos="100000">
              <a:schemeClr val="accent2">
                <a:hueOff val="225802"/>
                <a:satOff val="-1105"/>
                <a:lumOff val="621"/>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Finding null values.</a:t>
          </a:r>
        </a:p>
      </dsp:txBody>
      <dsp:txXfrm>
        <a:off x="5231420" y="2596192"/>
        <a:ext cx="1575525" cy="959015"/>
      </dsp:txXfrm>
    </dsp:sp>
    <dsp:sp modelId="{032B081F-1068-425F-86E2-B686F9B0C036}">
      <dsp:nvSpPr>
        <dsp:cNvPr id="0" name=""/>
        <dsp:cNvSpPr/>
      </dsp:nvSpPr>
      <dsp:spPr>
        <a:xfrm>
          <a:off x="1296716" y="626785"/>
          <a:ext cx="5754093" cy="5754093"/>
        </a:xfrm>
        <a:prstGeom prst="pie">
          <a:avLst>
            <a:gd name="adj1" fmla="val 771428"/>
            <a:gd name="adj2" fmla="val 3857143"/>
          </a:avLst>
        </a:prstGeom>
        <a:gradFill rotWithShape="0">
          <a:gsLst>
            <a:gs pos="0">
              <a:schemeClr val="accent2">
                <a:hueOff val="451605"/>
                <a:satOff val="-2211"/>
                <a:lumOff val="1242"/>
                <a:alphaOff val="0"/>
                <a:tint val="98000"/>
                <a:lumMod val="114000"/>
              </a:schemeClr>
            </a:gs>
            <a:gs pos="100000">
              <a:schemeClr val="accent2">
                <a:hueOff val="451605"/>
                <a:satOff val="-2211"/>
                <a:lumOff val="1242"/>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rtl="0">
            <a:lnSpc>
              <a:spcPct val="90000"/>
            </a:lnSpc>
            <a:spcBef>
              <a:spcPct val="0"/>
            </a:spcBef>
            <a:spcAft>
              <a:spcPct val="35000"/>
            </a:spcAft>
            <a:buNone/>
          </a:pPr>
          <a:r>
            <a:rPr lang="en-US" sz="1000" kern="1200" dirty="0"/>
            <a:t>Feature Engineering</a:t>
          </a:r>
        </a:p>
      </dsp:txBody>
      <dsp:txXfrm>
        <a:off x="4991666" y="4034715"/>
        <a:ext cx="1370022" cy="1061767"/>
      </dsp:txXfrm>
    </dsp:sp>
    <dsp:sp modelId="{660B6B6B-A7BB-4A87-9F16-8A9C5BEC3419}">
      <dsp:nvSpPr>
        <dsp:cNvPr id="0" name=""/>
        <dsp:cNvSpPr/>
      </dsp:nvSpPr>
      <dsp:spPr>
        <a:xfrm>
          <a:off x="1189854" y="678160"/>
          <a:ext cx="5754093" cy="5754093"/>
        </a:xfrm>
        <a:prstGeom prst="pie">
          <a:avLst>
            <a:gd name="adj1" fmla="val 3857226"/>
            <a:gd name="adj2" fmla="val 6942858"/>
          </a:avLst>
        </a:prstGeom>
        <a:gradFill rotWithShape="0">
          <a:gsLst>
            <a:gs pos="0">
              <a:schemeClr val="accent2">
                <a:hueOff val="677407"/>
                <a:satOff val="-3316"/>
                <a:lumOff val="1862"/>
                <a:alphaOff val="0"/>
                <a:tint val="98000"/>
                <a:lumMod val="114000"/>
              </a:schemeClr>
            </a:gs>
            <a:gs pos="100000">
              <a:schemeClr val="accent2">
                <a:hueOff val="677407"/>
                <a:satOff val="-3316"/>
                <a:lumOff val="1862"/>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rtl="0">
            <a:lnSpc>
              <a:spcPct val="90000"/>
            </a:lnSpc>
            <a:spcBef>
              <a:spcPct val="0"/>
            </a:spcBef>
            <a:spcAft>
              <a:spcPct val="35000"/>
            </a:spcAft>
            <a:buNone/>
          </a:pPr>
          <a:r>
            <a:rPr lang="en-US" sz="1000" kern="1200" dirty="0">
              <a:latin typeface="Century Gothic" panose="020B0502020202020204"/>
            </a:rPr>
            <a:t> Feature Engineering</a:t>
          </a:r>
        </a:p>
      </dsp:txBody>
      <dsp:txXfrm>
        <a:off x="3399015" y="5199234"/>
        <a:ext cx="1335771" cy="959015"/>
      </dsp:txXfrm>
    </dsp:sp>
    <dsp:sp modelId="{22460466-A447-4BE4-9402-BB968607B11F}">
      <dsp:nvSpPr>
        <dsp:cNvPr id="0" name=""/>
        <dsp:cNvSpPr/>
      </dsp:nvSpPr>
      <dsp:spPr>
        <a:xfrm>
          <a:off x="1082993" y="626785"/>
          <a:ext cx="5754093" cy="5754093"/>
        </a:xfrm>
        <a:prstGeom prst="pie">
          <a:avLst>
            <a:gd name="adj1" fmla="val 6942858"/>
            <a:gd name="adj2" fmla="val 10028574"/>
          </a:avLst>
        </a:prstGeom>
        <a:gradFill rotWithShape="0">
          <a:gsLst>
            <a:gs pos="0">
              <a:schemeClr val="accent2">
                <a:hueOff val="903209"/>
                <a:satOff val="-4421"/>
                <a:lumOff val="2483"/>
                <a:alphaOff val="0"/>
                <a:tint val="98000"/>
                <a:lumMod val="114000"/>
              </a:schemeClr>
            </a:gs>
            <a:gs pos="100000">
              <a:schemeClr val="accent2">
                <a:hueOff val="903209"/>
                <a:satOff val="-4421"/>
                <a:lumOff val="2483"/>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rtl="0">
            <a:lnSpc>
              <a:spcPct val="90000"/>
            </a:lnSpc>
            <a:spcBef>
              <a:spcPct val="0"/>
            </a:spcBef>
            <a:spcAft>
              <a:spcPct val="35000"/>
            </a:spcAft>
            <a:buNone/>
          </a:pPr>
          <a:r>
            <a:rPr lang="en-US" sz="1000" kern="1200" dirty="0"/>
            <a:t>Data </a:t>
          </a:r>
          <a:r>
            <a:rPr lang="en-US" sz="1000" kern="1200" dirty="0">
              <a:latin typeface="Century Gothic" panose="020B0502020202020204"/>
            </a:rPr>
            <a:t>Visualization</a:t>
          </a:r>
        </a:p>
      </dsp:txBody>
      <dsp:txXfrm>
        <a:off x="1772114" y="4034715"/>
        <a:ext cx="1370022" cy="1061767"/>
      </dsp:txXfrm>
    </dsp:sp>
    <dsp:sp modelId="{C15BEF05-6EE7-4145-B925-ED0FBB7039E2}">
      <dsp:nvSpPr>
        <dsp:cNvPr id="0" name=""/>
        <dsp:cNvSpPr/>
      </dsp:nvSpPr>
      <dsp:spPr>
        <a:xfrm>
          <a:off x="1056277" y="510333"/>
          <a:ext cx="5754093" cy="5754093"/>
        </a:xfrm>
        <a:prstGeom prst="pie">
          <a:avLst>
            <a:gd name="adj1" fmla="val 10028574"/>
            <a:gd name="adj2" fmla="val 13114284"/>
          </a:avLst>
        </a:prstGeom>
        <a:gradFill rotWithShape="0">
          <a:gsLst>
            <a:gs pos="0">
              <a:schemeClr val="accent2">
                <a:hueOff val="1129012"/>
                <a:satOff val="-5527"/>
                <a:lumOff val="3104"/>
                <a:alphaOff val="0"/>
                <a:tint val="98000"/>
                <a:lumMod val="114000"/>
              </a:schemeClr>
            </a:gs>
            <a:gs pos="100000">
              <a:schemeClr val="accent2">
                <a:hueOff val="1129012"/>
                <a:satOff val="-5527"/>
                <a:lumOff val="3104"/>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Century Gothic" panose="020B0502020202020204"/>
            </a:rPr>
            <a:t>Finding</a:t>
          </a:r>
          <a:r>
            <a:rPr lang="en-US" sz="1000" kern="1200" dirty="0"/>
            <a:t> Outliers</a:t>
          </a:r>
        </a:p>
      </dsp:txBody>
      <dsp:txXfrm>
        <a:off x="1326857" y="2596192"/>
        <a:ext cx="1575525" cy="959015"/>
      </dsp:txXfrm>
    </dsp:sp>
    <dsp:sp modelId="{D096D542-A82F-4E45-99E6-900276C5F6FB}">
      <dsp:nvSpPr>
        <dsp:cNvPr id="0" name=""/>
        <dsp:cNvSpPr/>
      </dsp:nvSpPr>
      <dsp:spPr>
        <a:xfrm>
          <a:off x="1130258" y="417856"/>
          <a:ext cx="5754093" cy="5754093"/>
        </a:xfrm>
        <a:prstGeom prst="pie">
          <a:avLst>
            <a:gd name="adj1" fmla="val 13114284"/>
            <a:gd name="adj2" fmla="val 16200000"/>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Finding Skewness</a:t>
          </a:r>
        </a:p>
      </dsp:txBody>
      <dsp:txXfrm>
        <a:off x="2491375" y="952165"/>
        <a:ext cx="1370022" cy="1096017"/>
      </dsp:txXfrm>
    </dsp:sp>
    <dsp:sp modelId="{EE60C268-5396-44CC-8B62-BDB292E3A8EC}">
      <dsp:nvSpPr>
        <dsp:cNvPr id="0" name=""/>
        <dsp:cNvSpPr/>
      </dsp:nvSpPr>
      <dsp:spPr>
        <a:xfrm>
          <a:off x="892958" y="61650"/>
          <a:ext cx="6466504" cy="6466504"/>
        </a:xfrm>
        <a:prstGeom prst="circularArrow">
          <a:avLst>
            <a:gd name="adj1" fmla="val 5085"/>
            <a:gd name="adj2" fmla="val 327528"/>
            <a:gd name="adj3" fmla="val 18957827"/>
            <a:gd name="adj4" fmla="val 16200343"/>
            <a:gd name="adj5" fmla="val 5932"/>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8F24D4B6-D02E-42C6-A5FB-508920C3200B}">
      <dsp:nvSpPr>
        <dsp:cNvPr id="0" name=""/>
        <dsp:cNvSpPr/>
      </dsp:nvSpPr>
      <dsp:spPr>
        <a:xfrm>
          <a:off x="967404" y="154536"/>
          <a:ext cx="6466504" cy="6466504"/>
        </a:xfrm>
        <a:prstGeom prst="circularArrow">
          <a:avLst>
            <a:gd name="adj1" fmla="val 5085"/>
            <a:gd name="adj2" fmla="val 327528"/>
            <a:gd name="adj3" fmla="val 443744"/>
            <a:gd name="adj4" fmla="val 19285776"/>
            <a:gd name="adj5" fmla="val 5932"/>
          </a:avLst>
        </a:prstGeom>
        <a:gradFill rotWithShape="0">
          <a:gsLst>
            <a:gs pos="0">
              <a:schemeClr val="accent2">
                <a:hueOff val="225802"/>
                <a:satOff val="-1105"/>
                <a:lumOff val="621"/>
                <a:alphaOff val="0"/>
                <a:tint val="98000"/>
                <a:lumMod val="114000"/>
              </a:schemeClr>
            </a:gs>
            <a:gs pos="100000">
              <a:schemeClr val="accent2">
                <a:hueOff val="225802"/>
                <a:satOff val="-1105"/>
                <a:lumOff val="621"/>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4C9DF43F-5F91-433A-AEC6-57D9A6A50220}">
      <dsp:nvSpPr>
        <dsp:cNvPr id="0" name=""/>
        <dsp:cNvSpPr/>
      </dsp:nvSpPr>
      <dsp:spPr>
        <a:xfrm>
          <a:off x="940594" y="270718"/>
          <a:ext cx="6466504" cy="6466504"/>
        </a:xfrm>
        <a:prstGeom prst="circularArrow">
          <a:avLst>
            <a:gd name="adj1" fmla="val 5085"/>
            <a:gd name="adj2" fmla="val 327528"/>
            <a:gd name="adj3" fmla="val 3529100"/>
            <a:gd name="adj4" fmla="val 770764"/>
            <a:gd name="adj5" fmla="val 5932"/>
          </a:avLst>
        </a:prstGeom>
        <a:gradFill rotWithShape="0">
          <a:gsLst>
            <a:gs pos="0">
              <a:schemeClr val="accent2">
                <a:hueOff val="451605"/>
                <a:satOff val="-2211"/>
                <a:lumOff val="1242"/>
                <a:alphaOff val="0"/>
                <a:tint val="98000"/>
                <a:lumMod val="114000"/>
              </a:schemeClr>
            </a:gs>
            <a:gs pos="100000">
              <a:schemeClr val="accent2">
                <a:hueOff val="451605"/>
                <a:satOff val="-2211"/>
                <a:lumOff val="1242"/>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B1A1957E-1116-4F45-A7F9-B9399642F4E6}">
      <dsp:nvSpPr>
        <dsp:cNvPr id="0" name=""/>
        <dsp:cNvSpPr/>
      </dsp:nvSpPr>
      <dsp:spPr>
        <a:xfrm>
          <a:off x="833649" y="321804"/>
          <a:ext cx="6466504" cy="6466504"/>
        </a:xfrm>
        <a:prstGeom prst="circularArrow">
          <a:avLst>
            <a:gd name="adj1" fmla="val 5085"/>
            <a:gd name="adj2" fmla="val 327528"/>
            <a:gd name="adj3" fmla="val 6615046"/>
            <a:gd name="adj4" fmla="val 3857426"/>
            <a:gd name="adj5" fmla="val 5932"/>
          </a:avLst>
        </a:prstGeom>
        <a:gradFill rotWithShape="0">
          <a:gsLst>
            <a:gs pos="0">
              <a:schemeClr val="accent2">
                <a:hueOff val="677407"/>
                <a:satOff val="-3316"/>
                <a:lumOff val="1862"/>
                <a:alphaOff val="0"/>
                <a:tint val="98000"/>
                <a:lumMod val="114000"/>
              </a:schemeClr>
            </a:gs>
            <a:gs pos="100000">
              <a:schemeClr val="accent2">
                <a:hueOff val="677407"/>
                <a:satOff val="-3316"/>
                <a:lumOff val="1862"/>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402C4DA5-D497-4705-89E7-9BD8067BFD87}">
      <dsp:nvSpPr>
        <dsp:cNvPr id="0" name=""/>
        <dsp:cNvSpPr/>
      </dsp:nvSpPr>
      <dsp:spPr>
        <a:xfrm>
          <a:off x="726703" y="270718"/>
          <a:ext cx="6466504" cy="6466504"/>
        </a:xfrm>
        <a:prstGeom prst="circularArrow">
          <a:avLst>
            <a:gd name="adj1" fmla="val 5085"/>
            <a:gd name="adj2" fmla="val 327528"/>
            <a:gd name="adj3" fmla="val 9701707"/>
            <a:gd name="adj4" fmla="val 6943371"/>
            <a:gd name="adj5" fmla="val 5932"/>
          </a:avLst>
        </a:prstGeom>
        <a:gradFill rotWithShape="0">
          <a:gsLst>
            <a:gs pos="0">
              <a:schemeClr val="accent2">
                <a:hueOff val="903209"/>
                <a:satOff val="-4421"/>
                <a:lumOff val="2483"/>
                <a:alphaOff val="0"/>
                <a:tint val="98000"/>
                <a:lumMod val="114000"/>
              </a:schemeClr>
            </a:gs>
            <a:gs pos="100000">
              <a:schemeClr val="accent2">
                <a:hueOff val="903209"/>
                <a:satOff val="-4421"/>
                <a:lumOff val="2483"/>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3B633C2D-F388-4E6C-8172-63F0B8BF58D2}">
      <dsp:nvSpPr>
        <dsp:cNvPr id="0" name=""/>
        <dsp:cNvSpPr/>
      </dsp:nvSpPr>
      <dsp:spPr>
        <a:xfrm>
          <a:off x="699893" y="154536"/>
          <a:ext cx="6466504" cy="6466504"/>
        </a:xfrm>
        <a:prstGeom prst="circularArrow">
          <a:avLst>
            <a:gd name="adj1" fmla="val 5085"/>
            <a:gd name="adj2" fmla="val 327528"/>
            <a:gd name="adj3" fmla="val 12786695"/>
            <a:gd name="adj4" fmla="val 10028727"/>
            <a:gd name="adj5" fmla="val 5932"/>
          </a:avLst>
        </a:prstGeom>
        <a:gradFill rotWithShape="0">
          <a:gsLst>
            <a:gs pos="0">
              <a:schemeClr val="accent2">
                <a:hueOff val="1129012"/>
                <a:satOff val="-5527"/>
                <a:lumOff val="3104"/>
                <a:alphaOff val="0"/>
                <a:tint val="98000"/>
                <a:lumMod val="114000"/>
              </a:schemeClr>
            </a:gs>
            <a:gs pos="100000">
              <a:schemeClr val="accent2">
                <a:hueOff val="1129012"/>
                <a:satOff val="-5527"/>
                <a:lumOff val="3104"/>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60FD115A-C2BA-4352-8DD6-785A798A1C7D}">
      <dsp:nvSpPr>
        <dsp:cNvPr id="0" name=""/>
        <dsp:cNvSpPr/>
      </dsp:nvSpPr>
      <dsp:spPr>
        <a:xfrm>
          <a:off x="774340" y="61650"/>
          <a:ext cx="6466504" cy="6466504"/>
        </a:xfrm>
        <a:prstGeom prst="circularArrow">
          <a:avLst>
            <a:gd name="adj1" fmla="val 5085"/>
            <a:gd name="adj2" fmla="val 327528"/>
            <a:gd name="adj3" fmla="val 15872129"/>
            <a:gd name="adj4" fmla="val 13114645"/>
            <a:gd name="adj5" fmla="val 5932"/>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3602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35081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26666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42291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62576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4126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98506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021748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5501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04263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34981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7/10/2022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16248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7/10/2022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93516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7/10/2022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23025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7/10/2022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25699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7/10/2022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7878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36690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7/10/2022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238112882"/>
      </p:ext>
    </p:extLst>
  </p:cSld>
  <p:clrMap bg1="dk1" tx1="lt1" bg2="dk2" tx2="lt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 id="2147483854"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jpeg"/><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jpeg"/><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jpeg"/><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7.jpeg"/><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42.png"/><Relationship Id="rId5" Type="http://schemas.openxmlformats.org/officeDocument/2006/relationships/image" Target="../media/image5.png"/><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794B0903-6B17-CA11-899D-4E3FD2AD8E1B}"/>
              </a:ext>
            </a:extLst>
          </p:cNvPr>
          <p:cNvPicPr>
            <a:picLocks noChangeAspect="1"/>
          </p:cNvPicPr>
          <p:nvPr/>
        </p:nvPicPr>
        <p:blipFill rotWithShape="1">
          <a:blip r:embed="rId2"/>
          <a:srcRect l="13091" r="9173"/>
          <a:stretch/>
        </p:blipFill>
        <p:spPr>
          <a:xfrm>
            <a:off x="-2" y="10"/>
            <a:ext cx="8668512" cy="6857990"/>
          </a:xfrm>
          <a:prstGeom prst="rect">
            <a:avLst/>
          </a:prstGeom>
        </p:spPr>
      </p:pic>
      <p:sp>
        <p:nvSpPr>
          <p:cNvPr id="2" name="Title 1"/>
          <p:cNvSpPr>
            <a:spLocks noGrp="1"/>
          </p:cNvSpPr>
          <p:nvPr>
            <p:ph type="ctrTitle"/>
          </p:nvPr>
        </p:nvSpPr>
        <p:spPr>
          <a:xfrm>
            <a:off x="7848600" y="1122363"/>
            <a:ext cx="4023360" cy="3204134"/>
          </a:xfrm>
        </p:spPr>
        <p:txBody>
          <a:bodyPr anchor="b">
            <a:normAutofit/>
          </a:bodyPr>
          <a:lstStyle/>
          <a:p>
            <a:r>
              <a:rPr lang="en-US" sz="4800"/>
              <a:t>Car Price Prediction</a:t>
            </a:r>
          </a:p>
        </p:txBody>
      </p:sp>
      <p:sp>
        <p:nvSpPr>
          <p:cNvPr id="3" name="Subtitle 2"/>
          <p:cNvSpPr>
            <a:spLocks noGrp="1"/>
          </p:cNvSpPr>
          <p:nvPr>
            <p:ph type="subTitle" idx="1"/>
          </p:nvPr>
        </p:nvSpPr>
        <p:spPr>
          <a:xfrm>
            <a:off x="7848600" y="4872922"/>
            <a:ext cx="4023360" cy="1208141"/>
          </a:xfrm>
        </p:spPr>
        <p:txBody>
          <a:bodyPr>
            <a:normAutofit/>
          </a:bodyPr>
          <a:lstStyle/>
          <a:p>
            <a:r>
              <a:rPr lang="en-US" sz="2000"/>
              <a:t>By Prateek AP</a:t>
            </a:r>
          </a:p>
        </p:txBody>
      </p:sp>
    </p:spTree>
    <p:extLst>
      <p:ext uri="{BB962C8B-B14F-4D97-AF65-F5344CB8AC3E}">
        <p14:creationId xmlns:p14="http://schemas.microsoft.com/office/powerpoint/2010/main" val="414422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a:xfrm>
            <a:off x="669851" y="1430179"/>
            <a:ext cx="3029313" cy="3675908"/>
          </a:xfrm>
        </p:spPr>
        <p:txBody>
          <a:bodyPr anchor="ctr">
            <a:normAutofit/>
          </a:bodyPr>
          <a:lstStyle/>
          <a:p>
            <a:r>
              <a:rPr lang="en-US" sz="3400">
                <a:effectLst>
                  <a:glow rad="38100">
                    <a:prstClr val="black">
                      <a:lumMod val="65000"/>
                      <a:lumOff val="35000"/>
                      <a:alpha val="40000"/>
                    </a:prstClr>
                  </a:glow>
                  <a:outerShdw blurRad="28575" dist="38100" dir="14040000" algn="tl" rotWithShape="0">
                    <a:srgbClr val="000000">
                      <a:alpha val="25000"/>
                    </a:srgbClr>
                  </a:outerShdw>
                </a:effectLst>
              </a:rPr>
              <a:t>Data Pre-processing</a:t>
            </a:r>
            <a:endParaRPr lang="en-US" sz="3400"/>
          </a:p>
        </p:txBody>
      </p:sp>
      <p:graphicFrame>
        <p:nvGraphicFramePr>
          <p:cNvPr id="14" name="Content Placeholder 2">
            <a:extLst>
              <a:ext uri="{FF2B5EF4-FFF2-40B4-BE49-F238E27FC236}">
                <a16:creationId xmlns:a16="http://schemas.microsoft.com/office/drawing/2014/main" id="{76889D80-9F07-A32F-3EA0-B0E3C49E8F97}"/>
              </a:ext>
            </a:extLst>
          </p:cNvPr>
          <p:cNvGraphicFramePr>
            <a:graphicFrameLocks noGrp="1"/>
          </p:cNvGraphicFramePr>
          <p:nvPr>
            <p:ph idx="1"/>
            <p:extLst>
              <p:ext uri="{D42A27DB-BD31-4B8C-83A1-F6EECF244321}">
                <p14:modId xmlns:p14="http://schemas.microsoft.com/office/powerpoint/2010/main" val="911579863"/>
              </p:ext>
            </p:extLst>
          </p:nvPr>
        </p:nvGraphicFramePr>
        <p:xfrm>
          <a:off x="4062732" y="4873"/>
          <a:ext cx="8133803" cy="68501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38751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p:txBody>
          <a:bodyPr anchor="ctr">
            <a:normAutofit/>
          </a:bodyPr>
          <a:lstStyle/>
          <a:p>
            <a:r>
              <a:rPr lang="en-US" sz="3100" dirty="0">
                <a:effectLst>
                  <a:glow rad="38100">
                    <a:prstClr val="black">
                      <a:lumMod val="65000"/>
                      <a:lumOff val="35000"/>
                      <a:alpha val="40000"/>
                    </a:prstClr>
                  </a:glow>
                  <a:outerShdw blurRad="28575" dist="38100" dir="14040000" algn="tl" rotWithShape="0">
                    <a:srgbClr val="000000">
                      <a:alpha val="25000"/>
                    </a:srgbClr>
                  </a:outerShdw>
                </a:effectLst>
              </a:rPr>
              <a:t>Pre-Processing</a:t>
            </a:r>
            <a:endParaRPr lang="en-US" sz="3100" dirty="0"/>
          </a:p>
        </p:txBody>
      </p:sp>
      <p:pic>
        <p:nvPicPr>
          <p:cNvPr id="9" name="Picture 10">
            <a:extLst>
              <a:ext uri="{FF2B5EF4-FFF2-40B4-BE49-F238E27FC236}">
                <a16:creationId xmlns:a16="http://schemas.microsoft.com/office/drawing/2014/main" id="{798F3FFC-9C59-030A-37F9-BDD75AFA7EE2}"/>
              </a:ext>
            </a:extLst>
          </p:cNvPr>
          <p:cNvPicPr>
            <a:picLocks noGrp="1" noChangeAspect="1"/>
          </p:cNvPicPr>
          <p:nvPr>
            <p:ph idx="1"/>
          </p:nvPr>
        </p:nvPicPr>
        <p:blipFill>
          <a:blip r:embed="rId3"/>
          <a:stretch>
            <a:fillRect/>
          </a:stretch>
        </p:blipFill>
        <p:spPr>
          <a:xfrm>
            <a:off x="4784725" y="2303763"/>
            <a:ext cx="5195888" cy="2860074"/>
          </a:xfrm>
        </p:spPr>
      </p:pic>
      <p:sp>
        <p:nvSpPr>
          <p:cNvPr id="4" name="Text Placeholder 3">
            <a:extLst>
              <a:ext uri="{FF2B5EF4-FFF2-40B4-BE49-F238E27FC236}">
                <a16:creationId xmlns:a16="http://schemas.microsoft.com/office/drawing/2014/main" id="{839709F0-7B6F-5245-08A7-B92AFBA7CF97}"/>
              </a:ext>
            </a:extLst>
          </p:cNvPr>
          <p:cNvSpPr>
            <a:spLocks noGrp="1"/>
          </p:cNvSpPr>
          <p:nvPr>
            <p:ph type="body" sz="half" idx="2"/>
          </p:nvPr>
        </p:nvSpPr>
        <p:spPr/>
        <p:txBody>
          <a:bodyPr/>
          <a:lstStyle/>
          <a:p>
            <a:pPr marL="285750" indent="-285750">
              <a:lnSpc>
                <a:spcPct val="90000"/>
              </a:lnSpc>
              <a:spcBef>
                <a:spcPts val="1000"/>
              </a:spcBef>
              <a:spcAft>
                <a:spcPts val="0"/>
              </a:spcAft>
              <a:buClr>
                <a:srgbClr val="FFFFFF"/>
              </a:buClr>
              <a:buFont typeface="Wingdings,Sans-Serif"/>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Times New Roman"/>
              </a:rPr>
              <a:t>Importing the necessary libraries</a:t>
            </a:r>
          </a:p>
          <a:p>
            <a:pPr marL="285750" indent="-285750">
              <a:lnSpc>
                <a:spcPct val="90000"/>
              </a:lnSpc>
              <a:spcBef>
                <a:spcPts val="1000"/>
              </a:spcBef>
              <a:spcAft>
                <a:spcPts val="0"/>
              </a:spcAft>
              <a:buClr>
                <a:srgbClr val="FFFFFF"/>
              </a:buClr>
              <a:buFont typeface="Wingdings,Sans-Serif"/>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Times New Roman"/>
              </a:rPr>
              <a:t>Importing the data</a:t>
            </a:r>
          </a:p>
          <a:p>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1668239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p:txBody>
          <a:bodyPr anchor="ctr">
            <a:normAutofit/>
          </a:bodyPr>
          <a:lstStyle/>
          <a:p>
            <a:r>
              <a:rPr lang="en-US" sz="3100" dirty="0">
                <a:effectLst>
                  <a:glow rad="38100">
                    <a:prstClr val="black">
                      <a:lumMod val="65000"/>
                      <a:lumOff val="35000"/>
                      <a:alpha val="40000"/>
                    </a:prstClr>
                  </a:glow>
                  <a:outerShdw blurRad="28575" dist="38100" dir="14040000" algn="tl" rotWithShape="0">
                    <a:srgbClr val="000000">
                      <a:alpha val="25000"/>
                    </a:srgbClr>
                  </a:outerShdw>
                </a:effectLst>
              </a:rPr>
              <a:t>Pre-processing</a:t>
            </a:r>
            <a:endParaRPr lang="en-US" sz="3100" dirty="0"/>
          </a:p>
        </p:txBody>
      </p:sp>
      <p:pic>
        <p:nvPicPr>
          <p:cNvPr id="14" name="Picture 14">
            <a:extLst>
              <a:ext uri="{FF2B5EF4-FFF2-40B4-BE49-F238E27FC236}">
                <a16:creationId xmlns:a16="http://schemas.microsoft.com/office/drawing/2014/main" id="{3062EDD4-6C0E-BCFC-8C90-20A257A1F037}"/>
              </a:ext>
            </a:extLst>
          </p:cNvPr>
          <p:cNvPicPr>
            <a:picLocks noGrp="1" noChangeAspect="1"/>
          </p:cNvPicPr>
          <p:nvPr>
            <p:ph idx="1"/>
          </p:nvPr>
        </p:nvPicPr>
        <p:blipFill>
          <a:blip r:embed="rId3"/>
          <a:stretch>
            <a:fillRect/>
          </a:stretch>
        </p:blipFill>
        <p:spPr>
          <a:xfrm>
            <a:off x="4784725" y="2608120"/>
            <a:ext cx="5195888" cy="2251360"/>
          </a:xfrm>
        </p:spPr>
      </p:pic>
      <p:sp>
        <p:nvSpPr>
          <p:cNvPr id="4" name="Text Placeholder 3">
            <a:extLst>
              <a:ext uri="{FF2B5EF4-FFF2-40B4-BE49-F238E27FC236}">
                <a16:creationId xmlns:a16="http://schemas.microsoft.com/office/drawing/2014/main" id="{5B45CE4A-2F14-8A71-72AD-B2A859C15A07}"/>
              </a:ext>
            </a:extLst>
          </p:cNvPr>
          <p:cNvSpPr>
            <a:spLocks noGrp="1"/>
          </p:cNvSpPr>
          <p:nvPr>
            <p:ph type="body" sz="half" idx="2"/>
          </p:nvPr>
        </p:nvSpPr>
        <p:spPr/>
        <p:txBody>
          <a:bodyPr/>
          <a:lstStyle/>
          <a:p>
            <a:pPr marL="285750" indent="-285750">
              <a:buFont typeface="Wingdings"/>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Column : Unnamed: 0</a:t>
            </a:r>
          </a:p>
          <a:p>
            <a:pPr marL="742950" lvl="1">
              <a:buClr>
                <a:srgbClr val="FFFFFF"/>
              </a:buClr>
              <a:buFont typeface="Wingdings"/>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Let's</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drop this as it does not add any value to the model.</a:t>
            </a:r>
          </a:p>
        </p:txBody>
      </p:sp>
    </p:spTree>
    <p:extLst>
      <p:ext uri="{BB962C8B-B14F-4D97-AF65-F5344CB8AC3E}">
        <p14:creationId xmlns:p14="http://schemas.microsoft.com/office/powerpoint/2010/main" val="3020114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p:txBody>
          <a:bodyPr anchor="ctr">
            <a:normAutofit/>
          </a:bodyPr>
          <a:lstStyle/>
          <a:p>
            <a:r>
              <a:rPr lang="en-US" sz="3100" dirty="0">
                <a:effectLst>
                  <a:glow rad="38100">
                    <a:prstClr val="black">
                      <a:lumMod val="65000"/>
                      <a:lumOff val="35000"/>
                      <a:alpha val="40000"/>
                    </a:prstClr>
                  </a:glow>
                  <a:outerShdw blurRad="28575" dist="38100" dir="14040000" algn="tl" rotWithShape="0">
                    <a:srgbClr val="000000">
                      <a:alpha val="25000"/>
                    </a:srgbClr>
                  </a:outerShdw>
                </a:effectLst>
              </a:rPr>
              <a:t>Pre-processing</a:t>
            </a:r>
            <a:endParaRPr lang="en-US" sz="3100" dirty="0"/>
          </a:p>
        </p:txBody>
      </p:sp>
      <p:pic>
        <p:nvPicPr>
          <p:cNvPr id="5" name="Picture 5">
            <a:extLst>
              <a:ext uri="{FF2B5EF4-FFF2-40B4-BE49-F238E27FC236}">
                <a16:creationId xmlns:a16="http://schemas.microsoft.com/office/drawing/2014/main" id="{193BFFDF-627D-444E-0CBA-3C639265C93D}"/>
              </a:ext>
            </a:extLst>
          </p:cNvPr>
          <p:cNvPicPr>
            <a:picLocks noGrp="1" noChangeAspect="1"/>
          </p:cNvPicPr>
          <p:nvPr>
            <p:ph idx="1"/>
          </p:nvPr>
        </p:nvPicPr>
        <p:blipFill>
          <a:blip r:embed="rId3"/>
          <a:stretch>
            <a:fillRect/>
          </a:stretch>
        </p:blipFill>
        <p:spPr>
          <a:xfrm>
            <a:off x="4784725" y="1893046"/>
            <a:ext cx="5195888" cy="3681508"/>
          </a:xfrm>
        </p:spPr>
      </p:pic>
      <p:sp>
        <p:nvSpPr>
          <p:cNvPr id="4" name="Text Placeholder 3">
            <a:extLst>
              <a:ext uri="{FF2B5EF4-FFF2-40B4-BE49-F238E27FC236}">
                <a16:creationId xmlns:a16="http://schemas.microsoft.com/office/drawing/2014/main" id="{5B45CE4A-2F14-8A71-72AD-B2A859C15A07}"/>
              </a:ext>
            </a:extLst>
          </p:cNvPr>
          <p:cNvSpPr>
            <a:spLocks noGrp="1"/>
          </p:cNvSpPr>
          <p:nvPr>
            <p:ph type="body" sz="half" idx="2"/>
          </p:nvPr>
        </p:nvSpPr>
        <p:spPr/>
        <p:txBody>
          <a:bodyPr/>
          <a:lstStyle/>
          <a:p>
            <a:pPr marL="285750" indent="-285750">
              <a:buFont typeface="Wingdings"/>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rPr>
              <a:t>Column : Year</a:t>
            </a:r>
          </a:p>
          <a:p>
            <a:pPr marL="742950" lvl="1">
              <a:buClr>
                <a:srgbClr val="FFFFFF"/>
              </a:buClr>
              <a:buFont typeface="Wingdings"/>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rPr>
              <a:t>Year on its own would not make a lot of sense, lets extract a new feature stating how old the car is.</a:t>
            </a:r>
          </a:p>
          <a:p>
            <a:pPr marL="742950" lvl="1">
              <a:buClr>
                <a:srgbClr val="FFFFFF"/>
              </a:buClr>
              <a:buFont typeface="Wingdings"/>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rPr>
              <a:t>Later drop year.</a:t>
            </a:r>
          </a:p>
        </p:txBody>
      </p:sp>
    </p:spTree>
    <p:extLst>
      <p:ext uri="{BB962C8B-B14F-4D97-AF65-F5344CB8AC3E}">
        <p14:creationId xmlns:p14="http://schemas.microsoft.com/office/powerpoint/2010/main" val="2744311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p:txBody>
          <a:bodyPr anchor="ctr">
            <a:normAutofit/>
          </a:bodyPr>
          <a:lstStyle/>
          <a:p>
            <a:r>
              <a:rPr lang="en-US" sz="3100" dirty="0">
                <a:effectLst>
                  <a:glow rad="38100">
                    <a:prstClr val="black">
                      <a:lumMod val="65000"/>
                      <a:lumOff val="35000"/>
                      <a:alpha val="40000"/>
                    </a:prstClr>
                  </a:glow>
                  <a:outerShdw blurRad="28575" dist="38100" dir="14040000" algn="tl" rotWithShape="0">
                    <a:srgbClr val="000000">
                      <a:alpha val="25000"/>
                    </a:srgbClr>
                  </a:outerShdw>
                </a:effectLst>
              </a:rPr>
              <a:t>Pre-processing</a:t>
            </a:r>
            <a:endParaRPr lang="en-US" sz="3100" dirty="0"/>
          </a:p>
        </p:txBody>
      </p:sp>
      <p:pic>
        <p:nvPicPr>
          <p:cNvPr id="5" name="Picture 5">
            <a:extLst>
              <a:ext uri="{FF2B5EF4-FFF2-40B4-BE49-F238E27FC236}">
                <a16:creationId xmlns:a16="http://schemas.microsoft.com/office/drawing/2014/main" id="{9DDC4D80-87BD-AA86-1121-A1756D46AF2E}"/>
              </a:ext>
            </a:extLst>
          </p:cNvPr>
          <p:cNvPicPr>
            <a:picLocks noGrp="1" noChangeAspect="1"/>
          </p:cNvPicPr>
          <p:nvPr>
            <p:ph idx="1"/>
          </p:nvPr>
        </p:nvPicPr>
        <p:blipFill>
          <a:blip r:embed="rId3"/>
          <a:stretch>
            <a:fillRect/>
          </a:stretch>
        </p:blipFill>
        <p:spPr>
          <a:xfrm>
            <a:off x="4784725" y="2053084"/>
            <a:ext cx="5195888" cy="3361432"/>
          </a:xfrm>
        </p:spPr>
      </p:pic>
      <p:sp>
        <p:nvSpPr>
          <p:cNvPr id="4" name="Text Placeholder 3">
            <a:extLst>
              <a:ext uri="{FF2B5EF4-FFF2-40B4-BE49-F238E27FC236}">
                <a16:creationId xmlns:a16="http://schemas.microsoft.com/office/drawing/2014/main" id="{5B45CE4A-2F14-8A71-72AD-B2A859C15A07}"/>
              </a:ext>
            </a:extLst>
          </p:cNvPr>
          <p:cNvSpPr>
            <a:spLocks noGrp="1"/>
          </p:cNvSpPr>
          <p:nvPr>
            <p:ph type="body" sz="half" idx="2"/>
          </p:nvPr>
        </p:nvSpPr>
        <p:spPr/>
        <p:txBody>
          <a:bodyPr/>
          <a:lstStyle/>
          <a:p>
            <a:pPr marL="285750" indent="-285750">
              <a:buFont typeface="Wingdings"/>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rPr>
              <a:t>Column : </a:t>
            </a: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No. of Owners</a:t>
            </a:r>
          </a:p>
          <a:p>
            <a:pPr marL="742950" lvl="1" indent="-171450">
              <a:buClr>
                <a:srgbClr val="FFFFFF"/>
              </a:buClr>
              <a:buFont typeface="Wingdings"/>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No. of Owners is in alphabetical form, let's map them to its numeric equivalents.</a:t>
            </a:r>
          </a:p>
        </p:txBody>
      </p:sp>
    </p:spTree>
    <p:extLst>
      <p:ext uri="{BB962C8B-B14F-4D97-AF65-F5344CB8AC3E}">
        <p14:creationId xmlns:p14="http://schemas.microsoft.com/office/powerpoint/2010/main" val="1604503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p:txBody>
          <a:bodyPr anchor="ctr">
            <a:normAutofit/>
          </a:bodyPr>
          <a:lstStyle/>
          <a:p>
            <a:r>
              <a:rPr lang="en-US" sz="3100" dirty="0">
                <a:effectLst>
                  <a:glow rad="38100">
                    <a:prstClr val="black">
                      <a:lumMod val="65000"/>
                      <a:lumOff val="35000"/>
                      <a:alpha val="40000"/>
                    </a:prstClr>
                  </a:glow>
                  <a:outerShdw blurRad="28575" dist="38100" dir="14040000" algn="tl" rotWithShape="0">
                    <a:srgbClr val="000000">
                      <a:alpha val="25000"/>
                    </a:srgbClr>
                  </a:outerShdw>
                </a:effectLst>
              </a:rPr>
              <a:t>Pre-processing</a:t>
            </a:r>
            <a:endParaRPr lang="en-US" sz="3100" dirty="0"/>
          </a:p>
        </p:txBody>
      </p:sp>
      <p:pic>
        <p:nvPicPr>
          <p:cNvPr id="5" name="Picture 5">
            <a:extLst>
              <a:ext uri="{FF2B5EF4-FFF2-40B4-BE49-F238E27FC236}">
                <a16:creationId xmlns:a16="http://schemas.microsoft.com/office/drawing/2014/main" id="{B3C343D5-2260-74C0-8305-373FE4E5B31C}"/>
              </a:ext>
            </a:extLst>
          </p:cNvPr>
          <p:cNvPicPr>
            <a:picLocks noGrp="1" noChangeAspect="1"/>
          </p:cNvPicPr>
          <p:nvPr>
            <p:ph idx="1"/>
          </p:nvPr>
        </p:nvPicPr>
        <p:blipFill>
          <a:blip r:embed="rId3"/>
          <a:stretch>
            <a:fillRect/>
          </a:stretch>
        </p:blipFill>
        <p:spPr>
          <a:xfrm>
            <a:off x="4784725" y="1508568"/>
            <a:ext cx="5195888" cy="4450463"/>
          </a:xfrm>
        </p:spPr>
      </p:pic>
      <p:sp>
        <p:nvSpPr>
          <p:cNvPr id="4" name="Text Placeholder 3">
            <a:extLst>
              <a:ext uri="{FF2B5EF4-FFF2-40B4-BE49-F238E27FC236}">
                <a16:creationId xmlns:a16="http://schemas.microsoft.com/office/drawing/2014/main" id="{5B45CE4A-2F14-8A71-72AD-B2A859C15A07}"/>
              </a:ext>
            </a:extLst>
          </p:cNvPr>
          <p:cNvSpPr>
            <a:spLocks noGrp="1"/>
          </p:cNvSpPr>
          <p:nvPr>
            <p:ph type="body" sz="half" idx="2"/>
          </p:nvPr>
        </p:nvSpPr>
        <p:spPr/>
        <p:txBody>
          <a:bodyPr/>
          <a:lstStyle/>
          <a:p>
            <a:pPr marL="285750" indent="-285750">
              <a:buFont typeface="Wingdings"/>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Fuel Type</a:t>
            </a:r>
          </a:p>
          <a:p>
            <a:pPr marL="742950" lvl="1" indent="-171450">
              <a:buClr>
                <a:srgbClr val="FFFFFF"/>
              </a:buClr>
              <a:buFont typeface="Wingdings"/>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rPr>
              <a:t>Fuel type has a few sub categories such as petrol +diesel but such cars do not exist. So, let's get rid of them.</a:t>
            </a:r>
          </a:p>
        </p:txBody>
      </p:sp>
    </p:spTree>
    <p:extLst>
      <p:ext uri="{BB962C8B-B14F-4D97-AF65-F5344CB8AC3E}">
        <p14:creationId xmlns:p14="http://schemas.microsoft.com/office/powerpoint/2010/main" val="253677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p:txBody>
          <a:bodyPr anchor="ctr">
            <a:normAutofit/>
          </a:bodyPr>
          <a:lstStyle/>
          <a:p>
            <a:r>
              <a:rPr lang="en-US" sz="3100" dirty="0">
                <a:effectLst>
                  <a:glow rad="38100">
                    <a:prstClr val="black">
                      <a:lumMod val="65000"/>
                      <a:lumOff val="35000"/>
                      <a:alpha val="40000"/>
                    </a:prstClr>
                  </a:glow>
                  <a:outerShdw blurRad="28575" dist="38100" dir="14040000" algn="tl" rotWithShape="0">
                    <a:srgbClr val="000000">
                      <a:alpha val="25000"/>
                    </a:srgbClr>
                  </a:outerShdw>
                </a:effectLst>
              </a:rPr>
              <a:t>Pre-processing</a:t>
            </a:r>
            <a:endParaRPr lang="en-US" sz="3100" dirty="0"/>
          </a:p>
        </p:txBody>
      </p:sp>
      <p:pic>
        <p:nvPicPr>
          <p:cNvPr id="6" name="Picture 6">
            <a:extLst>
              <a:ext uri="{FF2B5EF4-FFF2-40B4-BE49-F238E27FC236}">
                <a16:creationId xmlns:a16="http://schemas.microsoft.com/office/drawing/2014/main" id="{43347142-5F29-1288-DBCC-89D6863859A2}"/>
              </a:ext>
            </a:extLst>
          </p:cNvPr>
          <p:cNvPicPr>
            <a:picLocks noGrp="1" noChangeAspect="1"/>
          </p:cNvPicPr>
          <p:nvPr>
            <p:ph idx="1"/>
          </p:nvPr>
        </p:nvPicPr>
        <p:blipFill>
          <a:blip r:embed="rId3"/>
          <a:stretch>
            <a:fillRect/>
          </a:stretch>
        </p:blipFill>
        <p:spPr>
          <a:xfrm>
            <a:off x="4784725" y="1613669"/>
            <a:ext cx="5195888" cy="4240262"/>
          </a:xfrm>
        </p:spPr>
      </p:pic>
      <p:sp>
        <p:nvSpPr>
          <p:cNvPr id="4" name="Text Placeholder 3">
            <a:extLst>
              <a:ext uri="{FF2B5EF4-FFF2-40B4-BE49-F238E27FC236}">
                <a16:creationId xmlns:a16="http://schemas.microsoft.com/office/drawing/2014/main" id="{5B45CE4A-2F14-8A71-72AD-B2A859C15A07}"/>
              </a:ext>
            </a:extLst>
          </p:cNvPr>
          <p:cNvSpPr>
            <a:spLocks noGrp="1"/>
          </p:cNvSpPr>
          <p:nvPr>
            <p:ph type="body" sz="half" idx="2"/>
          </p:nvPr>
        </p:nvSpPr>
        <p:spPr/>
        <p:txBody>
          <a:bodyPr/>
          <a:lstStyle/>
          <a:p>
            <a:pPr marL="285750" indent="-285750">
              <a:buFont typeface="Wingdings"/>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rPr>
              <a:t>City</a:t>
            </a:r>
          </a:p>
          <a:p>
            <a:pPr marL="742950" lvl="1" indent="-171450">
              <a:buClr>
                <a:srgbClr val="FFFFFF"/>
              </a:buClr>
              <a:buFont typeface="Wingdings"/>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rPr>
              <a:t>We've scrapped the data for 8 cities but have some values for neighboring cities as well. Let's map them to the target 8 cities based on the location.</a:t>
            </a:r>
          </a:p>
        </p:txBody>
      </p:sp>
    </p:spTree>
    <p:extLst>
      <p:ext uri="{BB962C8B-B14F-4D97-AF65-F5344CB8AC3E}">
        <p14:creationId xmlns:p14="http://schemas.microsoft.com/office/powerpoint/2010/main" val="1693651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p:txBody>
          <a:bodyPr anchor="ctr">
            <a:normAutofit/>
          </a:bodyPr>
          <a:lstStyle/>
          <a:p>
            <a:r>
              <a:rPr lang="en-US" sz="3100" dirty="0">
                <a:effectLst>
                  <a:glow rad="38100">
                    <a:prstClr val="black">
                      <a:lumMod val="65000"/>
                      <a:lumOff val="35000"/>
                      <a:alpha val="40000"/>
                    </a:prstClr>
                  </a:glow>
                  <a:outerShdw blurRad="28575" dist="38100" dir="14040000" algn="tl" rotWithShape="0">
                    <a:srgbClr val="000000">
                      <a:alpha val="25000"/>
                    </a:srgbClr>
                  </a:outerShdw>
                </a:effectLst>
              </a:rPr>
              <a:t>Pre-processing</a:t>
            </a:r>
            <a:endParaRPr lang="en-US" sz="3100" dirty="0"/>
          </a:p>
        </p:txBody>
      </p:sp>
      <p:pic>
        <p:nvPicPr>
          <p:cNvPr id="5" name="Picture 5">
            <a:extLst>
              <a:ext uri="{FF2B5EF4-FFF2-40B4-BE49-F238E27FC236}">
                <a16:creationId xmlns:a16="http://schemas.microsoft.com/office/drawing/2014/main" id="{BD1E87BD-EF07-C360-E4BF-51457572743A}"/>
              </a:ext>
            </a:extLst>
          </p:cNvPr>
          <p:cNvPicPr>
            <a:picLocks noGrp="1" noChangeAspect="1"/>
          </p:cNvPicPr>
          <p:nvPr>
            <p:ph idx="1"/>
          </p:nvPr>
        </p:nvPicPr>
        <p:blipFill>
          <a:blip r:embed="rId3"/>
          <a:stretch>
            <a:fillRect/>
          </a:stretch>
        </p:blipFill>
        <p:spPr>
          <a:xfrm>
            <a:off x="5876250" y="183980"/>
            <a:ext cx="5275547" cy="3183170"/>
          </a:xfrm>
        </p:spPr>
      </p:pic>
      <p:sp>
        <p:nvSpPr>
          <p:cNvPr id="4" name="Text Placeholder 3">
            <a:extLst>
              <a:ext uri="{FF2B5EF4-FFF2-40B4-BE49-F238E27FC236}">
                <a16:creationId xmlns:a16="http://schemas.microsoft.com/office/drawing/2014/main" id="{5B45CE4A-2F14-8A71-72AD-B2A859C15A07}"/>
              </a:ext>
            </a:extLst>
          </p:cNvPr>
          <p:cNvSpPr>
            <a:spLocks noGrp="1"/>
          </p:cNvSpPr>
          <p:nvPr>
            <p:ph type="body" sz="half" idx="2"/>
          </p:nvPr>
        </p:nvSpPr>
        <p:spPr/>
        <p:txBody>
          <a:bodyPr/>
          <a:lstStyle/>
          <a:p>
            <a:pPr marL="285750" indent="-285750">
              <a:buFont typeface="Wingdings"/>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rPr>
              <a:t>Price</a:t>
            </a:r>
          </a:p>
          <a:p>
            <a:pPr marL="742950" lvl="1" indent="-171450">
              <a:buClr>
                <a:srgbClr val="FFFFFF"/>
              </a:buClr>
              <a:buFont typeface="Wingdings"/>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rPr>
              <a:t>The price is in lakh's and crores. Let's map it to its equivalent numeric values.</a:t>
            </a:r>
          </a:p>
        </p:txBody>
      </p:sp>
      <p:pic>
        <p:nvPicPr>
          <p:cNvPr id="6" name="Picture 6">
            <a:extLst>
              <a:ext uri="{FF2B5EF4-FFF2-40B4-BE49-F238E27FC236}">
                <a16:creationId xmlns:a16="http://schemas.microsoft.com/office/drawing/2014/main" id="{15799B45-C299-E618-ED0F-C95EA22C9ED8}"/>
              </a:ext>
            </a:extLst>
          </p:cNvPr>
          <p:cNvPicPr>
            <a:picLocks noChangeAspect="1"/>
          </p:cNvPicPr>
          <p:nvPr/>
        </p:nvPicPr>
        <p:blipFill>
          <a:blip r:embed="rId4"/>
          <a:stretch>
            <a:fillRect/>
          </a:stretch>
        </p:blipFill>
        <p:spPr>
          <a:xfrm>
            <a:off x="5872619" y="3368549"/>
            <a:ext cx="5279720" cy="3294162"/>
          </a:xfrm>
          <a:prstGeom prst="rect">
            <a:avLst/>
          </a:prstGeom>
        </p:spPr>
      </p:pic>
    </p:spTree>
    <p:extLst>
      <p:ext uri="{BB962C8B-B14F-4D97-AF65-F5344CB8AC3E}">
        <p14:creationId xmlns:p14="http://schemas.microsoft.com/office/powerpoint/2010/main" val="916188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p:txBody>
          <a:bodyPr anchor="ctr">
            <a:normAutofit/>
          </a:bodyPr>
          <a:lstStyle/>
          <a:p>
            <a:r>
              <a:rPr lang="en-US" sz="3100" dirty="0">
                <a:effectLst>
                  <a:glow rad="38100">
                    <a:prstClr val="black">
                      <a:lumMod val="65000"/>
                      <a:lumOff val="35000"/>
                      <a:alpha val="40000"/>
                    </a:prstClr>
                  </a:glow>
                  <a:outerShdw blurRad="28575" dist="38100" dir="14040000" algn="tl" rotWithShape="0">
                    <a:srgbClr val="000000">
                      <a:alpha val="25000"/>
                    </a:srgbClr>
                  </a:outerShdw>
                </a:effectLst>
              </a:rPr>
              <a:t>Pre-processing</a:t>
            </a:r>
            <a:endParaRPr lang="en-US" sz="3100" dirty="0"/>
          </a:p>
        </p:txBody>
      </p:sp>
      <p:pic>
        <p:nvPicPr>
          <p:cNvPr id="5" name="Picture 5">
            <a:extLst>
              <a:ext uri="{FF2B5EF4-FFF2-40B4-BE49-F238E27FC236}">
                <a16:creationId xmlns:a16="http://schemas.microsoft.com/office/drawing/2014/main" id="{A414EB45-9C14-60F3-B863-23534A49C753}"/>
              </a:ext>
            </a:extLst>
          </p:cNvPr>
          <p:cNvPicPr>
            <a:picLocks noGrp="1" noChangeAspect="1"/>
          </p:cNvPicPr>
          <p:nvPr>
            <p:ph idx="1"/>
          </p:nvPr>
        </p:nvPicPr>
        <p:blipFill>
          <a:blip r:embed="rId3"/>
          <a:stretch>
            <a:fillRect/>
          </a:stretch>
        </p:blipFill>
        <p:spPr>
          <a:xfrm>
            <a:off x="5984278" y="2906958"/>
            <a:ext cx="2796782" cy="1653683"/>
          </a:xfrm>
        </p:spPr>
      </p:pic>
      <p:sp>
        <p:nvSpPr>
          <p:cNvPr id="4" name="Text Placeholder 3">
            <a:extLst>
              <a:ext uri="{FF2B5EF4-FFF2-40B4-BE49-F238E27FC236}">
                <a16:creationId xmlns:a16="http://schemas.microsoft.com/office/drawing/2014/main" id="{5B45CE4A-2F14-8A71-72AD-B2A859C15A07}"/>
              </a:ext>
            </a:extLst>
          </p:cNvPr>
          <p:cNvSpPr>
            <a:spLocks noGrp="1"/>
          </p:cNvSpPr>
          <p:nvPr>
            <p:ph type="body" sz="half" idx="2"/>
          </p:nvPr>
        </p:nvSpPr>
        <p:spPr/>
        <p:txBody>
          <a:bodyPr/>
          <a:lstStyle/>
          <a:p>
            <a:pPr marL="285750" indent="-285750">
              <a:buFont typeface="Wingdings"/>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rPr>
              <a:t>Checking Duplicate Row's and dropping them</a:t>
            </a:r>
          </a:p>
        </p:txBody>
      </p:sp>
    </p:spTree>
    <p:extLst>
      <p:ext uri="{BB962C8B-B14F-4D97-AF65-F5344CB8AC3E}">
        <p14:creationId xmlns:p14="http://schemas.microsoft.com/office/powerpoint/2010/main" val="1427274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5"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a:extLst>
              <a:ext uri="{FF2B5EF4-FFF2-40B4-BE49-F238E27FC236}">
                <a16:creationId xmlns:a16="http://schemas.microsoft.com/office/drawing/2014/main" id="{CE5DE5F4-BA3A-D76A-C8F9-4F8B7865C7C5}"/>
              </a:ext>
            </a:extLst>
          </p:cNvPr>
          <p:cNvPicPr>
            <a:picLocks noChangeAspect="1"/>
          </p:cNvPicPr>
          <p:nvPr/>
        </p:nvPicPr>
        <p:blipFill rotWithShape="1">
          <a:blip r:embed="rId6">
            <a:alphaModFix amt="40000"/>
          </a:blip>
          <a:srcRect t="15189" r="9091" b="1662"/>
          <a:stretch/>
        </p:blipFill>
        <p:spPr>
          <a:xfrm>
            <a:off x="20" y="10"/>
            <a:ext cx="12191980" cy="6857990"/>
          </a:xfrm>
          <a:prstGeom prst="rect">
            <a:avLst/>
          </a:prstGeom>
        </p:spPr>
      </p:pic>
      <p:sp>
        <p:nvSpPr>
          <p:cNvPr id="2" name="Title 1">
            <a:extLst>
              <a:ext uri="{FF2B5EF4-FFF2-40B4-BE49-F238E27FC236}">
                <a16:creationId xmlns:a16="http://schemas.microsoft.com/office/drawing/2014/main" id="{FC96EDC3-22AB-9036-3746-8C68FE4BDF17}"/>
              </a:ext>
            </a:extLst>
          </p:cNvPr>
          <p:cNvSpPr>
            <a:spLocks noGrp="1"/>
          </p:cNvSpPr>
          <p:nvPr>
            <p:ph type="title"/>
          </p:nvPr>
        </p:nvSpPr>
        <p:spPr>
          <a:xfrm>
            <a:off x="1050571" y="2209800"/>
            <a:ext cx="8825658" cy="3329581"/>
          </a:xfrm>
        </p:spPr>
        <p:txBody>
          <a:bodyPr vert="horz" lIns="91440" tIns="45720" rIns="91440" bIns="45720" rtlCol="0" anchor="b">
            <a:normAutofit/>
          </a:bodyPr>
          <a:lstStyle/>
          <a:p>
            <a:r>
              <a:rPr lang="en-US" sz="7200" dirty="0">
                <a:solidFill>
                  <a:schemeClr val="tx1"/>
                </a:solidFill>
                <a:effectLst>
                  <a:glow rad="38100">
                    <a:prstClr val="black">
                      <a:lumMod val="65000"/>
                      <a:lumOff val="35000"/>
                      <a:alpha val="50000"/>
                    </a:prstClr>
                  </a:glow>
                  <a:outerShdw blurRad="28575" dist="31750" dir="13200000" algn="tl" rotWithShape="0">
                    <a:srgbClr val="000000">
                      <a:alpha val="25000"/>
                    </a:srgbClr>
                  </a:outerShdw>
                </a:effectLst>
              </a:rPr>
              <a:t>Visualization</a:t>
            </a:r>
          </a:p>
        </p:txBody>
      </p:sp>
      <p:sp>
        <p:nvSpPr>
          <p:cNvPr id="32" name="Rectangle 22">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21294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5"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a:extLst>
              <a:ext uri="{FF2B5EF4-FFF2-40B4-BE49-F238E27FC236}">
                <a16:creationId xmlns:a16="http://schemas.microsoft.com/office/drawing/2014/main" id="{CE5DE5F4-BA3A-D76A-C8F9-4F8B7865C7C5}"/>
              </a:ext>
            </a:extLst>
          </p:cNvPr>
          <p:cNvPicPr>
            <a:picLocks noChangeAspect="1"/>
          </p:cNvPicPr>
          <p:nvPr/>
        </p:nvPicPr>
        <p:blipFill rotWithShape="1">
          <a:blip r:embed="rId6">
            <a:alphaModFix amt="40000"/>
          </a:blip>
          <a:srcRect t="15189" r="9091" b="1662"/>
          <a:stretch/>
        </p:blipFill>
        <p:spPr>
          <a:xfrm>
            <a:off x="20" y="10"/>
            <a:ext cx="12191980" cy="6857990"/>
          </a:xfrm>
          <a:prstGeom prst="rect">
            <a:avLst/>
          </a:prstGeom>
        </p:spPr>
      </p:pic>
      <p:sp>
        <p:nvSpPr>
          <p:cNvPr id="2" name="Title 1">
            <a:extLst>
              <a:ext uri="{FF2B5EF4-FFF2-40B4-BE49-F238E27FC236}">
                <a16:creationId xmlns:a16="http://schemas.microsoft.com/office/drawing/2014/main" id="{FC96EDC3-22AB-9036-3746-8C68FE4BDF17}"/>
              </a:ext>
            </a:extLst>
          </p:cNvPr>
          <p:cNvSpPr>
            <a:spLocks noGrp="1"/>
          </p:cNvSpPr>
          <p:nvPr>
            <p:ph type="title"/>
          </p:nvPr>
        </p:nvSpPr>
        <p:spPr>
          <a:xfrm>
            <a:off x="1154955" y="1447800"/>
            <a:ext cx="8825658" cy="3329581"/>
          </a:xfrm>
        </p:spPr>
        <p:txBody>
          <a:bodyPr vert="horz" lIns="91440" tIns="45720" rIns="91440" bIns="45720" rtlCol="0" anchor="b">
            <a:normAutofit/>
          </a:bodyPr>
          <a:lstStyle/>
          <a:p>
            <a:r>
              <a:rPr lang="en-US" sz="7200" dirty="0">
                <a:solidFill>
                  <a:schemeClr val="tx1"/>
                </a:solidFill>
                <a:effectLst>
                  <a:glow rad="38100">
                    <a:prstClr val="black">
                      <a:lumMod val="65000"/>
                      <a:lumOff val="35000"/>
                      <a:alpha val="50000"/>
                    </a:prstClr>
                  </a:glow>
                  <a:outerShdw blurRad="28575" dist="31750" dir="13200000" algn="tl" rotWithShape="0">
                    <a:srgbClr val="000000">
                      <a:alpha val="25000"/>
                    </a:srgbClr>
                  </a:outerShdw>
                </a:effectLst>
              </a:rPr>
              <a:t>Introduction</a:t>
            </a:r>
          </a:p>
        </p:txBody>
      </p:sp>
      <p:sp>
        <p:nvSpPr>
          <p:cNvPr id="32" name="Rectangle 22">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91416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p:txBody>
          <a:bodyPr anchor="ctr">
            <a:normAutofit/>
          </a:bodyPr>
          <a:lstStyle/>
          <a:p>
            <a:r>
              <a:rPr lang="en-US" sz="3100" dirty="0">
                <a:effectLst>
                  <a:glow rad="38100">
                    <a:prstClr val="black">
                      <a:lumMod val="65000"/>
                      <a:lumOff val="35000"/>
                      <a:alpha val="40000"/>
                    </a:prstClr>
                  </a:glow>
                  <a:outerShdw blurRad="28575" dist="38100" dir="14040000" algn="tl" rotWithShape="0">
                    <a:srgbClr val="000000">
                      <a:alpha val="25000"/>
                    </a:srgbClr>
                  </a:outerShdw>
                </a:effectLst>
              </a:rPr>
              <a:t>Visualization</a:t>
            </a:r>
            <a:endParaRPr lang="en-US" sz="3100" dirty="0"/>
          </a:p>
        </p:txBody>
      </p:sp>
      <p:pic>
        <p:nvPicPr>
          <p:cNvPr id="8" name="Picture 8">
            <a:extLst>
              <a:ext uri="{FF2B5EF4-FFF2-40B4-BE49-F238E27FC236}">
                <a16:creationId xmlns:a16="http://schemas.microsoft.com/office/drawing/2014/main" id="{0F2AB6B3-EB0C-5B6D-47D0-F60CE363EB43}"/>
              </a:ext>
            </a:extLst>
          </p:cNvPr>
          <p:cNvPicPr>
            <a:picLocks noGrp="1" noChangeAspect="1"/>
          </p:cNvPicPr>
          <p:nvPr>
            <p:ph idx="1"/>
          </p:nvPr>
        </p:nvPicPr>
        <p:blipFill>
          <a:blip r:embed="rId3"/>
          <a:stretch>
            <a:fillRect/>
          </a:stretch>
        </p:blipFill>
        <p:spPr>
          <a:xfrm>
            <a:off x="4784725" y="2062863"/>
            <a:ext cx="5195888" cy="3341874"/>
          </a:xfrm>
          <a:solidFill>
            <a:schemeClr val="tx1"/>
          </a:solidFill>
        </p:spPr>
      </p:pic>
      <p:sp>
        <p:nvSpPr>
          <p:cNvPr id="4" name="Text Placeholder 3">
            <a:extLst>
              <a:ext uri="{FF2B5EF4-FFF2-40B4-BE49-F238E27FC236}">
                <a16:creationId xmlns:a16="http://schemas.microsoft.com/office/drawing/2014/main" id="{5B45CE4A-2F14-8A71-72AD-B2A859C15A07}"/>
              </a:ext>
            </a:extLst>
          </p:cNvPr>
          <p:cNvSpPr>
            <a:spLocks noGrp="1"/>
          </p:cNvSpPr>
          <p:nvPr>
            <p:ph type="body" sz="half" idx="2"/>
          </p:nvPr>
        </p:nvSpPr>
        <p:spPr/>
        <p:txBody>
          <a:bodyPr/>
          <a:lstStyle/>
          <a:p>
            <a:pPr marL="285750" indent="-285750">
              <a:buFont typeface="Wingdings"/>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We see the mean price wise distribution of the brands. </a:t>
            </a:r>
          </a:p>
          <a:p>
            <a:pPr marL="742950" lvl="1" indent="-171450">
              <a:buClr>
                <a:srgbClr val="FFFFFF"/>
              </a:buClr>
              <a:buFont typeface="Wingdings"/>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Rolls-Royce are the most expensive.</a:t>
            </a:r>
          </a:p>
          <a:p>
            <a:pPr marL="742950" lvl="1" indent="-171450">
              <a:buClr>
                <a:srgbClr val="FFFFFF"/>
              </a:buClr>
              <a:buFont typeface="Wingdings"/>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Mahindra-Renault is the cheapest.</a:t>
            </a: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3444821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a:xfrm>
            <a:off x="1141414" y="609600"/>
            <a:ext cx="6038768" cy="1905000"/>
          </a:xfrm>
        </p:spPr>
        <p:txBody>
          <a:bodyPr vert="horz" lIns="91440" tIns="45720" rIns="91440" bIns="45720" rtlCol="0" anchor="ctr">
            <a:normAutofit/>
          </a:bodyPr>
          <a:lstStyle/>
          <a:p>
            <a:r>
              <a:rPr lang="en-US" sz="3200"/>
              <a:t>Visualization</a:t>
            </a:r>
          </a:p>
        </p:txBody>
      </p:sp>
      <p:pic>
        <p:nvPicPr>
          <p:cNvPr id="6" name="Picture 6">
            <a:extLst>
              <a:ext uri="{FF2B5EF4-FFF2-40B4-BE49-F238E27FC236}">
                <a16:creationId xmlns:a16="http://schemas.microsoft.com/office/drawing/2014/main" id="{94AF5499-F374-E0CC-2727-81529E3751CB}"/>
              </a:ext>
            </a:extLst>
          </p:cNvPr>
          <p:cNvPicPr>
            <a:picLocks noGrp="1" noChangeAspect="1"/>
          </p:cNvPicPr>
          <p:nvPr>
            <p:ph idx="1"/>
          </p:nvPr>
        </p:nvPicPr>
        <p:blipFill>
          <a:blip r:embed="rId3"/>
          <a:stretch>
            <a:fillRect/>
          </a:stretch>
        </p:blipFill>
        <p:spPr>
          <a:xfrm>
            <a:off x="4784725" y="2273919"/>
            <a:ext cx="5195888" cy="2919761"/>
          </a:xfrm>
          <a:prstGeom prst="rect">
            <a:avLst/>
          </a:prstGeom>
          <a:solidFill>
            <a:schemeClr val="tx1"/>
          </a:solidFill>
        </p:spPr>
      </p:pic>
      <p:sp>
        <p:nvSpPr>
          <p:cNvPr id="4" name="Text Placeholder 3">
            <a:extLst>
              <a:ext uri="{FF2B5EF4-FFF2-40B4-BE49-F238E27FC236}">
                <a16:creationId xmlns:a16="http://schemas.microsoft.com/office/drawing/2014/main" id="{5B45CE4A-2F14-8A71-72AD-B2A859C15A07}"/>
              </a:ext>
            </a:extLst>
          </p:cNvPr>
          <p:cNvSpPr>
            <a:spLocks noGrp="1"/>
          </p:cNvSpPr>
          <p:nvPr>
            <p:ph type="body" sz="half" idx="2"/>
          </p:nvPr>
        </p:nvSpPr>
        <p:spPr>
          <a:xfrm>
            <a:off x="1141414" y="2666999"/>
            <a:ext cx="5920867" cy="3373879"/>
          </a:xfrm>
        </p:spPr>
        <p:txBody>
          <a:bodyPr vert="horz" lIns="91440" tIns="45720" rIns="91440" bIns="45720" rtlCol="0" anchor="ctr">
            <a:normAutofit/>
          </a:bodyPr>
          <a:lstStyle/>
          <a:p>
            <a:pPr marL="285750" indent="-285750">
              <a:buFont typeface="Wingdings"/>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We see a linear relation in the cars that are up to 23 years old.</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a:p>
            <a:pPr marL="285750" indent="-285750">
              <a:buClr>
                <a:srgbClr val="FFFFFF"/>
              </a:buClr>
              <a:buFont typeface="Wingdings"/>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On further analysis we see that there are just 15 cars sold which are higher than 24 years old, which also happen to be mostly exotic cars because of which the avg price has a very high peak.</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a:p>
            <a:pPr marL="285750" indent="-285750">
              <a:buClr>
                <a:srgbClr val="FFFFFF"/>
              </a:buClr>
              <a:buFont typeface="Wingdings"/>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We could drop them as it would affect our model adversely.</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7" name="Picture 8">
            <a:extLst>
              <a:ext uri="{FF2B5EF4-FFF2-40B4-BE49-F238E27FC236}">
                <a16:creationId xmlns:a16="http://schemas.microsoft.com/office/drawing/2014/main" id="{03D04B03-4FE9-7AE0-53ED-678F58DFE6DE}"/>
              </a:ext>
            </a:extLst>
          </p:cNvPr>
          <p:cNvPicPr>
            <a:picLocks noChangeAspect="1"/>
          </p:cNvPicPr>
          <p:nvPr/>
        </p:nvPicPr>
        <p:blipFill>
          <a:blip r:embed="rId4"/>
          <a:stretch>
            <a:fillRect/>
          </a:stretch>
        </p:blipFill>
        <p:spPr>
          <a:xfrm>
            <a:off x="8019288" y="1281875"/>
            <a:ext cx="3532632" cy="1987105"/>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6341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p:txBody>
          <a:bodyPr anchor="ctr">
            <a:normAutofit/>
          </a:bodyPr>
          <a:lstStyle/>
          <a:p>
            <a:r>
              <a:rPr lang="en-US" sz="3100" dirty="0">
                <a:effectLst>
                  <a:glow rad="38100">
                    <a:prstClr val="black">
                      <a:lumMod val="65000"/>
                      <a:lumOff val="35000"/>
                      <a:alpha val="40000"/>
                    </a:prstClr>
                  </a:glow>
                  <a:outerShdw blurRad="28575" dist="38100" dir="14040000" algn="tl" rotWithShape="0">
                    <a:srgbClr val="000000">
                      <a:alpha val="25000"/>
                    </a:srgbClr>
                  </a:outerShdw>
                </a:effectLst>
              </a:rPr>
              <a:t>Visualization</a:t>
            </a:r>
            <a:endParaRPr lang="en-US" sz="3100" dirty="0"/>
          </a:p>
        </p:txBody>
      </p:sp>
      <p:pic>
        <p:nvPicPr>
          <p:cNvPr id="3" name="Picture 5">
            <a:extLst>
              <a:ext uri="{FF2B5EF4-FFF2-40B4-BE49-F238E27FC236}">
                <a16:creationId xmlns:a16="http://schemas.microsoft.com/office/drawing/2014/main" id="{5007EEA5-DBB8-1B3A-B4BA-CF0E4A98C899}"/>
              </a:ext>
            </a:extLst>
          </p:cNvPr>
          <p:cNvPicPr>
            <a:picLocks noGrp="1" noChangeAspect="1"/>
          </p:cNvPicPr>
          <p:nvPr>
            <p:ph idx="1"/>
          </p:nvPr>
        </p:nvPicPr>
        <p:blipFill>
          <a:blip r:embed="rId3"/>
          <a:stretch>
            <a:fillRect/>
          </a:stretch>
        </p:blipFill>
        <p:spPr>
          <a:xfrm>
            <a:off x="4784725" y="1639234"/>
            <a:ext cx="5195888" cy="4189131"/>
          </a:xfrm>
          <a:solidFill>
            <a:schemeClr val="tx1"/>
          </a:solidFill>
        </p:spPr>
      </p:pic>
      <p:sp>
        <p:nvSpPr>
          <p:cNvPr id="4" name="Text Placeholder 3">
            <a:extLst>
              <a:ext uri="{FF2B5EF4-FFF2-40B4-BE49-F238E27FC236}">
                <a16:creationId xmlns:a16="http://schemas.microsoft.com/office/drawing/2014/main" id="{5B45CE4A-2F14-8A71-72AD-B2A859C15A07}"/>
              </a:ext>
            </a:extLst>
          </p:cNvPr>
          <p:cNvSpPr>
            <a:spLocks noGrp="1"/>
          </p:cNvSpPr>
          <p:nvPr>
            <p:ph type="body" sz="half" idx="2"/>
          </p:nvPr>
        </p:nvSpPr>
        <p:spPr/>
        <p:txBody>
          <a:bodyPr/>
          <a:lstStyle/>
          <a:p>
            <a:pPr marL="285750" indent="-285750">
              <a:buFont typeface="Wingdings"/>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We see that the prices of Automatics are significantly higher than the Manuals.</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1126663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p:txBody>
          <a:bodyPr anchor="ctr">
            <a:normAutofit/>
          </a:bodyPr>
          <a:lstStyle/>
          <a:p>
            <a:r>
              <a:rPr lang="en-US" sz="3100" dirty="0">
                <a:effectLst>
                  <a:glow rad="38100">
                    <a:prstClr val="black">
                      <a:lumMod val="65000"/>
                      <a:lumOff val="35000"/>
                      <a:alpha val="40000"/>
                    </a:prstClr>
                  </a:glow>
                  <a:outerShdw blurRad="28575" dist="38100" dir="14040000" algn="tl" rotWithShape="0">
                    <a:srgbClr val="000000">
                      <a:alpha val="25000"/>
                    </a:srgbClr>
                  </a:outerShdw>
                </a:effectLst>
              </a:rPr>
              <a:t>Visualization</a:t>
            </a:r>
            <a:endParaRPr lang="en-US" sz="3100" dirty="0"/>
          </a:p>
        </p:txBody>
      </p:sp>
      <p:pic>
        <p:nvPicPr>
          <p:cNvPr id="3" name="Picture 5">
            <a:extLst>
              <a:ext uri="{FF2B5EF4-FFF2-40B4-BE49-F238E27FC236}">
                <a16:creationId xmlns:a16="http://schemas.microsoft.com/office/drawing/2014/main" id="{90478F85-EAD1-FC56-F833-285E2D548FA2}"/>
              </a:ext>
            </a:extLst>
          </p:cNvPr>
          <p:cNvPicPr>
            <a:picLocks noGrp="1" noChangeAspect="1"/>
          </p:cNvPicPr>
          <p:nvPr>
            <p:ph idx="1"/>
          </p:nvPr>
        </p:nvPicPr>
        <p:blipFill>
          <a:blip r:embed="rId3"/>
          <a:stretch>
            <a:fillRect/>
          </a:stretch>
        </p:blipFill>
        <p:spPr>
          <a:xfrm>
            <a:off x="4982369" y="1614487"/>
            <a:ext cx="4800600" cy="4238625"/>
          </a:xfrm>
          <a:solidFill>
            <a:schemeClr val="tx1"/>
          </a:solidFill>
        </p:spPr>
      </p:pic>
      <p:sp>
        <p:nvSpPr>
          <p:cNvPr id="4" name="Text Placeholder 3">
            <a:extLst>
              <a:ext uri="{FF2B5EF4-FFF2-40B4-BE49-F238E27FC236}">
                <a16:creationId xmlns:a16="http://schemas.microsoft.com/office/drawing/2014/main" id="{5B45CE4A-2F14-8A71-72AD-B2A859C15A07}"/>
              </a:ext>
            </a:extLst>
          </p:cNvPr>
          <p:cNvSpPr>
            <a:spLocks noGrp="1"/>
          </p:cNvSpPr>
          <p:nvPr>
            <p:ph type="body" sz="half" idx="2"/>
          </p:nvPr>
        </p:nvSpPr>
        <p:spPr/>
        <p:txBody>
          <a:bodyPr/>
          <a:lstStyle/>
          <a:p>
            <a:pPr marL="285750" indent="-285750">
              <a:buFont typeface="Wingdings"/>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We see that the Hybrid and Electric vehicles are the most expensive.</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607184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p:txBody>
          <a:bodyPr anchor="ctr">
            <a:normAutofit/>
          </a:bodyPr>
          <a:lstStyle/>
          <a:p>
            <a:r>
              <a:rPr lang="en-US" sz="3100" dirty="0">
                <a:effectLst>
                  <a:glow rad="38100">
                    <a:prstClr val="black">
                      <a:lumMod val="65000"/>
                      <a:lumOff val="35000"/>
                      <a:alpha val="40000"/>
                    </a:prstClr>
                  </a:glow>
                  <a:outerShdw blurRad="28575" dist="38100" dir="14040000" algn="tl" rotWithShape="0">
                    <a:srgbClr val="000000">
                      <a:alpha val="25000"/>
                    </a:srgbClr>
                  </a:outerShdw>
                </a:effectLst>
              </a:rPr>
              <a:t>Visualization</a:t>
            </a:r>
            <a:endParaRPr lang="en-US" sz="3100" dirty="0"/>
          </a:p>
        </p:txBody>
      </p:sp>
      <p:pic>
        <p:nvPicPr>
          <p:cNvPr id="3" name="Picture 5">
            <a:extLst>
              <a:ext uri="{FF2B5EF4-FFF2-40B4-BE49-F238E27FC236}">
                <a16:creationId xmlns:a16="http://schemas.microsoft.com/office/drawing/2014/main" id="{9C08EADF-54E0-1660-0007-4C3DD3E65855}"/>
              </a:ext>
            </a:extLst>
          </p:cNvPr>
          <p:cNvPicPr>
            <a:picLocks noGrp="1" noChangeAspect="1"/>
          </p:cNvPicPr>
          <p:nvPr>
            <p:ph idx="1"/>
          </p:nvPr>
        </p:nvPicPr>
        <p:blipFill>
          <a:blip r:embed="rId3"/>
          <a:stretch>
            <a:fillRect/>
          </a:stretch>
        </p:blipFill>
        <p:spPr>
          <a:xfrm>
            <a:off x="4982369" y="1652587"/>
            <a:ext cx="4800600" cy="4162425"/>
          </a:xfrm>
          <a:solidFill>
            <a:schemeClr val="tx1"/>
          </a:solidFill>
        </p:spPr>
      </p:pic>
      <p:sp>
        <p:nvSpPr>
          <p:cNvPr id="4" name="Text Placeholder 3">
            <a:extLst>
              <a:ext uri="{FF2B5EF4-FFF2-40B4-BE49-F238E27FC236}">
                <a16:creationId xmlns:a16="http://schemas.microsoft.com/office/drawing/2014/main" id="{5B45CE4A-2F14-8A71-72AD-B2A859C15A07}"/>
              </a:ext>
            </a:extLst>
          </p:cNvPr>
          <p:cNvSpPr>
            <a:spLocks noGrp="1"/>
          </p:cNvSpPr>
          <p:nvPr>
            <p:ph type="body" sz="half" idx="2"/>
          </p:nvPr>
        </p:nvSpPr>
        <p:spPr/>
        <p:txBody>
          <a:bodyPr/>
          <a:lstStyle/>
          <a:p>
            <a:pPr marL="285750" indent="-285750">
              <a:buFont typeface="Wingdings"/>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We see that the vehicle cost in Ahmedabad is the Cheapest and Delhi the highest.</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3094526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a:xfrm>
            <a:off x="1141414" y="609600"/>
            <a:ext cx="6038768" cy="1905000"/>
          </a:xfrm>
        </p:spPr>
        <p:txBody>
          <a:bodyPr vert="horz" lIns="91440" tIns="45720" rIns="91440" bIns="45720" rtlCol="0" anchor="ctr">
            <a:normAutofit/>
          </a:bodyPr>
          <a:lstStyle/>
          <a:p>
            <a:r>
              <a:rPr lang="en-US" sz="3200"/>
              <a:t>Visualization</a:t>
            </a:r>
          </a:p>
        </p:txBody>
      </p:sp>
      <p:pic>
        <p:nvPicPr>
          <p:cNvPr id="3" name="Picture 5">
            <a:extLst>
              <a:ext uri="{FF2B5EF4-FFF2-40B4-BE49-F238E27FC236}">
                <a16:creationId xmlns:a16="http://schemas.microsoft.com/office/drawing/2014/main" id="{7E72D651-D9EE-DD02-7F65-7FB662E033E5}"/>
              </a:ext>
            </a:extLst>
          </p:cNvPr>
          <p:cNvPicPr>
            <a:picLocks noGrp="1" noChangeAspect="1"/>
          </p:cNvPicPr>
          <p:nvPr>
            <p:ph idx="1"/>
          </p:nvPr>
        </p:nvPicPr>
        <p:blipFill>
          <a:blip r:embed="rId3"/>
          <a:stretch>
            <a:fillRect/>
          </a:stretch>
        </p:blipFill>
        <p:spPr>
          <a:xfrm>
            <a:off x="8019288" y="902117"/>
            <a:ext cx="3532632" cy="2366863"/>
          </a:xfrm>
          <a:prstGeom prst="rect">
            <a:avLst/>
          </a:prstGeom>
          <a:solidFill>
            <a:schemeClr val="tx1"/>
          </a:solidFill>
        </p:spPr>
      </p:pic>
      <p:sp>
        <p:nvSpPr>
          <p:cNvPr id="4" name="Text Placeholder 3">
            <a:extLst>
              <a:ext uri="{FF2B5EF4-FFF2-40B4-BE49-F238E27FC236}">
                <a16:creationId xmlns:a16="http://schemas.microsoft.com/office/drawing/2014/main" id="{5B45CE4A-2F14-8A71-72AD-B2A859C15A07}"/>
              </a:ext>
            </a:extLst>
          </p:cNvPr>
          <p:cNvSpPr>
            <a:spLocks noGrp="1"/>
          </p:cNvSpPr>
          <p:nvPr>
            <p:ph type="body" sz="half" idx="2"/>
          </p:nvPr>
        </p:nvSpPr>
        <p:spPr>
          <a:xfrm>
            <a:off x="1141414" y="2666999"/>
            <a:ext cx="5920867" cy="3373879"/>
          </a:xfrm>
        </p:spPr>
        <p:txBody>
          <a:bodyPr vert="horz" lIns="91440" tIns="45720" rIns="91440" bIns="45720" rtlCol="0" anchor="ctr">
            <a:normAutofit/>
          </a:bodyPr>
          <a:lstStyle/>
          <a:p>
            <a:pPr marL="285750" indent="-285750">
              <a:buFont typeface="Arial"/>
              <a:buChar char="•"/>
            </a:pPr>
            <a:r>
              <a:rPr lang="en-US"/>
              <a:t>Checking Skewness:</a:t>
            </a:r>
          </a:p>
          <a:p>
            <a:pPr marL="457200">
              <a:buFont typeface="Arial"/>
              <a:buChar char="•"/>
            </a:pPr>
            <a:r>
              <a:rPr lang="en-US"/>
              <a:t>Setting the skewness threshod as +/-0.5.We see right skewness in the data.</a:t>
            </a:r>
          </a:p>
          <a:p>
            <a:pPr lvl="1">
              <a:buFont typeface="Arial"/>
              <a:buChar char="•"/>
            </a:pPr>
            <a:r>
              <a:rPr lang="en-US"/>
              <a:t>- KMs Driven       
- No. of Owners 
- Price      </a:t>
            </a:r>
          </a:p>
          <a:p>
            <a:pPr lvl="1">
              <a:buFont typeface="Arial"/>
              <a:buChar char="•"/>
            </a:pPr>
            <a:r>
              <a:rPr lang="en-US"/>
              <a:t>The above mentioned features are above the skewness threshold but No. of Owners and Price can be ignored No. of Owners is a categorical variable and Price is Target Variable.</a:t>
            </a:r>
          </a:p>
        </p:txBody>
      </p:sp>
      <p:pic>
        <p:nvPicPr>
          <p:cNvPr id="6" name="Picture 6">
            <a:extLst>
              <a:ext uri="{FF2B5EF4-FFF2-40B4-BE49-F238E27FC236}">
                <a16:creationId xmlns:a16="http://schemas.microsoft.com/office/drawing/2014/main" id="{BC87BE8E-9D34-5A47-2E4F-56EA51588341}"/>
              </a:ext>
            </a:extLst>
          </p:cNvPr>
          <p:cNvPicPr>
            <a:picLocks noChangeAspect="1"/>
          </p:cNvPicPr>
          <p:nvPr/>
        </p:nvPicPr>
        <p:blipFill>
          <a:blip r:embed="rId4"/>
          <a:stretch>
            <a:fillRect/>
          </a:stretch>
        </p:blipFill>
        <p:spPr>
          <a:xfrm>
            <a:off x="8019288" y="3589020"/>
            <a:ext cx="3532632" cy="2220510"/>
          </a:xfrm>
          <a:prstGeom prst="rect">
            <a:avLst/>
          </a:prstGeom>
        </p:spPr>
      </p:pic>
    </p:spTree>
    <p:extLst>
      <p:ext uri="{BB962C8B-B14F-4D97-AF65-F5344CB8AC3E}">
        <p14:creationId xmlns:p14="http://schemas.microsoft.com/office/powerpoint/2010/main" val="4010082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a:xfrm>
            <a:off x="1141414" y="609600"/>
            <a:ext cx="6038768" cy="1905000"/>
          </a:xfrm>
        </p:spPr>
        <p:txBody>
          <a:bodyPr vert="horz" lIns="91440" tIns="45720" rIns="91440" bIns="45720" rtlCol="0" anchor="ctr">
            <a:normAutofit/>
          </a:bodyPr>
          <a:lstStyle/>
          <a:p>
            <a:r>
              <a:rPr lang="en-US" sz="3200"/>
              <a:t>Visualization</a:t>
            </a:r>
          </a:p>
        </p:txBody>
      </p:sp>
      <p:pic>
        <p:nvPicPr>
          <p:cNvPr id="3" name="Picture 5">
            <a:extLst>
              <a:ext uri="{FF2B5EF4-FFF2-40B4-BE49-F238E27FC236}">
                <a16:creationId xmlns:a16="http://schemas.microsoft.com/office/drawing/2014/main" id="{09DA4EB1-94D5-A1FB-2EC0-8E22F5C3EE7B}"/>
              </a:ext>
            </a:extLst>
          </p:cNvPr>
          <p:cNvPicPr>
            <a:picLocks noGrp="1" noChangeAspect="1"/>
          </p:cNvPicPr>
          <p:nvPr>
            <p:ph idx="1"/>
          </p:nvPr>
        </p:nvPicPr>
        <p:blipFill>
          <a:blip r:embed="rId3"/>
          <a:stretch>
            <a:fillRect/>
          </a:stretch>
        </p:blipFill>
        <p:spPr>
          <a:xfrm>
            <a:off x="5706269" y="2486025"/>
            <a:ext cx="3352800" cy="2495550"/>
          </a:xfrm>
          <a:prstGeom prst="rect">
            <a:avLst/>
          </a:prstGeom>
          <a:solidFill>
            <a:schemeClr val="tx1"/>
          </a:solidFill>
        </p:spPr>
      </p:pic>
      <p:sp>
        <p:nvSpPr>
          <p:cNvPr id="4" name="Text Placeholder 3">
            <a:extLst>
              <a:ext uri="{FF2B5EF4-FFF2-40B4-BE49-F238E27FC236}">
                <a16:creationId xmlns:a16="http://schemas.microsoft.com/office/drawing/2014/main" id="{5B45CE4A-2F14-8A71-72AD-B2A859C15A07}"/>
              </a:ext>
            </a:extLst>
          </p:cNvPr>
          <p:cNvSpPr>
            <a:spLocks noGrp="1"/>
          </p:cNvSpPr>
          <p:nvPr>
            <p:ph type="body" sz="half" idx="2"/>
          </p:nvPr>
        </p:nvSpPr>
        <p:spPr>
          <a:xfrm>
            <a:off x="1141414" y="2666999"/>
            <a:ext cx="5920867" cy="3373879"/>
          </a:xfrm>
        </p:spPr>
        <p:txBody>
          <a:bodyPr vert="horz" lIns="91440" tIns="45720" rIns="91440" bIns="45720" rtlCol="0" anchor="ctr">
            <a:normAutofit/>
          </a:bodyPr>
          <a:lstStyle/>
          <a:p>
            <a:endParaRPr lang="en-US">
              <a:effectLst>
                <a:glow rad="38100">
                  <a:prstClr val="black">
                    <a:lumMod val="50000"/>
                    <a:lumOff val="50000"/>
                    <a:alpha val="20000"/>
                  </a:prstClr>
                </a:glow>
                <a:outerShdw blurRad="44450" dist="12700" dir="13860000" algn="tl" rotWithShape="0">
                  <a:srgbClr val="000000">
                    <a:alpha val="20000"/>
                  </a:srgbClr>
                </a:outerShdw>
              </a:effectLst>
            </a:endParaRPr>
          </a:p>
          <a:p>
            <a:pPr marL="342900" indent="-342900">
              <a:buFont typeface="Arial"/>
              <a:buChar char="•"/>
            </a:pPr>
            <a:r>
              <a:rPr lang="en-US" dirty="0"/>
              <a:t>Checking Outliers</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a:p>
            <a:pPr marL="800100" lvl="1" indent="-342900">
              <a:buFont typeface="Arial"/>
              <a:buChar char="•"/>
            </a:pPr>
            <a:r>
              <a:rPr lang="en-US" dirty="0"/>
              <a:t>We see a lot of outliers in the price and KM's driven.</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6" name="Picture 6">
            <a:extLst>
              <a:ext uri="{FF2B5EF4-FFF2-40B4-BE49-F238E27FC236}">
                <a16:creationId xmlns:a16="http://schemas.microsoft.com/office/drawing/2014/main" id="{C197054E-E393-29D8-73D9-14781D03CFE9}"/>
              </a:ext>
            </a:extLst>
          </p:cNvPr>
          <p:cNvPicPr>
            <a:picLocks noChangeAspect="1"/>
          </p:cNvPicPr>
          <p:nvPr/>
        </p:nvPicPr>
        <p:blipFill>
          <a:blip r:embed="rId4"/>
          <a:stretch>
            <a:fillRect/>
          </a:stretch>
        </p:blipFill>
        <p:spPr>
          <a:xfrm>
            <a:off x="8019288" y="639579"/>
            <a:ext cx="3532632" cy="2629402"/>
          </a:xfrm>
          <a:prstGeom prst="rect">
            <a:avLst/>
          </a:prstGeom>
        </p:spPr>
      </p:pic>
    </p:spTree>
    <p:extLst>
      <p:ext uri="{BB962C8B-B14F-4D97-AF65-F5344CB8AC3E}">
        <p14:creationId xmlns:p14="http://schemas.microsoft.com/office/powerpoint/2010/main" val="2031939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p:txBody>
          <a:bodyPr anchor="ctr">
            <a:normAutofit/>
          </a:bodyPr>
          <a:lstStyle/>
          <a:p>
            <a:r>
              <a:rPr lang="en-US" sz="3100" dirty="0">
                <a:effectLst>
                  <a:glow rad="38100">
                    <a:prstClr val="black">
                      <a:lumMod val="65000"/>
                      <a:lumOff val="35000"/>
                      <a:alpha val="40000"/>
                    </a:prstClr>
                  </a:glow>
                  <a:outerShdw blurRad="28575" dist="38100" dir="14040000" algn="tl" rotWithShape="0">
                    <a:srgbClr val="000000">
                      <a:alpha val="25000"/>
                    </a:srgbClr>
                  </a:outerShdw>
                </a:effectLst>
              </a:rPr>
              <a:t>Visualization</a:t>
            </a:r>
            <a:endParaRPr lang="en-US" sz="3100" dirty="0"/>
          </a:p>
        </p:txBody>
      </p:sp>
      <p:pic>
        <p:nvPicPr>
          <p:cNvPr id="3" name="Picture 5">
            <a:extLst>
              <a:ext uri="{FF2B5EF4-FFF2-40B4-BE49-F238E27FC236}">
                <a16:creationId xmlns:a16="http://schemas.microsoft.com/office/drawing/2014/main" id="{9CC296C1-60D5-FEA4-CFC2-6546E4FCC0DF}"/>
              </a:ext>
            </a:extLst>
          </p:cNvPr>
          <p:cNvPicPr>
            <a:picLocks noGrp="1" noChangeAspect="1"/>
          </p:cNvPicPr>
          <p:nvPr>
            <p:ph idx="1"/>
          </p:nvPr>
        </p:nvPicPr>
        <p:blipFill>
          <a:blip r:embed="rId3"/>
          <a:stretch>
            <a:fillRect/>
          </a:stretch>
        </p:blipFill>
        <p:spPr>
          <a:xfrm>
            <a:off x="4784725" y="1989768"/>
            <a:ext cx="5195888" cy="3488064"/>
          </a:xfrm>
          <a:solidFill>
            <a:schemeClr val="tx1"/>
          </a:solidFill>
        </p:spPr>
      </p:pic>
      <p:sp>
        <p:nvSpPr>
          <p:cNvPr id="4" name="Text Placeholder 3">
            <a:extLst>
              <a:ext uri="{FF2B5EF4-FFF2-40B4-BE49-F238E27FC236}">
                <a16:creationId xmlns:a16="http://schemas.microsoft.com/office/drawing/2014/main" id="{5B45CE4A-2F14-8A71-72AD-B2A859C15A07}"/>
              </a:ext>
            </a:extLst>
          </p:cNvPr>
          <p:cNvSpPr>
            <a:spLocks noGrp="1"/>
          </p:cNvSpPr>
          <p:nvPr>
            <p:ph type="body" sz="half" idx="2"/>
          </p:nvPr>
        </p:nvSpPr>
        <p:spPr>
          <a:xfrm>
            <a:off x="1141411" y="2971800"/>
            <a:ext cx="3549121" cy="2235895"/>
          </a:xfrm>
        </p:spPr>
        <p:txBody>
          <a:bodyPr>
            <a:normAutofit lnSpcReduction="10000"/>
          </a:bodyPr>
          <a:lstStyle/>
          <a:p>
            <a:pPr marL="285750" indent="-285750">
              <a:buFont typeface="Wingdings"/>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rPr>
              <a:t>Checking Correlation:</a:t>
            </a:r>
            <a:endParaRPr lang="en-US" dirty="0"/>
          </a:p>
          <a:p>
            <a:pPr marL="457200">
              <a:buClr>
                <a:srgbClr val="FFFFFF"/>
              </a:buClr>
              <a:buFont typeface="Arial"/>
              <a:buChar cha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We see Transmission has the highest negative correlation with the Target.</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a:p>
            <a:pPr lvl="1">
              <a:buClr>
                <a:srgbClr val="FFFFFF"/>
              </a:buClr>
              <a:buFont typeface="Arial"/>
              <a:buChar char="•"/>
            </a:pPr>
            <a:r>
              <a:rPr lang="en-US" sz="16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Most of the features are negatively correlated and City has 0 correlation, Hence we could consider dropping it.</a:t>
            </a:r>
            <a:endParaRPr lang="en-US" sz="1600" dirty="0"/>
          </a:p>
        </p:txBody>
      </p:sp>
    </p:spTree>
    <p:extLst>
      <p:ext uri="{BB962C8B-B14F-4D97-AF65-F5344CB8AC3E}">
        <p14:creationId xmlns:p14="http://schemas.microsoft.com/office/powerpoint/2010/main" val="3009178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5"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a:extLst>
              <a:ext uri="{FF2B5EF4-FFF2-40B4-BE49-F238E27FC236}">
                <a16:creationId xmlns:a16="http://schemas.microsoft.com/office/drawing/2014/main" id="{CE5DE5F4-BA3A-D76A-C8F9-4F8B7865C7C5}"/>
              </a:ext>
            </a:extLst>
          </p:cNvPr>
          <p:cNvPicPr>
            <a:picLocks noChangeAspect="1"/>
          </p:cNvPicPr>
          <p:nvPr/>
        </p:nvPicPr>
        <p:blipFill rotWithShape="1">
          <a:blip r:embed="rId6">
            <a:alphaModFix amt="40000"/>
          </a:blip>
          <a:srcRect t="15189" r="9091" b="1662"/>
          <a:stretch/>
        </p:blipFill>
        <p:spPr>
          <a:xfrm>
            <a:off x="20" y="10"/>
            <a:ext cx="12191980" cy="6857990"/>
          </a:xfrm>
          <a:prstGeom prst="rect">
            <a:avLst/>
          </a:prstGeom>
        </p:spPr>
      </p:pic>
      <p:sp>
        <p:nvSpPr>
          <p:cNvPr id="2" name="Title 1">
            <a:extLst>
              <a:ext uri="{FF2B5EF4-FFF2-40B4-BE49-F238E27FC236}">
                <a16:creationId xmlns:a16="http://schemas.microsoft.com/office/drawing/2014/main" id="{FC96EDC3-22AB-9036-3746-8C68FE4BDF17}"/>
              </a:ext>
            </a:extLst>
          </p:cNvPr>
          <p:cNvSpPr>
            <a:spLocks noGrp="1"/>
          </p:cNvSpPr>
          <p:nvPr>
            <p:ph type="title"/>
          </p:nvPr>
        </p:nvSpPr>
        <p:spPr>
          <a:xfrm>
            <a:off x="1050571" y="2209800"/>
            <a:ext cx="8825658" cy="3329581"/>
          </a:xfrm>
        </p:spPr>
        <p:txBody>
          <a:bodyPr vert="horz" lIns="91440" tIns="45720" rIns="91440" bIns="45720" rtlCol="0" anchor="b">
            <a:normAutofit/>
          </a:bodyPr>
          <a:lstStyle/>
          <a:p>
            <a:r>
              <a:rPr lang="en-US" sz="7200" dirty="0">
                <a:solidFill>
                  <a:schemeClr val="tx1"/>
                </a:solidFill>
                <a:effectLst>
                  <a:glow rad="38100">
                    <a:prstClr val="black">
                      <a:lumMod val="65000"/>
                      <a:lumOff val="35000"/>
                      <a:alpha val="50000"/>
                    </a:prstClr>
                  </a:glow>
                  <a:outerShdw blurRad="28575" dist="31750" dir="13200000" algn="tl" rotWithShape="0">
                    <a:srgbClr val="000000">
                      <a:alpha val="25000"/>
                    </a:srgbClr>
                  </a:outerShdw>
                </a:effectLst>
              </a:rPr>
              <a:t>Data Modeling</a:t>
            </a:r>
          </a:p>
        </p:txBody>
      </p:sp>
      <p:sp>
        <p:nvSpPr>
          <p:cNvPr id="32" name="Rectangle 22">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80555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p:txBody>
          <a:bodyPr anchor="ctr">
            <a:normAutofit/>
          </a:bodyPr>
          <a:lstStyle/>
          <a:p>
            <a:r>
              <a:rPr lang="en-US" sz="3100" dirty="0">
                <a:effectLst>
                  <a:glow rad="38100">
                    <a:prstClr val="black">
                      <a:lumMod val="65000"/>
                      <a:lumOff val="35000"/>
                      <a:alpha val="40000"/>
                    </a:prstClr>
                  </a:glow>
                  <a:outerShdw blurRad="28575" dist="38100" dir="14040000" algn="tl" rotWithShape="0">
                    <a:srgbClr val="000000">
                      <a:alpha val="25000"/>
                    </a:srgbClr>
                  </a:outerShdw>
                </a:effectLst>
              </a:rPr>
              <a:t>Data Modeling</a:t>
            </a:r>
            <a:endParaRPr lang="en-US" sz="3100" dirty="0"/>
          </a:p>
        </p:txBody>
      </p:sp>
      <p:pic>
        <p:nvPicPr>
          <p:cNvPr id="8" name="Picture 8">
            <a:extLst>
              <a:ext uri="{FF2B5EF4-FFF2-40B4-BE49-F238E27FC236}">
                <a16:creationId xmlns:a16="http://schemas.microsoft.com/office/drawing/2014/main" id="{2C1E4F9D-C84A-76A2-D202-72824ED9C622}"/>
              </a:ext>
            </a:extLst>
          </p:cNvPr>
          <p:cNvPicPr>
            <a:picLocks noGrp="1" noChangeAspect="1"/>
          </p:cNvPicPr>
          <p:nvPr>
            <p:ph idx="1"/>
          </p:nvPr>
        </p:nvPicPr>
        <p:blipFill>
          <a:blip r:embed="rId3"/>
          <a:stretch>
            <a:fillRect/>
          </a:stretch>
        </p:blipFill>
        <p:spPr>
          <a:xfrm>
            <a:off x="5934743" y="2933630"/>
            <a:ext cx="2895851" cy="1600339"/>
          </a:xfrm>
          <a:solidFill>
            <a:schemeClr val="tx1"/>
          </a:solidFill>
        </p:spPr>
      </p:pic>
      <p:sp>
        <p:nvSpPr>
          <p:cNvPr id="4" name="Text Placeholder 3">
            <a:extLst>
              <a:ext uri="{FF2B5EF4-FFF2-40B4-BE49-F238E27FC236}">
                <a16:creationId xmlns:a16="http://schemas.microsoft.com/office/drawing/2014/main" id="{5B45CE4A-2F14-8A71-72AD-B2A859C15A07}"/>
              </a:ext>
            </a:extLst>
          </p:cNvPr>
          <p:cNvSpPr>
            <a:spLocks noGrp="1"/>
          </p:cNvSpPr>
          <p:nvPr>
            <p:ph type="body" sz="half" idx="2"/>
          </p:nvPr>
        </p:nvSpPr>
        <p:spPr>
          <a:xfrm>
            <a:off x="1141411" y="2971800"/>
            <a:ext cx="3549121" cy="2235895"/>
          </a:xfrm>
        </p:spPr>
        <p:txBody>
          <a:bodyPr>
            <a:normAutofit/>
          </a:bodyPr>
          <a:lstStyle/>
          <a:p>
            <a:pPr marL="285750" indent="-285750">
              <a:buFont typeface="Wingdings"/>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Splitting the data into Features and Target</a:t>
            </a:r>
          </a:p>
        </p:txBody>
      </p:sp>
    </p:spTree>
    <p:extLst>
      <p:ext uri="{BB962C8B-B14F-4D97-AF65-F5344CB8AC3E}">
        <p14:creationId xmlns:p14="http://schemas.microsoft.com/office/powerpoint/2010/main" val="1049169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a:xfrm>
            <a:off x="974179" y="714375"/>
            <a:ext cx="3332955" cy="5076826"/>
          </a:xfrm>
        </p:spPr>
        <p:txBody>
          <a:bodyPr anchor="ctr">
            <a:normAutofit/>
          </a:bodyPr>
          <a:lstStyle/>
          <a:p>
            <a:r>
              <a:rPr lang="en-US" sz="3100">
                <a:effectLst>
                  <a:glow rad="38100">
                    <a:prstClr val="black">
                      <a:lumMod val="65000"/>
                      <a:lumOff val="35000"/>
                      <a:alpha val="40000"/>
                    </a:prstClr>
                  </a:glow>
                  <a:outerShdw blurRad="28575" dist="38100" dir="14040000" algn="tl" rotWithShape="0">
                    <a:srgbClr val="000000">
                      <a:alpha val="25000"/>
                    </a:srgbClr>
                  </a:outerShdw>
                </a:effectLst>
              </a:rPr>
              <a:t>Introduction</a:t>
            </a:r>
            <a:endParaRPr lang="en-US" sz="3100"/>
          </a:p>
        </p:txBody>
      </p:sp>
      <p:sp>
        <p:nvSpPr>
          <p:cNvPr id="3" name="Content Placeholder 2">
            <a:extLst>
              <a:ext uri="{FF2B5EF4-FFF2-40B4-BE49-F238E27FC236}">
                <a16:creationId xmlns:a16="http://schemas.microsoft.com/office/drawing/2014/main" id="{6B97C168-4FD0-3387-75B5-3FDFA149A58D}"/>
              </a:ext>
            </a:extLst>
          </p:cNvPr>
          <p:cNvSpPr>
            <a:spLocks noGrp="1"/>
          </p:cNvSpPr>
          <p:nvPr>
            <p:ph idx="1"/>
          </p:nvPr>
        </p:nvSpPr>
        <p:spPr>
          <a:xfrm>
            <a:off x="4973046" y="714375"/>
            <a:ext cx="6253751" cy="5076825"/>
          </a:xfrm>
        </p:spPr>
        <p:txBody>
          <a:bodyPr>
            <a:normAutofit/>
          </a:bodyPr>
          <a:lstStyle/>
          <a:p>
            <a:pPr>
              <a:lnSpc>
                <a:spcPct val="90000"/>
              </a:lnSpc>
              <a:spcBef>
                <a:spcPts val="1000"/>
              </a:spcBef>
              <a:spcAft>
                <a:spcPts val="0"/>
              </a:spcAft>
              <a:buFont typeface="Wingdings,Sans-Serif"/>
              <a:buChar char="Ø"/>
            </a:pPr>
            <a:r>
              <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Times New Roman"/>
              </a:rPr>
              <a:t>With the covid 19 impact in the market, we have seen lot of changes in the car market. Now some cars are in demand hence making them costly and some are not in demand hence cheaper. One of our clients works with small traders, who sell used cars</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endPar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宋体"/>
              <a:cs typeface="+mn-lt"/>
            </a:endParaRPr>
          </a:p>
          <a:p>
            <a:pPr>
              <a:lnSpc>
                <a:spcPct val="90000"/>
              </a:lnSpc>
              <a:spcBef>
                <a:spcPts val="1000"/>
              </a:spcBef>
              <a:spcAft>
                <a:spcPts val="0"/>
              </a:spcAft>
              <a:buClr>
                <a:srgbClr val="FFFFFF"/>
              </a:buClr>
              <a:buFont typeface="Wingdings,Sans-Serif"/>
              <a:buChar char="Ø"/>
            </a:pP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With</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the</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change</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in</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market</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due</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to</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covid</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19</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impact,</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our</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client</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is</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facing</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problems</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with</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their</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previous</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car</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price</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valuation</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machine</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learning</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models.</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So,</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they</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are</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looking</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for</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new</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machine</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learning</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models</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from</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new</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data.</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endPar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宋体"/>
              <a:cs typeface="+mn-lt"/>
            </a:endParaRPr>
          </a:p>
          <a:p>
            <a:pPr>
              <a:lnSpc>
                <a:spcPct val="90000"/>
              </a:lnSpc>
              <a:spcBef>
                <a:spcPts val="1000"/>
              </a:spcBef>
              <a:spcAft>
                <a:spcPts val="0"/>
              </a:spcAft>
              <a:buClr>
                <a:srgbClr val="FFFFFF"/>
              </a:buClr>
              <a:buFont typeface="Wingdings,Sans-Serif"/>
              <a:buChar char="Ø"/>
            </a:pP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We</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have</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to</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make</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car</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price</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valuation</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model.</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This</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project</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contains</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two</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phase</a:t>
            </a:r>
            <a:endPar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宋体"/>
              <a:cs typeface="+mn-lt"/>
            </a:endParaRPr>
          </a:p>
          <a:p>
            <a:pPr lvl="1">
              <a:lnSpc>
                <a:spcPct val="90000"/>
              </a:lnSpc>
              <a:spcBef>
                <a:spcPts val="1000"/>
              </a:spcBef>
              <a:spcAft>
                <a:spcPts val="0"/>
              </a:spcAft>
              <a:buClr>
                <a:srgbClr val="FFFFFF"/>
              </a:buClr>
            </a:pP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Data</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Collection</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Phase</a:t>
            </a:r>
            <a:endParaRPr lang="en-US">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宋体"/>
              <a:cs typeface="+mn-lt"/>
            </a:endParaRPr>
          </a:p>
          <a:p>
            <a:pPr lvl="1">
              <a:lnSpc>
                <a:spcPct val="90000"/>
              </a:lnSpc>
              <a:spcBef>
                <a:spcPts val="1000"/>
              </a:spcBef>
              <a:spcAft>
                <a:spcPts val="0"/>
              </a:spcAft>
              <a:buClr>
                <a:srgbClr val="FFFFFF"/>
              </a:buClr>
            </a:pP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Model</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Building</a:t>
            </a:r>
            <a:r>
              <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Phase</a:t>
            </a:r>
            <a:endParaRPr lang="en-US" altLang="zh-CN">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宋体"/>
              <a:cs typeface="+mn-lt"/>
            </a:endParaRPr>
          </a:p>
        </p:txBody>
      </p:sp>
    </p:spTree>
    <p:extLst>
      <p:ext uri="{BB962C8B-B14F-4D97-AF65-F5344CB8AC3E}">
        <p14:creationId xmlns:p14="http://schemas.microsoft.com/office/powerpoint/2010/main" val="4120682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p:txBody>
          <a:bodyPr anchor="ctr">
            <a:normAutofit/>
          </a:bodyPr>
          <a:lstStyle/>
          <a:p>
            <a:r>
              <a:rPr lang="en-US" sz="3100" dirty="0">
                <a:effectLst>
                  <a:glow rad="38100">
                    <a:prstClr val="black">
                      <a:lumMod val="65000"/>
                      <a:lumOff val="35000"/>
                      <a:alpha val="40000"/>
                    </a:prstClr>
                  </a:glow>
                  <a:outerShdw blurRad="28575" dist="38100" dir="14040000" algn="tl" rotWithShape="0">
                    <a:srgbClr val="000000">
                      <a:alpha val="25000"/>
                    </a:srgbClr>
                  </a:outerShdw>
                </a:effectLst>
              </a:rPr>
              <a:t>Data Modeling</a:t>
            </a:r>
            <a:endParaRPr lang="en-US" sz="3100" dirty="0"/>
          </a:p>
        </p:txBody>
      </p:sp>
      <p:pic>
        <p:nvPicPr>
          <p:cNvPr id="6" name="Picture 6">
            <a:extLst>
              <a:ext uri="{FF2B5EF4-FFF2-40B4-BE49-F238E27FC236}">
                <a16:creationId xmlns:a16="http://schemas.microsoft.com/office/drawing/2014/main" id="{8823E77E-AED8-27EE-3665-F2B5B19004B9}"/>
              </a:ext>
            </a:extLst>
          </p:cNvPr>
          <p:cNvPicPr>
            <a:picLocks noGrp="1" noChangeAspect="1"/>
          </p:cNvPicPr>
          <p:nvPr>
            <p:ph idx="1"/>
          </p:nvPr>
        </p:nvPicPr>
        <p:blipFill>
          <a:blip r:embed="rId3"/>
          <a:stretch>
            <a:fillRect/>
          </a:stretch>
        </p:blipFill>
        <p:spPr>
          <a:xfrm>
            <a:off x="5165215" y="1447800"/>
            <a:ext cx="4434908" cy="4572000"/>
          </a:xfrm>
          <a:solidFill>
            <a:schemeClr val="tx1"/>
          </a:solidFill>
        </p:spPr>
      </p:pic>
      <p:sp>
        <p:nvSpPr>
          <p:cNvPr id="4" name="Text Placeholder 3">
            <a:extLst>
              <a:ext uri="{FF2B5EF4-FFF2-40B4-BE49-F238E27FC236}">
                <a16:creationId xmlns:a16="http://schemas.microsoft.com/office/drawing/2014/main" id="{5B45CE4A-2F14-8A71-72AD-B2A859C15A07}"/>
              </a:ext>
            </a:extLst>
          </p:cNvPr>
          <p:cNvSpPr>
            <a:spLocks noGrp="1"/>
          </p:cNvSpPr>
          <p:nvPr>
            <p:ph type="body" sz="half" idx="2"/>
          </p:nvPr>
        </p:nvSpPr>
        <p:spPr>
          <a:xfrm>
            <a:off x="1141411" y="2971800"/>
            <a:ext cx="3549121" cy="2235895"/>
          </a:xfrm>
        </p:spPr>
        <p:txBody>
          <a:bodyPr>
            <a:normAutofit/>
          </a:bodyPr>
          <a:lstStyle/>
          <a:p>
            <a:pPr marL="285750" indent="-285750">
              <a:buFont typeface="Wingdings"/>
              <a:buChar char="Ø"/>
            </a:pPr>
            <a:r>
              <a:rPr lang="en-US" b="1" dirty="0"/>
              <a:t>Normalizing the Data</a:t>
            </a:r>
          </a:p>
          <a:p>
            <a:pPr marL="285750" indent="-285750">
              <a:buClr>
                <a:srgbClr val="FFFFFF"/>
              </a:buClr>
              <a:buFont typeface="Wingdings"/>
              <a:buChar char="Ø"/>
            </a:pPr>
            <a:r>
              <a:rPr lang="en-US"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Rechecking for skewness if it's in threshold</a:t>
            </a:r>
          </a:p>
        </p:txBody>
      </p:sp>
    </p:spTree>
    <p:extLst>
      <p:ext uri="{BB962C8B-B14F-4D97-AF65-F5344CB8AC3E}">
        <p14:creationId xmlns:p14="http://schemas.microsoft.com/office/powerpoint/2010/main" val="1736914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p:txBody>
          <a:bodyPr anchor="ctr">
            <a:normAutofit/>
          </a:bodyPr>
          <a:lstStyle/>
          <a:p>
            <a:r>
              <a:rPr lang="en-US" sz="3100" dirty="0">
                <a:effectLst>
                  <a:glow rad="38100">
                    <a:prstClr val="black">
                      <a:lumMod val="65000"/>
                      <a:lumOff val="35000"/>
                      <a:alpha val="40000"/>
                    </a:prstClr>
                  </a:glow>
                  <a:outerShdw blurRad="28575" dist="38100" dir="14040000" algn="tl" rotWithShape="0">
                    <a:srgbClr val="000000">
                      <a:alpha val="25000"/>
                    </a:srgbClr>
                  </a:outerShdw>
                </a:effectLst>
              </a:rPr>
              <a:t>Data Modeling</a:t>
            </a:r>
            <a:endParaRPr lang="en-US" sz="3100" dirty="0"/>
          </a:p>
        </p:txBody>
      </p:sp>
      <p:pic>
        <p:nvPicPr>
          <p:cNvPr id="3" name="Picture 5">
            <a:extLst>
              <a:ext uri="{FF2B5EF4-FFF2-40B4-BE49-F238E27FC236}">
                <a16:creationId xmlns:a16="http://schemas.microsoft.com/office/drawing/2014/main" id="{B02383DE-1551-0C23-F470-30CE813BE373}"/>
              </a:ext>
            </a:extLst>
          </p:cNvPr>
          <p:cNvPicPr>
            <a:picLocks noGrp="1" noChangeAspect="1"/>
          </p:cNvPicPr>
          <p:nvPr>
            <p:ph idx="1"/>
          </p:nvPr>
        </p:nvPicPr>
        <p:blipFill>
          <a:blip r:embed="rId3"/>
          <a:stretch>
            <a:fillRect/>
          </a:stretch>
        </p:blipFill>
        <p:spPr>
          <a:xfrm>
            <a:off x="4917385" y="1767669"/>
            <a:ext cx="4930567" cy="3932261"/>
          </a:xfrm>
          <a:solidFill>
            <a:schemeClr val="tx1"/>
          </a:solidFill>
        </p:spPr>
      </p:pic>
      <p:sp>
        <p:nvSpPr>
          <p:cNvPr id="4" name="Text Placeholder 3">
            <a:extLst>
              <a:ext uri="{FF2B5EF4-FFF2-40B4-BE49-F238E27FC236}">
                <a16:creationId xmlns:a16="http://schemas.microsoft.com/office/drawing/2014/main" id="{5B45CE4A-2F14-8A71-72AD-B2A859C15A07}"/>
              </a:ext>
            </a:extLst>
          </p:cNvPr>
          <p:cNvSpPr>
            <a:spLocks noGrp="1"/>
          </p:cNvSpPr>
          <p:nvPr>
            <p:ph type="body" sz="half" idx="2"/>
          </p:nvPr>
        </p:nvSpPr>
        <p:spPr>
          <a:xfrm>
            <a:off x="1141411" y="2971800"/>
            <a:ext cx="3549121" cy="2235895"/>
          </a:xfrm>
        </p:spPr>
        <p:txBody>
          <a:bodyPr>
            <a:normAutofit/>
          </a:bodyPr>
          <a:lstStyle/>
          <a:p>
            <a:pPr marL="285750" indent="-285750">
              <a:buFont typeface="Wingdings"/>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Scaling the data</a:t>
            </a:r>
          </a:p>
        </p:txBody>
      </p:sp>
    </p:spTree>
    <p:extLst>
      <p:ext uri="{BB962C8B-B14F-4D97-AF65-F5344CB8AC3E}">
        <p14:creationId xmlns:p14="http://schemas.microsoft.com/office/powerpoint/2010/main" val="4239167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5"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a:extLst>
              <a:ext uri="{FF2B5EF4-FFF2-40B4-BE49-F238E27FC236}">
                <a16:creationId xmlns:a16="http://schemas.microsoft.com/office/drawing/2014/main" id="{CE5DE5F4-BA3A-D76A-C8F9-4F8B7865C7C5}"/>
              </a:ext>
            </a:extLst>
          </p:cNvPr>
          <p:cNvPicPr>
            <a:picLocks noChangeAspect="1"/>
          </p:cNvPicPr>
          <p:nvPr/>
        </p:nvPicPr>
        <p:blipFill rotWithShape="1">
          <a:blip r:embed="rId6">
            <a:alphaModFix amt="40000"/>
          </a:blip>
          <a:srcRect t="15189" r="9091" b="1662"/>
          <a:stretch/>
        </p:blipFill>
        <p:spPr>
          <a:xfrm>
            <a:off x="20" y="10"/>
            <a:ext cx="12191980" cy="6857990"/>
          </a:xfrm>
          <a:prstGeom prst="rect">
            <a:avLst/>
          </a:prstGeom>
        </p:spPr>
      </p:pic>
      <p:sp>
        <p:nvSpPr>
          <p:cNvPr id="2" name="Title 1">
            <a:extLst>
              <a:ext uri="{FF2B5EF4-FFF2-40B4-BE49-F238E27FC236}">
                <a16:creationId xmlns:a16="http://schemas.microsoft.com/office/drawing/2014/main" id="{FC96EDC3-22AB-9036-3746-8C68FE4BDF17}"/>
              </a:ext>
            </a:extLst>
          </p:cNvPr>
          <p:cNvSpPr>
            <a:spLocks noGrp="1"/>
          </p:cNvSpPr>
          <p:nvPr>
            <p:ph type="title"/>
          </p:nvPr>
        </p:nvSpPr>
        <p:spPr>
          <a:xfrm>
            <a:off x="1050571" y="2209800"/>
            <a:ext cx="8825658" cy="3329581"/>
          </a:xfrm>
        </p:spPr>
        <p:txBody>
          <a:bodyPr vert="horz" lIns="91440" tIns="45720" rIns="91440" bIns="45720" rtlCol="0" anchor="b">
            <a:normAutofit/>
          </a:bodyPr>
          <a:lstStyle/>
          <a:p>
            <a:r>
              <a:rPr lang="en-US" sz="7200" dirty="0">
                <a:solidFill>
                  <a:schemeClr val="tx1"/>
                </a:solidFill>
                <a:effectLst>
                  <a:glow rad="38100">
                    <a:prstClr val="black">
                      <a:lumMod val="65000"/>
                      <a:lumOff val="35000"/>
                      <a:alpha val="50000"/>
                    </a:prstClr>
                  </a:glow>
                  <a:outerShdw blurRad="28575" dist="31750" dir="13200000" algn="tl" rotWithShape="0">
                    <a:srgbClr val="000000">
                      <a:alpha val="25000"/>
                    </a:srgbClr>
                  </a:outerShdw>
                </a:effectLst>
              </a:rPr>
              <a:t>Model Building</a:t>
            </a:r>
          </a:p>
        </p:txBody>
      </p:sp>
      <p:sp>
        <p:nvSpPr>
          <p:cNvPr id="32" name="Rectangle 22">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35198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p:txBody>
          <a:bodyPr anchor="ctr">
            <a:normAutofit/>
          </a:bodyPr>
          <a:lstStyle/>
          <a:p>
            <a:r>
              <a:rPr lang="en-US" sz="3100" dirty="0">
                <a:effectLst>
                  <a:glow rad="38100">
                    <a:prstClr val="black">
                      <a:lumMod val="65000"/>
                      <a:lumOff val="35000"/>
                      <a:alpha val="40000"/>
                    </a:prstClr>
                  </a:glow>
                  <a:outerShdw blurRad="28575" dist="38100" dir="14040000" algn="tl" rotWithShape="0">
                    <a:srgbClr val="000000">
                      <a:alpha val="25000"/>
                    </a:srgbClr>
                  </a:outerShdw>
                </a:effectLst>
              </a:rPr>
              <a:t>Model Building</a:t>
            </a:r>
            <a:endParaRPr lang="en-US" sz="3100" dirty="0"/>
          </a:p>
        </p:txBody>
      </p:sp>
      <p:pic>
        <p:nvPicPr>
          <p:cNvPr id="7" name="Picture 7">
            <a:extLst>
              <a:ext uri="{FF2B5EF4-FFF2-40B4-BE49-F238E27FC236}">
                <a16:creationId xmlns:a16="http://schemas.microsoft.com/office/drawing/2014/main" id="{9374E2F0-DFBA-4CE8-2C58-1FE0833A8E4B}"/>
              </a:ext>
            </a:extLst>
          </p:cNvPr>
          <p:cNvPicPr>
            <a:picLocks noGrp="1" noChangeAspect="1"/>
          </p:cNvPicPr>
          <p:nvPr>
            <p:ph idx="1"/>
          </p:nvPr>
        </p:nvPicPr>
        <p:blipFill>
          <a:blip r:embed="rId3"/>
          <a:stretch>
            <a:fillRect/>
          </a:stretch>
        </p:blipFill>
        <p:spPr>
          <a:xfrm>
            <a:off x="5108927" y="1447800"/>
            <a:ext cx="4547484" cy="4572000"/>
          </a:xfrm>
          <a:solidFill>
            <a:schemeClr val="tx1"/>
          </a:solidFill>
        </p:spPr>
      </p:pic>
      <p:sp>
        <p:nvSpPr>
          <p:cNvPr id="4" name="Text Placeholder 3">
            <a:extLst>
              <a:ext uri="{FF2B5EF4-FFF2-40B4-BE49-F238E27FC236}">
                <a16:creationId xmlns:a16="http://schemas.microsoft.com/office/drawing/2014/main" id="{5B45CE4A-2F14-8A71-72AD-B2A859C15A07}"/>
              </a:ext>
            </a:extLst>
          </p:cNvPr>
          <p:cNvSpPr>
            <a:spLocks noGrp="1"/>
          </p:cNvSpPr>
          <p:nvPr>
            <p:ph type="body" sz="half" idx="2"/>
          </p:nvPr>
        </p:nvSpPr>
        <p:spPr>
          <a:xfrm>
            <a:off x="1141411" y="2971800"/>
            <a:ext cx="3549121" cy="2235895"/>
          </a:xfrm>
        </p:spPr>
        <p:txBody>
          <a:bodyPr>
            <a:normAutofit/>
          </a:bodyPr>
          <a:lstStyle/>
          <a:p>
            <a:pPr marL="285750" indent="-285750">
              <a:buFont typeface="Wingdings"/>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Importing necessary libraries</a:t>
            </a:r>
          </a:p>
          <a:p>
            <a:pPr marL="285750" indent="-285750">
              <a:buClr>
                <a:srgbClr val="FFFFFF"/>
              </a:buClr>
              <a:buFont typeface="Wingdings"/>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Finding the best random state</a:t>
            </a:r>
          </a:p>
        </p:txBody>
      </p:sp>
    </p:spTree>
    <p:extLst>
      <p:ext uri="{BB962C8B-B14F-4D97-AF65-F5344CB8AC3E}">
        <p14:creationId xmlns:p14="http://schemas.microsoft.com/office/powerpoint/2010/main" val="1617657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p:txBody>
          <a:bodyPr anchor="ctr">
            <a:normAutofit/>
          </a:bodyPr>
          <a:lstStyle/>
          <a:p>
            <a:r>
              <a:rPr lang="en-US" sz="3100" dirty="0">
                <a:effectLst>
                  <a:glow rad="38100">
                    <a:prstClr val="black">
                      <a:lumMod val="65000"/>
                      <a:lumOff val="35000"/>
                      <a:alpha val="40000"/>
                    </a:prstClr>
                  </a:glow>
                  <a:outerShdw blurRad="28575" dist="38100" dir="14040000" algn="tl" rotWithShape="0">
                    <a:srgbClr val="000000">
                      <a:alpha val="25000"/>
                    </a:srgbClr>
                  </a:outerShdw>
                </a:effectLst>
              </a:rPr>
              <a:t>Model Building</a:t>
            </a:r>
            <a:endParaRPr lang="en-US" sz="3100" dirty="0"/>
          </a:p>
        </p:txBody>
      </p:sp>
      <p:pic>
        <p:nvPicPr>
          <p:cNvPr id="6" name="Picture 7">
            <a:extLst>
              <a:ext uri="{FF2B5EF4-FFF2-40B4-BE49-F238E27FC236}">
                <a16:creationId xmlns:a16="http://schemas.microsoft.com/office/drawing/2014/main" id="{C1B7C9EE-AE6F-F18B-C341-088DE4D569F7}"/>
              </a:ext>
            </a:extLst>
          </p:cNvPr>
          <p:cNvPicPr>
            <a:picLocks noGrp="1" noChangeAspect="1"/>
          </p:cNvPicPr>
          <p:nvPr>
            <p:ph idx="1"/>
          </p:nvPr>
        </p:nvPicPr>
        <p:blipFill>
          <a:blip r:embed="rId3"/>
          <a:stretch>
            <a:fillRect/>
          </a:stretch>
        </p:blipFill>
        <p:spPr>
          <a:xfrm>
            <a:off x="4784725" y="2034843"/>
            <a:ext cx="5195888" cy="3397913"/>
          </a:xfrm>
        </p:spPr>
      </p:pic>
      <p:sp>
        <p:nvSpPr>
          <p:cNvPr id="4" name="Text Placeholder 3">
            <a:extLst>
              <a:ext uri="{FF2B5EF4-FFF2-40B4-BE49-F238E27FC236}">
                <a16:creationId xmlns:a16="http://schemas.microsoft.com/office/drawing/2014/main" id="{5B45CE4A-2F14-8A71-72AD-B2A859C15A07}"/>
              </a:ext>
            </a:extLst>
          </p:cNvPr>
          <p:cNvSpPr>
            <a:spLocks noGrp="1"/>
          </p:cNvSpPr>
          <p:nvPr>
            <p:ph type="body" sz="half" idx="2"/>
          </p:nvPr>
        </p:nvSpPr>
        <p:spPr>
          <a:xfrm>
            <a:off x="1141411" y="2971800"/>
            <a:ext cx="3549121" cy="2235895"/>
          </a:xfrm>
        </p:spPr>
        <p:txBody>
          <a:bodyPr>
            <a:normAutofit/>
          </a:bodyPr>
          <a:lstStyle/>
          <a:p>
            <a:pPr marL="285750" indent="-285750">
              <a:buFont typeface="Wingdings"/>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Finding best k-folds for cross-validation</a:t>
            </a:r>
          </a:p>
        </p:txBody>
      </p:sp>
    </p:spTree>
    <p:extLst>
      <p:ext uri="{BB962C8B-B14F-4D97-AF65-F5344CB8AC3E}">
        <p14:creationId xmlns:p14="http://schemas.microsoft.com/office/powerpoint/2010/main" val="3186027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p:txBody>
          <a:bodyPr anchor="ctr">
            <a:normAutofit/>
          </a:bodyPr>
          <a:lstStyle/>
          <a:p>
            <a:r>
              <a:rPr lang="en-US" sz="3100" dirty="0">
                <a:effectLst>
                  <a:glow rad="38100">
                    <a:prstClr val="black">
                      <a:lumMod val="65000"/>
                      <a:lumOff val="35000"/>
                      <a:alpha val="40000"/>
                    </a:prstClr>
                  </a:glow>
                  <a:outerShdw blurRad="28575" dist="38100" dir="14040000" algn="tl" rotWithShape="0">
                    <a:srgbClr val="000000">
                      <a:alpha val="25000"/>
                    </a:srgbClr>
                  </a:outerShdw>
                </a:effectLst>
              </a:rPr>
              <a:t>Model Building</a:t>
            </a:r>
            <a:endParaRPr lang="en-US" sz="3100" dirty="0"/>
          </a:p>
        </p:txBody>
      </p:sp>
      <p:pic>
        <p:nvPicPr>
          <p:cNvPr id="3" name="Picture 5">
            <a:extLst>
              <a:ext uri="{FF2B5EF4-FFF2-40B4-BE49-F238E27FC236}">
                <a16:creationId xmlns:a16="http://schemas.microsoft.com/office/drawing/2014/main" id="{E83796C5-2556-05C2-68FA-2861B70CD7E4}"/>
              </a:ext>
            </a:extLst>
          </p:cNvPr>
          <p:cNvPicPr>
            <a:picLocks noGrp="1" noChangeAspect="1"/>
          </p:cNvPicPr>
          <p:nvPr>
            <p:ph idx="1"/>
          </p:nvPr>
        </p:nvPicPr>
        <p:blipFill>
          <a:blip r:embed="rId3"/>
          <a:stretch>
            <a:fillRect/>
          </a:stretch>
        </p:blipFill>
        <p:spPr>
          <a:xfrm>
            <a:off x="4784725" y="1925772"/>
            <a:ext cx="5195888" cy="3616056"/>
          </a:xfrm>
        </p:spPr>
      </p:pic>
      <p:sp>
        <p:nvSpPr>
          <p:cNvPr id="4" name="Text Placeholder 3">
            <a:extLst>
              <a:ext uri="{FF2B5EF4-FFF2-40B4-BE49-F238E27FC236}">
                <a16:creationId xmlns:a16="http://schemas.microsoft.com/office/drawing/2014/main" id="{5B45CE4A-2F14-8A71-72AD-B2A859C15A07}"/>
              </a:ext>
            </a:extLst>
          </p:cNvPr>
          <p:cNvSpPr>
            <a:spLocks noGrp="1"/>
          </p:cNvSpPr>
          <p:nvPr>
            <p:ph type="body" sz="half" idx="2"/>
          </p:nvPr>
        </p:nvSpPr>
        <p:spPr>
          <a:xfrm>
            <a:off x="1141411" y="2971800"/>
            <a:ext cx="3549121" cy="2235895"/>
          </a:xfrm>
        </p:spPr>
        <p:txBody>
          <a:bodyPr>
            <a:normAutofit/>
          </a:bodyPr>
          <a:lstStyle/>
          <a:p>
            <a:pPr marL="285750" indent="-285750">
              <a:buFont typeface="Wingdings"/>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Defining Linear Models and Tree based Models.</a:t>
            </a:r>
          </a:p>
        </p:txBody>
      </p:sp>
    </p:spTree>
    <p:extLst>
      <p:ext uri="{BB962C8B-B14F-4D97-AF65-F5344CB8AC3E}">
        <p14:creationId xmlns:p14="http://schemas.microsoft.com/office/powerpoint/2010/main" val="3368893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a:xfrm>
            <a:off x="643192" y="609600"/>
            <a:ext cx="3643674" cy="1905000"/>
          </a:xfrm>
        </p:spPr>
        <p:txBody>
          <a:bodyPr vert="horz" lIns="91440" tIns="45720" rIns="91440" bIns="45720" rtlCol="0" anchor="ctr">
            <a:normAutofit/>
          </a:bodyPr>
          <a:lstStyle/>
          <a:p>
            <a:r>
              <a:rPr lang="en-US" sz="2800"/>
              <a:t>Model Building</a:t>
            </a:r>
          </a:p>
        </p:txBody>
      </p:sp>
      <p:pic>
        <p:nvPicPr>
          <p:cNvPr id="6" name="Picture 6">
            <a:extLst>
              <a:ext uri="{FF2B5EF4-FFF2-40B4-BE49-F238E27FC236}">
                <a16:creationId xmlns:a16="http://schemas.microsoft.com/office/drawing/2014/main" id="{BECBD286-6575-5AD0-24CE-40A5788FC501}"/>
              </a:ext>
            </a:extLst>
          </p:cNvPr>
          <p:cNvPicPr>
            <a:picLocks noGrp="1" noChangeAspect="1"/>
          </p:cNvPicPr>
          <p:nvPr>
            <p:ph idx="1"/>
          </p:nvPr>
        </p:nvPicPr>
        <p:blipFill rotWithShape="1">
          <a:blip r:embed="rId3"/>
          <a:stretch/>
        </p:blipFill>
        <p:spPr>
          <a:xfrm>
            <a:off x="5468144" y="2185987"/>
            <a:ext cx="3829050" cy="3095625"/>
          </a:xfrm>
          <a:prstGeom prst="roundRect">
            <a:avLst>
              <a:gd name="adj" fmla="val 3517"/>
            </a:avLst>
          </a:prstGeom>
          <a:solidFill>
            <a:schemeClr val="tx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4" name="Text Placeholder 3">
            <a:extLst>
              <a:ext uri="{FF2B5EF4-FFF2-40B4-BE49-F238E27FC236}">
                <a16:creationId xmlns:a16="http://schemas.microsoft.com/office/drawing/2014/main" id="{5B45CE4A-2F14-8A71-72AD-B2A859C15A07}"/>
              </a:ext>
            </a:extLst>
          </p:cNvPr>
          <p:cNvSpPr>
            <a:spLocks noGrp="1"/>
          </p:cNvSpPr>
          <p:nvPr>
            <p:ph type="body" sz="half" idx="2"/>
          </p:nvPr>
        </p:nvSpPr>
        <p:spPr>
          <a:xfrm>
            <a:off x="643192" y="2666999"/>
            <a:ext cx="3643674" cy="3216276"/>
          </a:xfrm>
        </p:spPr>
        <p:txBody>
          <a:bodyPr vert="horz" lIns="91440" tIns="45720" rIns="91440" bIns="45720" rtlCol="0" anchor="ctr">
            <a:normAutofit/>
          </a:bodyPr>
          <a:lstStyle/>
          <a:p>
            <a:pPr marL="285750" indent="-285750">
              <a:lnSpc>
                <a:spcPct val="90000"/>
              </a:lnSpc>
              <a:buFont typeface="Arial"/>
              <a:buChar char="•"/>
            </a:pPr>
            <a:r>
              <a:rPr lang="en-US" sz="1700"/>
              <a:t>Linear Regression:</a:t>
            </a:r>
          </a:p>
          <a:p>
            <a:pPr marL="571500" lvl="1">
              <a:lnSpc>
                <a:spcPct val="90000"/>
              </a:lnSpc>
              <a:buFont typeface="Arial"/>
              <a:buChar char="•"/>
            </a:pPr>
            <a:r>
              <a:rPr lang="en-US" sz="1700"/>
              <a:t>Model Report :-
RMSE 913636.8880079273
MAE 598672.448471305
r2_score : 47.25432682467042
cv_score : 45.73828222628279
Difference between r2_score and cv is  1.51604459838763</a:t>
            </a:r>
          </a:p>
        </p:txBody>
      </p:sp>
    </p:spTree>
    <p:extLst>
      <p:ext uri="{BB962C8B-B14F-4D97-AF65-F5344CB8AC3E}">
        <p14:creationId xmlns:p14="http://schemas.microsoft.com/office/powerpoint/2010/main" val="42249572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a:xfrm>
            <a:off x="643192" y="609600"/>
            <a:ext cx="3643674" cy="1905000"/>
          </a:xfrm>
        </p:spPr>
        <p:txBody>
          <a:bodyPr vert="horz" lIns="91440" tIns="45720" rIns="91440" bIns="45720" rtlCol="0" anchor="ctr">
            <a:normAutofit/>
          </a:bodyPr>
          <a:lstStyle/>
          <a:p>
            <a:r>
              <a:rPr lang="en-US" sz="2800"/>
              <a:t>Model Building</a:t>
            </a:r>
          </a:p>
        </p:txBody>
      </p:sp>
      <p:pic>
        <p:nvPicPr>
          <p:cNvPr id="8" name="Picture 8">
            <a:extLst>
              <a:ext uri="{FF2B5EF4-FFF2-40B4-BE49-F238E27FC236}">
                <a16:creationId xmlns:a16="http://schemas.microsoft.com/office/drawing/2014/main" id="{4A4D5717-6C9B-C1AB-16F8-2E4103832B7C}"/>
              </a:ext>
            </a:extLst>
          </p:cNvPr>
          <p:cNvPicPr>
            <a:picLocks noGrp="1" noChangeAspect="1"/>
          </p:cNvPicPr>
          <p:nvPr>
            <p:ph idx="1"/>
          </p:nvPr>
        </p:nvPicPr>
        <p:blipFill>
          <a:blip r:embed="rId3"/>
          <a:stretch>
            <a:fillRect/>
          </a:stretch>
        </p:blipFill>
        <p:spPr>
          <a:xfrm>
            <a:off x="5468144" y="2185987"/>
            <a:ext cx="3829050" cy="3095625"/>
          </a:xfrm>
          <a:prstGeom prst="roundRect">
            <a:avLst>
              <a:gd name="adj" fmla="val 3517"/>
            </a:avLst>
          </a:prstGeom>
          <a:solidFill>
            <a:schemeClr val="tx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4" name="Text Placeholder 3">
            <a:extLst>
              <a:ext uri="{FF2B5EF4-FFF2-40B4-BE49-F238E27FC236}">
                <a16:creationId xmlns:a16="http://schemas.microsoft.com/office/drawing/2014/main" id="{5B45CE4A-2F14-8A71-72AD-B2A859C15A07}"/>
              </a:ext>
            </a:extLst>
          </p:cNvPr>
          <p:cNvSpPr>
            <a:spLocks noGrp="1"/>
          </p:cNvSpPr>
          <p:nvPr>
            <p:ph type="body" sz="half" idx="2"/>
          </p:nvPr>
        </p:nvSpPr>
        <p:spPr>
          <a:xfrm>
            <a:off x="643192" y="2666999"/>
            <a:ext cx="3643674" cy="3216276"/>
          </a:xfrm>
        </p:spPr>
        <p:txBody>
          <a:bodyPr vert="horz" lIns="91440" tIns="45720" rIns="91440" bIns="45720" rtlCol="0" anchor="t">
            <a:normAutofit/>
          </a:bodyPr>
          <a:lstStyle/>
          <a:p>
            <a:pPr marL="285750" indent="-285750">
              <a:lnSpc>
                <a:spcPct val="90000"/>
              </a:lnSpc>
              <a:buFont typeface="Arial"/>
              <a:buChar char="•"/>
            </a:pPr>
            <a:r>
              <a:rPr lang="en-US" sz="1500"/>
              <a:t>Ridge:</a:t>
            </a:r>
          </a:p>
          <a:p>
            <a:pPr marL="571500" lvl="1">
              <a:lnSpc>
                <a:spcPct val="90000"/>
              </a:lnSpc>
              <a:buFont typeface="Arial"/>
              <a:buChar char="•"/>
            </a:pPr>
            <a:r>
              <a:rPr lang="en-US" sz="1500"/>
              <a:t>Model Report :-
RMSE 913637.6731891622
MAE 598659.9907344144
r2_score : 47.254236165172905
cv_score : 45.739093776995105
Difference between r2_score and cv is  1.5151423881778001</a:t>
            </a:r>
          </a:p>
        </p:txBody>
      </p:sp>
    </p:spTree>
    <p:extLst>
      <p:ext uri="{BB962C8B-B14F-4D97-AF65-F5344CB8AC3E}">
        <p14:creationId xmlns:p14="http://schemas.microsoft.com/office/powerpoint/2010/main" val="25534999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a:xfrm>
            <a:off x="643192" y="609600"/>
            <a:ext cx="3643674" cy="1905000"/>
          </a:xfrm>
        </p:spPr>
        <p:txBody>
          <a:bodyPr vert="horz" lIns="91440" tIns="45720" rIns="91440" bIns="45720" rtlCol="0" anchor="ctr">
            <a:normAutofit/>
          </a:bodyPr>
          <a:lstStyle/>
          <a:p>
            <a:r>
              <a:rPr lang="en-US" sz="2800"/>
              <a:t>Model Building</a:t>
            </a:r>
          </a:p>
        </p:txBody>
      </p:sp>
      <p:pic>
        <p:nvPicPr>
          <p:cNvPr id="3" name="Picture 5">
            <a:extLst>
              <a:ext uri="{FF2B5EF4-FFF2-40B4-BE49-F238E27FC236}">
                <a16:creationId xmlns:a16="http://schemas.microsoft.com/office/drawing/2014/main" id="{FB380ED5-506C-4016-F71C-419408B862EE}"/>
              </a:ext>
            </a:extLst>
          </p:cNvPr>
          <p:cNvPicPr>
            <a:picLocks noGrp="1" noChangeAspect="1"/>
          </p:cNvPicPr>
          <p:nvPr>
            <p:ph idx="1"/>
          </p:nvPr>
        </p:nvPicPr>
        <p:blipFill>
          <a:blip r:embed="rId3"/>
          <a:stretch>
            <a:fillRect/>
          </a:stretch>
        </p:blipFill>
        <p:spPr>
          <a:xfrm>
            <a:off x="5468144" y="2185987"/>
            <a:ext cx="3829050" cy="3095625"/>
          </a:xfrm>
          <a:prstGeom prst="roundRect">
            <a:avLst>
              <a:gd name="adj" fmla="val 3517"/>
            </a:avLst>
          </a:prstGeom>
          <a:solidFill>
            <a:schemeClr val="tx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4" name="Text Placeholder 3">
            <a:extLst>
              <a:ext uri="{FF2B5EF4-FFF2-40B4-BE49-F238E27FC236}">
                <a16:creationId xmlns:a16="http://schemas.microsoft.com/office/drawing/2014/main" id="{5B45CE4A-2F14-8A71-72AD-B2A859C15A07}"/>
              </a:ext>
            </a:extLst>
          </p:cNvPr>
          <p:cNvSpPr>
            <a:spLocks noGrp="1"/>
          </p:cNvSpPr>
          <p:nvPr>
            <p:ph type="body" sz="half" idx="2"/>
          </p:nvPr>
        </p:nvSpPr>
        <p:spPr>
          <a:xfrm>
            <a:off x="643192" y="2666999"/>
            <a:ext cx="3643674" cy="3216276"/>
          </a:xfrm>
        </p:spPr>
        <p:txBody>
          <a:bodyPr vert="horz" lIns="91440" tIns="45720" rIns="91440" bIns="45720" rtlCol="0" anchor="t">
            <a:normAutofit/>
          </a:bodyPr>
          <a:lstStyle/>
          <a:p>
            <a:pPr marL="285750" indent="-285750">
              <a:lnSpc>
                <a:spcPct val="90000"/>
              </a:lnSpc>
              <a:buFont typeface="Arial"/>
              <a:buChar char="•"/>
            </a:pPr>
            <a:r>
              <a:rPr lang="en-US" sz="1500"/>
              <a:t>Lasso</a:t>
            </a:r>
          </a:p>
          <a:p>
            <a:pPr marL="571500" lvl="1">
              <a:lnSpc>
                <a:spcPct val="90000"/>
              </a:lnSpc>
              <a:buFont typeface="Arial"/>
              <a:buChar char="•"/>
            </a:pPr>
            <a:r>
              <a:rPr lang="en-US" sz="1500"/>
              <a:t>Model Report :-
RMSE 913636.9671607269
MAE 598671.9806678155
r2_score : 47.254317685442494
cv_score : 45.738288895961475
Difference between r2_score and cv is  1.5160287894810196</a:t>
            </a:r>
          </a:p>
        </p:txBody>
      </p:sp>
    </p:spTree>
    <p:extLst>
      <p:ext uri="{BB962C8B-B14F-4D97-AF65-F5344CB8AC3E}">
        <p14:creationId xmlns:p14="http://schemas.microsoft.com/office/powerpoint/2010/main" val="4144077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a:xfrm>
            <a:off x="643192" y="609600"/>
            <a:ext cx="3643674" cy="1905000"/>
          </a:xfrm>
        </p:spPr>
        <p:txBody>
          <a:bodyPr vert="horz" lIns="91440" tIns="45720" rIns="91440" bIns="45720" rtlCol="0" anchor="ctr">
            <a:normAutofit/>
          </a:bodyPr>
          <a:lstStyle/>
          <a:p>
            <a:r>
              <a:rPr lang="en-US" sz="2800"/>
              <a:t>Model Building</a:t>
            </a:r>
          </a:p>
        </p:txBody>
      </p:sp>
      <p:pic>
        <p:nvPicPr>
          <p:cNvPr id="3" name="Picture 5">
            <a:extLst>
              <a:ext uri="{FF2B5EF4-FFF2-40B4-BE49-F238E27FC236}">
                <a16:creationId xmlns:a16="http://schemas.microsoft.com/office/drawing/2014/main" id="{192A1B17-4ECC-736B-384E-3717DD0026F6}"/>
              </a:ext>
            </a:extLst>
          </p:cNvPr>
          <p:cNvPicPr>
            <a:picLocks noGrp="1" noChangeAspect="1"/>
          </p:cNvPicPr>
          <p:nvPr>
            <p:ph idx="1"/>
          </p:nvPr>
        </p:nvPicPr>
        <p:blipFill rotWithShape="1">
          <a:blip r:embed="rId3"/>
          <a:stretch/>
        </p:blipFill>
        <p:spPr>
          <a:xfrm>
            <a:off x="5582444" y="2185987"/>
            <a:ext cx="3600450" cy="3095625"/>
          </a:xfrm>
          <a:prstGeom prst="roundRect">
            <a:avLst>
              <a:gd name="adj" fmla="val 3517"/>
            </a:avLst>
          </a:prstGeom>
          <a:solidFill>
            <a:schemeClr val="tx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4" name="Text Placeholder 3">
            <a:extLst>
              <a:ext uri="{FF2B5EF4-FFF2-40B4-BE49-F238E27FC236}">
                <a16:creationId xmlns:a16="http://schemas.microsoft.com/office/drawing/2014/main" id="{5B45CE4A-2F14-8A71-72AD-B2A859C15A07}"/>
              </a:ext>
            </a:extLst>
          </p:cNvPr>
          <p:cNvSpPr>
            <a:spLocks noGrp="1"/>
          </p:cNvSpPr>
          <p:nvPr>
            <p:ph type="body" sz="half" idx="2"/>
          </p:nvPr>
        </p:nvSpPr>
        <p:spPr>
          <a:xfrm>
            <a:off x="643192" y="2666999"/>
            <a:ext cx="3643674" cy="3216276"/>
          </a:xfrm>
        </p:spPr>
        <p:txBody>
          <a:bodyPr vert="horz" lIns="91440" tIns="45720" rIns="91440" bIns="45720" rtlCol="0" anchor="ctr">
            <a:normAutofit/>
          </a:bodyPr>
          <a:lstStyle/>
          <a:p>
            <a:pPr marL="285750" indent="-285750">
              <a:lnSpc>
                <a:spcPct val="90000"/>
              </a:lnSpc>
              <a:buFont typeface="Arial"/>
              <a:buChar char="•"/>
            </a:pPr>
            <a:r>
              <a:rPr lang="en-US" sz="1500"/>
              <a:t>DecisionTreeRegressor</a:t>
            </a:r>
          </a:p>
          <a:p>
            <a:pPr marL="571500" lvl="1">
              <a:lnSpc>
                <a:spcPct val="90000"/>
              </a:lnSpc>
              <a:buFont typeface="Arial"/>
              <a:buChar char="•"/>
            </a:pPr>
            <a:r>
              <a:rPr lang="en-US" sz="1500"/>
              <a:t>Model Report :-
RMSE 450156.669273796
MAE 205168.00397641573
r2_score : 87.19537201567415
cv_score : 83.53188978890567
Difference between r2_score and cv is  3.6634822267684797</a:t>
            </a:r>
          </a:p>
        </p:txBody>
      </p:sp>
    </p:spTree>
    <p:extLst>
      <p:ext uri="{BB962C8B-B14F-4D97-AF65-F5344CB8AC3E}">
        <p14:creationId xmlns:p14="http://schemas.microsoft.com/office/powerpoint/2010/main" val="4160492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5"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a:extLst>
              <a:ext uri="{FF2B5EF4-FFF2-40B4-BE49-F238E27FC236}">
                <a16:creationId xmlns:a16="http://schemas.microsoft.com/office/drawing/2014/main" id="{CE5DE5F4-BA3A-D76A-C8F9-4F8B7865C7C5}"/>
              </a:ext>
            </a:extLst>
          </p:cNvPr>
          <p:cNvPicPr>
            <a:picLocks noChangeAspect="1"/>
          </p:cNvPicPr>
          <p:nvPr/>
        </p:nvPicPr>
        <p:blipFill rotWithShape="1">
          <a:blip r:embed="rId6">
            <a:alphaModFix amt="40000"/>
          </a:blip>
          <a:srcRect t="15189" r="9091" b="1662"/>
          <a:stretch/>
        </p:blipFill>
        <p:spPr>
          <a:xfrm>
            <a:off x="20" y="10"/>
            <a:ext cx="12191980" cy="6857990"/>
          </a:xfrm>
          <a:prstGeom prst="rect">
            <a:avLst/>
          </a:prstGeom>
        </p:spPr>
      </p:pic>
      <p:sp>
        <p:nvSpPr>
          <p:cNvPr id="2" name="Title 1">
            <a:extLst>
              <a:ext uri="{FF2B5EF4-FFF2-40B4-BE49-F238E27FC236}">
                <a16:creationId xmlns:a16="http://schemas.microsoft.com/office/drawing/2014/main" id="{FC96EDC3-22AB-9036-3746-8C68FE4BDF17}"/>
              </a:ext>
            </a:extLst>
          </p:cNvPr>
          <p:cNvSpPr>
            <a:spLocks noGrp="1"/>
          </p:cNvSpPr>
          <p:nvPr>
            <p:ph type="title"/>
          </p:nvPr>
        </p:nvSpPr>
        <p:spPr>
          <a:xfrm>
            <a:off x="1154955" y="1447800"/>
            <a:ext cx="8825658" cy="3329581"/>
          </a:xfrm>
        </p:spPr>
        <p:txBody>
          <a:bodyPr vert="horz" lIns="91440" tIns="45720" rIns="91440" bIns="45720" rtlCol="0" anchor="b">
            <a:normAutofit/>
          </a:bodyPr>
          <a:lstStyle/>
          <a:p>
            <a:r>
              <a:rPr lang="en-US" sz="7200">
                <a:solidFill>
                  <a:schemeClr val="tx1"/>
                </a:solidFill>
                <a:effectLst>
                  <a:glow rad="38100">
                    <a:schemeClr val="bg1">
                      <a:lumMod val="65000"/>
                      <a:lumOff val="35000"/>
                      <a:alpha val="50000"/>
                    </a:schemeClr>
                  </a:glow>
                  <a:outerShdw blurRad="28575" dist="31750" dir="13200000" algn="tl" rotWithShape="0">
                    <a:srgbClr val="000000">
                      <a:alpha val="25000"/>
                    </a:srgbClr>
                  </a:outerShdw>
                </a:effectLst>
              </a:rPr>
              <a:t>Problem Statement</a:t>
            </a:r>
          </a:p>
        </p:txBody>
      </p:sp>
      <p:sp>
        <p:nvSpPr>
          <p:cNvPr id="32" name="Rectangle 22">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115079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a:xfrm>
            <a:off x="643192" y="609600"/>
            <a:ext cx="3643674" cy="1905000"/>
          </a:xfrm>
        </p:spPr>
        <p:txBody>
          <a:bodyPr vert="horz" lIns="91440" tIns="45720" rIns="91440" bIns="45720" rtlCol="0" anchor="ctr">
            <a:normAutofit/>
          </a:bodyPr>
          <a:lstStyle/>
          <a:p>
            <a:r>
              <a:rPr lang="en-US" sz="2800"/>
              <a:t>Model Building</a:t>
            </a:r>
          </a:p>
        </p:txBody>
      </p:sp>
      <p:pic>
        <p:nvPicPr>
          <p:cNvPr id="3" name="Picture 5">
            <a:extLst>
              <a:ext uri="{FF2B5EF4-FFF2-40B4-BE49-F238E27FC236}">
                <a16:creationId xmlns:a16="http://schemas.microsoft.com/office/drawing/2014/main" id="{A747A132-F975-98B4-894D-5F9B093AD8BC}"/>
              </a:ext>
            </a:extLst>
          </p:cNvPr>
          <p:cNvPicPr>
            <a:picLocks noGrp="1" noChangeAspect="1"/>
          </p:cNvPicPr>
          <p:nvPr>
            <p:ph idx="1"/>
          </p:nvPr>
        </p:nvPicPr>
        <p:blipFill>
          <a:blip r:embed="rId3"/>
          <a:stretch>
            <a:fillRect/>
          </a:stretch>
        </p:blipFill>
        <p:spPr>
          <a:xfrm>
            <a:off x="5582444" y="2185987"/>
            <a:ext cx="3600450" cy="3095625"/>
          </a:xfrm>
          <a:prstGeom prst="roundRect">
            <a:avLst>
              <a:gd name="adj" fmla="val 3517"/>
            </a:avLst>
          </a:prstGeom>
          <a:solidFill>
            <a:schemeClr val="tx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4" name="Text Placeholder 3">
            <a:extLst>
              <a:ext uri="{FF2B5EF4-FFF2-40B4-BE49-F238E27FC236}">
                <a16:creationId xmlns:a16="http://schemas.microsoft.com/office/drawing/2014/main" id="{5B45CE4A-2F14-8A71-72AD-B2A859C15A07}"/>
              </a:ext>
            </a:extLst>
          </p:cNvPr>
          <p:cNvSpPr>
            <a:spLocks noGrp="1"/>
          </p:cNvSpPr>
          <p:nvPr>
            <p:ph type="body" sz="half" idx="2"/>
          </p:nvPr>
        </p:nvSpPr>
        <p:spPr>
          <a:xfrm>
            <a:off x="643192" y="2666999"/>
            <a:ext cx="3643674" cy="3216276"/>
          </a:xfrm>
        </p:spPr>
        <p:txBody>
          <a:bodyPr vert="horz" lIns="91440" tIns="45720" rIns="91440" bIns="45720" rtlCol="0" anchor="t">
            <a:normAutofit/>
          </a:bodyPr>
          <a:lstStyle/>
          <a:p>
            <a:pPr marL="285750" indent="-285750">
              <a:lnSpc>
                <a:spcPct val="90000"/>
              </a:lnSpc>
              <a:buFont typeface="Arial"/>
              <a:buChar char="•"/>
            </a:pPr>
            <a:r>
              <a:rPr lang="en-US" sz="1500"/>
              <a:t>RandomForestRegressor:</a:t>
            </a:r>
          </a:p>
          <a:p>
            <a:pPr marL="571500" lvl="1">
              <a:lnSpc>
                <a:spcPct val="90000"/>
              </a:lnSpc>
              <a:buFont typeface="Arial"/>
              <a:buChar char="•"/>
            </a:pPr>
            <a:r>
              <a:rPr lang="en-US" sz="1500"/>
              <a:t>Model Report :-
RMSE 345135.0408932915
MAE 166965.78865722514
r2_score : 92.47307312278703
cv_score : 90.67620534809902
Difference between r2_score and cv is  1.7968677746880104</a:t>
            </a:r>
          </a:p>
        </p:txBody>
      </p:sp>
    </p:spTree>
    <p:extLst>
      <p:ext uri="{BB962C8B-B14F-4D97-AF65-F5344CB8AC3E}">
        <p14:creationId xmlns:p14="http://schemas.microsoft.com/office/powerpoint/2010/main" val="41118909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a:xfrm>
            <a:off x="643192" y="609600"/>
            <a:ext cx="3643674" cy="1905000"/>
          </a:xfrm>
        </p:spPr>
        <p:txBody>
          <a:bodyPr vert="horz" lIns="91440" tIns="45720" rIns="91440" bIns="45720" rtlCol="0" anchor="ctr">
            <a:normAutofit/>
          </a:bodyPr>
          <a:lstStyle/>
          <a:p>
            <a:r>
              <a:rPr lang="en-US" sz="2800"/>
              <a:t>Model Building</a:t>
            </a:r>
          </a:p>
        </p:txBody>
      </p:sp>
      <p:pic>
        <p:nvPicPr>
          <p:cNvPr id="3" name="Picture 5">
            <a:extLst>
              <a:ext uri="{FF2B5EF4-FFF2-40B4-BE49-F238E27FC236}">
                <a16:creationId xmlns:a16="http://schemas.microsoft.com/office/drawing/2014/main" id="{41664119-22BC-34DB-8FBA-55B72EEDF775}"/>
              </a:ext>
            </a:extLst>
          </p:cNvPr>
          <p:cNvPicPr>
            <a:picLocks noGrp="1" noChangeAspect="1"/>
          </p:cNvPicPr>
          <p:nvPr>
            <p:ph idx="1"/>
          </p:nvPr>
        </p:nvPicPr>
        <p:blipFill rotWithShape="1">
          <a:blip r:embed="rId3"/>
          <a:stretch/>
        </p:blipFill>
        <p:spPr>
          <a:xfrm>
            <a:off x="5582444" y="2185987"/>
            <a:ext cx="3600450" cy="3095625"/>
          </a:xfrm>
          <a:prstGeom prst="roundRect">
            <a:avLst>
              <a:gd name="adj" fmla="val 3517"/>
            </a:avLst>
          </a:prstGeom>
          <a:solidFill>
            <a:schemeClr val="tx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4" name="Text Placeholder 3">
            <a:extLst>
              <a:ext uri="{FF2B5EF4-FFF2-40B4-BE49-F238E27FC236}">
                <a16:creationId xmlns:a16="http://schemas.microsoft.com/office/drawing/2014/main" id="{5B45CE4A-2F14-8A71-72AD-B2A859C15A07}"/>
              </a:ext>
            </a:extLst>
          </p:cNvPr>
          <p:cNvSpPr>
            <a:spLocks noGrp="1"/>
          </p:cNvSpPr>
          <p:nvPr>
            <p:ph type="body" sz="half" idx="2"/>
          </p:nvPr>
        </p:nvSpPr>
        <p:spPr>
          <a:xfrm>
            <a:off x="643192" y="2666999"/>
            <a:ext cx="3643674" cy="3216276"/>
          </a:xfrm>
        </p:spPr>
        <p:txBody>
          <a:bodyPr vert="horz" lIns="91440" tIns="45720" rIns="91440" bIns="45720" rtlCol="0" anchor="ctr">
            <a:normAutofit/>
          </a:bodyPr>
          <a:lstStyle/>
          <a:p>
            <a:pPr marL="285750" indent="-285750">
              <a:lnSpc>
                <a:spcPct val="90000"/>
              </a:lnSpc>
              <a:buFont typeface="Arial"/>
              <a:buChar char="•"/>
            </a:pPr>
            <a:r>
              <a:rPr lang="en-US" sz="1500"/>
              <a:t>ExtraTreesRegressor:</a:t>
            </a:r>
          </a:p>
          <a:p>
            <a:pPr marL="571500" lvl="1">
              <a:lnSpc>
                <a:spcPct val="90000"/>
              </a:lnSpc>
              <a:buFont typeface="Arial"/>
              <a:buChar char="•"/>
            </a:pPr>
            <a:r>
              <a:rPr lang="en-US" sz="1500"/>
              <a:t>Model Report :-
RMSE 351282.6958146908
MAE 175989.19784245166
r2_score : 92.20254096720792
cv_score : 90.27574459558106
Difference between r2_score and cv is  1.926796371626864</a:t>
            </a:r>
          </a:p>
        </p:txBody>
      </p:sp>
    </p:spTree>
    <p:extLst>
      <p:ext uri="{BB962C8B-B14F-4D97-AF65-F5344CB8AC3E}">
        <p14:creationId xmlns:p14="http://schemas.microsoft.com/office/powerpoint/2010/main" val="27227965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a:xfrm>
            <a:off x="643192" y="609600"/>
            <a:ext cx="3643674" cy="1905000"/>
          </a:xfrm>
        </p:spPr>
        <p:txBody>
          <a:bodyPr vert="horz" lIns="91440" tIns="45720" rIns="91440" bIns="45720" rtlCol="0" anchor="ctr">
            <a:normAutofit/>
          </a:bodyPr>
          <a:lstStyle/>
          <a:p>
            <a:r>
              <a:rPr lang="en-US" sz="2800"/>
              <a:t>Model Building</a:t>
            </a:r>
          </a:p>
        </p:txBody>
      </p:sp>
      <p:pic>
        <p:nvPicPr>
          <p:cNvPr id="3" name="Picture 5">
            <a:extLst>
              <a:ext uri="{FF2B5EF4-FFF2-40B4-BE49-F238E27FC236}">
                <a16:creationId xmlns:a16="http://schemas.microsoft.com/office/drawing/2014/main" id="{8F2CAEEB-4080-8A5F-2ED0-7364A6576B5A}"/>
              </a:ext>
            </a:extLst>
          </p:cNvPr>
          <p:cNvPicPr>
            <a:picLocks noGrp="1" noChangeAspect="1"/>
          </p:cNvPicPr>
          <p:nvPr>
            <p:ph idx="1"/>
          </p:nvPr>
        </p:nvPicPr>
        <p:blipFill>
          <a:blip r:embed="rId3"/>
          <a:stretch>
            <a:fillRect/>
          </a:stretch>
        </p:blipFill>
        <p:spPr>
          <a:xfrm>
            <a:off x="5582444" y="2185987"/>
            <a:ext cx="3600450" cy="3095625"/>
          </a:xfrm>
          <a:prstGeom prst="roundRect">
            <a:avLst>
              <a:gd name="adj" fmla="val 3517"/>
            </a:avLst>
          </a:prstGeom>
          <a:solidFill>
            <a:schemeClr val="tx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4" name="Text Placeholder 3">
            <a:extLst>
              <a:ext uri="{FF2B5EF4-FFF2-40B4-BE49-F238E27FC236}">
                <a16:creationId xmlns:a16="http://schemas.microsoft.com/office/drawing/2014/main" id="{5B45CE4A-2F14-8A71-72AD-B2A859C15A07}"/>
              </a:ext>
            </a:extLst>
          </p:cNvPr>
          <p:cNvSpPr>
            <a:spLocks noGrp="1"/>
          </p:cNvSpPr>
          <p:nvPr>
            <p:ph type="body" sz="half" idx="2"/>
          </p:nvPr>
        </p:nvSpPr>
        <p:spPr>
          <a:xfrm>
            <a:off x="643192" y="2666999"/>
            <a:ext cx="3643674" cy="3216276"/>
          </a:xfrm>
        </p:spPr>
        <p:txBody>
          <a:bodyPr vert="horz" lIns="91440" tIns="45720" rIns="91440" bIns="45720" rtlCol="0" anchor="t">
            <a:normAutofit/>
          </a:bodyPr>
          <a:lstStyle/>
          <a:p>
            <a:pPr marL="285750" indent="-285750">
              <a:lnSpc>
                <a:spcPct val="90000"/>
              </a:lnSpc>
              <a:buFont typeface="Arial"/>
              <a:buChar char="•"/>
            </a:pPr>
            <a:r>
              <a:rPr lang="en-US" sz="1500"/>
              <a:t>GradientBoostingRegressor:</a:t>
            </a:r>
          </a:p>
          <a:p>
            <a:pPr marL="571500" lvl="1">
              <a:lnSpc>
                <a:spcPct val="90000"/>
              </a:lnSpc>
              <a:buFont typeface="Arial"/>
              <a:buChar char="•"/>
            </a:pPr>
            <a:r>
              <a:rPr lang="en-US" sz="1500"/>
              <a:t>Model Report :-
RMSE 550309.4965664748
MAE 328483.44503800396
r2_score : 80.86389247771388
cv_score : 79.18832629101288
Difference between r2_score and cv is  1.6755661867009906</a:t>
            </a:r>
          </a:p>
        </p:txBody>
      </p:sp>
    </p:spTree>
    <p:extLst>
      <p:ext uri="{BB962C8B-B14F-4D97-AF65-F5344CB8AC3E}">
        <p14:creationId xmlns:p14="http://schemas.microsoft.com/office/powerpoint/2010/main" val="38586995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5"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a:extLst>
              <a:ext uri="{FF2B5EF4-FFF2-40B4-BE49-F238E27FC236}">
                <a16:creationId xmlns:a16="http://schemas.microsoft.com/office/drawing/2014/main" id="{CE5DE5F4-BA3A-D76A-C8F9-4F8B7865C7C5}"/>
              </a:ext>
            </a:extLst>
          </p:cNvPr>
          <p:cNvPicPr>
            <a:picLocks noChangeAspect="1"/>
          </p:cNvPicPr>
          <p:nvPr/>
        </p:nvPicPr>
        <p:blipFill rotWithShape="1">
          <a:blip r:embed="rId6">
            <a:alphaModFix amt="40000"/>
          </a:blip>
          <a:srcRect t="15189" r="9091" b="1662"/>
          <a:stretch/>
        </p:blipFill>
        <p:spPr>
          <a:xfrm>
            <a:off x="20" y="10"/>
            <a:ext cx="12191980" cy="6857990"/>
          </a:xfrm>
          <a:prstGeom prst="rect">
            <a:avLst/>
          </a:prstGeom>
        </p:spPr>
      </p:pic>
      <p:sp>
        <p:nvSpPr>
          <p:cNvPr id="2" name="Title 1">
            <a:extLst>
              <a:ext uri="{FF2B5EF4-FFF2-40B4-BE49-F238E27FC236}">
                <a16:creationId xmlns:a16="http://schemas.microsoft.com/office/drawing/2014/main" id="{FC96EDC3-22AB-9036-3746-8C68FE4BDF17}"/>
              </a:ext>
            </a:extLst>
          </p:cNvPr>
          <p:cNvSpPr>
            <a:spLocks noGrp="1"/>
          </p:cNvSpPr>
          <p:nvPr>
            <p:ph type="title"/>
          </p:nvPr>
        </p:nvSpPr>
        <p:spPr>
          <a:xfrm>
            <a:off x="998379" y="2481197"/>
            <a:ext cx="8825658" cy="3329581"/>
          </a:xfrm>
        </p:spPr>
        <p:txBody>
          <a:bodyPr vert="horz" lIns="91440" tIns="45720" rIns="91440" bIns="45720" rtlCol="0" anchor="b">
            <a:normAutofit/>
          </a:bodyPr>
          <a:lstStyle/>
          <a:p>
            <a:r>
              <a:rPr lang="en-US" sz="7200" dirty="0">
                <a:solidFill>
                  <a:schemeClr val="tx1"/>
                </a:solidFill>
                <a:effectLst>
                  <a:glow rad="38100">
                    <a:prstClr val="black">
                      <a:lumMod val="65000"/>
                      <a:lumOff val="35000"/>
                      <a:alpha val="50000"/>
                    </a:prstClr>
                  </a:glow>
                  <a:outerShdw blurRad="28575" dist="31750" dir="13200000" algn="tl" rotWithShape="0">
                    <a:srgbClr val="000000">
                      <a:alpha val="25000"/>
                    </a:srgbClr>
                  </a:outerShdw>
                </a:effectLst>
              </a:rPr>
              <a:t>HyperParameter Tuning</a:t>
            </a:r>
          </a:p>
        </p:txBody>
      </p:sp>
      <p:sp>
        <p:nvSpPr>
          <p:cNvPr id="32" name="Rectangle 22">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6144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p:txBody>
          <a:bodyPr anchor="ctr">
            <a:normAutofit/>
          </a:bodyPr>
          <a:lstStyle/>
          <a:p>
            <a:r>
              <a:rPr lang="en-US" b="1" dirty="0"/>
              <a:t>Hyperparameter Tuning</a:t>
            </a:r>
            <a:endParaRPr lang="en-US" dirty="0"/>
          </a:p>
        </p:txBody>
      </p:sp>
      <p:pic>
        <p:nvPicPr>
          <p:cNvPr id="3" name="Picture 5">
            <a:extLst>
              <a:ext uri="{FF2B5EF4-FFF2-40B4-BE49-F238E27FC236}">
                <a16:creationId xmlns:a16="http://schemas.microsoft.com/office/drawing/2014/main" id="{F7D78C07-9B89-1566-7F73-132A6B6C8D5C}"/>
              </a:ext>
            </a:extLst>
          </p:cNvPr>
          <p:cNvPicPr>
            <a:picLocks noGrp="1" noChangeAspect="1"/>
          </p:cNvPicPr>
          <p:nvPr>
            <p:ph idx="1"/>
          </p:nvPr>
        </p:nvPicPr>
        <p:blipFill>
          <a:blip r:embed="rId3"/>
          <a:stretch>
            <a:fillRect/>
          </a:stretch>
        </p:blipFill>
        <p:spPr>
          <a:xfrm>
            <a:off x="5547070" y="1447800"/>
            <a:ext cx="3671197" cy="4572000"/>
          </a:xfrm>
          <a:solidFill>
            <a:schemeClr val="tx1"/>
          </a:solidFill>
        </p:spPr>
      </p:pic>
      <p:sp>
        <p:nvSpPr>
          <p:cNvPr id="4" name="Text Placeholder 3">
            <a:extLst>
              <a:ext uri="{FF2B5EF4-FFF2-40B4-BE49-F238E27FC236}">
                <a16:creationId xmlns:a16="http://schemas.microsoft.com/office/drawing/2014/main" id="{5B45CE4A-2F14-8A71-72AD-B2A859C15A07}"/>
              </a:ext>
            </a:extLst>
          </p:cNvPr>
          <p:cNvSpPr>
            <a:spLocks noGrp="1"/>
          </p:cNvSpPr>
          <p:nvPr>
            <p:ph type="body" sz="half" idx="2"/>
          </p:nvPr>
        </p:nvSpPr>
        <p:spPr>
          <a:xfrm>
            <a:off x="1141411" y="2971800"/>
            <a:ext cx="3549121" cy="2235895"/>
          </a:xfrm>
        </p:spPr>
        <p:txBody>
          <a:bodyPr>
            <a:normAutofit/>
          </a:bodyPr>
          <a:lstStyle/>
          <a:p>
            <a:pPr marL="285750" indent="-285750">
              <a:buFont typeface="Wingdings"/>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RandomForestRegressor</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4192351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p:txBody>
          <a:bodyPr anchor="ctr">
            <a:normAutofit/>
          </a:bodyPr>
          <a:lstStyle/>
          <a:p>
            <a:r>
              <a:rPr lang="en-US" b="1" dirty="0"/>
              <a:t>Hyperparameter Tuning</a:t>
            </a:r>
            <a:endParaRPr lang="en-US" dirty="0"/>
          </a:p>
        </p:txBody>
      </p:sp>
      <p:pic>
        <p:nvPicPr>
          <p:cNvPr id="3" name="Picture 5">
            <a:extLst>
              <a:ext uri="{FF2B5EF4-FFF2-40B4-BE49-F238E27FC236}">
                <a16:creationId xmlns:a16="http://schemas.microsoft.com/office/drawing/2014/main" id="{EC8579F3-238D-8596-818E-F58A265D4235}"/>
              </a:ext>
            </a:extLst>
          </p:cNvPr>
          <p:cNvPicPr>
            <a:picLocks noGrp="1" noChangeAspect="1"/>
          </p:cNvPicPr>
          <p:nvPr>
            <p:ph idx="1"/>
          </p:nvPr>
        </p:nvPicPr>
        <p:blipFill>
          <a:blip r:embed="rId3"/>
          <a:stretch>
            <a:fillRect/>
          </a:stretch>
        </p:blipFill>
        <p:spPr>
          <a:xfrm>
            <a:off x="5132911" y="1447800"/>
            <a:ext cx="4499516" cy="4572000"/>
          </a:xfrm>
          <a:solidFill>
            <a:schemeClr val="tx1"/>
          </a:solidFill>
        </p:spPr>
      </p:pic>
      <p:sp>
        <p:nvSpPr>
          <p:cNvPr id="4" name="Text Placeholder 3">
            <a:extLst>
              <a:ext uri="{FF2B5EF4-FFF2-40B4-BE49-F238E27FC236}">
                <a16:creationId xmlns:a16="http://schemas.microsoft.com/office/drawing/2014/main" id="{5B45CE4A-2F14-8A71-72AD-B2A859C15A07}"/>
              </a:ext>
            </a:extLst>
          </p:cNvPr>
          <p:cNvSpPr>
            <a:spLocks noGrp="1"/>
          </p:cNvSpPr>
          <p:nvPr>
            <p:ph type="body" sz="half" idx="2"/>
          </p:nvPr>
        </p:nvSpPr>
        <p:spPr>
          <a:xfrm>
            <a:off x="1141411" y="2971800"/>
            <a:ext cx="3549121" cy="2235895"/>
          </a:xfrm>
        </p:spPr>
        <p:txBody>
          <a:bodyPr>
            <a:normAutofit/>
          </a:bodyPr>
          <a:lstStyle/>
          <a:p>
            <a:pPr marL="285750" indent="-285750">
              <a:buFont typeface="Wingdings"/>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ExtraTreesRegressor</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10215255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p:txBody>
          <a:bodyPr anchor="ctr">
            <a:normAutofit/>
          </a:bodyPr>
          <a:lstStyle/>
          <a:p>
            <a:r>
              <a:rPr lang="en-US" b="1" dirty="0"/>
              <a:t>Hyperparameter Tuning</a:t>
            </a:r>
            <a:endParaRPr lang="en-US" dirty="0"/>
          </a:p>
        </p:txBody>
      </p:sp>
      <p:pic>
        <p:nvPicPr>
          <p:cNvPr id="3" name="Picture 5">
            <a:extLst>
              <a:ext uri="{FF2B5EF4-FFF2-40B4-BE49-F238E27FC236}">
                <a16:creationId xmlns:a16="http://schemas.microsoft.com/office/drawing/2014/main" id="{6E2828BA-C2AB-2CE1-D18B-CACDF54C2F8C}"/>
              </a:ext>
            </a:extLst>
          </p:cNvPr>
          <p:cNvPicPr>
            <a:picLocks noGrp="1" noChangeAspect="1"/>
          </p:cNvPicPr>
          <p:nvPr>
            <p:ph idx="1"/>
          </p:nvPr>
        </p:nvPicPr>
        <p:blipFill>
          <a:blip r:embed="rId3"/>
          <a:stretch>
            <a:fillRect/>
          </a:stretch>
        </p:blipFill>
        <p:spPr>
          <a:xfrm>
            <a:off x="5160945" y="1447800"/>
            <a:ext cx="4443447" cy="4572000"/>
          </a:xfrm>
          <a:solidFill>
            <a:schemeClr val="tx1"/>
          </a:solidFill>
        </p:spPr>
      </p:pic>
      <p:sp>
        <p:nvSpPr>
          <p:cNvPr id="4" name="Text Placeholder 3">
            <a:extLst>
              <a:ext uri="{FF2B5EF4-FFF2-40B4-BE49-F238E27FC236}">
                <a16:creationId xmlns:a16="http://schemas.microsoft.com/office/drawing/2014/main" id="{5B45CE4A-2F14-8A71-72AD-B2A859C15A07}"/>
              </a:ext>
            </a:extLst>
          </p:cNvPr>
          <p:cNvSpPr>
            <a:spLocks noGrp="1"/>
          </p:cNvSpPr>
          <p:nvPr>
            <p:ph type="body" sz="half" idx="2"/>
          </p:nvPr>
        </p:nvSpPr>
        <p:spPr>
          <a:xfrm>
            <a:off x="1141411" y="2971800"/>
            <a:ext cx="3549121" cy="2235895"/>
          </a:xfrm>
        </p:spPr>
        <p:txBody>
          <a:bodyPr>
            <a:normAutofit/>
          </a:bodyPr>
          <a:lstStyle/>
          <a:p>
            <a:pPr marL="285750" indent="-285750">
              <a:buFont typeface="Wingdings"/>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GradientBoostingRegressor</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21958279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5"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a:extLst>
              <a:ext uri="{FF2B5EF4-FFF2-40B4-BE49-F238E27FC236}">
                <a16:creationId xmlns:a16="http://schemas.microsoft.com/office/drawing/2014/main" id="{CE5DE5F4-BA3A-D76A-C8F9-4F8B7865C7C5}"/>
              </a:ext>
            </a:extLst>
          </p:cNvPr>
          <p:cNvPicPr>
            <a:picLocks noChangeAspect="1"/>
          </p:cNvPicPr>
          <p:nvPr/>
        </p:nvPicPr>
        <p:blipFill rotWithShape="1">
          <a:blip r:embed="rId6">
            <a:alphaModFix amt="40000"/>
          </a:blip>
          <a:srcRect t="15189" r="9091" b="1662"/>
          <a:stretch/>
        </p:blipFill>
        <p:spPr>
          <a:xfrm>
            <a:off x="20" y="10"/>
            <a:ext cx="12191980" cy="6857990"/>
          </a:xfrm>
          <a:prstGeom prst="rect">
            <a:avLst/>
          </a:prstGeom>
        </p:spPr>
      </p:pic>
      <p:sp>
        <p:nvSpPr>
          <p:cNvPr id="2" name="Title 1">
            <a:extLst>
              <a:ext uri="{FF2B5EF4-FFF2-40B4-BE49-F238E27FC236}">
                <a16:creationId xmlns:a16="http://schemas.microsoft.com/office/drawing/2014/main" id="{FC96EDC3-22AB-9036-3746-8C68FE4BDF17}"/>
              </a:ext>
            </a:extLst>
          </p:cNvPr>
          <p:cNvSpPr>
            <a:spLocks noGrp="1"/>
          </p:cNvSpPr>
          <p:nvPr>
            <p:ph type="title"/>
          </p:nvPr>
        </p:nvSpPr>
        <p:spPr>
          <a:xfrm>
            <a:off x="1050571" y="2209800"/>
            <a:ext cx="8825658" cy="3329581"/>
          </a:xfrm>
        </p:spPr>
        <p:txBody>
          <a:bodyPr vert="horz" lIns="91440" tIns="45720" rIns="91440" bIns="45720" rtlCol="0" anchor="b">
            <a:normAutofit/>
          </a:bodyPr>
          <a:lstStyle/>
          <a:p>
            <a:r>
              <a:rPr lang="en-US" sz="7200" dirty="0">
                <a:solidFill>
                  <a:schemeClr val="tx1"/>
                </a:solidFill>
                <a:effectLst>
                  <a:glow rad="38100">
                    <a:prstClr val="black">
                      <a:lumMod val="65000"/>
                      <a:lumOff val="35000"/>
                      <a:alpha val="50000"/>
                    </a:prstClr>
                  </a:glow>
                  <a:outerShdw blurRad="28575" dist="31750" dir="13200000" algn="tl" rotWithShape="0">
                    <a:srgbClr val="000000">
                      <a:alpha val="25000"/>
                    </a:srgbClr>
                  </a:outerShdw>
                </a:effectLst>
              </a:rPr>
              <a:t>Final Model</a:t>
            </a:r>
          </a:p>
        </p:txBody>
      </p:sp>
      <p:sp>
        <p:nvSpPr>
          <p:cNvPr id="32" name="Rectangle 22">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533287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1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7" name="Picture 1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9" name="Oval 1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1" name="Picture 1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2" name="Picture 1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3" name="Rectangle 2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Final Model</a:t>
            </a:r>
          </a:p>
        </p:txBody>
      </p:sp>
      <p:sp>
        <p:nvSpPr>
          <p:cNvPr id="4" name="Text Placeholder 3">
            <a:extLst>
              <a:ext uri="{FF2B5EF4-FFF2-40B4-BE49-F238E27FC236}">
                <a16:creationId xmlns:a16="http://schemas.microsoft.com/office/drawing/2014/main" id="{5B45CE4A-2F14-8A71-72AD-B2A859C15A07}"/>
              </a:ext>
            </a:extLst>
          </p:cNvPr>
          <p:cNvSpPr>
            <a:spLocks noGrp="1"/>
          </p:cNvSpPr>
          <p:nvPr>
            <p:ph type="body" sz="half" idx="2"/>
          </p:nvPr>
        </p:nvSpPr>
        <p:spPr>
          <a:xfrm>
            <a:off x="8191925" y="4588329"/>
            <a:ext cx="3352375" cy="1621508"/>
          </a:xfrm>
        </p:spPr>
        <p:txBody>
          <a:bodyPr vert="horz" lIns="91440" tIns="45720" rIns="91440" bIns="45720" rtlCol="0" anchor="t">
            <a:normAutofit/>
          </a:bodyPr>
          <a:lstStyle/>
          <a:p>
            <a:r>
              <a:rPr lang="en-US" sz="1800" cap="all" dirty="0">
                <a:solidFill>
                  <a:schemeClr val="tx2">
                    <a:lumMod val="40000"/>
                    <a:lumOff val="60000"/>
                  </a:schemeClr>
                </a:solidFill>
              </a:rPr>
              <a:t>GradientBoostingRegressor</a:t>
            </a:r>
          </a:p>
        </p:txBody>
      </p:sp>
      <p:sp>
        <p:nvSpPr>
          <p:cNvPr id="26"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8" name="Freeform: Shape 27">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Rectangle 29">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Picture 7">
            <a:extLst>
              <a:ext uri="{FF2B5EF4-FFF2-40B4-BE49-F238E27FC236}">
                <a16:creationId xmlns:a16="http://schemas.microsoft.com/office/drawing/2014/main" id="{182A0000-9EAB-B4BE-E4AF-BC6DD35591BB}"/>
              </a:ext>
            </a:extLst>
          </p:cNvPr>
          <p:cNvPicPr>
            <a:picLocks noGrp="1" noChangeAspect="1"/>
          </p:cNvPicPr>
          <p:nvPr>
            <p:ph idx="1"/>
          </p:nvPr>
        </p:nvPicPr>
        <p:blipFill>
          <a:blip r:embed="rId6"/>
          <a:stretch>
            <a:fillRect/>
          </a:stretch>
        </p:blipFill>
        <p:spPr>
          <a:xfrm>
            <a:off x="764476" y="647698"/>
            <a:ext cx="6029417" cy="5562139"/>
          </a:xfrm>
          <a:prstGeom prst="rect">
            <a:avLst/>
          </a:prstGeom>
          <a:effectLst/>
        </p:spPr>
      </p:pic>
    </p:spTree>
    <p:extLst>
      <p:ext uri="{BB962C8B-B14F-4D97-AF65-F5344CB8AC3E}">
        <p14:creationId xmlns:p14="http://schemas.microsoft.com/office/powerpoint/2010/main" val="2352066902"/>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59552-0474-4DEC-A70C-46DB28E8D2D9}"/>
              </a:ext>
            </a:extLst>
          </p:cNvPr>
          <p:cNvSpPr>
            <a:spLocks noGrp="1"/>
          </p:cNvSpPr>
          <p:nvPr>
            <p:ph type="title"/>
          </p:nvPr>
        </p:nvSpPr>
        <p:spPr>
          <a:xfrm>
            <a:off x="507493" y="2258860"/>
            <a:ext cx="3643674" cy="1905000"/>
          </a:xfrm>
        </p:spPr>
        <p:txBody>
          <a:bodyPr vert="horz" lIns="91440" tIns="45720" rIns="91440" bIns="45720" rtlCol="0" anchor="ctr">
            <a:normAutofit/>
          </a:bodyPr>
          <a:lstStyle/>
          <a:p>
            <a:r>
              <a:rPr lang="en-US" sz="2800" dirty="0"/>
              <a:t>Regression plot for the model</a:t>
            </a:r>
          </a:p>
        </p:txBody>
      </p:sp>
      <p:pic>
        <p:nvPicPr>
          <p:cNvPr id="5" name="Picture 5">
            <a:extLst>
              <a:ext uri="{FF2B5EF4-FFF2-40B4-BE49-F238E27FC236}">
                <a16:creationId xmlns:a16="http://schemas.microsoft.com/office/drawing/2014/main" id="{E8254A4E-4EE1-8E34-C69E-934C95D0BCCA}"/>
              </a:ext>
            </a:extLst>
          </p:cNvPr>
          <p:cNvPicPr>
            <a:picLocks noChangeAspect="1"/>
          </p:cNvPicPr>
          <p:nvPr/>
        </p:nvPicPr>
        <p:blipFill rotWithShape="1">
          <a:blip r:embed="rId3"/>
          <a:srcRect t="138" r="-3" b="2934"/>
          <a:stretch/>
        </p:blipFill>
        <p:spPr>
          <a:xfrm>
            <a:off x="4630994" y="645106"/>
            <a:ext cx="6916633" cy="5247747"/>
          </a:xfrm>
          <a:prstGeom prst="roundRect">
            <a:avLst>
              <a:gd name="adj" fmla="val 3517"/>
            </a:avLst>
          </a:prstGeom>
          <a:solidFill>
            <a:schemeClr val="tx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255060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a:xfrm>
            <a:off x="974179" y="714375"/>
            <a:ext cx="3332955" cy="5076826"/>
          </a:xfrm>
        </p:spPr>
        <p:txBody>
          <a:bodyPr anchor="ctr">
            <a:normAutofit/>
          </a:bodyPr>
          <a:lstStyle/>
          <a:p>
            <a:r>
              <a:rPr lang="en-US" sz="3100" dirty="0">
                <a:effectLst>
                  <a:glow rad="38100">
                    <a:prstClr val="black">
                      <a:lumMod val="65000"/>
                      <a:lumOff val="35000"/>
                      <a:alpha val="40000"/>
                    </a:prstClr>
                  </a:glow>
                  <a:outerShdw blurRad="28575" dist="38100" dir="14040000" algn="tl" rotWithShape="0">
                    <a:srgbClr val="000000">
                      <a:alpha val="25000"/>
                    </a:srgbClr>
                  </a:outerShdw>
                </a:effectLst>
              </a:rPr>
              <a:t>Data Collection Phase</a:t>
            </a:r>
            <a:endParaRPr lang="en-US" sz="3100" dirty="0"/>
          </a:p>
        </p:txBody>
      </p:sp>
      <p:sp>
        <p:nvSpPr>
          <p:cNvPr id="3" name="Content Placeholder 2">
            <a:extLst>
              <a:ext uri="{FF2B5EF4-FFF2-40B4-BE49-F238E27FC236}">
                <a16:creationId xmlns:a16="http://schemas.microsoft.com/office/drawing/2014/main" id="{6B97C168-4FD0-3387-75B5-3FDFA149A58D}"/>
              </a:ext>
            </a:extLst>
          </p:cNvPr>
          <p:cNvSpPr>
            <a:spLocks noGrp="1"/>
          </p:cNvSpPr>
          <p:nvPr>
            <p:ph idx="1"/>
          </p:nvPr>
        </p:nvSpPr>
        <p:spPr>
          <a:xfrm>
            <a:off x="4973046" y="714375"/>
            <a:ext cx="6253751" cy="5076825"/>
          </a:xfrm>
        </p:spPr>
        <p:txBody>
          <a:bodyPr>
            <a:normAutofit/>
          </a:bodyPr>
          <a:lstStyle/>
          <a:p>
            <a:pPr>
              <a:lnSpc>
                <a:spcPct val="90000"/>
              </a:lnSpc>
              <a:spcBef>
                <a:spcPts val="1000"/>
              </a:spcBef>
              <a:spcAft>
                <a:spcPts val="0"/>
              </a:spcAft>
              <a:buClr>
                <a:srgbClr val="FFFFFF"/>
              </a:buClr>
            </a:pPr>
            <a:endParaRPr lang="zh-CN" alt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endParaRPr>
          </a:p>
          <a:p>
            <a:pPr>
              <a:lnSpc>
                <a:spcPct val="90000"/>
              </a:lnSpc>
              <a:spcBef>
                <a:spcPts val="1000"/>
              </a:spcBef>
              <a:spcAft>
                <a:spcPts val="0"/>
              </a:spcAft>
              <a:buClr>
                <a:srgbClr val="FFFFFF"/>
              </a:buClr>
              <a:buFont typeface="Wingdings,Sans-Serif"/>
              <a:buChar char="Ø"/>
            </a:pPr>
            <a:r>
              <a:rPr lang="zh-CN"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Times New Roman"/>
              </a:rPr>
              <a:t>In Data Collection phase we have used selenium for scrapping the data of about nearly 18,000 records of cars in different cities.</a:t>
            </a:r>
            <a:endParaRPr lang="en-US" altLang="zh-CN"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lnSpc>
                <a:spcPct val="90000"/>
              </a:lnSpc>
              <a:spcBef>
                <a:spcPts val="1000"/>
              </a:spcBef>
              <a:spcAft>
                <a:spcPts val="0"/>
              </a:spcAft>
              <a:buClr>
                <a:srgbClr val="FFFFFF"/>
              </a:buClr>
              <a:buFont typeface="Wingdings,Sans-Serif"/>
              <a:buChar char="Ø"/>
            </a:pPr>
            <a:r>
              <a:rPr lang="en-US" altLang="zh-CN"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Times New Roman"/>
              </a:rPr>
              <a:t>Data includes features like brand, model, variant, manufacturing year, driven kilometers, fuel, number of owners, location and at last target variable Price of the car.</a:t>
            </a:r>
            <a:endParaRPr lang="en-US" altLang="zh-CN"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lnSpc>
                <a:spcPct val="90000"/>
              </a:lnSpc>
              <a:spcBef>
                <a:spcPts val="1000"/>
              </a:spcBef>
              <a:spcAft>
                <a:spcPts val="0"/>
              </a:spcAft>
              <a:buClr>
                <a:srgbClr val="FFFFFF"/>
              </a:buClr>
              <a:buFont typeface="Wingdings,Sans-Serif"/>
              <a:buChar char="Ø"/>
            </a:pPr>
            <a:r>
              <a:rPr lang="en-US" altLang="zh-CN"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Times New Roman"/>
              </a:rPr>
              <a:t> we have scrapped the data of used cars from carwale.com</a:t>
            </a:r>
          </a:p>
          <a:p>
            <a:pPr>
              <a:lnSpc>
                <a:spcPct val="90000"/>
              </a:lnSpc>
              <a:spcBef>
                <a:spcPts val="1000"/>
              </a:spcBef>
              <a:spcAft>
                <a:spcPts val="0"/>
              </a:spcAft>
              <a:buClr>
                <a:srgbClr val="FFFFFF"/>
              </a:buClr>
              <a:buFont typeface="Wingdings,Sans-Serif"/>
              <a:buChar char="Ø"/>
            </a:pPr>
            <a:r>
              <a:rPr lang="en-US" altLang="zh-CN"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Times New Roman"/>
              </a:rPr>
              <a:t>The data which we obtained from this website was in Raw format so we will be cleaning the data that we got in later stages.</a:t>
            </a:r>
            <a:endParaRPr lang="en-US" altLang="zh-CN"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p:txBody>
      </p:sp>
    </p:spTree>
    <p:extLst>
      <p:ext uri="{BB962C8B-B14F-4D97-AF65-F5344CB8AC3E}">
        <p14:creationId xmlns:p14="http://schemas.microsoft.com/office/powerpoint/2010/main" val="13090837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5"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a:extLst>
              <a:ext uri="{FF2B5EF4-FFF2-40B4-BE49-F238E27FC236}">
                <a16:creationId xmlns:a16="http://schemas.microsoft.com/office/drawing/2014/main" id="{CE5DE5F4-BA3A-D76A-C8F9-4F8B7865C7C5}"/>
              </a:ext>
            </a:extLst>
          </p:cNvPr>
          <p:cNvPicPr>
            <a:picLocks noChangeAspect="1"/>
          </p:cNvPicPr>
          <p:nvPr/>
        </p:nvPicPr>
        <p:blipFill rotWithShape="1">
          <a:blip r:embed="rId6">
            <a:alphaModFix amt="40000"/>
          </a:blip>
          <a:srcRect t="15189" r="9091" b="1662"/>
          <a:stretch/>
        </p:blipFill>
        <p:spPr>
          <a:xfrm>
            <a:off x="20" y="10"/>
            <a:ext cx="12191980" cy="6857990"/>
          </a:xfrm>
          <a:prstGeom prst="rect">
            <a:avLst/>
          </a:prstGeom>
        </p:spPr>
      </p:pic>
      <p:sp>
        <p:nvSpPr>
          <p:cNvPr id="2" name="Title 1">
            <a:extLst>
              <a:ext uri="{FF2B5EF4-FFF2-40B4-BE49-F238E27FC236}">
                <a16:creationId xmlns:a16="http://schemas.microsoft.com/office/drawing/2014/main" id="{FC96EDC3-22AB-9036-3746-8C68FE4BDF17}"/>
              </a:ext>
            </a:extLst>
          </p:cNvPr>
          <p:cNvSpPr>
            <a:spLocks noGrp="1"/>
          </p:cNvSpPr>
          <p:nvPr>
            <p:ph type="title"/>
          </p:nvPr>
        </p:nvSpPr>
        <p:spPr>
          <a:xfrm>
            <a:off x="1050571" y="2209800"/>
            <a:ext cx="8825658" cy="3329581"/>
          </a:xfrm>
        </p:spPr>
        <p:txBody>
          <a:bodyPr vert="horz" lIns="91440" tIns="45720" rIns="91440" bIns="45720" rtlCol="0" anchor="b">
            <a:normAutofit/>
          </a:bodyPr>
          <a:lstStyle/>
          <a:p>
            <a:r>
              <a:rPr lang="en-US" sz="7200" dirty="0">
                <a:solidFill>
                  <a:schemeClr val="tx1"/>
                </a:solidFill>
                <a:effectLst>
                  <a:glow rad="38100">
                    <a:prstClr val="black">
                      <a:lumMod val="65000"/>
                      <a:lumOff val="35000"/>
                      <a:alpha val="50000"/>
                    </a:prstClr>
                  </a:glow>
                  <a:outerShdw blurRad="28575" dist="31750" dir="13200000" algn="tl" rotWithShape="0">
                    <a:srgbClr val="000000">
                      <a:alpha val="25000"/>
                    </a:srgbClr>
                  </a:outerShdw>
                </a:effectLst>
              </a:rPr>
              <a:t>Saving Best Model</a:t>
            </a:r>
          </a:p>
        </p:txBody>
      </p:sp>
      <p:sp>
        <p:nvSpPr>
          <p:cNvPr id="32" name="Rectangle 22">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764113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1"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3"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8CA8BD-916F-B78C-14FF-7AF815C02C00}"/>
              </a:ext>
            </a:extLst>
          </p:cNvPr>
          <p:cNvSpPr>
            <a:spLocks noGrp="1"/>
          </p:cNvSpPr>
          <p:nvPr>
            <p:ph type="title"/>
          </p:nvPr>
        </p:nvSpPr>
        <p:spPr>
          <a:xfrm>
            <a:off x="4872012" y="1447800"/>
            <a:ext cx="5222325" cy="3329581"/>
          </a:xfrm>
        </p:spPr>
        <p:txBody>
          <a:bodyPr vert="horz" lIns="91440" tIns="45720" rIns="91440" bIns="45720" rtlCol="0" anchor="b">
            <a:normAutofit/>
          </a:bodyPr>
          <a:lstStyle/>
          <a:p>
            <a:r>
              <a:rPr lang="en-US" sz="7200" b="0" i="0" kern="1200">
                <a:solidFill>
                  <a:srgbClr val="EBEBEB"/>
                </a:solidFill>
                <a:effectLst>
                  <a:glow rad="38100">
                    <a:prstClr val="black">
                      <a:lumMod val="65000"/>
                      <a:lumOff val="35000"/>
                      <a:alpha val="40000"/>
                    </a:prstClr>
                  </a:glow>
                  <a:outerShdw blurRad="28575" dist="38100" dir="14040000" algn="tl" rotWithShape="0">
                    <a:srgbClr val="000000">
                      <a:alpha val="25000"/>
                    </a:srgbClr>
                  </a:outerShdw>
                </a:effectLst>
                <a:latin typeface="+mj-lt"/>
                <a:ea typeface="+mj-ea"/>
                <a:cs typeface="+mj-cs"/>
              </a:rPr>
              <a:t>Saving the best model</a:t>
            </a:r>
            <a:endParaRPr lang="en-US" sz="7200" b="0" i="0" kern="1200">
              <a:solidFill>
                <a:srgbClr val="EBEBEB"/>
              </a:solidFill>
              <a:latin typeface="+mj-lt"/>
              <a:ea typeface="+mj-ea"/>
              <a:cs typeface="+mj-cs"/>
            </a:endParaRPr>
          </a:p>
        </p:txBody>
      </p:sp>
      <p:sp>
        <p:nvSpPr>
          <p:cNvPr id="24"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09811DF6-66E4-43D5-B564-315179653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81964" cy="6858000"/>
          </a:xfrm>
          <a:custGeom>
            <a:avLst/>
            <a:gdLst>
              <a:gd name="connsiteX0" fmla="*/ 3137249 w 4481964"/>
              <a:gd name="connsiteY0" fmla="*/ 0 h 6858000"/>
              <a:gd name="connsiteX1" fmla="*/ 4480787 w 4481964"/>
              <a:gd name="connsiteY1" fmla="*/ 0 h 6858000"/>
              <a:gd name="connsiteX2" fmla="*/ 4455742 w 4481964"/>
              <a:gd name="connsiteY2" fmla="*/ 155676 h 6858000"/>
              <a:gd name="connsiteX3" fmla="*/ 4431873 w 4481964"/>
              <a:gd name="connsiteY3" fmla="*/ 310667 h 6858000"/>
              <a:gd name="connsiteX4" fmla="*/ 4408509 w 4481964"/>
              <a:gd name="connsiteY4" fmla="*/ 466344 h 6858000"/>
              <a:gd name="connsiteX5" fmla="*/ 4388506 w 4481964"/>
              <a:gd name="connsiteY5" fmla="*/ 622706 h 6858000"/>
              <a:gd name="connsiteX6" fmla="*/ 4368335 w 4481964"/>
              <a:gd name="connsiteY6" fmla="*/ 778383 h 6858000"/>
              <a:gd name="connsiteX7" fmla="*/ 4349509 w 4481964"/>
              <a:gd name="connsiteY7" fmla="*/ 934745 h 6858000"/>
              <a:gd name="connsiteX8" fmla="*/ 4333373 w 4481964"/>
              <a:gd name="connsiteY8" fmla="*/ 1089050 h 6858000"/>
              <a:gd name="connsiteX9" fmla="*/ 4318077 w 4481964"/>
              <a:gd name="connsiteY9" fmla="*/ 1245413 h 6858000"/>
              <a:gd name="connsiteX10" fmla="*/ 4304125 w 4481964"/>
              <a:gd name="connsiteY10" fmla="*/ 1401089 h 6858000"/>
              <a:gd name="connsiteX11" fmla="*/ 4292023 w 4481964"/>
              <a:gd name="connsiteY11" fmla="*/ 1554023 h 6858000"/>
              <a:gd name="connsiteX12" fmla="*/ 4279920 w 4481964"/>
              <a:gd name="connsiteY12" fmla="*/ 1709013 h 6858000"/>
              <a:gd name="connsiteX13" fmla="*/ 4269835 w 4481964"/>
              <a:gd name="connsiteY13" fmla="*/ 1861947 h 6858000"/>
              <a:gd name="connsiteX14" fmla="*/ 4261935 w 4481964"/>
              <a:gd name="connsiteY14" fmla="*/ 2014880 h 6858000"/>
              <a:gd name="connsiteX15" fmla="*/ 4253698 w 4481964"/>
              <a:gd name="connsiteY15" fmla="*/ 2167128 h 6858000"/>
              <a:gd name="connsiteX16" fmla="*/ 4246807 w 4481964"/>
              <a:gd name="connsiteY16" fmla="*/ 2318004 h 6858000"/>
              <a:gd name="connsiteX17" fmla="*/ 4241932 w 4481964"/>
              <a:gd name="connsiteY17" fmla="*/ 2467508 h 6858000"/>
              <a:gd name="connsiteX18" fmla="*/ 4237730 w 4481964"/>
              <a:gd name="connsiteY18" fmla="*/ 2617013 h 6858000"/>
              <a:gd name="connsiteX19" fmla="*/ 4233696 w 4481964"/>
              <a:gd name="connsiteY19" fmla="*/ 2765145 h 6858000"/>
              <a:gd name="connsiteX20" fmla="*/ 4231847 w 4481964"/>
              <a:gd name="connsiteY20" fmla="*/ 2911221 h 6858000"/>
              <a:gd name="connsiteX21" fmla="*/ 4229830 w 4481964"/>
              <a:gd name="connsiteY21" fmla="*/ 3057296 h 6858000"/>
              <a:gd name="connsiteX22" fmla="*/ 4228821 w 4481964"/>
              <a:gd name="connsiteY22" fmla="*/ 3201314 h 6858000"/>
              <a:gd name="connsiteX23" fmla="*/ 4229830 w 4481964"/>
              <a:gd name="connsiteY23" fmla="*/ 3343960 h 6858000"/>
              <a:gd name="connsiteX24" fmla="*/ 4229830 w 4481964"/>
              <a:gd name="connsiteY24" fmla="*/ 3485235 h 6858000"/>
              <a:gd name="connsiteX25" fmla="*/ 4231847 w 4481964"/>
              <a:gd name="connsiteY25" fmla="*/ 3625138 h 6858000"/>
              <a:gd name="connsiteX26" fmla="*/ 4234872 w 4481964"/>
              <a:gd name="connsiteY26" fmla="*/ 3762298 h 6858000"/>
              <a:gd name="connsiteX27" fmla="*/ 4237730 w 4481964"/>
              <a:gd name="connsiteY27" fmla="*/ 3898087 h 6858000"/>
              <a:gd name="connsiteX28" fmla="*/ 4240924 w 4481964"/>
              <a:gd name="connsiteY28" fmla="*/ 4031132 h 6858000"/>
              <a:gd name="connsiteX29" fmla="*/ 4245798 w 4481964"/>
              <a:gd name="connsiteY29" fmla="*/ 4163491 h 6858000"/>
              <a:gd name="connsiteX30" fmla="*/ 4251009 w 4481964"/>
              <a:gd name="connsiteY30" fmla="*/ 4293793 h 6858000"/>
              <a:gd name="connsiteX31" fmla="*/ 4255715 w 4481964"/>
              <a:gd name="connsiteY31" fmla="*/ 4421352 h 6858000"/>
              <a:gd name="connsiteX32" fmla="*/ 4268995 w 4481964"/>
              <a:gd name="connsiteY32" fmla="*/ 4670298 h 6858000"/>
              <a:gd name="connsiteX33" fmla="*/ 4283114 w 4481964"/>
              <a:gd name="connsiteY33" fmla="*/ 4908956 h 6858000"/>
              <a:gd name="connsiteX34" fmla="*/ 4297906 w 4481964"/>
              <a:gd name="connsiteY34" fmla="*/ 5138013 h 6858000"/>
              <a:gd name="connsiteX35" fmla="*/ 4314211 w 4481964"/>
              <a:gd name="connsiteY35" fmla="*/ 5354726 h 6858000"/>
              <a:gd name="connsiteX36" fmla="*/ 4331188 w 4481964"/>
              <a:gd name="connsiteY36" fmla="*/ 5561838 h 6858000"/>
              <a:gd name="connsiteX37" fmla="*/ 4349509 w 4481964"/>
              <a:gd name="connsiteY37" fmla="*/ 5753862 h 6858000"/>
              <a:gd name="connsiteX38" fmla="*/ 4367495 w 4481964"/>
              <a:gd name="connsiteY38" fmla="*/ 5934227 h 6858000"/>
              <a:gd name="connsiteX39" fmla="*/ 4385480 w 4481964"/>
              <a:gd name="connsiteY39" fmla="*/ 6100191 h 6858000"/>
              <a:gd name="connsiteX40" fmla="*/ 4402457 w 4481964"/>
              <a:gd name="connsiteY40" fmla="*/ 6252438 h 6858000"/>
              <a:gd name="connsiteX41" fmla="*/ 4418594 w 4481964"/>
              <a:gd name="connsiteY41" fmla="*/ 6387541 h 6858000"/>
              <a:gd name="connsiteX42" fmla="*/ 4433890 w 4481964"/>
              <a:gd name="connsiteY42" fmla="*/ 6509613 h 6858000"/>
              <a:gd name="connsiteX43" fmla="*/ 4446665 w 4481964"/>
              <a:gd name="connsiteY43" fmla="*/ 6612483 h 6858000"/>
              <a:gd name="connsiteX44" fmla="*/ 4458767 w 4481964"/>
              <a:gd name="connsiteY44" fmla="*/ 6698894 h 6858000"/>
              <a:gd name="connsiteX45" fmla="*/ 4476081 w 4481964"/>
              <a:gd name="connsiteY45" fmla="*/ 6817538 h 6858000"/>
              <a:gd name="connsiteX46" fmla="*/ 4481964 w 4481964"/>
              <a:gd name="connsiteY46" fmla="*/ 6858000 h 6858000"/>
              <a:gd name="connsiteX47" fmla="*/ 3577807 w 4481964"/>
              <a:gd name="connsiteY47" fmla="*/ 6858000 h 6858000"/>
              <a:gd name="connsiteX48" fmla="*/ 3577807 w 4481964"/>
              <a:gd name="connsiteY48" fmla="*/ 6858000 h 6858000"/>
              <a:gd name="connsiteX49" fmla="*/ 0 w 4481964"/>
              <a:gd name="connsiteY49" fmla="*/ 6858000 h 6858000"/>
              <a:gd name="connsiteX50" fmla="*/ 0 w 4481964"/>
              <a:gd name="connsiteY50" fmla="*/ 0 h 6858000"/>
              <a:gd name="connsiteX51" fmla="*/ 3137249 w 448196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81964" h="6858000">
                <a:moveTo>
                  <a:pt x="3137249" y="0"/>
                </a:move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3577807" y="6858000"/>
                </a:lnTo>
                <a:lnTo>
                  <a:pt x="0" y="6858000"/>
                </a:lnTo>
                <a:lnTo>
                  <a:pt x="0" y="0"/>
                </a:lnTo>
                <a:lnTo>
                  <a:pt x="313724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5">
            <a:extLst>
              <a:ext uri="{FF2B5EF4-FFF2-40B4-BE49-F238E27FC236}">
                <a16:creationId xmlns:a16="http://schemas.microsoft.com/office/drawing/2014/main" id="{86B8A033-C0D7-6808-4E35-4608CA24762F}"/>
              </a:ext>
            </a:extLst>
          </p:cNvPr>
          <p:cNvPicPr>
            <a:picLocks noChangeAspect="1"/>
          </p:cNvPicPr>
          <p:nvPr/>
        </p:nvPicPr>
        <p:blipFill>
          <a:blip r:embed="rId6"/>
          <a:stretch>
            <a:fillRect/>
          </a:stretch>
        </p:blipFill>
        <p:spPr>
          <a:xfrm>
            <a:off x="647240" y="2944399"/>
            <a:ext cx="2936836" cy="1197802"/>
          </a:xfrm>
          <a:prstGeom prst="rect">
            <a:avLst/>
          </a:prstGeom>
          <a:effectLst/>
        </p:spPr>
      </p:pic>
    </p:spTree>
    <p:extLst>
      <p:ext uri="{BB962C8B-B14F-4D97-AF65-F5344CB8AC3E}">
        <p14:creationId xmlns:p14="http://schemas.microsoft.com/office/powerpoint/2010/main" val="397267124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a:xfrm>
            <a:off x="974179" y="714375"/>
            <a:ext cx="3332955" cy="5076826"/>
          </a:xfrm>
        </p:spPr>
        <p:txBody>
          <a:bodyPr anchor="ctr">
            <a:normAutofit/>
          </a:bodyPr>
          <a:lstStyle/>
          <a:p>
            <a:r>
              <a:rPr lang="en-US" sz="3100" dirty="0">
                <a:effectLst>
                  <a:glow rad="38100">
                    <a:prstClr val="black">
                      <a:lumMod val="65000"/>
                      <a:lumOff val="35000"/>
                      <a:alpha val="40000"/>
                    </a:prstClr>
                  </a:glow>
                  <a:outerShdw blurRad="28575" dist="38100" dir="14040000" algn="tl" rotWithShape="0">
                    <a:srgbClr val="000000">
                      <a:alpha val="25000"/>
                    </a:srgbClr>
                  </a:outerShdw>
                </a:effectLst>
              </a:rPr>
              <a:t>Data Modelling Phase</a:t>
            </a:r>
            <a:endParaRPr lang="en-US" sz="3100" dirty="0"/>
          </a:p>
        </p:txBody>
      </p:sp>
      <p:sp>
        <p:nvSpPr>
          <p:cNvPr id="3" name="Content Placeholder 2">
            <a:extLst>
              <a:ext uri="{FF2B5EF4-FFF2-40B4-BE49-F238E27FC236}">
                <a16:creationId xmlns:a16="http://schemas.microsoft.com/office/drawing/2014/main" id="{6B97C168-4FD0-3387-75B5-3FDFA149A58D}"/>
              </a:ext>
            </a:extLst>
          </p:cNvPr>
          <p:cNvSpPr>
            <a:spLocks noGrp="1"/>
          </p:cNvSpPr>
          <p:nvPr>
            <p:ph idx="1"/>
          </p:nvPr>
        </p:nvSpPr>
        <p:spPr>
          <a:xfrm>
            <a:off x="4973046" y="714375"/>
            <a:ext cx="6253751" cy="5076825"/>
          </a:xfrm>
        </p:spPr>
        <p:txBody>
          <a:bodyPr>
            <a:normAutofit/>
          </a:bodyPr>
          <a:lstStyle/>
          <a:p>
            <a:pPr>
              <a:lnSpc>
                <a:spcPct val="90000"/>
              </a:lnSpc>
              <a:spcBef>
                <a:spcPts val="1000"/>
              </a:spcBef>
              <a:spcAft>
                <a:spcPts val="0"/>
              </a:spcAft>
              <a:buClr>
                <a:srgbClr val="FFFFFF"/>
              </a:buClr>
              <a:buFont typeface="Wingdings,Sans-Serif"/>
              <a:buChar char="Ø"/>
            </a:pPr>
            <a:r>
              <a:rPr lang="zh-CN" dirty="0">
                <a:effectLst>
                  <a:glow rad="38100">
                    <a:prstClr val="black">
                      <a:lumMod val="50000"/>
                      <a:lumOff val="50000"/>
                      <a:alpha val="20000"/>
                    </a:prstClr>
                  </a:glow>
                  <a:outerShdw blurRad="44450" dist="12700" dir="13860000" algn="tl" rotWithShape="0">
                    <a:srgbClr val="000000">
                      <a:alpha val="20000"/>
                    </a:srgbClr>
                  </a:outerShdw>
                </a:effectLst>
                <a:latin typeface="Bell MT"/>
                <a:ea typeface="宋体"/>
                <a:cs typeface="Times New Roman"/>
              </a:rPr>
              <a:t> </a:t>
            </a:r>
            <a:r>
              <a:rPr lang="en-US" altLang="zh-CN"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Times New Roman"/>
              </a:rPr>
              <a:t>In data modelling phase we will be using different machine learning models to build a model which predicts the price of the car</a:t>
            </a:r>
            <a:endParaRPr lang="en-US" altLang="zh-CN">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endParaRPr>
          </a:p>
          <a:p>
            <a:pPr>
              <a:lnSpc>
                <a:spcPct val="90000"/>
              </a:lnSpc>
              <a:spcBef>
                <a:spcPts val="1000"/>
              </a:spcBef>
              <a:spcAft>
                <a:spcPts val="0"/>
              </a:spcAft>
              <a:buClr>
                <a:srgbClr val="FFFFFF"/>
              </a:buClr>
              <a:buFont typeface="Wingdings,Sans-Serif"/>
              <a:buChar char="Ø"/>
            </a:pPr>
            <a:r>
              <a:rPr lang="en-US" altLang="zh-CN"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Times New Roman"/>
              </a:rPr>
              <a:t>the complete life cycle of data science includes the following steps:</a:t>
            </a:r>
          </a:p>
          <a:p>
            <a:pPr marL="800100" lvl="1" indent="-342900">
              <a:lnSpc>
                <a:spcPct val="90000"/>
              </a:lnSpc>
              <a:spcBef>
                <a:spcPts val="1000"/>
              </a:spcBef>
              <a:spcAft>
                <a:spcPts val="0"/>
              </a:spcAft>
              <a:buClr>
                <a:srgbClr val="FFFFFF"/>
              </a:buClr>
              <a:buAutoNum type="arabicPeriod"/>
            </a:pPr>
            <a:r>
              <a:rPr lang="en-US" altLang="zh-CN"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Times New Roman"/>
              </a:rPr>
              <a:t>data cleaning</a:t>
            </a:r>
            <a:endParaRPr lang="en-US" altLang="zh-CN"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endParaRPr>
          </a:p>
          <a:p>
            <a:pPr marL="800100" lvl="1" indent="-342900">
              <a:lnSpc>
                <a:spcPct val="90000"/>
              </a:lnSpc>
              <a:spcBef>
                <a:spcPts val="1000"/>
              </a:spcBef>
              <a:spcAft>
                <a:spcPts val="0"/>
              </a:spcAft>
              <a:buClr>
                <a:srgbClr val="FFFFFF"/>
              </a:buClr>
              <a:buAutoNum type="arabicPeriod"/>
            </a:pPr>
            <a:r>
              <a:rPr lang="en-US" altLang="zh-CN"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Times New Roman"/>
              </a:rPr>
              <a:t>exploratory data analysis</a:t>
            </a:r>
            <a:endParaRPr lang="en-US" altLang="zh-CN"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endParaRPr>
          </a:p>
          <a:p>
            <a:pPr marL="800100" lvl="1" indent="-342900">
              <a:lnSpc>
                <a:spcPct val="90000"/>
              </a:lnSpc>
              <a:spcBef>
                <a:spcPts val="1000"/>
              </a:spcBef>
              <a:spcAft>
                <a:spcPts val="0"/>
              </a:spcAft>
              <a:buClr>
                <a:srgbClr val="FFFFFF"/>
              </a:buClr>
              <a:buAutoNum type="arabicPeriod"/>
            </a:pPr>
            <a:r>
              <a:rPr lang="en-US" altLang="zh-CN"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Times New Roman"/>
              </a:rPr>
              <a:t>data pre-processing</a:t>
            </a:r>
            <a:endParaRPr lang="en-US" altLang="zh-CN"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endParaRPr>
          </a:p>
          <a:p>
            <a:pPr marL="800100" lvl="1" indent="-342900">
              <a:lnSpc>
                <a:spcPct val="90000"/>
              </a:lnSpc>
              <a:spcBef>
                <a:spcPts val="1000"/>
              </a:spcBef>
              <a:spcAft>
                <a:spcPts val="0"/>
              </a:spcAft>
              <a:buClr>
                <a:srgbClr val="FFFFFF"/>
              </a:buClr>
              <a:buAutoNum type="arabicPeriod"/>
            </a:pPr>
            <a:r>
              <a:rPr lang="en-US" altLang="zh-CN"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Times New Roman"/>
              </a:rPr>
              <a:t>model building</a:t>
            </a:r>
            <a:endParaRPr lang="en-US" altLang="zh-CN"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endParaRPr>
          </a:p>
          <a:p>
            <a:pPr marL="800100" lvl="1" indent="-342900">
              <a:lnSpc>
                <a:spcPct val="90000"/>
              </a:lnSpc>
              <a:spcBef>
                <a:spcPts val="1000"/>
              </a:spcBef>
              <a:spcAft>
                <a:spcPts val="0"/>
              </a:spcAft>
              <a:buClr>
                <a:srgbClr val="FFFFFF"/>
              </a:buClr>
              <a:buAutoNum type="arabicPeriod"/>
            </a:pPr>
            <a:r>
              <a:rPr lang="en-US" altLang="zh-CN"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Times New Roman"/>
              </a:rPr>
              <a:t>model evaluation</a:t>
            </a:r>
            <a:endParaRPr lang="zh-CN" altLang="en-US"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endParaRPr>
          </a:p>
          <a:p>
            <a:pPr marL="800100" lvl="1" indent="-342900">
              <a:lnSpc>
                <a:spcPct val="90000"/>
              </a:lnSpc>
              <a:spcBef>
                <a:spcPts val="1000"/>
              </a:spcBef>
              <a:spcAft>
                <a:spcPts val="0"/>
              </a:spcAft>
              <a:buClr>
                <a:srgbClr val="FFFFFF"/>
              </a:buClr>
              <a:buAutoNum type="arabicPeriod"/>
            </a:pPr>
            <a:r>
              <a:rPr lang="en-US" altLang="zh-CN"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Times New Roman"/>
              </a:rPr>
              <a:t>selecting the best model </a:t>
            </a:r>
            <a:endParaRPr lang="zh-CN"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endParaRPr>
          </a:p>
        </p:txBody>
      </p:sp>
    </p:spTree>
    <p:extLst>
      <p:ext uri="{BB962C8B-B14F-4D97-AF65-F5344CB8AC3E}">
        <p14:creationId xmlns:p14="http://schemas.microsoft.com/office/powerpoint/2010/main" val="3970775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a:xfrm>
            <a:off x="974179" y="714375"/>
            <a:ext cx="3332955" cy="5076826"/>
          </a:xfrm>
        </p:spPr>
        <p:txBody>
          <a:bodyPr anchor="ctr">
            <a:normAutofit/>
          </a:bodyPr>
          <a:lstStyle/>
          <a:p>
            <a:r>
              <a:rPr lang="en-US" sz="3100" dirty="0">
                <a:effectLst>
                  <a:glow rad="38100">
                    <a:prstClr val="black">
                      <a:lumMod val="65000"/>
                      <a:lumOff val="35000"/>
                      <a:alpha val="40000"/>
                    </a:prstClr>
                  </a:glow>
                  <a:outerShdw blurRad="28575" dist="38100" dir="14040000" algn="tl" rotWithShape="0">
                    <a:srgbClr val="000000">
                      <a:alpha val="25000"/>
                    </a:srgbClr>
                  </a:outerShdw>
                </a:effectLst>
              </a:rPr>
              <a:t>Initial Understanding of the data</a:t>
            </a:r>
            <a:endParaRPr lang="en-US" sz="3100" dirty="0"/>
          </a:p>
        </p:txBody>
      </p:sp>
      <p:sp>
        <p:nvSpPr>
          <p:cNvPr id="3" name="Content Placeholder 2">
            <a:extLst>
              <a:ext uri="{FF2B5EF4-FFF2-40B4-BE49-F238E27FC236}">
                <a16:creationId xmlns:a16="http://schemas.microsoft.com/office/drawing/2014/main" id="{6B97C168-4FD0-3387-75B5-3FDFA149A58D}"/>
              </a:ext>
            </a:extLst>
          </p:cNvPr>
          <p:cNvSpPr>
            <a:spLocks noGrp="1"/>
          </p:cNvSpPr>
          <p:nvPr>
            <p:ph idx="1"/>
          </p:nvPr>
        </p:nvSpPr>
        <p:spPr>
          <a:xfrm>
            <a:off x="4973046" y="714375"/>
            <a:ext cx="6253751" cy="5076825"/>
          </a:xfrm>
        </p:spPr>
        <p:txBody>
          <a:bodyPr>
            <a:normAutofit/>
          </a:bodyPr>
          <a:lstStyle/>
          <a:p>
            <a:pPr>
              <a:lnSpc>
                <a:spcPct val="90000"/>
              </a:lnSpc>
              <a:spcBef>
                <a:spcPts val="1000"/>
              </a:spcBef>
              <a:spcAft>
                <a:spcPts val="0"/>
              </a:spcAft>
              <a:buClr>
                <a:srgbClr val="FFFFFF"/>
              </a:buClr>
              <a:buFont typeface="Wingdings,Sans-Serif"/>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Times New Roman"/>
              </a:rPr>
              <a:t>There are no null values in the dataset.</a:t>
            </a:r>
          </a:p>
          <a:p>
            <a:pPr>
              <a:lnSpc>
                <a:spcPct val="90000"/>
              </a:lnSpc>
              <a:spcBef>
                <a:spcPts val="1000"/>
              </a:spcBef>
              <a:spcAft>
                <a:spcPts val="0"/>
              </a:spcAft>
              <a:buClr>
                <a:srgbClr val="FFFFFF"/>
              </a:buClr>
              <a:buFont typeface="Wingdings,Sans-Serif"/>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Times New Roman"/>
              </a:rPr>
              <a:t>There are duplicate records which would have to be removed .</a:t>
            </a:r>
          </a:p>
          <a:p>
            <a:pPr>
              <a:lnSpc>
                <a:spcPct val="90000"/>
              </a:lnSpc>
              <a:spcBef>
                <a:spcPts val="1000"/>
              </a:spcBef>
              <a:spcAft>
                <a:spcPts val="0"/>
              </a:spcAft>
              <a:buClr>
                <a:srgbClr val="FFFFFF"/>
              </a:buClr>
              <a:buFont typeface="Wingdings,Sans-Serif"/>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Times New Roman"/>
              </a:rPr>
              <a:t>The dataset is a mixture of categorical and continuous features, where in target variable is continuous.</a:t>
            </a:r>
          </a:p>
          <a:p>
            <a:pPr>
              <a:lnSpc>
                <a:spcPct val="90000"/>
              </a:lnSpc>
              <a:spcBef>
                <a:spcPts val="1000"/>
              </a:spcBef>
              <a:spcAft>
                <a:spcPts val="0"/>
              </a:spcAft>
              <a:buClr>
                <a:srgbClr val="FFFFFF"/>
              </a:buClr>
              <a:buFont typeface="Wingdings,Sans-Serif"/>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Times New Roman"/>
              </a:rPr>
              <a:t>Since the target feature is of the type continuous, this is a Regression Problem</a:t>
            </a:r>
            <a:endPar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lnSpc>
                <a:spcPct val="90000"/>
              </a:lnSpc>
              <a:spcBef>
                <a:spcPts val="1000"/>
              </a:spcBef>
              <a:spcAft>
                <a:spcPts val="0"/>
              </a:spcAft>
              <a:buClr>
                <a:srgbClr val="FFFFFF"/>
              </a:buClr>
              <a:buFont typeface="Wingdings,Sans-Serif"/>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Times New Roman"/>
              </a:rPr>
              <a:t>There are</a:t>
            </a:r>
            <a:r>
              <a:rPr lang="zh-CN"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o</a:t>
            </a:r>
            <a:r>
              <a:rPr lang="zh-CN">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utliers in some features which </a:t>
            </a:r>
            <a:r>
              <a:rPr lang="en-US"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Times New Roman"/>
              </a:rPr>
              <a:t>will</a:t>
            </a:r>
            <a:r>
              <a:rPr lang="zh-CN"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a:t>
            </a:r>
            <a:r>
              <a:rPr lang="en-US" altLang="zh-CN"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have </a:t>
            </a:r>
            <a:r>
              <a:rPr lang="zh-CN">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to b</a:t>
            </a:r>
            <a:r>
              <a:rPr lang="en-US" altLang="zh-CN"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e</a:t>
            </a:r>
            <a:r>
              <a:rPr lang="zh-CN">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 handle</a:t>
            </a:r>
            <a:r>
              <a:rPr lang="en-US" altLang="zh-CN"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宋体"/>
                <a:cs typeface="Times New Roman"/>
              </a:rPr>
              <a:t>d</a:t>
            </a:r>
            <a:r>
              <a:rPr lang="en-US"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Times New Roman"/>
              </a:rPr>
              <a:t>.</a:t>
            </a:r>
            <a:endPar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lnSpc>
                <a:spcPct val="90000"/>
              </a:lnSpc>
              <a:spcBef>
                <a:spcPts val="1000"/>
              </a:spcBef>
              <a:spcAft>
                <a:spcPts val="0"/>
              </a:spcAft>
              <a:buClr>
                <a:srgbClr val="FFFFFF"/>
              </a:buClr>
              <a:buFont typeface="Wingdings,Sans-Serif"/>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Times New Roman"/>
              </a:rPr>
              <a:t>There is skewness in some features which needs to be treated.</a:t>
            </a:r>
            <a:endPar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lnSpc>
                <a:spcPct val="90000"/>
              </a:lnSpc>
              <a:spcBef>
                <a:spcPts val="1000"/>
              </a:spcBef>
              <a:spcAft>
                <a:spcPts val="0"/>
              </a:spcAft>
              <a:buClr>
                <a:srgbClr val="FFFFFF"/>
              </a:buClr>
              <a:buFont typeface="Wingdings,Sans-Serif"/>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Times New Roman"/>
              </a:rPr>
              <a:t>We have lot to work on Data preprocessing since the data is  obtained from scrapping and is in Raw format.</a:t>
            </a:r>
            <a:endPar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p:txBody>
      </p:sp>
    </p:spTree>
    <p:extLst>
      <p:ext uri="{BB962C8B-B14F-4D97-AF65-F5344CB8AC3E}">
        <p14:creationId xmlns:p14="http://schemas.microsoft.com/office/powerpoint/2010/main" val="3688947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6D-9321-2B1F-40C8-7BE3C9DD007F}"/>
              </a:ext>
            </a:extLst>
          </p:cNvPr>
          <p:cNvSpPr>
            <a:spLocks noGrp="1"/>
          </p:cNvSpPr>
          <p:nvPr>
            <p:ph type="title"/>
          </p:nvPr>
        </p:nvSpPr>
        <p:spPr>
          <a:xfrm>
            <a:off x="974179" y="714375"/>
            <a:ext cx="3332955" cy="5076826"/>
          </a:xfrm>
        </p:spPr>
        <p:txBody>
          <a:bodyPr anchor="ctr">
            <a:normAutofit/>
          </a:bodyPr>
          <a:lstStyle/>
          <a:p>
            <a:r>
              <a:rPr lang="en-US" sz="3100" dirty="0">
                <a:effectLst>
                  <a:glow rad="38100">
                    <a:prstClr val="black">
                      <a:lumMod val="65000"/>
                      <a:lumOff val="35000"/>
                      <a:alpha val="40000"/>
                    </a:prstClr>
                  </a:glow>
                  <a:outerShdw blurRad="28575" dist="38100" dir="14040000" algn="tl" rotWithShape="0">
                    <a:srgbClr val="000000">
                      <a:alpha val="25000"/>
                    </a:srgbClr>
                  </a:outerShdw>
                </a:effectLst>
              </a:rPr>
              <a:t>Tools Used</a:t>
            </a:r>
            <a:endParaRPr lang="en-US" sz="3100" dirty="0"/>
          </a:p>
        </p:txBody>
      </p:sp>
      <p:sp>
        <p:nvSpPr>
          <p:cNvPr id="3" name="Content Placeholder 2">
            <a:extLst>
              <a:ext uri="{FF2B5EF4-FFF2-40B4-BE49-F238E27FC236}">
                <a16:creationId xmlns:a16="http://schemas.microsoft.com/office/drawing/2014/main" id="{6B97C168-4FD0-3387-75B5-3FDFA149A58D}"/>
              </a:ext>
            </a:extLst>
          </p:cNvPr>
          <p:cNvSpPr>
            <a:spLocks noGrp="1"/>
          </p:cNvSpPr>
          <p:nvPr>
            <p:ph idx="1"/>
          </p:nvPr>
        </p:nvSpPr>
        <p:spPr>
          <a:xfrm>
            <a:off x="4973046" y="714375"/>
            <a:ext cx="6253751" cy="5076825"/>
          </a:xfrm>
        </p:spPr>
        <p:txBody>
          <a:bodyPr>
            <a:normAutofit/>
          </a:bodyPr>
          <a:lstStyle/>
          <a:p>
            <a:pPr>
              <a:lnSpc>
                <a:spcPct val="90000"/>
              </a:lnSpc>
              <a:spcBef>
                <a:spcPts val="1000"/>
              </a:spcBef>
              <a:spcAft>
                <a:spcPts val="0"/>
              </a:spcAft>
              <a:buClr>
                <a:srgbClr val="FFFFFF"/>
              </a:buClr>
            </a:pPr>
            <a:r>
              <a:rPr lang="en-US" altLang="zh-CN"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Times New Roman"/>
              </a:rPr>
              <a:t>Tools Used</a:t>
            </a:r>
            <a:endParaRPr lang="en-US" altLang="zh-CN"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lvl="1">
              <a:lnSpc>
                <a:spcPct val="90000"/>
              </a:lnSpc>
              <a:spcBef>
                <a:spcPts val="1000"/>
              </a:spcBef>
              <a:spcAft>
                <a:spcPts val="0"/>
              </a:spcAft>
              <a:buClr>
                <a:srgbClr val="FFFFFF"/>
              </a:buClr>
              <a:buFont typeface="Wingdings,Sans-Serif"/>
              <a:buChar char="Ø"/>
            </a:pPr>
            <a:r>
              <a:rPr lang="en-US" altLang="zh-CN"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Times New Roman"/>
              </a:rPr>
              <a:t> Python(Jupyter Notebook) </a:t>
            </a:r>
            <a:endParaRPr lang="en-US" altLang="zh-CN">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lvl="1">
              <a:lnSpc>
                <a:spcPct val="90000"/>
              </a:lnSpc>
              <a:spcBef>
                <a:spcPts val="1000"/>
              </a:spcBef>
              <a:spcAft>
                <a:spcPts val="0"/>
              </a:spcAft>
              <a:buClr>
                <a:srgbClr val="FFFFFF"/>
              </a:buClr>
              <a:buFont typeface="Wingdings,Sans-Serif"/>
              <a:buChar char="Ø"/>
            </a:pPr>
            <a:r>
              <a:rPr lang="en-US" altLang="zh-CN"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Times New Roman"/>
              </a:rPr>
              <a:t> NumPy</a:t>
            </a:r>
            <a:endParaRPr lang="en-US" altLang="zh-CN"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lvl="1">
              <a:lnSpc>
                <a:spcPct val="90000"/>
              </a:lnSpc>
              <a:spcBef>
                <a:spcPts val="1000"/>
              </a:spcBef>
              <a:spcAft>
                <a:spcPts val="0"/>
              </a:spcAft>
              <a:buClr>
                <a:srgbClr val="FFFFFF"/>
              </a:buClr>
              <a:buFont typeface="Wingdings,Sans-Serif"/>
              <a:buChar char="Ø"/>
            </a:pPr>
            <a:r>
              <a:rPr lang="en-US" altLang="zh-CN"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Times New Roman"/>
              </a:rPr>
              <a:t> Pandas</a:t>
            </a:r>
            <a:endParaRPr lang="en-US" altLang="zh-CN">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lvl="1">
              <a:lnSpc>
                <a:spcPct val="90000"/>
              </a:lnSpc>
              <a:spcBef>
                <a:spcPts val="1000"/>
              </a:spcBef>
              <a:spcAft>
                <a:spcPts val="0"/>
              </a:spcAft>
              <a:buClr>
                <a:srgbClr val="FFFFFF"/>
              </a:buClr>
              <a:buFont typeface="Wingdings,Sans-Serif"/>
              <a:buChar char="Ø"/>
            </a:pPr>
            <a:r>
              <a:rPr lang="en-US" altLang="zh-CN"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Times New Roman"/>
              </a:rPr>
              <a:t> Sklearn</a:t>
            </a:r>
            <a:endParaRPr lang="en-US" altLang="zh-CN">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lvl="1">
              <a:lnSpc>
                <a:spcPct val="90000"/>
              </a:lnSpc>
              <a:spcBef>
                <a:spcPts val="1000"/>
              </a:spcBef>
              <a:spcAft>
                <a:spcPts val="0"/>
              </a:spcAft>
              <a:buClr>
                <a:srgbClr val="FFFFFF"/>
              </a:buClr>
              <a:buFont typeface="Wingdings,Sans-Serif"/>
              <a:buChar char="Ø"/>
            </a:pPr>
            <a:r>
              <a:rPr lang="en-US" altLang="zh-CN"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Times New Roman"/>
              </a:rPr>
              <a:t> Matplotlib</a:t>
            </a:r>
            <a:endParaRPr lang="en-US" altLang="zh-CN">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lvl="1">
              <a:lnSpc>
                <a:spcPct val="90000"/>
              </a:lnSpc>
              <a:spcBef>
                <a:spcPts val="1000"/>
              </a:spcBef>
              <a:spcAft>
                <a:spcPts val="0"/>
              </a:spcAft>
              <a:buClr>
                <a:srgbClr val="FFFFFF"/>
              </a:buClr>
              <a:buFont typeface="Wingdings,Sans-Serif"/>
              <a:buChar char="Ø"/>
            </a:pPr>
            <a:r>
              <a:rPr lang="en-US" altLang="zh-CN"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Times New Roman"/>
              </a:rPr>
              <a:t> Seaborn</a:t>
            </a:r>
            <a:endParaRPr lang="en-US" altLang="zh-CN"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lvl="1">
              <a:lnSpc>
                <a:spcPct val="90000"/>
              </a:lnSpc>
              <a:spcBef>
                <a:spcPts val="1000"/>
              </a:spcBef>
              <a:spcAft>
                <a:spcPts val="0"/>
              </a:spcAft>
              <a:buClr>
                <a:srgbClr val="FFFFFF"/>
              </a:buClr>
              <a:buFont typeface="Wingdings,Sans-Serif"/>
              <a:buChar char="Ø"/>
            </a:pPr>
            <a:r>
              <a:rPr lang="en-US" altLang="zh-CN"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Times New Roman"/>
              </a:rPr>
              <a:t>Regression Models</a:t>
            </a:r>
          </a:p>
          <a:p>
            <a:pPr lvl="1">
              <a:lnSpc>
                <a:spcPct val="90000"/>
              </a:lnSpc>
              <a:spcBef>
                <a:spcPts val="1000"/>
              </a:spcBef>
              <a:spcAft>
                <a:spcPts val="0"/>
              </a:spcAft>
              <a:buClr>
                <a:srgbClr val="FFFFFF"/>
              </a:buClr>
              <a:buFont typeface="Wingdings,Sans-Serif"/>
              <a:buChar char="Ø"/>
            </a:pPr>
            <a:r>
              <a:rPr lang="en-US" altLang="zh-CN"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Times New Roman"/>
              </a:rPr>
              <a:t> Ensembling Technique</a:t>
            </a:r>
            <a:endParaRPr lang="en-US" altLang="zh-CN">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lvl="1">
              <a:lnSpc>
                <a:spcPct val="90000"/>
              </a:lnSpc>
              <a:spcBef>
                <a:spcPts val="1000"/>
              </a:spcBef>
              <a:spcAft>
                <a:spcPts val="0"/>
              </a:spcAft>
              <a:buClr>
                <a:srgbClr val="FFFFFF"/>
              </a:buClr>
              <a:buFont typeface="Wingdings,Sans-Serif"/>
              <a:buChar char="Ø"/>
            </a:pPr>
            <a:r>
              <a:rPr lang="en-US" altLang="zh-CN"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Times New Roman"/>
              </a:rPr>
              <a:t> GridSearchCV (Hyperparameter Tuning)</a:t>
            </a:r>
            <a:endParaRPr lang="en-US" altLang="zh-CN">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p:txBody>
      </p:sp>
    </p:spTree>
    <p:extLst>
      <p:ext uri="{BB962C8B-B14F-4D97-AF65-F5344CB8AC3E}">
        <p14:creationId xmlns:p14="http://schemas.microsoft.com/office/powerpoint/2010/main" val="1482457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5"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a:extLst>
              <a:ext uri="{FF2B5EF4-FFF2-40B4-BE49-F238E27FC236}">
                <a16:creationId xmlns:a16="http://schemas.microsoft.com/office/drawing/2014/main" id="{CE5DE5F4-BA3A-D76A-C8F9-4F8B7865C7C5}"/>
              </a:ext>
            </a:extLst>
          </p:cNvPr>
          <p:cNvPicPr>
            <a:picLocks noChangeAspect="1"/>
          </p:cNvPicPr>
          <p:nvPr/>
        </p:nvPicPr>
        <p:blipFill rotWithShape="1">
          <a:blip r:embed="rId6">
            <a:alphaModFix amt="40000"/>
          </a:blip>
          <a:srcRect t="15189" r="9091" b="1662"/>
          <a:stretch/>
        </p:blipFill>
        <p:spPr>
          <a:xfrm>
            <a:off x="20" y="10"/>
            <a:ext cx="12191980" cy="6857990"/>
          </a:xfrm>
          <a:prstGeom prst="rect">
            <a:avLst/>
          </a:prstGeom>
        </p:spPr>
      </p:pic>
      <p:sp>
        <p:nvSpPr>
          <p:cNvPr id="2" name="Title 1">
            <a:extLst>
              <a:ext uri="{FF2B5EF4-FFF2-40B4-BE49-F238E27FC236}">
                <a16:creationId xmlns:a16="http://schemas.microsoft.com/office/drawing/2014/main" id="{FC96EDC3-22AB-9036-3746-8C68FE4BDF17}"/>
              </a:ext>
            </a:extLst>
          </p:cNvPr>
          <p:cNvSpPr>
            <a:spLocks noGrp="1"/>
          </p:cNvSpPr>
          <p:nvPr>
            <p:ph type="title"/>
          </p:nvPr>
        </p:nvSpPr>
        <p:spPr>
          <a:xfrm>
            <a:off x="1050571" y="2209800"/>
            <a:ext cx="8825658" cy="3329581"/>
          </a:xfrm>
        </p:spPr>
        <p:txBody>
          <a:bodyPr vert="horz" lIns="91440" tIns="45720" rIns="91440" bIns="45720" rtlCol="0" anchor="b">
            <a:normAutofit/>
          </a:bodyPr>
          <a:lstStyle/>
          <a:p>
            <a:r>
              <a:rPr lang="en-US" sz="7200" dirty="0">
                <a:solidFill>
                  <a:schemeClr val="tx1"/>
                </a:solidFill>
                <a:effectLst>
                  <a:glow rad="38100">
                    <a:prstClr val="black">
                      <a:lumMod val="65000"/>
                      <a:lumOff val="35000"/>
                      <a:alpha val="50000"/>
                    </a:prstClr>
                  </a:glow>
                  <a:outerShdw blurRad="28575" dist="31750" dir="13200000" algn="tl" rotWithShape="0">
                    <a:srgbClr val="000000">
                      <a:alpha val="25000"/>
                    </a:srgbClr>
                  </a:outerShdw>
                </a:effectLst>
              </a:rPr>
              <a:t>Data Preprocessing</a:t>
            </a:r>
          </a:p>
        </p:txBody>
      </p:sp>
      <p:sp>
        <p:nvSpPr>
          <p:cNvPr id="32" name="Rectangle 22">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212189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TM00001032</Template>
  <TotalTime>0</TotalTime>
  <Words>0</Words>
  <Application>Microsoft Office PowerPoint</Application>
  <PresentationFormat>Widescreen</PresentationFormat>
  <Paragraphs>0</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Ion</vt:lpstr>
      <vt:lpstr>Car Price Prediction</vt:lpstr>
      <vt:lpstr>Introduction</vt:lpstr>
      <vt:lpstr>Introduction</vt:lpstr>
      <vt:lpstr>Problem Statement</vt:lpstr>
      <vt:lpstr>Data Collection Phase</vt:lpstr>
      <vt:lpstr>Data Modelling Phase</vt:lpstr>
      <vt:lpstr>Initial Understanding of the data</vt:lpstr>
      <vt:lpstr>Tools Used</vt:lpstr>
      <vt:lpstr>Data Preprocessing</vt:lpstr>
      <vt:lpstr>Data Pre-processing</vt:lpstr>
      <vt:lpstr>Pre-Processing</vt:lpstr>
      <vt:lpstr>Pre-processing</vt:lpstr>
      <vt:lpstr>Pre-processing</vt:lpstr>
      <vt:lpstr>Pre-processing</vt:lpstr>
      <vt:lpstr>Pre-processing</vt:lpstr>
      <vt:lpstr>Pre-processing</vt:lpstr>
      <vt:lpstr>Pre-processing</vt:lpstr>
      <vt:lpstr>Pre-processing</vt:lpstr>
      <vt:lpstr>Visualization</vt:lpstr>
      <vt:lpstr>Visualization</vt:lpstr>
      <vt:lpstr>Visualization</vt:lpstr>
      <vt:lpstr>Visualization</vt:lpstr>
      <vt:lpstr>Visualization</vt:lpstr>
      <vt:lpstr>Visualization</vt:lpstr>
      <vt:lpstr>Visualization</vt:lpstr>
      <vt:lpstr>Visualization</vt:lpstr>
      <vt:lpstr>Visualization</vt:lpstr>
      <vt:lpstr>Data Modeling</vt:lpstr>
      <vt:lpstr>Data Modeling</vt:lpstr>
      <vt:lpstr>Data Modeling</vt:lpstr>
      <vt:lpstr>Data Modeling</vt:lpstr>
      <vt:lpstr>Model Building</vt:lpstr>
      <vt:lpstr>Model Building</vt:lpstr>
      <vt:lpstr>Model Building</vt:lpstr>
      <vt:lpstr>Model Building</vt:lpstr>
      <vt:lpstr>Model Building</vt:lpstr>
      <vt:lpstr>Model Building</vt:lpstr>
      <vt:lpstr>Model Building</vt:lpstr>
      <vt:lpstr>Model Building</vt:lpstr>
      <vt:lpstr>Model Building</vt:lpstr>
      <vt:lpstr>Model Building</vt:lpstr>
      <vt:lpstr>Model Building</vt:lpstr>
      <vt:lpstr>HyperParameter Tuning</vt:lpstr>
      <vt:lpstr>Hyperparameter Tuning</vt:lpstr>
      <vt:lpstr>Hyperparameter Tuning</vt:lpstr>
      <vt:lpstr>Hyperparameter Tuning</vt:lpstr>
      <vt:lpstr>Final Model</vt:lpstr>
      <vt:lpstr>Final Model</vt:lpstr>
      <vt:lpstr>Regression plot for the model</vt:lpstr>
      <vt:lpstr>Saving Best Model</vt:lpstr>
      <vt:lpstr>Saving the best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744</cp:revision>
  <dcterms:created xsi:type="dcterms:W3CDTF">2022-07-10T19:45:14Z</dcterms:created>
  <dcterms:modified xsi:type="dcterms:W3CDTF">2022-07-10T23:00:51Z</dcterms:modified>
</cp:coreProperties>
</file>