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CD91D-63FD-467B-9EC6-7A3C0FBC6DF8}" v="1008" dt="2022-08-26T17:59:54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9B11A-CDF2-4F5E-9574-8CEEB94E56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BA8EF8-8204-4EFD-9B3C-08A2E9519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</a:t>
          </a:r>
          <a:r>
            <a:rPr lang="zh-CN"/>
            <a:t> </a:t>
          </a:r>
          <a:r>
            <a:rPr lang="en-US"/>
            <a:t>a</a:t>
          </a:r>
          <a:r>
            <a:rPr lang="zh-CN"/>
            <a:t> </a:t>
          </a:r>
          <a:r>
            <a:rPr lang="en-US"/>
            <a:t>model</a:t>
          </a:r>
          <a:r>
            <a:rPr lang="zh-CN"/>
            <a:t> </a:t>
          </a:r>
          <a:r>
            <a:rPr lang="en-US"/>
            <a:t>which</a:t>
          </a:r>
          <a:r>
            <a:rPr lang="zh-CN"/>
            <a:t> </a:t>
          </a:r>
          <a:r>
            <a:rPr lang="en-US"/>
            <a:t>can</a:t>
          </a:r>
          <a:r>
            <a:rPr lang="zh-CN"/>
            <a:t> </a:t>
          </a:r>
          <a:r>
            <a:rPr lang="en-US"/>
            <a:t>be</a:t>
          </a:r>
          <a:r>
            <a:rPr lang="zh-CN"/>
            <a:t> </a:t>
          </a:r>
          <a:r>
            <a:rPr lang="en-US"/>
            <a:t>used</a:t>
          </a:r>
          <a:r>
            <a:rPr lang="zh-CN"/>
            <a:t> </a:t>
          </a:r>
          <a:r>
            <a:rPr lang="en-US"/>
            <a:t>to</a:t>
          </a:r>
          <a:r>
            <a:rPr lang="zh-CN"/>
            <a:t> </a:t>
          </a:r>
          <a:r>
            <a:rPr lang="en-US"/>
            <a:t>predict</a:t>
          </a:r>
          <a:r>
            <a:rPr lang="zh-CN"/>
            <a:t> </a:t>
          </a:r>
          <a:r>
            <a:rPr lang="en-US"/>
            <a:t>in</a:t>
          </a:r>
          <a:r>
            <a:rPr lang="zh-CN"/>
            <a:t> </a:t>
          </a:r>
          <a:r>
            <a:rPr lang="en-US"/>
            <a:t>terms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a</a:t>
          </a:r>
          <a:r>
            <a:rPr lang="zh-CN"/>
            <a:t> </a:t>
          </a:r>
          <a:r>
            <a:rPr lang="en-US"/>
            <a:t>probability</a:t>
          </a:r>
          <a:r>
            <a:rPr lang="zh-CN"/>
            <a:t> </a:t>
          </a:r>
          <a:r>
            <a:rPr lang="en-US"/>
            <a:t>for</a:t>
          </a:r>
          <a:r>
            <a:rPr lang="zh-CN"/>
            <a:t> </a:t>
          </a:r>
          <a:r>
            <a:rPr lang="en-US"/>
            <a:t>each</a:t>
          </a:r>
          <a:r>
            <a:rPr lang="zh-CN"/>
            <a:t> </a:t>
          </a:r>
          <a:r>
            <a:rPr lang="en-US"/>
            <a:t>loan</a:t>
          </a:r>
          <a:r>
            <a:rPr lang="zh-CN"/>
            <a:t> </a:t>
          </a:r>
          <a:r>
            <a:rPr lang="en-US"/>
            <a:t>transaction,</a:t>
          </a:r>
          <a:r>
            <a:rPr lang="zh-CN"/>
            <a:t> </a:t>
          </a:r>
          <a:r>
            <a:rPr lang="en-US"/>
            <a:t>whether</a:t>
          </a:r>
          <a:r>
            <a:rPr lang="zh-CN"/>
            <a:t> </a:t>
          </a:r>
          <a:r>
            <a:rPr lang="en-US"/>
            <a:t>the</a:t>
          </a:r>
          <a:r>
            <a:rPr lang="zh-CN"/>
            <a:t> </a:t>
          </a:r>
          <a:r>
            <a:rPr lang="en-US"/>
            <a:t>customer</a:t>
          </a:r>
          <a:r>
            <a:rPr lang="zh-CN"/>
            <a:t> </a:t>
          </a:r>
          <a:r>
            <a:rPr lang="en-US"/>
            <a:t>will</a:t>
          </a:r>
          <a:r>
            <a:rPr lang="zh-CN"/>
            <a:t> </a:t>
          </a:r>
          <a:r>
            <a:rPr lang="en-US"/>
            <a:t>be</a:t>
          </a:r>
          <a:r>
            <a:rPr lang="zh-CN"/>
            <a:t> </a:t>
          </a:r>
          <a:r>
            <a:rPr lang="en-US"/>
            <a:t>paying</a:t>
          </a:r>
          <a:r>
            <a:rPr lang="zh-CN"/>
            <a:t> </a:t>
          </a:r>
          <a:r>
            <a:rPr lang="en-US"/>
            <a:t>back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loaned</a:t>
          </a:r>
          <a:r>
            <a:rPr lang="zh-CN"/>
            <a:t> </a:t>
          </a:r>
          <a:r>
            <a:rPr lang="en-US"/>
            <a:t>amount</a:t>
          </a:r>
          <a:r>
            <a:rPr lang="zh-CN"/>
            <a:t> </a:t>
          </a:r>
          <a:r>
            <a:rPr lang="en-US"/>
            <a:t>within</a:t>
          </a:r>
          <a:r>
            <a:rPr lang="zh-CN"/>
            <a:t> </a:t>
          </a:r>
          <a:r>
            <a:rPr lang="en-US"/>
            <a:t>5</a:t>
          </a:r>
          <a:r>
            <a:rPr lang="zh-CN"/>
            <a:t> </a:t>
          </a:r>
          <a:r>
            <a:rPr lang="en-US"/>
            <a:t>days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insurance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loan.</a:t>
          </a:r>
          <a:r>
            <a:rPr lang="zh-CN"/>
            <a:t> </a:t>
          </a:r>
          <a:endParaRPr lang="en-US"/>
        </a:p>
      </dgm:t>
    </dgm:pt>
    <dgm:pt modelId="{867B3944-6FF0-494B-8F56-3C5599603929}" type="parTrans" cxnId="{2AC7783F-41FA-42E1-BB5A-1E3FAFB51075}">
      <dgm:prSet/>
      <dgm:spPr/>
      <dgm:t>
        <a:bodyPr/>
        <a:lstStyle/>
        <a:p>
          <a:endParaRPr lang="en-US"/>
        </a:p>
      </dgm:t>
    </dgm:pt>
    <dgm:pt modelId="{B9A71D45-8B6F-49D2-95BF-F4866F7C0DFF}" type="sibTrans" cxnId="{2AC7783F-41FA-42E1-BB5A-1E3FAFB510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28E504-E1FE-4FF7-8200-5469D3789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</a:t>
          </a:r>
          <a:r>
            <a:rPr lang="zh-CN"/>
            <a:t> </a:t>
          </a:r>
          <a:r>
            <a:rPr lang="en-US"/>
            <a:t>this</a:t>
          </a:r>
          <a:r>
            <a:rPr lang="zh-CN"/>
            <a:t> </a:t>
          </a:r>
          <a:r>
            <a:rPr lang="en-US"/>
            <a:t>case,</a:t>
          </a:r>
          <a:r>
            <a:rPr lang="zh-CN"/>
            <a:t> </a:t>
          </a:r>
          <a:r>
            <a:rPr lang="en-US"/>
            <a:t>Label</a:t>
          </a:r>
          <a:r>
            <a:rPr lang="zh-CN"/>
            <a:t> ‘</a:t>
          </a:r>
          <a:r>
            <a:rPr lang="en-US"/>
            <a:t>1</a:t>
          </a:r>
          <a:r>
            <a:rPr lang="zh-CN"/>
            <a:t>’ </a:t>
          </a:r>
          <a:r>
            <a:rPr lang="en-US"/>
            <a:t>indicates</a:t>
          </a:r>
          <a:r>
            <a:rPr lang="zh-CN"/>
            <a:t> </a:t>
          </a:r>
          <a:r>
            <a:rPr lang="en-US"/>
            <a:t>that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loan</a:t>
          </a:r>
          <a:r>
            <a:rPr lang="zh-CN"/>
            <a:t> </a:t>
          </a:r>
          <a:r>
            <a:rPr lang="en-US"/>
            <a:t>has</a:t>
          </a:r>
          <a:r>
            <a:rPr lang="zh-CN"/>
            <a:t> </a:t>
          </a:r>
          <a:r>
            <a:rPr lang="en-US"/>
            <a:t>been</a:t>
          </a:r>
          <a:r>
            <a:rPr lang="zh-CN"/>
            <a:t> </a:t>
          </a:r>
          <a:r>
            <a:rPr lang="en-US"/>
            <a:t>paid</a:t>
          </a:r>
          <a:r>
            <a:rPr lang="zh-CN"/>
            <a:t> </a:t>
          </a:r>
          <a:r>
            <a:rPr lang="en-US"/>
            <a:t>i.e.</a:t>
          </a:r>
          <a:r>
            <a:rPr lang="zh-CN"/>
            <a:t> </a:t>
          </a:r>
          <a:r>
            <a:rPr lang="en-US"/>
            <a:t>Non-</a:t>
          </a:r>
          <a:r>
            <a:rPr lang="zh-CN"/>
            <a:t> </a:t>
          </a:r>
          <a:r>
            <a:rPr lang="en-US"/>
            <a:t>defaulter,</a:t>
          </a:r>
          <a:r>
            <a:rPr lang="zh-CN"/>
            <a:t> </a:t>
          </a:r>
          <a:r>
            <a:rPr lang="en-US"/>
            <a:t>while,</a:t>
          </a:r>
          <a:r>
            <a:rPr lang="zh-CN"/>
            <a:t> </a:t>
          </a:r>
          <a:r>
            <a:rPr lang="en-US"/>
            <a:t>Label</a:t>
          </a:r>
          <a:r>
            <a:rPr lang="zh-CN"/>
            <a:t> ‘</a:t>
          </a:r>
          <a:r>
            <a:rPr lang="en-US"/>
            <a:t>0</a:t>
          </a:r>
          <a:r>
            <a:rPr lang="zh-CN"/>
            <a:t>’ </a:t>
          </a:r>
          <a:r>
            <a:rPr lang="en-US"/>
            <a:t>indicates</a:t>
          </a:r>
          <a:r>
            <a:rPr lang="zh-CN"/>
            <a:t> </a:t>
          </a:r>
          <a:r>
            <a:rPr lang="en-US"/>
            <a:t>that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loan</a:t>
          </a:r>
          <a:r>
            <a:rPr lang="zh-CN"/>
            <a:t> </a:t>
          </a:r>
          <a:r>
            <a:rPr lang="en-US"/>
            <a:t>has</a:t>
          </a:r>
          <a:r>
            <a:rPr lang="zh-CN"/>
            <a:t> </a:t>
          </a:r>
          <a:r>
            <a:rPr lang="en-US"/>
            <a:t>not</a:t>
          </a:r>
          <a:r>
            <a:rPr lang="zh-CN"/>
            <a:t> </a:t>
          </a:r>
          <a:r>
            <a:rPr lang="en-US"/>
            <a:t>been</a:t>
          </a:r>
          <a:r>
            <a:rPr lang="zh-CN"/>
            <a:t> </a:t>
          </a:r>
          <a:r>
            <a:rPr lang="en-US"/>
            <a:t>paid</a:t>
          </a:r>
          <a:r>
            <a:rPr lang="zh-CN"/>
            <a:t> </a:t>
          </a:r>
          <a:r>
            <a:rPr lang="en-US"/>
            <a:t>i.e.</a:t>
          </a:r>
          <a:r>
            <a:rPr lang="zh-CN"/>
            <a:t> </a:t>
          </a:r>
          <a:r>
            <a:rPr lang="en-US"/>
            <a:t>defaulter.</a:t>
          </a:r>
          <a:r>
            <a:rPr lang="zh-CN"/>
            <a:t>  </a:t>
          </a:r>
          <a:endParaRPr lang="en-US"/>
        </a:p>
      </dgm:t>
    </dgm:pt>
    <dgm:pt modelId="{2345C5C4-0EF5-4ABC-98BD-9A04F76A6385}" type="parTrans" cxnId="{4218612F-5F47-4BAA-80BD-C2BFA0F93F0C}">
      <dgm:prSet/>
      <dgm:spPr/>
      <dgm:t>
        <a:bodyPr/>
        <a:lstStyle/>
        <a:p>
          <a:endParaRPr lang="en-US"/>
        </a:p>
      </dgm:t>
    </dgm:pt>
    <dgm:pt modelId="{E5EE02BC-9917-4D95-9D41-20CAFDFC5531}" type="sibTrans" cxnId="{4218612F-5F47-4BAA-80BD-C2BFA0F93F0C}">
      <dgm:prSet/>
      <dgm:spPr/>
      <dgm:t>
        <a:bodyPr/>
        <a:lstStyle/>
        <a:p>
          <a:endParaRPr lang="en-US"/>
        </a:p>
      </dgm:t>
    </dgm:pt>
    <dgm:pt modelId="{2863B774-B57C-4959-8EA0-E775AE1D6BEA}" type="pres">
      <dgm:prSet presAssocID="{9E69B11A-CDF2-4F5E-9574-8CEEB94E5648}" presName="root" presStyleCnt="0">
        <dgm:presLayoutVars>
          <dgm:dir/>
          <dgm:resizeHandles val="exact"/>
        </dgm:presLayoutVars>
      </dgm:prSet>
      <dgm:spPr/>
    </dgm:pt>
    <dgm:pt modelId="{3C8B57B7-35B8-46A6-BC7D-80CC3F3712A2}" type="pres">
      <dgm:prSet presAssocID="{9E69B11A-CDF2-4F5E-9574-8CEEB94E5648}" presName="container" presStyleCnt="0">
        <dgm:presLayoutVars>
          <dgm:dir/>
          <dgm:resizeHandles val="exact"/>
        </dgm:presLayoutVars>
      </dgm:prSet>
      <dgm:spPr/>
    </dgm:pt>
    <dgm:pt modelId="{62874E0B-8788-420C-9BC9-8550EB4B47C5}" type="pres">
      <dgm:prSet presAssocID="{97BA8EF8-8204-4EFD-9B3C-08A2E95190FA}" presName="compNode" presStyleCnt="0"/>
      <dgm:spPr/>
    </dgm:pt>
    <dgm:pt modelId="{0B095F00-80EC-4E91-9A09-8148F1072812}" type="pres">
      <dgm:prSet presAssocID="{97BA8EF8-8204-4EFD-9B3C-08A2E95190FA}" presName="iconBgRect" presStyleLbl="bgShp" presStyleIdx="0" presStyleCnt="2"/>
      <dgm:spPr/>
    </dgm:pt>
    <dgm:pt modelId="{F76B5605-32B0-400B-86F3-665CB9A4DFCA}" type="pres">
      <dgm:prSet presAssocID="{97BA8EF8-8204-4EFD-9B3C-08A2E95190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8CF472A-5EC4-48DA-8EDB-A0354A19A37E}" type="pres">
      <dgm:prSet presAssocID="{97BA8EF8-8204-4EFD-9B3C-08A2E95190FA}" presName="spaceRect" presStyleCnt="0"/>
      <dgm:spPr/>
    </dgm:pt>
    <dgm:pt modelId="{92D3A18A-0897-4615-8E47-915D9CD770D6}" type="pres">
      <dgm:prSet presAssocID="{97BA8EF8-8204-4EFD-9B3C-08A2E95190FA}" presName="textRect" presStyleLbl="revTx" presStyleIdx="0" presStyleCnt="2">
        <dgm:presLayoutVars>
          <dgm:chMax val="1"/>
          <dgm:chPref val="1"/>
        </dgm:presLayoutVars>
      </dgm:prSet>
      <dgm:spPr/>
    </dgm:pt>
    <dgm:pt modelId="{D777C4A6-AD8E-471E-B682-6A973FA58E51}" type="pres">
      <dgm:prSet presAssocID="{B9A71D45-8B6F-49D2-95BF-F4866F7C0DFF}" presName="sibTrans" presStyleLbl="sibTrans2D1" presStyleIdx="0" presStyleCnt="0"/>
      <dgm:spPr/>
    </dgm:pt>
    <dgm:pt modelId="{026A887B-67F1-4D3E-B816-C73BD9C730A2}" type="pres">
      <dgm:prSet presAssocID="{DC28E504-E1FE-4FF7-8200-5469D378944D}" presName="compNode" presStyleCnt="0"/>
      <dgm:spPr/>
    </dgm:pt>
    <dgm:pt modelId="{2F9C7280-FE81-42F7-B6C7-72845C051725}" type="pres">
      <dgm:prSet presAssocID="{DC28E504-E1FE-4FF7-8200-5469D378944D}" presName="iconBgRect" presStyleLbl="bgShp" presStyleIdx="1" presStyleCnt="2"/>
      <dgm:spPr/>
    </dgm:pt>
    <dgm:pt modelId="{B819EFE1-EBE3-434E-9BFB-4136B71BA6ED}" type="pres">
      <dgm:prSet presAssocID="{DC28E504-E1FE-4FF7-8200-5469D37894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60EFAD5-DF8E-4603-9655-97CF2DB26447}" type="pres">
      <dgm:prSet presAssocID="{DC28E504-E1FE-4FF7-8200-5469D378944D}" presName="spaceRect" presStyleCnt="0"/>
      <dgm:spPr/>
    </dgm:pt>
    <dgm:pt modelId="{B3C72D4C-39D5-4124-8849-8A763270676D}" type="pres">
      <dgm:prSet presAssocID="{DC28E504-E1FE-4FF7-8200-5469D378944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18612F-5F47-4BAA-80BD-C2BFA0F93F0C}" srcId="{9E69B11A-CDF2-4F5E-9574-8CEEB94E5648}" destId="{DC28E504-E1FE-4FF7-8200-5469D378944D}" srcOrd="1" destOrd="0" parTransId="{2345C5C4-0EF5-4ABC-98BD-9A04F76A6385}" sibTransId="{E5EE02BC-9917-4D95-9D41-20CAFDFC5531}"/>
    <dgm:cxn modelId="{2AC7783F-41FA-42E1-BB5A-1E3FAFB51075}" srcId="{9E69B11A-CDF2-4F5E-9574-8CEEB94E5648}" destId="{97BA8EF8-8204-4EFD-9B3C-08A2E95190FA}" srcOrd="0" destOrd="0" parTransId="{867B3944-6FF0-494B-8F56-3C5599603929}" sibTransId="{B9A71D45-8B6F-49D2-95BF-F4866F7C0DFF}"/>
    <dgm:cxn modelId="{A13B6555-E1AD-4094-9226-BE159968F3F6}" type="presOf" srcId="{DC28E504-E1FE-4FF7-8200-5469D378944D}" destId="{B3C72D4C-39D5-4124-8849-8A763270676D}" srcOrd="0" destOrd="0" presId="urn:microsoft.com/office/officeart/2018/2/layout/IconCircleList"/>
    <dgm:cxn modelId="{0DB2AB8D-A9B4-479E-AED2-7318C4438CC1}" type="presOf" srcId="{97BA8EF8-8204-4EFD-9B3C-08A2E95190FA}" destId="{92D3A18A-0897-4615-8E47-915D9CD770D6}" srcOrd="0" destOrd="0" presId="urn:microsoft.com/office/officeart/2018/2/layout/IconCircleList"/>
    <dgm:cxn modelId="{BED75FE8-DB52-470C-B81B-75C7C932C3AC}" type="presOf" srcId="{9E69B11A-CDF2-4F5E-9574-8CEEB94E5648}" destId="{2863B774-B57C-4959-8EA0-E775AE1D6BEA}" srcOrd="0" destOrd="0" presId="urn:microsoft.com/office/officeart/2018/2/layout/IconCircleList"/>
    <dgm:cxn modelId="{64914BEF-85C6-4B97-9CEA-4F4509F3C68C}" type="presOf" srcId="{B9A71D45-8B6F-49D2-95BF-F4866F7C0DFF}" destId="{D777C4A6-AD8E-471E-B682-6A973FA58E51}" srcOrd="0" destOrd="0" presId="urn:microsoft.com/office/officeart/2018/2/layout/IconCircleList"/>
    <dgm:cxn modelId="{EDDA3755-C63F-4BA3-8913-3D41B202ACCD}" type="presParOf" srcId="{2863B774-B57C-4959-8EA0-E775AE1D6BEA}" destId="{3C8B57B7-35B8-46A6-BC7D-80CC3F3712A2}" srcOrd="0" destOrd="0" presId="urn:microsoft.com/office/officeart/2018/2/layout/IconCircleList"/>
    <dgm:cxn modelId="{E07F5AC9-9AA0-4D48-AF11-9A4038091EB0}" type="presParOf" srcId="{3C8B57B7-35B8-46A6-BC7D-80CC3F3712A2}" destId="{62874E0B-8788-420C-9BC9-8550EB4B47C5}" srcOrd="0" destOrd="0" presId="urn:microsoft.com/office/officeart/2018/2/layout/IconCircleList"/>
    <dgm:cxn modelId="{6B1C64C0-662F-46EA-AA27-783027BC83AE}" type="presParOf" srcId="{62874E0B-8788-420C-9BC9-8550EB4B47C5}" destId="{0B095F00-80EC-4E91-9A09-8148F1072812}" srcOrd="0" destOrd="0" presId="urn:microsoft.com/office/officeart/2018/2/layout/IconCircleList"/>
    <dgm:cxn modelId="{17C9EA5D-DD2C-4F02-9618-57318A30F59E}" type="presParOf" srcId="{62874E0B-8788-420C-9BC9-8550EB4B47C5}" destId="{F76B5605-32B0-400B-86F3-665CB9A4DFCA}" srcOrd="1" destOrd="0" presId="urn:microsoft.com/office/officeart/2018/2/layout/IconCircleList"/>
    <dgm:cxn modelId="{4AA9FDC0-2B66-4670-B951-03319D1203C3}" type="presParOf" srcId="{62874E0B-8788-420C-9BC9-8550EB4B47C5}" destId="{A8CF472A-5EC4-48DA-8EDB-A0354A19A37E}" srcOrd="2" destOrd="0" presId="urn:microsoft.com/office/officeart/2018/2/layout/IconCircleList"/>
    <dgm:cxn modelId="{8A35EF68-8295-4490-A3DF-5981E3755FC5}" type="presParOf" srcId="{62874E0B-8788-420C-9BC9-8550EB4B47C5}" destId="{92D3A18A-0897-4615-8E47-915D9CD770D6}" srcOrd="3" destOrd="0" presId="urn:microsoft.com/office/officeart/2018/2/layout/IconCircleList"/>
    <dgm:cxn modelId="{33F64C95-3297-486B-9BA0-4F092186E31C}" type="presParOf" srcId="{3C8B57B7-35B8-46A6-BC7D-80CC3F3712A2}" destId="{D777C4A6-AD8E-471E-B682-6A973FA58E51}" srcOrd="1" destOrd="0" presId="urn:microsoft.com/office/officeart/2018/2/layout/IconCircleList"/>
    <dgm:cxn modelId="{AA424928-197B-42C8-BA96-41D29A00BFEE}" type="presParOf" srcId="{3C8B57B7-35B8-46A6-BC7D-80CC3F3712A2}" destId="{026A887B-67F1-4D3E-B816-C73BD9C730A2}" srcOrd="2" destOrd="0" presId="urn:microsoft.com/office/officeart/2018/2/layout/IconCircleList"/>
    <dgm:cxn modelId="{49F578AB-F4A6-4AD7-9256-1C621DF6BF33}" type="presParOf" srcId="{026A887B-67F1-4D3E-B816-C73BD9C730A2}" destId="{2F9C7280-FE81-42F7-B6C7-72845C051725}" srcOrd="0" destOrd="0" presId="urn:microsoft.com/office/officeart/2018/2/layout/IconCircleList"/>
    <dgm:cxn modelId="{C3614B7F-63B7-419C-9EDC-9B6D9058F7DD}" type="presParOf" srcId="{026A887B-67F1-4D3E-B816-C73BD9C730A2}" destId="{B819EFE1-EBE3-434E-9BFB-4136B71BA6ED}" srcOrd="1" destOrd="0" presId="urn:microsoft.com/office/officeart/2018/2/layout/IconCircleList"/>
    <dgm:cxn modelId="{C61E55F5-DB53-4454-81C5-F38314DEDF97}" type="presParOf" srcId="{026A887B-67F1-4D3E-B816-C73BD9C730A2}" destId="{B60EFAD5-DF8E-4603-9655-97CF2DB26447}" srcOrd="2" destOrd="0" presId="urn:microsoft.com/office/officeart/2018/2/layout/IconCircleList"/>
    <dgm:cxn modelId="{B3F3A1AD-6C4A-431C-ABBE-DC697DEA8116}" type="presParOf" srcId="{026A887B-67F1-4D3E-B816-C73BD9C730A2}" destId="{B3C72D4C-39D5-4124-8849-8A76327067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CC864-CB39-4D55-B6AE-2BD677E7F17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3AE0B6-CEDF-4085-9D49-9FC822A58032}">
      <dgm:prSet/>
      <dgm:spPr/>
      <dgm:t>
        <a:bodyPr/>
        <a:lstStyle/>
        <a:p>
          <a:r>
            <a:rPr lang="en-US"/>
            <a:t>Loading Dataset</a:t>
          </a:r>
        </a:p>
      </dgm:t>
    </dgm:pt>
    <dgm:pt modelId="{451483DF-63EF-42EC-811D-72FEB92CC006}" type="parTrans" cxnId="{B1375C79-6521-4249-8ED7-11ADA398C22A}">
      <dgm:prSet/>
      <dgm:spPr/>
      <dgm:t>
        <a:bodyPr/>
        <a:lstStyle/>
        <a:p>
          <a:endParaRPr lang="en-US"/>
        </a:p>
      </dgm:t>
    </dgm:pt>
    <dgm:pt modelId="{6AF44054-0615-4182-8BF9-6D4095170585}" type="sibTrans" cxnId="{B1375C79-6521-4249-8ED7-11ADA398C22A}">
      <dgm:prSet/>
      <dgm:spPr/>
      <dgm:t>
        <a:bodyPr/>
        <a:lstStyle/>
        <a:p>
          <a:endParaRPr lang="en-US"/>
        </a:p>
      </dgm:t>
    </dgm:pt>
    <dgm:pt modelId="{3BFFF87B-AD76-4E0B-9F9F-F2DE34D4ABAD}">
      <dgm:prSet/>
      <dgm:spPr/>
      <dgm:t>
        <a:bodyPr/>
        <a:lstStyle/>
        <a:p>
          <a:r>
            <a:rPr lang="en-US"/>
            <a:t>Finding null values, duplicate values, negative values and zeros.</a:t>
          </a:r>
        </a:p>
      </dgm:t>
    </dgm:pt>
    <dgm:pt modelId="{D613044D-9ADD-4D96-BEBE-C8692EF4F56A}" type="parTrans" cxnId="{AE2C7EAA-5BE7-4EB9-9591-6FA74F3F9343}">
      <dgm:prSet/>
      <dgm:spPr/>
      <dgm:t>
        <a:bodyPr/>
        <a:lstStyle/>
        <a:p>
          <a:endParaRPr lang="en-US"/>
        </a:p>
      </dgm:t>
    </dgm:pt>
    <dgm:pt modelId="{7BEDD994-D4DD-4291-A57E-DC121CD5C078}" type="sibTrans" cxnId="{AE2C7EAA-5BE7-4EB9-9591-6FA74F3F9343}">
      <dgm:prSet/>
      <dgm:spPr/>
      <dgm:t>
        <a:bodyPr/>
        <a:lstStyle/>
        <a:p>
          <a:endParaRPr lang="en-US"/>
        </a:p>
      </dgm:t>
    </dgm:pt>
    <dgm:pt modelId="{AA751913-9D5B-4F68-BAD6-B1469A9BA50C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3EDB45D9-472A-4E68-ADF0-769D44135D5B}" type="parTrans" cxnId="{96D80D06-E5A0-4E07-B66C-E166AFED5017}">
      <dgm:prSet/>
      <dgm:spPr/>
      <dgm:t>
        <a:bodyPr/>
        <a:lstStyle/>
        <a:p>
          <a:endParaRPr lang="en-US"/>
        </a:p>
      </dgm:t>
    </dgm:pt>
    <dgm:pt modelId="{EBD95B9A-8993-4695-A36F-86EB80CC0E74}" type="sibTrans" cxnId="{96D80D06-E5A0-4E07-B66C-E166AFED5017}">
      <dgm:prSet/>
      <dgm:spPr/>
      <dgm:t>
        <a:bodyPr/>
        <a:lstStyle/>
        <a:p>
          <a:endParaRPr lang="en-US"/>
        </a:p>
      </dgm:t>
    </dgm:pt>
    <dgm:pt modelId="{16F14BB1-BFDF-45B9-B62C-102A2E72100C}">
      <dgm:prSet/>
      <dgm:spPr/>
      <dgm:t>
        <a:bodyPr/>
        <a:lstStyle/>
        <a:p>
          <a:r>
            <a:rPr lang="en-US"/>
            <a:t>Finding Outliers</a:t>
          </a:r>
        </a:p>
      </dgm:t>
    </dgm:pt>
    <dgm:pt modelId="{78ED021F-640D-4B8D-9FA1-7461E9E7FAD9}" type="parTrans" cxnId="{03D385F7-853E-4F27-95DC-4F78C2C37C16}">
      <dgm:prSet/>
      <dgm:spPr/>
      <dgm:t>
        <a:bodyPr/>
        <a:lstStyle/>
        <a:p>
          <a:endParaRPr lang="en-US"/>
        </a:p>
      </dgm:t>
    </dgm:pt>
    <dgm:pt modelId="{3D6CF3BB-512B-4FEA-9FF9-BA880D65610A}" type="sibTrans" cxnId="{03D385F7-853E-4F27-95DC-4F78C2C37C16}">
      <dgm:prSet/>
      <dgm:spPr/>
      <dgm:t>
        <a:bodyPr/>
        <a:lstStyle/>
        <a:p>
          <a:endParaRPr lang="en-US"/>
        </a:p>
      </dgm:t>
    </dgm:pt>
    <dgm:pt modelId="{0C54A18D-B306-47F3-8CA0-B747CB33E3E3}">
      <dgm:prSet/>
      <dgm:spPr/>
      <dgm:t>
        <a:bodyPr/>
        <a:lstStyle/>
        <a:p>
          <a:r>
            <a:rPr lang="en-US"/>
            <a:t>Finding Skewness</a:t>
          </a:r>
        </a:p>
      </dgm:t>
    </dgm:pt>
    <dgm:pt modelId="{CD1A4EC4-7BE7-485A-90CF-D80D1B4C8964}" type="parTrans" cxnId="{C1A40FCA-531A-4D14-AF61-7B2C6BD1E4DA}">
      <dgm:prSet/>
      <dgm:spPr/>
      <dgm:t>
        <a:bodyPr/>
        <a:lstStyle/>
        <a:p>
          <a:endParaRPr lang="en-US"/>
        </a:p>
      </dgm:t>
    </dgm:pt>
    <dgm:pt modelId="{ACB63E37-7C7B-48CC-BB0C-55648206E27A}" type="sibTrans" cxnId="{C1A40FCA-531A-4D14-AF61-7B2C6BD1E4DA}">
      <dgm:prSet/>
      <dgm:spPr/>
      <dgm:t>
        <a:bodyPr/>
        <a:lstStyle/>
        <a:p>
          <a:endParaRPr lang="en-US"/>
        </a:p>
      </dgm:t>
    </dgm:pt>
    <dgm:pt modelId="{2ACD4287-FEF5-4E95-B66E-08DED83DBFC2}">
      <dgm:prSet/>
      <dgm:spPr/>
      <dgm:t>
        <a:bodyPr/>
        <a:lstStyle/>
        <a:p>
          <a:r>
            <a:rPr lang="en-US"/>
            <a:t>Feature Engineering</a:t>
          </a:r>
        </a:p>
      </dgm:t>
    </dgm:pt>
    <dgm:pt modelId="{418FD7BE-5731-4F40-AA0D-33054FCA7C9A}" type="parTrans" cxnId="{F65F9B97-45AE-4E8B-BA12-704F160F2A49}">
      <dgm:prSet/>
      <dgm:spPr/>
      <dgm:t>
        <a:bodyPr/>
        <a:lstStyle/>
        <a:p>
          <a:endParaRPr lang="en-US"/>
        </a:p>
      </dgm:t>
    </dgm:pt>
    <dgm:pt modelId="{0E201CD4-7F42-4112-8923-9124AB3DB4D0}" type="sibTrans" cxnId="{F65F9B97-45AE-4E8B-BA12-704F160F2A49}">
      <dgm:prSet/>
      <dgm:spPr/>
      <dgm:t>
        <a:bodyPr/>
        <a:lstStyle/>
        <a:p>
          <a:endParaRPr lang="en-US"/>
        </a:p>
      </dgm:t>
    </dgm:pt>
    <dgm:pt modelId="{0CEFAE6B-C1E4-4282-A023-002CBCCE3E4A}">
      <dgm:prSet/>
      <dgm:spPr/>
      <dgm:t>
        <a:bodyPr/>
        <a:lstStyle/>
        <a:p>
          <a:r>
            <a:rPr lang="en-US"/>
            <a:t>Standard Scaling</a:t>
          </a:r>
        </a:p>
      </dgm:t>
    </dgm:pt>
    <dgm:pt modelId="{97080781-CAA3-45AB-8E03-3F4299E4C44B}" type="parTrans" cxnId="{3B65AB15-92ED-42D2-869B-490EDF46AB8E}">
      <dgm:prSet/>
      <dgm:spPr/>
      <dgm:t>
        <a:bodyPr/>
        <a:lstStyle/>
        <a:p>
          <a:endParaRPr lang="en-US"/>
        </a:p>
      </dgm:t>
    </dgm:pt>
    <dgm:pt modelId="{2F039D2C-D4B5-4446-961D-25F62A5AB8C4}" type="sibTrans" cxnId="{3B65AB15-92ED-42D2-869B-490EDF46AB8E}">
      <dgm:prSet/>
      <dgm:spPr/>
      <dgm:t>
        <a:bodyPr/>
        <a:lstStyle/>
        <a:p>
          <a:endParaRPr lang="en-US"/>
        </a:p>
      </dgm:t>
    </dgm:pt>
    <dgm:pt modelId="{A6DD1A7D-E895-4754-97AF-98F27554E8FF}">
      <dgm:prSet/>
      <dgm:spPr/>
      <dgm:t>
        <a:bodyPr/>
        <a:lstStyle/>
        <a:p>
          <a:r>
            <a:rPr lang="en-US"/>
            <a:t>Model Building</a:t>
          </a:r>
        </a:p>
      </dgm:t>
    </dgm:pt>
    <dgm:pt modelId="{1945DCCF-46A9-4A56-AC32-0AA85859AD6F}" type="parTrans" cxnId="{830617F9-478E-4B65-AC82-B9B88369CA59}">
      <dgm:prSet/>
      <dgm:spPr/>
      <dgm:t>
        <a:bodyPr/>
        <a:lstStyle/>
        <a:p>
          <a:endParaRPr lang="en-US"/>
        </a:p>
      </dgm:t>
    </dgm:pt>
    <dgm:pt modelId="{1A418806-B7AB-49C4-9DAB-CEC19A339799}" type="sibTrans" cxnId="{830617F9-478E-4B65-AC82-B9B88369CA59}">
      <dgm:prSet/>
      <dgm:spPr/>
      <dgm:t>
        <a:bodyPr/>
        <a:lstStyle/>
        <a:p>
          <a:endParaRPr lang="en-US"/>
        </a:p>
      </dgm:t>
    </dgm:pt>
    <dgm:pt modelId="{08CC2F58-ED16-4769-9350-1F64137175C3}">
      <dgm:prSet/>
      <dgm:spPr/>
      <dgm:t>
        <a:bodyPr/>
        <a:lstStyle/>
        <a:p>
          <a:r>
            <a:rPr lang="en-US"/>
            <a:t>Hyperparameter Tuning</a:t>
          </a:r>
        </a:p>
      </dgm:t>
    </dgm:pt>
    <dgm:pt modelId="{6258AD94-5F0F-4557-B291-354A87FE419F}" type="parTrans" cxnId="{5D15372C-A61C-4AA0-9E5E-977020082235}">
      <dgm:prSet/>
      <dgm:spPr/>
      <dgm:t>
        <a:bodyPr/>
        <a:lstStyle/>
        <a:p>
          <a:endParaRPr lang="en-US"/>
        </a:p>
      </dgm:t>
    </dgm:pt>
    <dgm:pt modelId="{8F23CD75-ED7D-4201-BB01-C0A24259D8A2}" type="sibTrans" cxnId="{5D15372C-A61C-4AA0-9E5E-977020082235}">
      <dgm:prSet/>
      <dgm:spPr/>
      <dgm:t>
        <a:bodyPr/>
        <a:lstStyle/>
        <a:p>
          <a:endParaRPr lang="en-US"/>
        </a:p>
      </dgm:t>
    </dgm:pt>
    <dgm:pt modelId="{C85337A8-0E70-4737-B06E-567BA95BC9B1}" type="pres">
      <dgm:prSet presAssocID="{745CC864-CB39-4D55-B6AE-2BD677E7F17C}" presName="Name0" presStyleCnt="0">
        <dgm:presLayoutVars>
          <dgm:dir/>
          <dgm:resizeHandles val="exact"/>
        </dgm:presLayoutVars>
      </dgm:prSet>
      <dgm:spPr/>
    </dgm:pt>
    <dgm:pt modelId="{E90FC0CC-0362-4C1B-B2AC-579501FB2211}" type="pres">
      <dgm:prSet presAssocID="{8E3AE0B6-CEDF-4085-9D49-9FC822A58032}" presName="node" presStyleLbl="node1" presStyleIdx="0" presStyleCnt="9">
        <dgm:presLayoutVars>
          <dgm:bulletEnabled val="1"/>
        </dgm:presLayoutVars>
      </dgm:prSet>
      <dgm:spPr/>
    </dgm:pt>
    <dgm:pt modelId="{050C898E-8EB3-448A-B0E4-D67D8314EC46}" type="pres">
      <dgm:prSet presAssocID="{6AF44054-0615-4182-8BF9-6D4095170585}" presName="sibTrans" presStyleLbl="sibTrans1D1" presStyleIdx="0" presStyleCnt="8"/>
      <dgm:spPr/>
    </dgm:pt>
    <dgm:pt modelId="{4271E4C6-361D-4779-9C07-5940ABD81780}" type="pres">
      <dgm:prSet presAssocID="{6AF44054-0615-4182-8BF9-6D4095170585}" presName="connectorText" presStyleLbl="sibTrans1D1" presStyleIdx="0" presStyleCnt="8"/>
      <dgm:spPr/>
    </dgm:pt>
    <dgm:pt modelId="{4D97DFBD-F867-4304-A92E-4E2FDE6CEE4F}" type="pres">
      <dgm:prSet presAssocID="{3BFFF87B-AD76-4E0B-9F9F-F2DE34D4ABAD}" presName="node" presStyleLbl="node1" presStyleIdx="1" presStyleCnt="9">
        <dgm:presLayoutVars>
          <dgm:bulletEnabled val="1"/>
        </dgm:presLayoutVars>
      </dgm:prSet>
      <dgm:spPr/>
    </dgm:pt>
    <dgm:pt modelId="{177E776C-3BE4-4B35-A99A-291DA89C092E}" type="pres">
      <dgm:prSet presAssocID="{7BEDD994-D4DD-4291-A57E-DC121CD5C078}" presName="sibTrans" presStyleLbl="sibTrans1D1" presStyleIdx="1" presStyleCnt="8"/>
      <dgm:spPr/>
    </dgm:pt>
    <dgm:pt modelId="{74CBF419-1EDE-4DF9-812B-4F276DE688E3}" type="pres">
      <dgm:prSet presAssocID="{7BEDD994-D4DD-4291-A57E-DC121CD5C078}" presName="connectorText" presStyleLbl="sibTrans1D1" presStyleIdx="1" presStyleCnt="8"/>
      <dgm:spPr/>
    </dgm:pt>
    <dgm:pt modelId="{39568057-FE98-47F7-9755-5616DA70B8CC}" type="pres">
      <dgm:prSet presAssocID="{AA751913-9D5B-4F68-BAD6-B1469A9BA50C}" presName="node" presStyleLbl="node1" presStyleIdx="2" presStyleCnt="9">
        <dgm:presLayoutVars>
          <dgm:bulletEnabled val="1"/>
        </dgm:presLayoutVars>
      </dgm:prSet>
      <dgm:spPr/>
    </dgm:pt>
    <dgm:pt modelId="{066C3264-02E4-4077-B279-F710EAEB2A6B}" type="pres">
      <dgm:prSet presAssocID="{EBD95B9A-8993-4695-A36F-86EB80CC0E74}" presName="sibTrans" presStyleLbl="sibTrans1D1" presStyleIdx="2" presStyleCnt="8"/>
      <dgm:spPr/>
    </dgm:pt>
    <dgm:pt modelId="{D25FFF31-FE75-4768-9F28-F9D8B639F5FE}" type="pres">
      <dgm:prSet presAssocID="{EBD95B9A-8993-4695-A36F-86EB80CC0E74}" presName="connectorText" presStyleLbl="sibTrans1D1" presStyleIdx="2" presStyleCnt="8"/>
      <dgm:spPr/>
    </dgm:pt>
    <dgm:pt modelId="{70477E52-CDAF-4A9E-9F19-16D914105034}" type="pres">
      <dgm:prSet presAssocID="{16F14BB1-BFDF-45B9-B62C-102A2E72100C}" presName="node" presStyleLbl="node1" presStyleIdx="3" presStyleCnt="9">
        <dgm:presLayoutVars>
          <dgm:bulletEnabled val="1"/>
        </dgm:presLayoutVars>
      </dgm:prSet>
      <dgm:spPr/>
    </dgm:pt>
    <dgm:pt modelId="{25967F48-13EB-4785-86E0-E9085BED3D06}" type="pres">
      <dgm:prSet presAssocID="{3D6CF3BB-512B-4FEA-9FF9-BA880D65610A}" presName="sibTrans" presStyleLbl="sibTrans1D1" presStyleIdx="3" presStyleCnt="8"/>
      <dgm:spPr/>
    </dgm:pt>
    <dgm:pt modelId="{3EAE7933-AF9F-459D-AFEF-62AFB8571772}" type="pres">
      <dgm:prSet presAssocID="{3D6CF3BB-512B-4FEA-9FF9-BA880D65610A}" presName="connectorText" presStyleLbl="sibTrans1D1" presStyleIdx="3" presStyleCnt="8"/>
      <dgm:spPr/>
    </dgm:pt>
    <dgm:pt modelId="{758DB1DA-250B-4D25-94B4-9860018348AD}" type="pres">
      <dgm:prSet presAssocID="{0C54A18D-B306-47F3-8CA0-B747CB33E3E3}" presName="node" presStyleLbl="node1" presStyleIdx="4" presStyleCnt="9">
        <dgm:presLayoutVars>
          <dgm:bulletEnabled val="1"/>
        </dgm:presLayoutVars>
      </dgm:prSet>
      <dgm:spPr/>
    </dgm:pt>
    <dgm:pt modelId="{2E5E225E-1CEE-404D-8959-D7B2122BD814}" type="pres">
      <dgm:prSet presAssocID="{ACB63E37-7C7B-48CC-BB0C-55648206E27A}" presName="sibTrans" presStyleLbl="sibTrans1D1" presStyleIdx="4" presStyleCnt="8"/>
      <dgm:spPr/>
    </dgm:pt>
    <dgm:pt modelId="{8446D672-28AB-4889-94EC-639334E0C9DE}" type="pres">
      <dgm:prSet presAssocID="{ACB63E37-7C7B-48CC-BB0C-55648206E27A}" presName="connectorText" presStyleLbl="sibTrans1D1" presStyleIdx="4" presStyleCnt="8"/>
      <dgm:spPr/>
    </dgm:pt>
    <dgm:pt modelId="{B460F4DB-3F97-4880-AD84-C4E8F031A95A}" type="pres">
      <dgm:prSet presAssocID="{2ACD4287-FEF5-4E95-B66E-08DED83DBFC2}" presName="node" presStyleLbl="node1" presStyleIdx="5" presStyleCnt="9">
        <dgm:presLayoutVars>
          <dgm:bulletEnabled val="1"/>
        </dgm:presLayoutVars>
      </dgm:prSet>
      <dgm:spPr/>
    </dgm:pt>
    <dgm:pt modelId="{7B35EE29-DD03-4914-956B-A6560F153C18}" type="pres">
      <dgm:prSet presAssocID="{0E201CD4-7F42-4112-8923-9124AB3DB4D0}" presName="sibTrans" presStyleLbl="sibTrans1D1" presStyleIdx="5" presStyleCnt="8"/>
      <dgm:spPr/>
    </dgm:pt>
    <dgm:pt modelId="{F36D87F0-6E36-4D1C-B3CD-96ADAD0A4BD7}" type="pres">
      <dgm:prSet presAssocID="{0E201CD4-7F42-4112-8923-9124AB3DB4D0}" presName="connectorText" presStyleLbl="sibTrans1D1" presStyleIdx="5" presStyleCnt="8"/>
      <dgm:spPr/>
    </dgm:pt>
    <dgm:pt modelId="{D1066515-A282-4115-9A74-8C068C458C5F}" type="pres">
      <dgm:prSet presAssocID="{0CEFAE6B-C1E4-4282-A023-002CBCCE3E4A}" presName="node" presStyleLbl="node1" presStyleIdx="6" presStyleCnt="9">
        <dgm:presLayoutVars>
          <dgm:bulletEnabled val="1"/>
        </dgm:presLayoutVars>
      </dgm:prSet>
      <dgm:spPr/>
    </dgm:pt>
    <dgm:pt modelId="{50C7CD4D-8BEF-4907-A8AF-419D6F087529}" type="pres">
      <dgm:prSet presAssocID="{2F039D2C-D4B5-4446-961D-25F62A5AB8C4}" presName="sibTrans" presStyleLbl="sibTrans1D1" presStyleIdx="6" presStyleCnt="8"/>
      <dgm:spPr/>
    </dgm:pt>
    <dgm:pt modelId="{C1452064-3D81-4311-86D5-AFA5CF962251}" type="pres">
      <dgm:prSet presAssocID="{2F039D2C-D4B5-4446-961D-25F62A5AB8C4}" presName="connectorText" presStyleLbl="sibTrans1D1" presStyleIdx="6" presStyleCnt="8"/>
      <dgm:spPr/>
    </dgm:pt>
    <dgm:pt modelId="{20E815F7-566C-4E75-9A22-9534B49C874E}" type="pres">
      <dgm:prSet presAssocID="{A6DD1A7D-E895-4754-97AF-98F27554E8FF}" presName="node" presStyleLbl="node1" presStyleIdx="7" presStyleCnt="9">
        <dgm:presLayoutVars>
          <dgm:bulletEnabled val="1"/>
        </dgm:presLayoutVars>
      </dgm:prSet>
      <dgm:spPr/>
    </dgm:pt>
    <dgm:pt modelId="{D1B8D0BE-961E-4F29-94F3-90CBD68070FD}" type="pres">
      <dgm:prSet presAssocID="{1A418806-B7AB-49C4-9DAB-CEC19A339799}" presName="sibTrans" presStyleLbl="sibTrans1D1" presStyleIdx="7" presStyleCnt="8"/>
      <dgm:spPr/>
    </dgm:pt>
    <dgm:pt modelId="{24C2497C-6808-4AF3-B65B-9E92276FA53A}" type="pres">
      <dgm:prSet presAssocID="{1A418806-B7AB-49C4-9DAB-CEC19A339799}" presName="connectorText" presStyleLbl="sibTrans1D1" presStyleIdx="7" presStyleCnt="8"/>
      <dgm:spPr/>
    </dgm:pt>
    <dgm:pt modelId="{1D906F7C-E28B-4051-B669-A733BF91AAF5}" type="pres">
      <dgm:prSet presAssocID="{08CC2F58-ED16-4769-9350-1F64137175C3}" presName="node" presStyleLbl="node1" presStyleIdx="8" presStyleCnt="9">
        <dgm:presLayoutVars>
          <dgm:bulletEnabled val="1"/>
        </dgm:presLayoutVars>
      </dgm:prSet>
      <dgm:spPr/>
    </dgm:pt>
  </dgm:ptLst>
  <dgm:cxnLst>
    <dgm:cxn modelId="{96D80D06-E5A0-4E07-B66C-E166AFED5017}" srcId="{745CC864-CB39-4D55-B6AE-2BD677E7F17C}" destId="{AA751913-9D5B-4F68-BAD6-B1469A9BA50C}" srcOrd="2" destOrd="0" parTransId="{3EDB45D9-472A-4E68-ADF0-769D44135D5B}" sibTransId="{EBD95B9A-8993-4695-A36F-86EB80CC0E74}"/>
    <dgm:cxn modelId="{AD411B0B-A5BE-4C4E-A000-FD023AFAE0D2}" type="presOf" srcId="{ACB63E37-7C7B-48CC-BB0C-55648206E27A}" destId="{8446D672-28AB-4889-94EC-639334E0C9DE}" srcOrd="1" destOrd="0" presId="urn:microsoft.com/office/officeart/2016/7/layout/RepeatingBendingProcessNew"/>
    <dgm:cxn modelId="{3B65AB15-92ED-42D2-869B-490EDF46AB8E}" srcId="{745CC864-CB39-4D55-B6AE-2BD677E7F17C}" destId="{0CEFAE6B-C1E4-4282-A023-002CBCCE3E4A}" srcOrd="6" destOrd="0" parTransId="{97080781-CAA3-45AB-8E03-3F4299E4C44B}" sibTransId="{2F039D2C-D4B5-4446-961D-25F62A5AB8C4}"/>
    <dgm:cxn modelId="{250AF41C-BD27-4B44-B8EA-371854CBDE3E}" type="presOf" srcId="{1A418806-B7AB-49C4-9DAB-CEC19A339799}" destId="{24C2497C-6808-4AF3-B65B-9E92276FA53A}" srcOrd="1" destOrd="0" presId="urn:microsoft.com/office/officeart/2016/7/layout/RepeatingBendingProcessNew"/>
    <dgm:cxn modelId="{11E86A23-D987-4FC9-9619-32012402D0CC}" type="presOf" srcId="{08CC2F58-ED16-4769-9350-1F64137175C3}" destId="{1D906F7C-E28B-4051-B669-A733BF91AAF5}" srcOrd="0" destOrd="0" presId="urn:microsoft.com/office/officeart/2016/7/layout/RepeatingBendingProcessNew"/>
    <dgm:cxn modelId="{5D15372C-A61C-4AA0-9E5E-977020082235}" srcId="{745CC864-CB39-4D55-B6AE-2BD677E7F17C}" destId="{08CC2F58-ED16-4769-9350-1F64137175C3}" srcOrd="8" destOrd="0" parTransId="{6258AD94-5F0F-4557-B291-354A87FE419F}" sibTransId="{8F23CD75-ED7D-4201-BB01-C0A24259D8A2}"/>
    <dgm:cxn modelId="{4D361663-8262-403B-A152-B4C3BC326488}" type="presOf" srcId="{A6DD1A7D-E895-4754-97AF-98F27554E8FF}" destId="{20E815F7-566C-4E75-9A22-9534B49C874E}" srcOrd="0" destOrd="0" presId="urn:microsoft.com/office/officeart/2016/7/layout/RepeatingBendingProcessNew"/>
    <dgm:cxn modelId="{83321C47-8382-473D-B87A-B4A3E54B81EF}" type="presOf" srcId="{0E201CD4-7F42-4112-8923-9124AB3DB4D0}" destId="{7B35EE29-DD03-4914-956B-A6560F153C18}" srcOrd="0" destOrd="0" presId="urn:microsoft.com/office/officeart/2016/7/layout/RepeatingBendingProcessNew"/>
    <dgm:cxn modelId="{9BD0FC47-FEC0-4036-9550-1EAB56BBB6E4}" type="presOf" srcId="{3BFFF87B-AD76-4E0B-9F9F-F2DE34D4ABAD}" destId="{4D97DFBD-F867-4304-A92E-4E2FDE6CEE4F}" srcOrd="0" destOrd="0" presId="urn:microsoft.com/office/officeart/2016/7/layout/RepeatingBendingProcessNew"/>
    <dgm:cxn modelId="{5D925049-9B5A-49A8-8193-72FA8E116F4C}" type="presOf" srcId="{3D6CF3BB-512B-4FEA-9FF9-BA880D65610A}" destId="{3EAE7933-AF9F-459D-AFEF-62AFB8571772}" srcOrd="1" destOrd="0" presId="urn:microsoft.com/office/officeart/2016/7/layout/RepeatingBendingProcessNew"/>
    <dgm:cxn modelId="{0A81B66B-2385-4661-AEED-81ED06BBE51B}" type="presOf" srcId="{7BEDD994-D4DD-4291-A57E-DC121CD5C078}" destId="{74CBF419-1EDE-4DF9-812B-4F276DE688E3}" srcOrd="1" destOrd="0" presId="urn:microsoft.com/office/officeart/2016/7/layout/RepeatingBendingProcessNew"/>
    <dgm:cxn modelId="{D91E3672-BD2E-4A19-98F4-83C4C0D87422}" type="presOf" srcId="{16F14BB1-BFDF-45B9-B62C-102A2E72100C}" destId="{70477E52-CDAF-4A9E-9F19-16D914105034}" srcOrd="0" destOrd="0" presId="urn:microsoft.com/office/officeart/2016/7/layout/RepeatingBendingProcessNew"/>
    <dgm:cxn modelId="{ACC85855-83EC-4C1A-94E8-856BA8F16B24}" type="presOf" srcId="{2F039D2C-D4B5-4446-961D-25F62A5AB8C4}" destId="{C1452064-3D81-4311-86D5-AFA5CF962251}" srcOrd="1" destOrd="0" presId="urn:microsoft.com/office/officeart/2016/7/layout/RepeatingBendingProcessNew"/>
    <dgm:cxn modelId="{EB17A956-DD51-4795-B990-CCC1F53680D8}" type="presOf" srcId="{AA751913-9D5B-4F68-BAD6-B1469A9BA50C}" destId="{39568057-FE98-47F7-9755-5616DA70B8CC}" srcOrd="0" destOrd="0" presId="urn:microsoft.com/office/officeart/2016/7/layout/RepeatingBendingProcessNew"/>
    <dgm:cxn modelId="{B1375C79-6521-4249-8ED7-11ADA398C22A}" srcId="{745CC864-CB39-4D55-B6AE-2BD677E7F17C}" destId="{8E3AE0B6-CEDF-4085-9D49-9FC822A58032}" srcOrd="0" destOrd="0" parTransId="{451483DF-63EF-42EC-811D-72FEB92CC006}" sibTransId="{6AF44054-0615-4182-8BF9-6D4095170585}"/>
    <dgm:cxn modelId="{52DF6E7C-4A8C-43BF-B710-5320794BF87C}" type="presOf" srcId="{745CC864-CB39-4D55-B6AE-2BD677E7F17C}" destId="{C85337A8-0E70-4737-B06E-567BA95BC9B1}" srcOrd="0" destOrd="0" presId="urn:microsoft.com/office/officeart/2016/7/layout/RepeatingBendingProcessNew"/>
    <dgm:cxn modelId="{33777F7C-6510-41CA-81F9-5E991C4F058D}" type="presOf" srcId="{7BEDD994-D4DD-4291-A57E-DC121CD5C078}" destId="{177E776C-3BE4-4B35-A99A-291DA89C092E}" srcOrd="0" destOrd="0" presId="urn:microsoft.com/office/officeart/2016/7/layout/RepeatingBendingProcessNew"/>
    <dgm:cxn modelId="{AFADE67C-0755-419C-931D-E16ABF62B82E}" type="presOf" srcId="{0CEFAE6B-C1E4-4282-A023-002CBCCE3E4A}" destId="{D1066515-A282-4115-9A74-8C068C458C5F}" srcOrd="0" destOrd="0" presId="urn:microsoft.com/office/officeart/2016/7/layout/RepeatingBendingProcessNew"/>
    <dgm:cxn modelId="{9B0A357E-CDFF-4B7C-9A6F-E3984DE35A99}" type="presOf" srcId="{6AF44054-0615-4182-8BF9-6D4095170585}" destId="{4271E4C6-361D-4779-9C07-5940ABD81780}" srcOrd="1" destOrd="0" presId="urn:microsoft.com/office/officeart/2016/7/layout/RepeatingBendingProcessNew"/>
    <dgm:cxn modelId="{899CDD81-BA0A-4793-9453-2323CCEFC02D}" type="presOf" srcId="{EBD95B9A-8993-4695-A36F-86EB80CC0E74}" destId="{D25FFF31-FE75-4768-9F28-F9D8B639F5FE}" srcOrd="1" destOrd="0" presId="urn:microsoft.com/office/officeart/2016/7/layout/RepeatingBendingProcessNew"/>
    <dgm:cxn modelId="{441F7293-F149-4DC6-8DAC-C3C4C15BC83C}" type="presOf" srcId="{1A418806-B7AB-49C4-9DAB-CEC19A339799}" destId="{D1B8D0BE-961E-4F29-94F3-90CBD68070FD}" srcOrd="0" destOrd="0" presId="urn:microsoft.com/office/officeart/2016/7/layout/RepeatingBendingProcessNew"/>
    <dgm:cxn modelId="{F65F9B97-45AE-4E8B-BA12-704F160F2A49}" srcId="{745CC864-CB39-4D55-B6AE-2BD677E7F17C}" destId="{2ACD4287-FEF5-4E95-B66E-08DED83DBFC2}" srcOrd="5" destOrd="0" parTransId="{418FD7BE-5731-4F40-AA0D-33054FCA7C9A}" sibTransId="{0E201CD4-7F42-4112-8923-9124AB3DB4D0}"/>
    <dgm:cxn modelId="{A0F581A7-02BF-4FAC-88B5-D1188EB1C9A7}" type="presOf" srcId="{8E3AE0B6-CEDF-4085-9D49-9FC822A58032}" destId="{E90FC0CC-0362-4C1B-B2AC-579501FB2211}" srcOrd="0" destOrd="0" presId="urn:microsoft.com/office/officeart/2016/7/layout/RepeatingBendingProcessNew"/>
    <dgm:cxn modelId="{AE2C7EAA-5BE7-4EB9-9591-6FA74F3F9343}" srcId="{745CC864-CB39-4D55-B6AE-2BD677E7F17C}" destId="{3BFFF87B-AD76-4E0B-9F9F-F2DE34D4ABAD}" srcOrd="1" destOrd="0" parTransId="{D613044D-9ADD-4D96-BEBE-C8692EF4F56A}" sibTransId="{7BEDD994-D4DD-4291-A57E-DC121CD5C078}"/>
    <dgm:cxn modelId="{DAEBBDB1-C361-47F3-AA6E-4B371400CCF8}" type="presOf" srcId="{3D6CF3BB-512B-4FEA-9FF9-BA880D65610A}" destId="{25967F48-13EB-4785-86E0-E9085BED3D06}" srcOrd="0" destOrd="0" presId="urn:microsoft.com/office/officeart/2016/7/layout/RepeatingBendingProcessNew"/>
    <dgm:cxn modelId="{AB8EE9B6-9123-459C-878A-FD6285A8D3FA}" type="presOf" srcId="{0C54A18D-B306-47F3-8CA0-B747CB33E3E3}" destId="{758DB1DA-250B-4D25-94B4-9860018348AD}" srcOrd="0" destOrd="0" presId="urn:microsoft.com/office/officeart/2016/7/layout/RepeatingBendingProcessNew"/>
    <dgm:cxn modelId="{FBEEB9B7-DFF4-4DC2-9AAD-CCAB6F6E3044}" type="presOf" srcId="{6AF44054-0615-4182-8BF9-6D4095170585}" destId="{050C898E-8EB3-448A-B0E4-D67D8314EC46}" srcOrd="0" destOrd="0" presId="urn:microsoft.com/office/officeart/2016/7/layout/RepeatingBendingProcessNew"/>
    <dgm:cxn modelId="{C02A89BC-9A15-456C-94A9-1768A3017267}" type="presOf" srcId="{2F039D2C-D4B5-4446-961D-25F62A5AB8C4}" destId="{50C7CD4D-8BEF-4907-A8AF-419D6F087529}" srcOrd="0" destOrd="0" presId="urn:microsoft.com/office/officeart/2016/7/layout/RepeatingBendingProcessNew"/>
    <dgm:cxn modelId="{993105C0-0D70-4B52-B264-89ED6FA657F4}" type="presOf" srcId="{EBD95B9A-8993-4695-A36F-86EB80CC0E74}" destId="{066C3264-02E4-4077-B279-F710EAEB2A6B}" srcOrd="0" destOrd="0" presId="urn:microsoft.com/office/officeart/2016/7/layout/RepeatingBendingProcessNew"/>
    <dgm:cxn modelId="{7E7B30C3-A49F-42A6-BF73-2700FB52365F}" type="presOf" srcId="{2ACD4287-FEF5-4E95-B66E-08DED83DBFC2}" destId="{B460F4DB-3F97-4880-AD84-C4E8F031A95A}" srcOrd="0" destOrd="0" presId="urn:microsoft.com/office/officeart/2016/7/layout/RepeatingBendingProcessNew"/>
    <dgm:cxn modelId="{C1A40FCA-531A-4D14-AF61-7B2C6BD1E4DA}" srcId="{745CC864-CB39-4D55-B6AE-2BD677E7F17C}" destId="{0C54A18D-B306-47F3-8CA0-B747CB33E3E3}" srcOrd="4" destOrd="0" parTransId="{CD1A4EC4-7BE7-485A-90CF-D80D1B4C8964}" sibTransId="{ACB63E37-7C7B-48CC-BB0C-55648206E27A}"/>
    <dgm:cxn modelId="{45B5CED2-B383-4740-8F86-8C850A563848}" type="presOf" srcId="{0E201CD4-7F42-4112-8923-9124AB3DB4D0}" destId="{F36D87F0-6E36-4D1C-B3CD-96ADAD0A4BD7}" srcOrd="1" destOrd="0" presId="urn:microsoft.com/office/officeart/2016/7/layout/RepeatingBendingProcessNew"/>
    <dgm:cxn modelId="{0BDF99DE-3EDC-4D47-8F76-1A810BCDD492}" type="presOf" srcId="{ACB63E37-7C7B-48CC-BB0C-55648206E27A}" destId="{2E5E225E-1CEE-404D-8959-D7B2122BD814}" srcOrd="0" destOrd="0" presId="urn:microsoft.com/office/officeart/2016/7/layout/RepeatingBendingProcessNew"/>
    <dgm:cxn modelId="{03D385F7-853E-4F27-95DC-4F78C2C37C16}" srcId="{745CC864-CB39-4D55-B6AE-2BD677E7F17C}" destId="{16F14BB1-BFDF-45B9-B62C-102A2E72100C}" srcOrd="3" destOrd="0" parTransId="{78ED021F-640D-4B8D-9FA1-7461E9E7FAD9}" sibTransId="{3D6CF3BB-512B-4FEA-9FF9-BA880D65610A}"/>
    <dgm:cxn modelId="{830617F9-478E-4B65-AC82-B9B88369CA59}" srcId="{745CC864-CB39-4D55-B6AE-2BD677E7F17C}" destId="{A6DD1A7D-E895-4754-97AF-98F27554E8FF}" srcOrd="7" destOrd="0" parTransId="{1945DCCF-46A9-4A56-AC32-0AA85859AD6F}" sibTransId="{1A418806-B7AB-49C4-9DAB-CEC19A339799}"/>
    <dgm:cxn modelId="{D9F3DBCA-5443-45DB-9A48-5B557919CC80}" type="presParOf" srcId="{C85337A8-0E70-4737-B06E-567BA95BC9B1}" destId="{E90FC0CC-0362-4C1B-B2AC-579501FB2211}" srcOrd="0" destOrd="0" presId="urn:microsoft.com/office/officeart/2016/7/layout/RepeatingBendingProcessNew"/>
    <dgm:cxn modelId="{FE7240E9-8B8B-4AD5-806C-CBFE37B2E2DF}" type="presParOf" srcId="{C85337A8-0E70-4737-B06E-567BA95BC9B1}" destId="{050C898E-8EB3-448A-B0E4-D67D8314EC46}" srcOrd="1" destOrd="0" presId="urn:microsoft.com/office/officeart/2016/7/layout/RepeatingBendingProcessNew"/>
    <dgm:cxn modelId="{D6735C2F-969A-42BB-BFB4-F9AA504E53CB}" type="presParOf" srcId="{050C898E-8EB3-448A-B0E4-D67D8314EC46}" destId="{4271E4C6-361D-4779-9C07-5940ABD81780}" srcOrd="0" destOrd="0" presId="urn:microsoft.com/office/officeart/2016/7/layout/RepeatingBendingProcessNew"/>
    <dgm:cxn modelId="{5962A03D-9602-495B-8D81-A0B7EC4D4850}" type="presParOf" srcId="{C85337A8-0E70-4737-B06E-567BA95BC9B1}" destId="{4D97DFBD-F867-4304-A92E-4E2FDE6CEE4F}" srcOrd="2" destOrd="0" presId="urn:microsoft.com/office/officeart/2016/7/layout/RepeatingBendingProcessNew"/>
    <dgm:cxn modelId="{38CBAD64-A8D8-4F86-B1F7-E0EE38DA6D91}" type="presParOf" srcId="{C85337A8-0E70-4737-B06E-567BA95BC9B1}" destId="{177E776C-3BE4-4B35-A99A-291DA89C092E}" srcOrd="3" destOrd="0" presId="urn:microsoft.com/office/officeart/2016/7/layout/RepeatingBendingProcessNew"/>
    <dgm:cxn modelId="{D4549BA6-643B-4DBB-9A5C-9FB9242B9780}" type="presParOf" srcId="{177E776C-3BE4-4B35-A99A-291DA89C092E}" destId="{74CBF419-1EDE-4DF9-812B-4F276DE688E3}" srcOrd="0" destOrd="0" presId="urn:microsoft.com/office/officeart/2016/7/layout/RepeatingBendingProcessNew"/>
    <dgm:cxn modelId="{613F7510-57C8-43EC-9C73-E5925128042D}" type="presParOf" srcId="{C85337A8-0E70-4737-B06E-567BA95BC9B1}" destId="{39568057-FE98-47F7-9755-5616DA70B8CC}" srcOrd="4" destOrd="0" presId="urn:microsoft.com/office/officeart/2016/7/layout/RepeatingBendingProcessNew"/>
    <dgm:cxn modelId="{9913F49E-25A1-441B-AAB7-51B3C5E08FDC}" type="presParOf" srcId="{C85337A8-0E70-4737-B06E-567BA95BC9B1}" destId="{066C3264-02E4-4077-B279-F710EAEB2A6B}" srcOrd="5" destOrd="0" presId="urn:microsoft.com/office/officeart/2016/7/layout/RepeatingBendingProcessNew"/>
    <dgm:cxn modelId="{5E875378-EB7B-4DDA-BDEE-6DD3A531E2A5}" type="presParOf" srcId="{066C3264-02E4-4077-B279-F710EAEB2A6B}" destId="{D25FFF31-FE75-4768-9F28-F9D8B639F5FE}" srcOrd="0" destOrd="0" presId="urn:microsoft.com/office/officeart/2016/7/layout/RepeatingBendingProcessNew"/>
    <dgm:cxn modelId="{AEDDC15F-0785-4641-8505-799A257F97B8}" type="presParOf" srcId="{C85337A8-0E70-4737-B06E-567BA95BC9B1}" destId="{70477E52-CDAF-4A9E-9F19-16D914105034}" srcOrd="6" destOrd="0" presId="urn:microsoft.com/office/officeart/2016/7/layout/RepeatingBendingProcessNew"/>
    <dgm:cxn modelId="{E8D0B251-172F-4057-8E55-ED9C28038F82}" type="presParOf" srcId="{C85337A8-0E70-4737-B06E-567BA95BC9B1}" destId="{25967F48-13EB-4785-86E0-E9085BED3D06}" srcOrd="7" destOrd="0" presId="urn:microsoft.com/office/officeart/2016/7/layout/RepeatingBendingProcessNew"/>
    <dgm:cxn modelId="{84D40FBA-3D6B-4B3C-B88D-3DCE8EADA0FA}" type="presParOf" srcId="{25967F48-13EB-4785-86E0-E9085BED3D06}" destId="{3EAE7933-AF9F-459D-AFEF-62AFB8571772}" srcOrd="0" destOrd="0" presId="urn:microsoft.com/office/officeart/2016/7/layout/RepeatingBendingProcessNew"/>
    <dgm:cxn modelId="{E3FBE8A4-7E62-4595-BBBB-52E0A268B3F0}" type="presParOf" srcId="{C85337A8-0E70-4737-B06E-567BA95BC9B1}" destId="{758DB1DA-250B-4D25-94B4-9860018348AD}" srcOrd="8" destOrd="0" presId="urn:microsoft.com/office/officeart/2016/7/layout/RepeatingBendingProcessNew"/>
    <dgm:cxn modelId="{3FC518D6-D760-4AB1-B813-EBD9FBDB0442}" type="presParOf" srcId="{C85337A8-0E70-4737-B06E-567BA95BC9B1}" destId="{2E5E225E-1CEE-404D-8959-D7B2122BD814}" srcOrd="9" destOrd="0" presId="urn:microsoft.com/office/officeart/2016/7/layout/RepeatingBendingProcessNew"/>
    <dgm:cxn modelId="{13516868-D49B-4BDD-BAE4-A821A4F37263}" type="presParOf" srcId="{2E5E225E-1CEE-404D-8959-D7B2122BD814}" destId="{8446D672-28AB-4889-94EC-639334E0C9DE}" srcOrd="0" destOrd="0" presId="urn:microsoft.com/office/officeart/2016/7/layout/RepeatingBendingProcessNew"/>
    <dgm:cxn modelId="{E72F9580-C4C1-4B09-8340-33EE995A6F45}" type="presParOf" srcId="{C85337A8-0E70-4737-B06E-567BA95BC9B1}" destId="{B460F4DB-3F97-4880-AD84-C4E8F031A95A}" srcOrd="10" destOrd="0" presId="urn:microsoft.com/office/officeart/2016/7/layout/RepeatingBendingProcessNew"/>
    <dgm:cxn modelId="{5697380D-B100-46CE-9C52-B8F30AC2279B}" type="presParOf" srcId="{C85337A8-0E70-4737-B06E-567BA95BC9B1}" destId="{7B35EE29-DD03-4914-956B-A6560F153C18}" srcOrd="11" destOrd="0" presId="urn:microsoft.com/office/officeart/2016/7/layout/RepeatingBendingProcessNew"/>
    <dgm:cxn modelId="{9AE67072-6E30-4687-A196-57CFC98EC53E}" type="presParOf" srcId="{7B35EE29-DD03-4914-956B-A6560F153C18}" destId="{F36D87F0-6E36-4D1C-B3CD-96ADAD0A4BD7}" srcOrd="0" destOrd="0" presId="urn:microsoft.com/office/officeart/2016/7/layout/RepeatingBendingProcessNew"/>
    <dgm:cxn modelId="{90AD2430-57A9-4930-9909-D649CA13A12E}" type="presParOf" srcId="{C85337A8-0E70-4737-B06E-567BA95BC9B1}" destId="{D1066515-A282-4115-9A74-8C068C458C5F}" srcOrd="12" destOrd="0" presId="urn:microsoft.com/office/officeart/2016/7/layout/RepeatingBendingProcessNew"/>
    <dgm:cxn modelId="{F8AFBE53-8884-4864-A68A-042BD015DF22}" type="presParOf" srcId="{C85337A8-0E70-4737-B06E-567BA95BC9B1}" destId="{50C7CD4D-8BEF-4907-A8AF-419D6F087529}" srcOrd="13" destOrd="0" presId="urn:microsoft.com/office/officeart/2016/7/layout/RepeatingBendingProcessNew"/>
    <dgm:cxn modelId="{34844859-36AB-43D8-871B-9605C0DC3B08}" type="presParOf" srcId="{50C7CD4D-8BEF-4907-A8AF-419D6F087529}" destId="{C1452064-3D81-4311-86D5-AFA5CF962251}" srcOrd="0" destOrd="0" presId="urn:microsoft.com/office/officeart/2016/7/layout/RepeatingBendingProcessNew"/>
    <dgm:cxn modelId="{ED370115-A0F0-4B34-B7EB-0EAEDA04C343}" type="presParOf" srcId="{C85337A8-0E70-4737-B06E-567BA95BC9B1}" destId="{20E815F7-566C-4E75-9A22-9534B49C874E}" srcOrd="14" destOrd="0" presId="urn:microsoft.com/office/officeart/2016/7/layout/RepeatingBendingProcessNew"/>
    <dgm:cxn modelId="{BB3AC429-4E28-430B-B9EA-8313CC1F769E}" type="presParOf" srcId="{C85337A8-0E70-4737-B06E-567BA95BC9B1}" destId="{D1B8D0BE-961E-4F29-94F3-90CBD68070FD}" srcOrd="15" destOrd="0" presId="urn:microsoft.com/office/officeart/2016/7/layout/RepeatingBendingProcessNew"/>
    <dgm:cxn modelId="{660D32A8-8205-43CB-A4F6-04ADDA555ED4}" type="presParOf" srcId="{D1B8D0BE-961E-4F29-94F3-90CBD68070FD}" destId="{24C2497C-6808-4AF3-B65B-9E92276FA53A}" srcOrd="0" destOrd="0" presId="urn:microsoft.com/office/officeart/2016/7/layout/RepeatingBendingProcessNew"/>
    <dgm:cxn modelId="{81C4C524-A42B-4B9D-A6DA-2940CC3D0CE2}" type="presParOf" srcId="{C85337A8-0E70-4737-B06E-567BA95BC9B1}" destId="{1D906F7C-E28B-4051-B669-A733BF91AAF5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04255-2D73-49C4-B23B-9BD6C43BCD01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7E0F4181-B1C1-46E2-9985-7A8676392F85}">
      <dgm:prSet/>
      <dgm:spPr/>
      <dgm:t>
        <a:bodyPr/>
        <a:lstStyle/>
        <a:p>
          <a:r>
            <a:rPr lang="en-US"/>
            <a:t>We see that the difference between the accuracy and cv is the least for LogisticRegression but the AUC Score for it is the least. </a:t>
          </a:r>
        </a:p>
      </dgm:t>
    </dgm:pt>
    <dgm:pt modelId="{7A4C4C28-A627-403E-9E3D-E2E1D90A5672}" type="parTrans" cxnId="{C31B5F7E-4CD3-469A-A05F-7934CBF0B5B4}">
      <dgm:prSet/>
      <dgm:spPr/>
      <dgm:t>
        <a:bodyPr/>
        <a:lstStyle/>
        <a:p>
          <a:endParaRPr lang="en-US"/>
        </a:p>
      </dgm:t>
    </dgm:pt>
    <dgm:pt modelId="{7E3B5089-315E-4D39-A05F-2993FB190B19}" type="sibTrans" cxnId="{C31B5F7E-4CD3-469A-A05F-7934CBF0B5B4}">
      <dgm:prSet/>
      <dgm:spPr/>
      <dgm:t>
        <a:bodyPr/>
        <a:lstStyle/>
        <a:p>
          <a:endParaRPr lang="en-US"/>
        </a:p>
      </dgm:t>
    </dgm:pt>
    <dgm:pt modelId="{9A4939C6-4655-4C4F-BCFA-58371CC4A0BE}">
      <dgm:prSet/>
      <dgm:spPr/>
      <dgm:t>
        <a:bodyPr/>
        <a:lstStyle/>
        <a:p>
          <a:r>
            <a:rPr lang="en-US"/>
            <a:t>Hence, we choose ExtraTreesClassifier as our final model where in the difference between the accuracy and cv is higher by about 1% compared to LogisticRegression but it has the highest accuracy and the highest AUC Score. It also has the least false negative or type 2 error.</a:t>
          </a:r>
        </a:p>
      </dgm:t>
    </dgm:pt>
    <dgm:pt modelId="{FD1DC031-6F7D-47F3-B1DF-C5CFE7F1A2D0}" type="parTrans" cxnId="{382EB22B-3B50-475C-88E6-73ADD57BF540}">
      <dgm:prSet/>
      <dgm:spPr/>
      <dgm:t>
        <a:bodyPr/>
        <a:lstStyle/>
        <a:p>
          <a:endParaRPr lang="en-US"/>
        </a:p>
      </dgm:t>
    </dgm:pt>
    <dgm:pt modelId="{84FF913D-FD3A-4E05-A617-682DD5D075C9}" type="sibTrans" cxnId="{382EB22B-3B50-475C-88E6-73ADD57BF540}">
      <dgm:prSet/>
      <dgm:spPr/>
      <dgm:t>
        <a:bodyPr/>
        <a:lstStyle/>
        <a:p>
          <a:endParaRPr lang="en-US"/>
        </a:p>
      </dgm:t>
    </dgm:pt>
    <dgm:pt modelId="{62E90257-2478-45B8-A450-14366EB82765}" type="pres">
      <dgm:prSet presAssocID="{6B004255-2D73-49C4-B23B-9BD6C43BCD01}" presName="Name0" presStyleCnt="0">
        <dgm:presLayoutVars>
          <dgm:dir/>
          <dgm:animLvl val="lvl"/>
          <dgm:resizeHandles val="exact"/>
        </dgm:presLayoutVars>
      </dgm:prSet>
      <dgm:spPr/>
    </dgm:pt>
    <dgm:pt modelId="{11CCCB6B-2272-402D-A6F1-89AB2B19792C}" type="pres">
      <dgm:prSet presAssocID="{7E0F4181-B1C1-46E2-9985-7A8676392F8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A5AC8B1-C3E1-4177-B775-B9293E4A640F}" type="pres">
      <dgm:prSet presAssocID="{7E3B5089-315E-4D39-A05F-2993FB190B19}" presName="parTxOnlySpace" presStyleCnt="0"/>
      <dgm:spPr/>
    </dgm:pt>
    <dgm:pt modelId="{4EF647FC-DBA7-4A17-9388-006A6A68CA83}" type="pres">
      <dgm:prSet presAssocID="{9A4939C6-4655-4C4F-BCFA-58371CC4A0BE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82EB22B-3B50-475C-88E6-73ADD57BF540}" srcId="{6B004255-2D73-49C4-B23B-9BD6C43BCD01}" destId="{9A4939C6-4655-4C4F-BCFA-58371CC4A0BE}" srcOrd="1" destOrd="0" parTransId="{FD1DC031-6F7D-47F3-B1DF-C5CFE7F1A2D0}" sibTransId="{84FF913D-FD3A-4E05-A617-682DD5D075C9}"/>
    <dgm:cxn modelId="{AE36D036-178A-41F0-A7F4-98587FBA0FBD}" type="presOf" srcId="{6B004255-2D73-49C4-B23B-9BD6C43BCD01}" destId="{62E90257-2478-45B8-A450-14366EB82765}" srcOrd="0" destOrd="0" presId="urn:microsoft.com/office/officeart/2005/8/layout/chevron1"/>
    <dgm:cxn modelId="{6F7E4639-CF6B-49E0-999B-99D457F8E5E8}" type="presOf" srcId="{7E0F4181-B1C1-46E2-9985-7A8676392F85}" destId="{11CCCB6B-2272-402D-A6F1-89AB2B19792C}" srcOrd="0" destOrd="0" presId="urn:microsoft.com/office/officeart/2005/8/layout/chevron1"/>
    <dgm:cxn modelId="{CAB2286B-601C-4223-BCAD-91D8A8A5570C}" type="presOf" srcId="{9A4939C6-4655-4C4F-BCFA-58371CC4A0BE}" destId="{4EF647FC-DBA7-4A17-9388-006A6A68CA83}" srcOrd="0" destOrd="0" presId="urn:microsoft.com/office/officeart/2005/8/layout/chevron1"/>
    <dgm:cxn modelId="{C31B5F7E-4CD3-469A-A05F-7934CBF0B5B4}" srcId="{6B004255-2D73-49C4-B23B-9BD6C43BCD01}" destId="{7E0F4181-B1C1-46E2-9985-7A8676392F85}" srcOrd="0" destOrd="0" parTransId="{7A4C4C28-A627-403E-9E3D-E2E1D90A5672}" sibTransId="{7E3B5089-315E-4D39-A05F-2993FB190B19}"/>
    <dgm:cxn modelId="{0F0BF8BE-65F7-4B44-BCE1-9C49E9AFC6E0}" type="presParOf" srcId="{62E90257-2478-45B8-A450-14366EB82765}" destId="{11CCCB6B-2272-402D-A6F1-89AB2B19792C}" srcOrd="0" destOrd="0" presId="urn:microsoft.com/office/officeart/2005/8/layout/chevron1"/>
    <dgm:cxn modelId="{2E22701C-1B82-46C6-9BDB-6434A08F417E}" type="presParOf" srcId="{62E90257-2478-45B8-A450-14366EB82765}" destId="{3A5AC8B1-C3E1-4177-B775-B9293E4A640F}" srcOrd="1" destOrd="0" presId="urn:microsoft.com/office/officeart/2005/8/layout/chevron1"/>
    <dgm:cxn modelId="{356F8582-5C0C-482A-A98D-2AFBC0B03717}" type="presParOf" srcId="{62E90257-2478-45B8-A450-14366EB82765}" destId="{4EF647FC-DBA7-4A17-9388-006A6A68CA8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95F00-80EC-4E91-9A09-8148F1072812}">
      <dsp:nvSpPr>
        <dsp:cNvPr id="0" name=""/>
        <dsp:cNvSpPr/>
      </dsp:nvSpPr>
      <dsp:spPr>
        <a:xfrm>
          <a:off x="153427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B5605-32B0-400B-86F3-665CB9A4DFCA}">
      <dsp:nvSpPr>
        <dsp:cNvPr id="0" name=""/>
        <dsp:cNvSpPr/>
      </dsp:nvSpPr>
      <dsp:spPr>
        <a:xfrm>
          <a:off x="427585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A18A-0897-4615-8E47-915D9CD770D6}">
      <dsp:nvSpPr>
        <dsp:cNvPr id="0" name=""/>
        <dsp:cNvSpPr/>
      </dsp:nvSpPr>
      <dsp:spPr>
        <a:xfrm>
          <a:off x="1738691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</a:t>
          </a:r>
          <a:r>
            <a:rPr lang="zh-CN" sz="1400" kern="1200"/>
            <a:t> </a:t>
          </a:r>
          <a:r>
            <a:rPr lang="en-US" sz="1400" kern="1200"/>
            <a:t>a</a:t>
          </a:r>
          <a:r>
            <a:rPr lang="zh-CN" sz="1400" kern="1200"/>
            <a:t> </a:t>
          </a:r>
          <a:r>
            <a:rPr lang="en-US" sz="1400" kern="1200"/>
            <a:t>model</a:t>
          </a:r>
          <a:r>
            <a:rPr lang="zh-CN" sz="1400" kern="1200"/>
            <a:t> </a:t>
          </a:r>
          <a:r>
            <a:rPr lang="en-US" sz="1400" kern="1200"/>
            <a:t>which</a:t>
          </a:r>
          <a:r>
            <a:rPr lang="zh-CN" sz="1400" kern="1200"/>
            <a:t> </a:t>
          </a:r>
          <a:r>
            <a:rPr lang="en-US" sz="1400" kern="1200"/>
            <a:t>can</a:t>
          </a:r>
          <a:r>
            <a:rPr lang="zh-CN" sz="1400" kern="1200"/>
            <a:t> </a:t>
          </a:r>
          <a:r>
            <a:rPr lang="en-US" sz="1400" kern="1200"/>
            <a:t>be</a:t>
          </a:r>
          <a:r>
            <a:rPr lang="zh-CN" sz="1400" kern="1200"/>
            <a:t> </a:t>
          </a:r>
          <a:r>
            <a:rPr lang="en-US" sz="1400" kern="1200"/>
            <a:t>used</a:t>
          </a:r>
          <a:r>
            <a:rPr lang="zh-CN" sz="1400" kern="1200"/>
            <a:t> </a:t>
          </a:r>
          <a:r>
            <a:rPr lang="en-US" sz="1400" kern="1200"/>
            <a:t>to</a:t>
          </a:r>
          <a:r>
            <a:rPr lang="zh-CN" sz="1400" kern="1200"/>
            <a:t> </a:t>
          </a:r>
          <a:r>
            <a:rPr lang="en-US" sz="1400" kern="1200"/>
            <a:t>predict</a:t>
          </a:r>
          <a:r>
            <a:rPr lang="zh-CN" sz="1400" kern="1200"/>
            <a:t> </a:t>
          </a:r>
          <a:r>
            <a:rPr lang="en-US" sz="1400" kern="1200"/>
            <a:t>in</a:t>
          </a:r>
          <a:r>
            <a:rPr lang="zh-CN" sz="1400" kern="1200"/>
            <a:t> </a:t>
          </a:r>
          <a:r>
            <a:rPr lang="en-US" sz="1400" kern="1200"/>
            <a:t>terms</a:t>
          </a:r>
          <a:r>
            <a:rPr lang="zh-CN" sz="1400" kern="1200"/>
            <a:t> </a:t>
          </a:r>
          <a:r>
            <a:rPr lang="en-US" sz="1400" kern="1200"/>
            <a:t>of</a:t>
          </a:r>
          <a:r>
            <a:rPr lang="zh-CN" sz="1400" kern="1200"/>
            <a:t> </a:t>
          </a:r>
          <a:r>
            <a:rPr lang="en-US" sz="1400" kern="1200"/>
            <a:t>a</a:t>
          </a:r>
          <a:r>
            <a:rPr lang="zh-CN" sz="1400" kern="1200"/>
            <a:t> </a:t>
          </a:r>
          <a:r>
            <a:rPr lang="en-US" sz="1400" kern="1200"/>
            <a:t>probability</a:t>
          </a:r>
          <a:r>
            <a:rPr lang="zh-CN" sz="1400" kern="1200"/>
            <a:t> </a:t>
          </a:r>
          <a:r>
            <a:rPr lang="en-US" sz="1400" kern="1200"/>
            <a:t>for</a:t>
          </a:r>
          <a:r>
            <a:rPr lang="zh-CN" sz="1400" kern="1200"/>
            <a:t> </a:t>
          </a:r>
          <a:r>
            <a:rPr lang="en-US" sz="1400" kern="1200"/>
            <a:t>each</a:t>
          </a:r>
          <a:r>
            <a:rPr lang="zh-CN" sz="1400" kern="1200"/>
            <a:t> </a:t>
          </a:r>
          <a:r>
            <a:rPr lang="en-US" sz="1400" kern="1200"/>
            <a:t>loan</a:t>
          </a:r>
          <a:r>
            <a:rPr lang="zh-CN" sz="1400" kern="1200"/>
            <a:t> </a:t>
          </a:r>
          <a:r>
            <a:rPr lang="en-US" sz="1400" kern="1200"/>
            <a:t>transaction,</a:t>
          </a:r>
          <a:r>
            <a:rPr lang="zh-CN" sz="1400" kern="1200"/>
            <a:t> </a:t>
          </a:r>
          <a:r>
            <a:rPr lang="en-US" sz="1400" kern="1200"/>
            <a:t>whether</a:t>
          </a:r>
          <a:r>
            <a:rPr lang="zh-CN" sz="1400" kern="1200"/>
            <a:t> </a:t>
          </a:r>
          <a:r>
            <a:rPr lang="en-US" sz="1400" kern="1200"/>
            <a:t>the</a:t>
          </a:r>
          <a:r>
            <a:rPr lang="zh-CN" sz="1400" kern="1200"/>
            <a:t> </a:t>
          </a:r>
          <a:r>
            <a:rPr lang="en-US" sz="1400" kern="1200"/>
            <a:t>customer</a:t>
          </a:r>
          <a:r>
            <a:rPr lang="zh-CN" sz="1400" kern="1200"/>
            <a:t> </a:t>
          </a:r>
          <a:r>
            <a:rPr lang="en-US" sz="1400" kern="1200"/>
            <a:t>will</a:t>
          </a:r>
          <a:r>
            <a:rPr lang="zh-CN" sz="1400" kern="1200"/>
            <a:t> </a:t>
          </a:r>
          <a:r>
            <a:rPr lang="en-US" sz="1400" kern="1200"/>
            <a:t>be</a:t>
          </a:r>
          <a:r>
            <a:rPr lang="zh-CN" sz="1400" kern="1200"/>
            <a:t> </a:t>
          </a:r>
          <a:r>
            <a:rPr lang="en-US" sz="1400" kern="1200"/>
            <a:t>paying</a:t>
          </a:r>
          <a:r>
            <a:rPr lang="zh-CN" sz="1400" kern="1200"/>
            <a:t> </a:t>
          </a:r>
          <a:r>
            <a:rPr lang="en-US" sz="1400" kern="1200"/>
            <a:t>back</a:t>
          </a:r>
          <a:r>
            <a:rPr lang="zh-CN" sz="1400" kern="1200"/>
            <a:t> </a:t>
          </a:r>
          <a:r>
            <a:rPr lang="en-US" sz="1400" kern="1200"/>
            <a:t>the</a:t>
          </a:r>
          <a:r>
            <a:rPr lang="zh-CN" sz="1400" kern="1200"/>
            <a:t> </a:t>
          </a:r>
          <a:r>
            <a:rPr lang="en-US" sz="1400" kern="1200"/>
            <a:t>loaned</a:t>
          </a:r>
          <a:r>
            <a:rPr lang="zh-CN" sz="1400" kern="1200"/>
            <a:t> </a:t>
          </a:r>
          <a:r>
            <a:rPr lang="en-US" sz="1400" kern="1200"/>
            <a:t>amount</a:t>
          </a:r>
          <a:r>
            <a:rPr lang="zh-CN" sz="1400" kern="1200"/>
            <a:t> </a:t>
          </a:r>
          <a:r>
            <a:rPr lang="en-US" sz="1400" kern="1200"/>
            <a:t>within</a:t>
          </a:r>
          <a:r>
            <a:rPr lang="zh-CN" sz="1400" kern="1200"/>
            <a:t> </a:t>
          </a:r>
          <a:r>
            <a:rPr lang="en-US" sz="1400" kern="1200"/>
            <a:t>5</a:t>
          </a:r>
          <a:r>
            <a:rPr lang="zh-CN" sz="1400" kern="1200"/>
            <a:t> </a:t>
          </a:r>
          <a:r>
            <a:rPr lang="en-US" sz="1400" kern="1200"/>
            <a:t>days</a:t>
          </a:r>
          <a:r>
            <a:rPr lang="zh-CN" sz="1400" kern="1200"/>
            <a:t> </a:t>
          </a:r>
          <a:r>
            <a:rPr lang="en-US" sz="1400" kern="1200"/>
            <a:t>of</a:t>
          </a:r>
          <a:r>
            <a:rPr lang="zh-CN" sz="1400" kern="1200"/>
            <a:t> </a:t>
          </a:r>
          <a:r>
            <a:rPr lang="en-US" sz="1400" kern="1200"/>
            <a:t>insurance</a:t>
          </a:r>
          <a:r>
            <a:rPr lang="zh-CN" sz="1400" kern="1200"/>
            <a:t> </a:t>
          </a:r>
          <a:r>
            <a:rPr lang="en-US" sz="1400" kern="1200"/>
            <a:t>of</a:t>
          </a:r>
          <a:r>
            <a:rPr lang="zh-CN" sz="1400" kern="1200"/>
            <a:t> </a:t>
          </a:r>
          <a:r>
            <a:rPr lang="en-US" sz="1400" kern="1200"/>
            <a:t>loan.</a:t>
          </a:r>
          <a:r>
            <a:rPr lang="zh-CN" sz="1400" kern="1200"/>
            <a:t> </a:t>
          </a:r>
          <a:endParaRPr lang="en-US" sz="1400" kern="1200"/>
        </a:p>
      </dsp:txBody>
      <dsp:txXfrm>
        <a:off x="1738691" y="1194332"/>
        <a:ext cx="3077276" cy="1305511"/>
      </dsp:txXfrm>
    </dsp:sp>
    <dsp:sp modelId="{2F9C7280-FE81-42F7-B6C7-72845C051725}">
      <dsp:nvSpPr>
        <dsp:cNvPr id="0" name=""/>
        <dsp:cNvSpPr/>
      </dsp:nvSpPr>
      <dsp:spPr>
        <a:xfrm>
          <a:off x="5352160" y="119433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9EFE1-EBE3-434E-9BFB-4136B71BA6ED}">
      <dsp:nvSpPr>
        <dsp:cNvPr id="0" name=""/>
        <dsp:cNvSpPr/>
      </dsp:nvSpPr>
      <dsp:spPr>
        <a:xfrm>
          <a:off x="5626317" y="146848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2D4C-39D5-4124-8849-8A763270676D}">
      <dsp:nvSpPr>
        <dsp:cNvPr id="0" name=""/>
        <dsp:cNvSpPr/>
      </dsp:nvSpPr>
      <dsp:spPr>
        <a:xfrm>
          <a:off x="6937423" y="119433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</a:t>
          </a:r>
          <a:r>
            <a:rPr lang="zh-CN" sz="1400" kern="1200"/>
            <a:t> </a:t>
          </a:r>
          <a:r>
            <a:rPr lang="en-US" sz="1400" kern="1200"/>
            <a:t>this</a:t>
          </a:r>
          <a:r>
            <a:rPr lang="zh-CN" sz="1400" kern="1200"/>
            <a:t> </a:t>
          </a:r>
          <a:r>
            <a:rPr lang="en-US" sz="1400" kern="1200"/>
            <a:t>case,</a:t>
          </a:r>
          <a:r>
            <a:rPr lang="zh-CN" sz="1400" kern="1200"/>
            <a:t> </a:t>
          </a:r>
          <a:r>
            <a:rPr lang="en-US" sz="1400" kern="1200"/>
            <a:t>Label</a:t>
          </a:r>
          <a:r>
            <a:rPr lang="zh-CN" sz="1400" kern="1200"/>
            <a:t> ‘</a:t>
          </a:r>
          <a:r>
            <a:rPr lang="en-US" sz="1400" kern="1200"/>
            <a:t>1</a:t>
          </a:r>
          <a:r>
            <a:rPr lang="zh-CN" sz="1400" kern="1200"/>
            <a:t>’ </a:t>
          </a:r>
          <a:r>
            <a:rPr lang="en-US" sz="1400" kern="1200"/>
            <a:t>indicates</a:t>
          </a:r>
          <a:r>
            <a:rPr lang="zh-CN" sz="1400" kern="1200"/>
            <a:t> </a:t>
          </a:r>
          <a:r>
            <a:rPr lang="en-US" sz="1400" kern="1200"/>
            <a:t>that</a:t>
          </a:r>
          <a:r>
            <a:rPr lang="zh-CN" sz="1400" kern="1200"/>
            <a:t> </a:t>
          </a:r>
          <a:r>
            <a:rPr lang="en-US" sz="1400" kern="1200"/>
            <a:t>the</a:t>
          </a:r>
          <a:r>
            <a:rPr lang="zh-CN" sz="1400" kern="1200"/>
            <a:t> </a:t>
          </a:r>
          <a:r>
            <a:rPr lang="en-US" sz="1400" kern="1200"/>
            <a:t>loan</a:t>
          </a:r>
          <a:r>
            <a:rPr lang="zh-CN" sz="1400" kern="1200"/>
            <a:t> </a:t>
          </a:r>
          <a:r>
            <a:rPr lang="en-US" sz="1400" kern="1200"/>
            <a:t>has</a:t>
          </a:r>
          <a:r>
            <a:rPr lang="zh-CN" sz="1400" kern="1200"/>
            <a:t> </a:t>
          </a:r>
          <a:r>
            <a:rPr lang="en-US" sz="1400" kern="1200"/>
            <a:t>been</a:t>
          </a:r>
          <a:r>
            <a:rPr lang="zh-CN" sz="1400" kern="1200"/>
            <a:t> </a:t>
          </a:r>
          <a:r>
            <a:rPr lang="en-US" sz="1400" kern="1200"/>
            <a:t>paid</a:t>
          </a:r>
          <a:r>
            <a:rPr lang="zh-CN" sz="1400" kern="1200"/>
            <a:t> </a:t>
          </a:r>
          <a:r>
            <a:rPr lang="en-US" sz="1400" kern="1200"/>
            <a:t>i.e.</a:t>
          </a:r>
          <a:r>
            <a:rPr lang="zh-CN" sz="1400" kern="1200"/>
            <a:t> </a:t>
          </a:r>
          <a:r>
            <a:rPr lang="en-US" sz="1400" kern="1200"/>
            <a:t>Non-</a:t>
          </a:r>
          <a:r>
            <a:rPr lang="zh-CN" sz="1400" kern="1200"/>
            <a:t> </a:t>
          </a:r>
          <a:r>
            <a:rPr lang="en-US" sz="1400" kern="1200"/>
            <a:t>defaulter,</a:t>
          </a:r>
          <a:r>
            <a:rPr lang="zh-CN" sz="1400" kern="1200"/>
            <a:t> </a:t>
          </a:r>
          <a:r>
            <a:rPr lang="en-US" sz="1400" kern="1200"/>
            <a:t>while,</a:t>
          </a:r>
          <a:r>
            <a:rPr lang="zh-CN" sz="1400" kern="1200"/>
            <a:t> </a:t>
          </a:r>
          <a:r>
            <a:rPr lang="en-US" sz="1400" kern="1200"/>
            <a:t>Label</a:t>
          </a:r>
          <a:r>
            <a:rPr lang="zh-CN" sz="1400" kern="1200"/>
            <a:t> ‘</a:t>
          </a:r>
          <a:r>
            <a:rPr lang="en-US" sz="1400" kern="1200"/>
            <a:t>0</a:t>
          </a:r>
          <a:r>
            <a:rPr lang="zh-CN" sz="1400" kern="1200"/>
            <a:t>’ </a:t>
          </a:r>
          <a:r>
            <a:rPr lang="en-US" sz="1400" kern="1200"/>
            <a:t>indicates</a:t>
          </a:r>
          <a:r>
            <a:rPr lang="zh-CN" sz="1400" kern="1200"/>
            <a:t> </a:t>
          </a:r>
          <a:r>
            <a:rPr lang="en-US" sz="1400" kern="1200"/>
            <a:t>that</a:t>
          </a:r>
          <a:r>
            <a:rPr lang="zh-CN" sz="1400" kern="1200"/>
            <a:t> </a:t>
          </a:r>
          <a:r>
            <a:rPr lang="en-US" sz="1400" kern="1200"/>
            <a:t>the</a:t>
          </a:r>
          <a:r>
            <a:rPr lang="zh-CN" sz="1400" kern="1200"/>
            <a:t> </a:t>
          </a:r>
          <a:r>
            <a:rPr lang="en-US" sz="1400" kern="1200"/>
            <a:t>loan</a:t>
          </a:r>
          <a:r>
            <a:rPr lang="zh-CN" sz="1400" kern="1200"/>
            <a:t> </a:t>
          </a:r>
          <a:r>
            <a:rPr lang="en-US" sz="1400" kern="1200"/>
            <a:t>has</a:t>
          </a:r>
          <a:r>
            <a:rPr lang="zh-CN" sz="1400" kern="1200"/>
            <a:t> </a:t>
          </a:r>
          <a:r>
            <a:rPr lang="en-US" sz="1400" kern="1200"/>
            <a:t>not</a:t>
          </a:r>
          <a:r>
            <a:rPr lang="zh-CN" sz="1400" kern="1200"/>
            <a:t> </a:t>
          </a:r>
          <a:r>
            <a:rPr lang="en-US" sz="1400" kern="1200"/>
            <a:t>been</a:t>
          </a:r>
          <a:r>
            <a:rPr lang="zh-CN" sz="1400" kern="1200"/>
            <a:t> </a:t>
          </a:r>
          <a:r>
            <a:rPr lang="en-US" sz="1400" kern="1200"/>
            <a:t>paid</a:t>
          </a:r>
          <a:r>
            <a:rPr lang="zh-CN" sz="1400" kern="1200"/>
            <a:t> </a:t>
          </a:r>
          <a:r>
            <a:rPr lang="en-US" sz="1400" kern="1200"/>
            <a:t>i.e.</a:t>
          </a:r>
          <a:r>
            <a:rPr lang="zh-CN" sz="1400" kern="1200"/>
            <a:t> </a:t>
          </a:r>
          <a:r>
            <a:rPr lang="en-US" sz="1400" kern="1200"/>
            <a:t>defaulter.</a:t>
          </a:r>
          <a:r>
            <a:rPr lang="zh-CN" sz="1400" kern="1200"/>
            <a:t>  </a:t>
          </a:r>
          <a:endParaRPr lang="en-US" sz="1400" kern="1200"/>
        </a:p>
      </dsp:txBody>
      <dsp:txXfrm>
        <a:off x="6937423" y="1194332"/>
        <a:ext cx="3077276" cy="1305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C898E-8EB3-448A-B0E4-D67D8314EC46}">
      <dsp:nvSpPr>
        <dsp:cNvPr id="0" name=""/>
        <dsp:cNvSpPr/>
      </dsp:nvSpPr>
      <dsp:spPr>
        <a:xfrm>
          <a:off x="2154471" y="899169"/>
          <a:ext cx="464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02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4120" y="942415"/>
        <a:ext cx="24731" cy="4946"/>
      </dsp:txXfrm>
    </dsp:sp>
    <dsp:sp modelId="{E90FC0CC-0362-4C1B-B2AC-579501FB2211}">
      <dsp:nvSpPr>
        <dsp:cNvPr id="0" name=""/>
        <dsp:cNvSpPr/>
      </dsp:nvSpPr>
      <dsp:spPr>
        <a:xfrm>
          <a:off x="5712" y="299721"/>
          <a:ext cx="2150558" cy="1290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79" tIns="110614" rIns="105379" bIns="11061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Loading Dataset</a:t>
          </a:r>
        </a:p>
      </dsp:txBody>
      <dsp:txXfrm>
        <a:off x="5712" y="299721"/>
        <a:ext cx="2150558" cy="1290335"/>
      </dsp:txXfrm>
    </dsp:sp>
    <dsp:sp modelId="{177E776C-3BE4-4B35-A99A-291DA89C092E}">
      <dsp:nvSpPr>
        <dsp:cNvPr id="0" name=""/>
        <dsp:cNvSpPr/>
      </dsp:nvSpPr>
      <dsp:spPr>
        <a:xfrm>
          <a:off x="4799659" y="899169"/>
          <a:ext cx="464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0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9308" y="942415"/>
        <a:ext cx="24731" cy="4946"/>
      </dsp:txXfrm>
    </dsp:sp>
    <dsp:sp modelId="{4D97DFBD-F867-4304-A92E-4E2FDE6CEE4F}">
      <dsp:nvSpPr>
        <dsp:cNvPr id="0" name=""/>
        <dsp:cNvSpPr/>
      </dsp:nvSpPr>
      <dsp:spPr>
        <a:xfrm>
          <a:off x="2650900" y="299721"/>
          <a:ext cx="2150558" cy="129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79" tIns="110614" rIns="105379" bIns="11061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Finding null values, duplicate values, negative values and zeros.</a:t>
          </a:r>
        </a:p>
      </dsp:txBody>
      <dsp:txXfrm>
        <a:off x="2650900" y="299721"/>
        <a:ext cx="2150558" cy="1290335"/>
      </dsp:txXfrm>
    </dsp:sp>
    <dsp:sp modelId="{066C3264-02E4-4077-B279-F710EAEB2A6B}">
      <dsp:nvSpPr>
        <dsp:cNvPr id="0" name=""/>
        <dsp:cNvSpPr/>
      </dsp:nvSpPr>
      <dsp:spPr>
        <a:xfrm>
          <a:off x="1080992" y="1588256"/>
          <a:ext cx="5290375" cy="464028"/>
        </a:xfrm>
        <a:custGeom>
          <a:avLst/>
          <a:gdLst/>
          <a:ahLst/>
          <a:cxnLst/>
          <a:rect l="0" t="0" r="0" b="0"/>
          <a:pathLst>
            <a:path>
              <a:moveTo>
                <a:pt x="5290375" y="0"/>
              </a:moveTo>
              <a:lnTo>
                <a:pt x="5290375" y="249114"/>
              </a:lnTo>
              <a:lnTo>
                <a:pt x="0" y="249114"/>
              </a:lnTo>
              <a:lnTo>
                <a:pt x="0" y="46402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3343" y="1817797"/>
        <a:ext cx="265672" cy="4946"/>
      </dsp:txXfrm>
    </dsp:sp>
    <dsp:sp modelId="{39568057-FE98-47F7-9755-5616DA70B8CC}">
      <dsp:nvSpPr>
        <dsp:cNvPr id="0" name=""/>
        <dsp:cNvSpPr/>
      </dsp:nvSpPr>
      <dsp:spPr>
        <a:xfrm>
          <a:off x="5296088" y="299721"/>
          <a:ext cx="2150558" cy="12903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79" tIns="110614" rIns="105379" bIns="11061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Visualization</a:t>
          </a:r>
        </a:p>
      </dsp:txBody>
      <dsp:txXfrm>
        <a:off x="5296088" y="299721"/>
        <a:ext cx="2150558" cy="1290335"/>
      </dsp:txXfrm>
    </dsp:sp>
    <dsp:sp modelId="{25967F48-13EB-4785-86E0-E9085BED3D06}">
      <dsp:nvSpPr>
        <dsp:cNvPr id="0" name=""/>
        <dsp:cNvSpPr/>
      </dsp:nvSpPr>
      <dsp:spPr>
        <a:xfrm>
          <a:off x="2154471" y="2684133"/>
          <a:ext cx="464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02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4120" y="2727379"/>
        <a:ext cx="24731" cy="4946"/>
      </dsp:txXfrm>
    </dsp:sp>
    <dsp:sp modelId="{70477E52-CDAF-4A9E-9F19-16D914105034}">
      <dsp:nvSpPr>
        <dsp:cNvPr id="0" name=""/>
        <dsp:cNvSpPr/>
      </dsp:nvSpPr>
      <dsp:spPr>
        <a:xfrm>
          <a:off x="5712" y="2084685"/>
          <a:ext cx="2150558" cy="12903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79" tIns="110614" rIns="105379" bIns="11061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Finding Outliers</a:t>
          </a:r>
        </a:p>
      </dsp:txBody>
      <dsp:txXfrm>
        <a:off x="5712" y="2084685"/>
        <a:ext cx="2150558" cy="1290335"/>
      </dsp:txXfrm>
    </dsp:sp>
    <dsp:sp modelId="{2E5E225E-1CEE-404D-8959-D7B2122BD814}">
      <dsp:nvSpPr>
        <dsp:cNvPr id="0" name=""/>
        <dsp:cNvSpPr/>
      </dsp:nvSpPr>
      <dsp:spPr>
        <a:xfrm>
          <a:off x="4799659" y="2684133"/>
          <a:ext cx="464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02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9308" y="2727379"/>
        <a:ext cx="24731" cy="4946"/>
      </dsp:txXfrm>
    </dsp:sp>
    <dsp:sp modelId="{758DB1DA-250B-4D25-94B4-9860018348AD}">
      <dsp:nvSpPr>
        <dsp:cNvPr id="0" name=""/>
        <dsp:cNvSpPr/>
      </dsp:nvSpPr>
      <dsp:spPr>
        <a:xfrm>
          <a:off x="2650900" y="2084685"/>
          <a:ext cx="2150558" cy="12903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79" tIns="110614" rIns="105379" bIns="11061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Finding Skewness</a:t>
          </a:r>
        </a:p>
      </dsp:txBody>
      <dsp:txXfrm>
        <a:off x="2650900" y="2084685"/>
        <a:ext cx="2150558" cy="1290335"/>
      </dsp:txXfrm>
    </dsp:sp>
    <dsp:sp modelId="{7B35EE29-DD03-4914-956B-A6560F153C18}">
      <dsp:nvSpPr>
        <dsp:cNvPr id="0" name=""/>
        <dsp:cNvSpPr/>
      </dsp:nvSpPr>
      <dsp:spPr>
        <a:xfrm>
          <a:off x="1080992" y="3373220"/>
          <a:ext cx="5290375" cy="464028"/>
        </a:xfrm>
        <a:custGeom>
          <a:avLst/>
          <a:gdLst/>
          <a:ahLst/>
          <a:cxnLst/>
          <a:rect l="0" t="0" r="0" b="0"/>
          <a:pathLst>
            <a:path>
              <a:moveTo>
                <a:pt x="5290375" y="0"/>
              </a:moveTo>
              <a:lnTo>
                <a:pt x="5290375" y="249114"/>
              </a:lnTo>
              <a:lnTo>
                <a:pt x="0" y="249114"/>
              </a:lnTo>
              <a:lnTo>
                <a:pt x="0" y="464028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3343" y="3602761"/>
        <a:ext cx="265672" cy="4946"/>
      </dsp:txXfrm>
    </dsp:sp>
    <dsp:sp modelId="{B460F4DB-3F97-4880-AD84-C4E8F031A95A}">
      <dsp:nvSpPr>
        <dsp:cNvPr id="0" name=""/>
        <dsp:cNvSpPr/>
      </dsp:nvSpPr>
      <dsp:spPr>
        <a:xfrm>
          <a:off x="5296088" y="2084685"/>
          <a:ext cx="2150558" cy="1290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79" tIns="110614" rIns="105379" bIns="11061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Feature Engineering</a:t>
          </a:r>
        </a:p>
      </dsp:txBody>
      <dsp:txXfrm>
        <a:off x="5296088" y="2084685"/>
        <a:ext cx="2150558" cy="1290335"/>
      </dsp:txXfrm>
    </dsp:sp>
    <dsp:sp modelId="{50C7CD4D-8BEF-4907-A8AF-419D6F087529}">
      <dsp:nvSpPr>
        <dsp:cNvPr id="0" name=""/>
        <dsp:cNvSpPr/>
      </dsp:nvSpPr>
      <dsp:spPr>
        <a:xfrm>
          <a:off x="2154471" y="4469096"/>
          <a:ext cx="464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02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4120" y="4512343"/>
        <a:ext cx="24731" cy="4946"/>
      </dsp:txXfrm>
    </dsp:sp>
    <dsp:sp modelId="{D1066515-A282-4115-9A74-8C068C458C5F}">
      <dsp:nvSpPr>
        <dsp:cNvPr id="0" name=""/>
        <dsp:cNvSpPr/>
      </dsp:nvSpPr>
      <dsp:spPr>
        <a:xfrm>
          <a:off x="5712" y="3869649"/>
          <a:ext cx="2150558" cy="12903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79" tIns="110614" rIns="105379" bIns="11061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 Scaling</a:t>
          </a:r>
        </a:p>
      </dsp:txBody>
      <dsp:txXfrm>
        <a:off x="5712" y="3869649"/>
        <a:ext cx="2150558" cy="1290335"/>
      </dsp:txXfrm>
    </dsp:sp>
    <dsp:sp modelId="{D1B8D0BE-961E-4F29-94F3-90CBD68070FD}">
      <dsp:nvSpPr>
        <dsp:cNvPr id="0" name=""/>
        <dsp:cNvSpPr/>
      </dsp:nvSpPr>
      <dsp:spPr>
        <a:xfrm>
          <a:off x="4799659" y="4469096"/>
          <a:ext cx="464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402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9308" y="4512343"/>
        <a:ext cx="24731" cy="4946"/>
      </dsp:txXfrm>
    </dsp:sp>
    <dsp:sp modelId="{20E815F7-566C-4E75-9A22-9534B49C874E}">
      <dsp:nvSpPr>
        <dsp:cNvPr id="0" name=""/>
        <dsp:cNvSpPr/>
      </dsp:nvSpPr>
      <dsp:spPr>
        <a:xfrm>
          <a:off x="2650900" y="3869649"/>
          <a:ext cx="2150558" cy="12903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79" tIns="110614" rIns="105379" bIns="11061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 Building</a:t>
          </a:r>
        </a:p>
      </dsp:txBody>
      <dsp:txXfrm>
        <a:off x="2650900" y="3869649"/>
        <a:ext cx="2150558" cy="1290335"/>
      </dsp:txXfrm>
    </dsp:sp>
    <dsp:sp modelId="{1D906F7C-E28B-4051-B669-A733BF91AAF5}">
      <dsp:nvSpPr>
        <dsp:cNvPr id="0" name=""/>
        <dsp:cNvSpPr/>
      </dsp:nvSpPr>
      <dsp:spPr>
        <a:xfrm>
          <a:off x="5296088" y="3869649"/>
          <a:ext cx="2150558" cy="12903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79" tIns="110614" rIns="105379" bIns="11061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Hyperparameter Tuning</a:t>
          </a:r>
        </a:p>
      </dsp:txBody>
      <dsp:txXfrm>
        <a:off x="5296088" y="3869649"/>
        <a:ext cx="2150558" cy="12903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CCB6B-2272-402D-A6F1-89AB2B19792C}">
      <dsp:nvSpPr>
        <dsp:cNvPr id="0" name=""/>
        <dsp:cNvSpPr/>
      </dsp:nvSpPr>
      <dsp:spPr>
        <a:xfrm>
          <a:off x="9242" y="1073802"/>
          <a:ext cx="5524797" cy="220991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see that the difference between the accuracy and cv is the least for LogisticRegression but the AUC Score for it is the least. </a:t>
          </a:r>
        </a:p>
      </dsp:txBody>
      <dsp:txXfrm>
        <a:off x="1114202" y="1073802"/>
        <a:ext cx="3314878" cy="2209919"/>
      </dsp:txXfrm>
    </dsp:sp>
    <dsp:sp modelId="{4EF647FC-DBA7-4A17-9388-006A6A68CA83}">
      <dsp:nvSpPr>
        <dsp:cNvPr id="0" name=""/>
        <dsp:cNvSpPr/>
      </dsp:nvSpPr>
      <dsp:spPr>
        <a:xfrm>
          <a:off x="4981560" y="1073802"/>
          <a:ext cx="5524797" cy="220991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Hence, we choose ExtraTreesClassifier as our final model where in the difference between the accuracy and cv is higher by about 1% compared to LogisticRegression but it has the highest accuracy and the highest AUC Score. It also has the least false negative or type 2 error.</a:t>
          </a:r>
        </a:p>
      </dsp:txBody>
      <dsp:txXfrm>
        <a:off x="6086520" y="1073802"/>
        <a:ext cx="3314878" cy="220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3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7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7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4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26" r:id="rId6"/>
    <p:sldLayoutId id="2147483822" r:id="rId7"/>
    <p:sldLayoutId id="2147483823" r:id="rId8"/>
    <p:sldLayoutId id="2147483824" r:id="rId9"/>
    <p:sldLayoutId id="2147483825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ellenoirmag.blogspot.com/2012/03/frugal-files-spring-cleaning-for-you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DECCF-7163-5D4E-7B55-EDC8644F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443" r="-1" b="104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0" dirty="0">
                <a:latin typeface="Times New Roman"/>
                <a:cs typeface="Times New Roman"/>
              </a:rPr>
              <a:t>Micro Credit Defaulter</a:t>
            </a:r>
            <a:endParaRPr lang="en-US" sz="4800" b="0" dirty="0">
              <a:ea typeface="+mj-lt"/>
              <a:cs typeface="+mj-lt"/>
            </a:endParaRP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B97CD-D1EE-1F41-2E7E-C59AE58160DB}"/>
              </a:ext>
            </a:extLst>
          </p:cNvPr>
          <p:cNvSpPr txBox="1"/>
          <p:nvPr/>
        </p:nvSpPr>
        <p:spPr>
          <a:xfrm>
            <a:off x="9351158" y="6657945"/>
            <a:ext cx="284084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67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A9EA0-ECB8-C055-9A31-195B1AF7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0"/>
              <a:t>Exploratory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71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1DC7A-90ED-5173-0ADB-1C8D0D06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br>
              <a:rPr lang="en-US" sz="2800" b="0">
                <a:ea typeface="+mj-lt"/>
                <a:cs typeface="+mj-lt"/>
              </a:rPr>
            </a:br>
            <a:r>
              <a:rPr lang="en-US" sz="2800" b="0">
                <a:ea typeface="+mj-lt"/>
                <a:cs typeface="+mj-lt"/>
              </a:rPr>
              <a:t>Data Preprocessing Stages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773709D3-2AE4-0365-8D95-774A50D7A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84684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71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C57BE-B949-D1EC-2902-377C4CBD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 b="0">
                <a:ea typeface="+mj-lt"/>
                <a:cs typeface="+mj-lt"/>
              </a:rPr>
              <a:t>Exploratory 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D8B8F-05D4-3C22-4A1C-A02B61F1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IMPORTING NECESSARY LIBRARIES</a:t>
            </a:r>
          </a:p>
          <a:p>
            <a:r>
              <a:rPr lang="en-US" sz="1700" dirty="0">
                <a:latin typeface="Times New Roman"/>
                <a:cs typeface="Times New Roman"/>
              </a:rPr>
              <a:t>LOADING DATASET</a:t>
            </a:r>
            <a:endParaRPr lang="en-US" sz="1700" dirty="0">
              <a:ea typeface="+mn-lt"/>
              <a:cs typeface="+mn-lt"/>
            </a:endParaRPr>
          </a:p>
          <a:p>
            <a:r>
              <a:rPr lang="en-US" sz="1700" dirty="0">
                <a:latin typeface="Times New Roman"/>
                <a:cs typeface="Times New Roman"/>
              </a:rPr>
              <a:t>SHAPE OF OUR DATASET HAVING 209593 ROWS AND 37 COLUMNS</a:t>
            </a:r>
            <a:endParaRPr lang="en-US" sz="1700" dirty="0">
              <a:ea typeface="+mn-lt"/>
              <a:cs typeface="+mn-lt"/>
            </a:endParaRPr>
          </a:p>
          <a:p>
            <a:r>
              <a:rPr lang="en-US" sz="1700" dirty="0">
                <a:latin typeface="Times New Roman"/>
                <a:cs typeface="Times New Roman"/>
              </a:rPr>
              <a:t>CHECKING NULL VALUES AND DUPLICATES</a:t>
            </a:r>
          </a:p>
          <a:p>
            <a:r>
              <a:rPr lang="en-US" sz="1700" dirty="0">
                <a:latin typeface="Times New Roman"/>
                <a:cs typeface="Times New Roman"/>
              </a:rPr>
              <a:t>CHECKING BASIC INFO</a:t>
            </a:r>
          </a:p>
          <a:p>
            <a:endParaRPr lang="en-US" sz="1700">
              <a:latin typeface="Times New Roman"/>
              <a:cs typeface="Times New Roman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76BC8B2-90BF-6571-D4C8-199E5A47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44" y="625683"/>
            <a:ext cx="5495768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734EA-89A9-CC01-0E33-25C71FE2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 b="0">
                <a:ea typeface="+mj-lt"/>
                <a:cs typeface="+mj-lt"/>
              </a:rPr>
              <a:t>Exploratory Data 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63A3-0151-E0F9-D17A-6F3DD9A83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/>
              <a:t>CHECKING STATISTICAL PARAMETERS</a:t>
            </a:r>
          </a:p>
          <a:p>
            <a:r>
              <a:rPr lang="en-US" sz="1700"/>
              <a:t>REMOVING THE DUPLICATE MOBILE NUMBERS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7E75829-F74C-344A-1B29-258075D7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050568"/>
            <a:ext cx="6440424" cy="47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4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9097-E7A0-7AE0-B0A6-251E0B6A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Visualization</a:t>
            </a:r>
            <a:endParaRPr lang="en-US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01A50-A0D9-3D44-DBB1-5240FDE0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>
                <a:ea typeface="+mj-lt"/>
                <a:cs typeface="+mj-lt"/>
              </a:rPr>
              <a:t>Rental30 vs Label:</a:t>
            </a:r>
            <a:endParaRPr lang="en-US" sz="3400" b="0" dirty="0">
              <a:ea typeface="+mj-lt"/>
              <a:cs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FF2B-9F15-FE32-D890-85D58204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We see that the people who maintain good and average balance have a higher chance of paying back the credit amount, were as people with zero balance default the payments the most.</a:t>
            </a:r>
            <a:endParaRPr lang="en-US" sz="1700"/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0618C3-29FD-CC71-1B9C-7EC7752A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86164"/>
            <a:ext cx="6440424" cy="48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EEBD7-1800-8A0D-062E-9C3B5E9F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Rental90 vs Label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D353-759D-37FD-D81E-AE8637E2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that the people who maintain good and average balance have a higher chance of paying back the credit amount, were as people with zero balance default the payments the most.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BA8048-CC2A-8A18-CC0B-AF2A4E01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86164"/>
            <a:ext cx="6440424" cy="48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5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A1353-284D-411D-318A-D8F4715B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last_rech_date_ma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23D7-5E73-8EE7-6FCE-53FA49F5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customers whose accounts are expiring between a week to a quarter are the once who default the payments the most.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68251F-79A7-003B-EDA2-9C35270F3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05659"/>
            <a:ext cx="6440424" cy="49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02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4D96E-DC7E-0676-3698-C98BF761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last_rech_date_da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DE47-1AC7-8167-86F5-5B671A43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a similar trend as we saw in last_rech_date_ma.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23D166-E589-815A-8B97-F483DE3E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08082"/>
            <a:ext cx="6440424" cy="49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51BAB-77EE-4474-F9A1-C97589CC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cnt_loans30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E4A7-6826-6035-8009-6FBC57D9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that people with low loans tend to default the payments the most.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EAEF6DD-2465-B1E7-7C95-9828DE92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066669"/>
            <a:ext cx="6440424" cy="46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6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6BF8B-8FFC-8936-7BB9-44249B9CC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0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41813-D977-8120-0BE5-A30341DB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cnt_loans90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06BE-7CE8-62B4-EB9E-D70375DF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a similar trend where in people with low loans tend to default the payments the most.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5C5410-84DE-3652-1FD2-83F47E03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050569"/>
            <a:ext cx="6440424" cy="47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9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54341-94D6-B0B7-3840-058FA138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cnt_ma_rech30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4D1A-48E8-B371-23DD-C52EB06B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From above, we see that the people who recharge less are the once who default the payments the most.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0EA893-5DD2-9231-25BC-48B5A40F9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40392"/>
            <a:ext cx="6440424" cy="49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5C7B1-C3E9-925C-0B26-E8646A53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cnt_ma_rech90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E43-DE28-701C-F042-4749FF9C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a similar trend, where in people who recharge less tend to default the most.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192765-7F57-E280-BA38-554393A1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40392"/>
            <a:ext cx="6440424" cy="49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9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71121-36E7-8F03-DFAD-A45E5303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cnt_da_rech30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C5C7-A2C4-0139-8ACE-C515ABFE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people with more than 5 recharges tend to default the most.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C6F1C73-388B-F1ED-2963-B93DB453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809053"/>
            <a:ext cx="6440424" cy="51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6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757AD-57EC-B356-837E-6D66644A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cnt_da_rech90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B6E2-91AD-9781-5A8C-17509A88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a similar trend where in people with more than 5 recharges are the once who default the payments the most.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E39D8B-7410-98A7-3D54-37EE6110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809053"/>
            <a:ext cx="6440424" cy="51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7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9BDD7-1568-931C-683D-AAAA8C62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maxamnt_loans30 vs label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1CEE-BE22-05A6-4DC2-7FAF53CC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that the customers who take medium loans are the once, who default the payments most and people who do not take a loan do not default the payments.</a:t>
            </a:r>
          </a:p>
          <a:p>
            <a:endParaRPr lang="en-US" sz="17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1FD8637-9218-F3AB-298E-2FC9892B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661996"/>
            <a:ext cx="6440424" cy="54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04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0CD8F-3EF0-790C-26FB-E3647BC7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maxamnt_loans90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51BD-E029-9710-2CFA-7B400D13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a similar trend where medium loan takers default the payments the most and people with no loans do not.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520C60-326E-654D-1EF9-D9D67C33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661996"/>
            <a:ext cx="6440424" cy="54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8EA62-0E39-9F98-F2A0-1C819E9E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Payback90 vs label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9ABFAB-4568-8CC6-A5A1-D0301168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 dirty="0"/>
              <a:t>We see people wo pay the loans in 1-5 days tend to default the payments the least.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9FBD91-557E-1969-4577-C8E25FEB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442" y="625683"/>
            <a:ext cx="5421171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9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8697-B1FB-99C2-5921-30036E2A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Payback30 vs label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6E1B-2514-7688-1AB9-35AE3C78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a similar trend where in 0 days or no loan/not paid yet contains the highest number of defaulters and paid in 1-5 the least.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4ED4CF-77F7-23D9-6995-26FDE898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442" y="625683"/>
            <a:ext cx="5421171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E0707-6DB9-1DC4-FCCD-E2C96D0A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Outliers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9F65-2817-D290-0C53-1D3D3015F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/>
              <a:t>We see presence of outliers in almost all the columns and in a huge numbers.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2656C09-8534-5F5C-034F-1F85F503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565802"/>
            <a:ext cx="6440424" cy="36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F5287-B856-292A-6272-E584B9B4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E312B-5559-98E6-919D-87629DEE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lIns="109728" tIns="109728" rIns="109728" bIns="91440">
            <a:normAutofit/>
          </a:bodyPr>
          <a:lstStyle/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altLang="zh-CN" sz="1200" dirty="0">
                <a:latin typeface="Times New Roman"/>
                <a:cs typeface="Times New Roman"/>
              </a:rPr>
              <a:t>A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Microfinance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Institution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(MFI)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organization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that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offers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financial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services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to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low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income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populations.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MFS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becomes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  <a:r>
              <a:rPr lang="en-US" altLang="zh-CN" sz="1200" dirty="0">
                <a:latin typeface="Times New Roman"/>
                <a:cs typeface="Times New Roman"/>
              </a:rPr>
              <a:t>very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useful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when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targeting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especially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 </a:t>
            </a:r>
            <a:r>
              <a:rPr lang="en-US" altLang="zh-CN" sz="1200" dirty="0">
                <a:latin typeface="Times New Roman"/>
                <a:cs typeface="Times New Roman"/>
              </a:rPr>
              <a:t>unbanked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poor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families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living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remote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areas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with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not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much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sources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income. 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Microfinance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services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(MFS)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provided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MFI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are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Group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Loans,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Agricultural</a:t>
            </a:r>
            <a:r>
              <a:rPr lang="zh-CN" altLang="en-US" sz="1200" dirty="0">
                <a:latin typeface="Times New Roman"/>
                <a:cs typeface="Times New Roman"/>
              </a:rPr>
              <a:t> </a:t>
            </a:r>
            <a:r>
              <a:rPr lang="en-US" altLang="zh-CN" sz="1200" dirty="0">
                <a:latin typeface="Times New Roman"/>
                <a:cs typeface="Times New Roman"/>
              </a:rPr>
              <a:t>Loans,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Individual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Business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Loans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and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so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on.</a:t>
            </a:r>
            <a:r>
              <a:rPr lang="zh-CN" altLang="en-US" sz="1200" dirty="0">
                <a:latin typeface="Times New Roman"/>
                <a:cs typeface="Times New Roman"/>
              </a:rPr>
              <a:t> </a:t>
            </a:r>
            <a:endParaRPr lang="en-US" sz="12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altLang="zh-CN" sz="1200" dirty="0">
                <a:latin typeface="Times New Roman"/>
                <a:cs typeface="Times New Roman"/>
              </a:rPr>
              <a:t>Many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microfinance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institutions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(MFI),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experts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and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donors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are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supporting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idea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using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mobile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financial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services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(MFS),which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feel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are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more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convenient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and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efficient,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and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cost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saving,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than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traditional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high-touch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model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used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since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long for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purpose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delivering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microfinance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services.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Though,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MFI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industry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primarily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focusing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low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income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families and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are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very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useful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such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areas,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implementation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MFS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has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been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uneven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with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both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significant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challenges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and successes.</a:t>
            </a:r>
            <a:r>
              <a:rPr lang="zh-CN" altLang="en-US" sz="1200" dirty="0">
                <a:latin typeface="Times New Roman"/>
                <a:cs typeface="Times New Roman"/>
              </a:rPr>
              <a:t> </a:t>
            </a:r>
            <a:endParaRPr lang="en-US" sz="12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altLang="zh-CN" sz="1200" dirty="0">
                <a:latin typeface="Times New Roman"/>
                <a:cs typeface="Times New Roman"/>
              </a:rPr>
              <a:t>We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are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working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with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one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such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client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that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Telecom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Industry.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are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fixed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wireless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telecommunications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network</a:t>
            </a:r>
            <a:r>
              <a:rPr lang="zh-CN" altLang="en-US" sz="1200" dirty="0">
                <a:latin typeface="Times New Roman"/>
                <a:cs typeface="Times New Roman"/>
              </a:rPr>
              <a:t> </a:t>
            </a:r>
            <a:r>
              <a:rPr lang="en-US" altLang="zh-CN" sz="1200" dirty="0">
                <a:latin typeface="Times New Roman"/>
                <a:cs typeface="Times New Roman"/>
              </a:rPr>
              <a:t>provider.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have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launched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various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products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and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have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developed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its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business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and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organization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based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budget</a:t>
            </a:r>
            <a:r>
              <a:rPr lang="zh-CN" altLang="en-US" sz="1200" dirty="0">
                <a:latin typeface="Times New Roman"/>
                <a:cs typeface="Times New Roman"/>
              </a:rPr>
              <a:t> </a:t>
            </a:r>
            <a:r>
              <a:rPr lang="en-US" altLang="zh-CN" sz="1200" dirty="0">
                <a:latin typeface="Times New Roman"/>
                <a:cs typeface="Times New Roman"/>
              </a:rPr>
              <a:t>operator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model,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offering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better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products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Lower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Prices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to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all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value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conscious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customers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through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strategy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disruptive</a:t>
            </a:r>
            <a:r>
              <a:rPr lang="zh-CN" altLang="en-US" sz="1200" dirty="0">
                <a:latin typeface="Times New Roman"/>
                <a:cs typeface="Times New Roman"/>
              </a:rPr>
              <a:t> </a:t>
            </a:r>
            <a:r>
              <a:rPr lang="en-US" altLang="zh-CN" sz="1200" dirty="0">
                <a:latin typeface="Times New Roman"/>
                <a:cs typeface="Times New Roman"/>
              </a:rPr>
              <a:t>innovation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that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focuses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subscriber.</a:t>
            </a:r>
            <a:r>
              <a:rPr lang="zh-CN" altLang="en-US" sz="1200" dirty="0">
                <a:latin typeface="Times New Roman"/>
                <a:cs typeface="Times New Roman"/>
              </a:rPr>
              <a:t> </a:t>
            </a:r>
            <a:endParaRPr lang="en-US" sz="12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altLang="zh-CN" sz="1200" dirty="0">
                <a:latin typeface="Times New Roman"/>
                <a:cs typeface="Times New Roman"/>
              </a:rPr>
              <a:t>They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are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collaborating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with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MFI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to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provide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micro-credit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mobile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balances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to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paid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back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5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days.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Consumer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is believed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to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defaulter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deviates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from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path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paying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back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loaned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amount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within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time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duration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5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days. For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loan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amount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5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(in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Indonesian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Rupiah),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payback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amount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should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6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(in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Indonesian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Rupiah),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while,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for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loan amount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of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10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(in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Indonesian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Rupiah),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the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payback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amount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should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be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12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(in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Indonesian</a:t>
            </a:r>
            <a:r>
              <a:rPr lang="zh-CN" altLang="en-US" sz="1200" dirty="0">
                <a:latin typeface="Times New Roman"/>
                <a:cs typeface="Times New Roman"/>
              </a:rPr>
              <a:t> </a:t>
            </a:r>
            <a:r>
              <a:rPr lang="en-US" altLang="zh-CN" sz="1200" dirty="0">
                <a:latin typeface="Times New Roman"/>
                <a:cs typeface="Times New Roman"/>
              </a:rPr>
              <a:t>Rupiah).</a:t>
            </a:r>
            <a:endParaRPr lang="en-US" sz="12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801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56791-18FD-9214-F3DB-1D49F720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/>
              <a:t>Checking skewness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ECEC-254E-3AEA-0192-388EF069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000" dirty="0"/>
              <a:t>Almost all the columns have skewness present.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5AF132-D17C-C5B6-51E7-DE14D3AC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029" y="633619"/>
            <a:ext cx="4817533" cy="323384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18F4A1B-9FB7-3086-195D-ECC2DFF1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997" y="3959302"/>
            <a:ext cx="2944623" cy="21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18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0C381-7576-9685-9436-CD2834DE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0">
                <a:ea typeface="+mj-lt"/>
                <a:cs typeface="+mj-lt"/>
              </a:rPr>
              <a:t>Correlations</a:t>
            </a:r>
            <a:endParaRPr lang="en-US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5465-B960-4124-CDC9-50242C37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We see a strong correlation between a lot of features from above, we would go ahead with dimensionality reduction technique PCA to reduce multicollinearity and reduce the dimensions as well.</a:t>
            </a:r>
          </a:p>
          <a:p>
            <a:endParaRPr lang="en-US" sz="17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BF105B-6A6F-7030-74D0-CFED50BE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43" y="625683"/>
            <a:ext cx="5722969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2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4E94-9F28-4CF2-5566-7BAECE20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Balancing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BD7E66-7679-EAB4-EB02-B0E3216C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 dirty="0"/>
              <a:t>The dataset is highly imbalanced and we'd have to balance it.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0A41FE-C622-1991-6185-F9F34598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469" y="625683"/>
            <a:ext cx="5969117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29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3A81-BBE8-D804-2486-ABB8131E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Data Modelling 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5331E1-E3EB-EFBB-5A10-F3A1021A5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the Data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3A89DC-118B-4DD9-CDC7-756197876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6013" y="3287849"/>
            <a:ext cx="4937125" cy="288474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52728-287E-3502-81F7-7D415A094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7C2356-95E2-9F12-7683-FBE79CF6F0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1C55FCE-740D-7D92-8A79-48E41DF4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1" y="3202451"/>
            <a:ext cx="4722282" cy="29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97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DB788-5B31-A352-011F-1290F2A6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ExtraTreeClassifier : </a:t>
            </a:r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80F7F44-EEF4-30F3-38CE-BD1F72D4C3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572" y="2288536"/>
            <a:ext cx="5596128" cy="379840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12BB16C-47A6-EAB3-4F85-698D1804E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10302" y="2949597"/>
            <a:ext cx="5596128" cy="24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86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4DB38-474E-713D-66B0-F3685FFD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GradientBoostingClassifier : 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56D5E03-0718-F781-7879-4A7534031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572" y="2288536"/>
            <a:ext cx="5596128" cy="379840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D24C6F4-B1E1-140B-B24B-60C9906C21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10302" y="3019548"/>
            <a:ext cx="5596128" cy="23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51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D0EB6-1CA7-7A3E-9F1F-0D6CA8C8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LogisticRegression : </a:t>
            </a:r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8A5263-84CC-36C9-E6B0-5FEFAC4FC2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572" y="2288536"/>
            <a:ext cx="5596128" cy="379840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843480C-8248-CE82-879A-E0C18A92A7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10302" y="2474639"/>
            <a:ext cx="5596128" cy="34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8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A8D08-621D-7B8F-B006-AF9E6CC4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Final Model: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67B16069-4BB6-86E9-077C-688258370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1967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402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501A6-B89A-9D00-819A-2E295CE7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Thanks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6BF8B-8FFC-8936-7BB9-44249B9CC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44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854B-9206-1242-B421-A8291E36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/>
                <a:cs typeface="Times New Roman"/>
              </a:rPr>
              <a:t>Problem Statement</a:t>
            </a:r>
            <a:endParaRPr lang="en-US" b="0" dirty="0">
              <a:ea typeface="+mj-lt"/>
              <a:cs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71152B-020C-6CFC-F9D3-CF896587DB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35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10241-B81A-4F09-E400-43920BA1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0"/>
              <a:t>Initial Understanding of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10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EA344-DAA9-5152-AEAB-D742C4DB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0">
                <a:latin typeface="Times New Roman"/>
                <a:cs typeface="Times New Roman"/>
              </a:rPr>
              <a:t>Initial understanding of dataset</a:t>
            </a:r>
            <a:endParaRPr lang="en-US" sz="6000" b="0">
              <a:ea typeface="+mj-lt"/>
              <a:cs typeface="+mj-lt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F201-B41B-3C2F-45FD-4565DC5A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lIns="109728" tIns="109728" rIns="109728" bIns="91440" anchor="ctr">
            <a:normAutofit fontScale="62500" lnSpcReduction="20000"/>
          </a:bodyPr>
          <a:lstStyle/>
          <a:p>
            <a:endParaRPr lang="en-US" sz="2000"/>
          </a:p>
          <a:p>
            <a:pPr>
              <a:lnSpc>
                <a:spcPct val="90000"/>
              </a:lnSpc>
              <a:buFont typeface="Wingdings,Sans-Serif" panose="020B060402020202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o Null values in the dataset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Wingdings,Sans-Serif" panose="020B0604020202020204" pitchFamily="34" charset="0"/>
              <a:buChar char="Ø"/>
            </a:pPr>
            <a:r>
              <a:rPr lang="en-US" altLang="zh-CN" dirty="0">
                <a:latin typeface="Times New Roman"/>
                <a:cs typeface="Times New Roman"/>
              </a:rPr>
              <a:t>There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may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be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some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customers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with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no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loan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altLang="zh-CN" dirty="0">
                <a:latin typeface="Times New Roman"/>
                <a:cs typeface="Times New Roman"/>
              </a:rPr>
              <a:t>history.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Wingdings,Sans-Serif" panose="020B060402020202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On analysis we got that t</a:t>
            </a:r>
            <a:r>
              <a:rPr lang="en-US" altLang="zh-CN" dirty="0">
                <a:latin typeface="Times New Roman"/>
                <a:cs typeface="Times New Roman"/>
              </a:rPr>
              <a:t>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dataset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imbalanced.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Labe</a:t>
            </a:r>
            <a:r>
              <a:rPr lang="en-US" dirty="0">
                <a:latin typeface="Times New Roman"/>
                <a:cs typeface="Times New Roman"/>
              </a:rPr>
              <a:t> ’</a:t>
            </a:r>
            <a:r>
              <a:rPr lang="en-US" altLang="zh-CN" dirty="0">
                <a:latin typeface="Times New Roman"/>
                <a:cs typeface="Times New Roman"/>
              </a:rPr>
              <a:t>1’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altLang="zh-CN" dirty="0">
                <a:latin typeface="Times New Roman"/>
                <a:cs typeface="Times New Roman"/>
              </a:rPr>
              <a:t>has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approximately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87.5%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records,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while,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label</a:t>
            </a:r>
            <a:r>
              <a:rPr lang="en-US" dirty="0">
                <a:latin typeface="Times New Roman"/>
                <a:cs typeface="Times New Roman"/>
              </a:rPr>
              <a:t> ‘0’ </a:t>
            </a:r>
            <a:r>
              <a:rPr lang="en-US" altLang="zh-CN" dirty="0">
                <a:latin typeface="Times New Roman"/>
                <a:cs typeface="Times New Roman"/>
              </a:rPr>
              <a:t>has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approximately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12.5%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altLang="zh-CN" dirty="0">
                <a:latin typeface="Times New Roman"/>
                <a:cs typeface="Times New Roman"/>
              </a:rPr>
              <a:t>records.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Wingdings,Sans-Serif" panose="020B0604020202020204" pitchFamily="34" charset="0"/>
              <a:buChar char="Ø"/>
            </a:pPr>
            <a:r>
              <a:rPr lang="en-US" altLang="zh-CN" dirty="0">
                <a:latin typeface="Times New Roman"/>
                <a:cs typeface="Times New Roman"/>
              </a:rPr>
              <a:t>For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some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features,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there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may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be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values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which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might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not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be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realistic.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we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altLang="zh-CN" dirty="0">
                <a:latin typeface="Times New Roman"/>
                <a:cs typeface="Times New Roman"/>
              </a:rPr>
              <a:t>have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treat</a:t>
            </a:r>
            <a:r>
              <a:rPr lang="en-US" dirty="0">
                <a:latin typeface="Times New Roman"/>
                <a:cs typeface="Times New Roman"/>
              </a:rPr>
              <a:t>ed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altLang="zh-CN" dirty="0">
                <a:latin typeface="Times New Roman"/>
                <a:cs typeface="Times New Roman"/>
              </a:rPr>
              <a:t>them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with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suitable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altLang="zh-CN" dirty="0">
                <a:latin typeface="Times New Roman"/>
                <a:cs typeface="Times New Roman"/>
              </a:rPr>
              <a:t>explanation.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Wingdings,Sans-Serif" panose="020B060402020202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There are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altLang="zh-CN" dirty="0">
                <a:latin typeface="Times New Roman"/>
                <a:cs typeface="Times New Roman"/>
              </a:rPr>
              <a:t>outliers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some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features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which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cs typeface="Times New Roman"/>
              </a:rPr>
              <a:t>we</a:t>
            </a:r>
            <a:r>
              <a:rPr lang="zh-CN" altLang="en-US" dirty="0">
                <a:latin typeface="Times New Roman"/>
                <a:cs typeface="Times New Roman"/>
              </a:rPr>
              <a:t> </a:t>
            </a:r>
            <a:r>
              <a:rPr lang="en-US" altLang="zh-CN" dirty="0">
                <a:latin typeface="Times New Roman"/>
                <a:cs typeface="Times New Roman"/>
              </a:rPr>
              <a:t>need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handle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per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our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understanding.</a:t>
            </a:r>
            <a:r>
              <a:rPr lang="en-US" dirty="0">
                <a:latin typeface="Times New Roman"/>
                <a:cs typeface="Times New Roman"/>
              </a:rPr>
              <a:t> we will use quantile calculation to remove it or impute them with median.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Wingdings,Sans-Serif" panose="020B060402020202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There is skewness in some features which needs to be removed. we will treat it by using power transformation.</a:t>
            </a:r>
            <a:endParaRPr lang="en-US" altLang="zh-CN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9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D948-B051-628A-0EE1-2E4117E5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8000" b="0"/>
            </a:br>
            <a:r>
              <a:rPr lang="en-US" sz="8000" b="0"/>
              <a:t>Tools Used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65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5F1B3-1E21-282D-D15F-22C56AB4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br>
              <a:rPr lang="en-US" sz="3400" b="0">
                <a:ea typeface="+mj-lt"/>
                <a:cs typeface="+mj-lt"/>
              </a:rPr>
            </a:br>
            <a:r>
              <a:rPr lang="en-US" sz="3400" b="0">
                <a:latin typeface="Arial"/>
                <a:cs typeface="Arial"/>
              </a:rPr>
              <a:t>Tools Used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3047-83EC-E465-B40B-D0E993BB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lIns="109728" tIns="109728" rIns="109728" bIns="9144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latin typeface="Times New Roman"/>
                <a:cs typeface="Times New Roman"/>
              </a:rPr>
              <a:t> Python(Jupyter) </a:t>
            </a:r>
            <a:endParaRPr lang="en-US" sz="17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sz="1700" dirty="0">
                <a:latin typeface="Times New Roman"/>
                <a:cs typeface="Times New Roman"/>
              </a:rPr>
              <a:t> NumPy</a:t>
            </a:r>
            <a:endParaRPr lang="en-US" sz="17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sz="1700" dirty="0">
                <a:latin typeface="Times New Roman"/>
                <a:cs typeface="Times New Roman"/>
              </a:rPr>
              <a:t> Pandas</a:t>
            </a:r>
            <a:endParaRPr lang="en-US" sz="17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sz="1700" dirty="0">
                <a:latin typeface="Times New Roman"/>
                <a:cs typeface="Times New Roman"/>
              </a:rPr>
              <a:t> Sklearn</a:t>
            </a:r>
            <a:endParaRPr lang="en-US" sz="17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sz="1700" dirty="0">
                <a:latin typeface="Times New Roman"/>
                <a:cs typeface="Times New Roman"/>
              </a:rPr>
              <a:t> Matplotlib</a:t>
            </a:r>
            <a:endParaRPr lang="en-US" sz="17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sz="1700" dirty="0">
                <a:latin typeface="Times New Roman"/>
                <a:cs typeface="Times New Roman"/>
              </a:rPr>
              <a:t> Seaborn</a:t>
            </a:r>
            <a:endParaRPr lang="en-US" sz="17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sz="1700" dirty="0">
                <a:latin typeface="Times New Roman"/>
                <a:cs typeface="Times New Roman"/>
              </a:rPr>
              <a:t> Classification Models</a:t>
            </a:r>
            <a:endParaRPr lang="en-US" sz="17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sz="1700" dirty="0">
                <a:latin typeface="Times New Roman"/>
                <a:cs typeface="Times New Roman"/>
              </a:rPr>
              <a:t> Ensembling Technique</a:t>
            </a:r>
            <a:endParaRPr lang="en-US" sz="17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Wingdings,Sans-Serif" panose="020B0604020202020204" pitchFamily="34" charset="0"/>
              <a:buChar char="Ø"/>
            </a:pPr>
            <a:r>
              <a:rPr lang="en-US" sz="1700" dirty="0">
                <a:latin typeface="Times New Roman"/>
                <a:cs typeface="Times New Roman"/>
              </a:rPr>
              <a:t> RandomSearch CV(Hyperparameter Tuning)</a:t>
            </a:r>
            <a:endParaRPr lang="en-US" sz="17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754762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AccentBoxVTI</vt:lpstr>
      <vt:lpstr>Micro Credit Defaulter</vt:lpstr>
      <vt:lpstr>Introduction</vt:lpstr>
      <vt:lpstr>Introduction</vt:lpstr>
      <vt:lpstr>Problem Statement</vt:lpstr>
      <vt:lpstr>Problem Statement</vt:lpstr>
      <vt:lpstr>Initial Understanding of Dataset</vt:lpstr>
      <vt:lpstr>Initial understanding of dataset</vt:lpstr>
      <vt:lpstr> Tools Used</vt:lpstr>
      <vt:lpstr> Tools Used</vt:lpstr>
      <vt:lpstr>Exploratory Data Analysis</vt:lpstr>
      <vt:lpstr> Data Preprocessing Stages</vt:lpstr>
      <vt:lpstr>Exploratory Data Analysis</vt:lpstr>
      <vt:lpstr>Exploratory Data Analysis</vt:lpstr>
      <vt:lpstr>Visualization</vt:lpstr>
      <vt:lpstr>Rental30 vs Label:</vt:lpstr>
      <vt:lpstr>Rental90 vs Label</vt:lpstr>
      <vt:lpstr>last_rech_date_ma vs Label</vt:lpstr>
      <vt:lpstr>last_rech_date_da vs Label</vt:lpstr>
      <vt:lpstr>cnt_loans30 vs label</vt:lpstr>
      <vt:lpstr>cnt_loans90 vs label</vt:lpstr>
      <vt:lpstr>cnt_ma_rech30 vs label</vt:lpstr>
      <vt:lpstr>cnt_ma_rech90 vs label</vt:lpstr>
      <vt:lpstr>cnt_da_rech30 vs label</vt:lpstr>
      <vt:lpstr>cnt_da_rech90 vs label</vt:lpstr>
      <vt:lpstr>maxamnt_loans30 vs label</vt:lpstr>
      <vt:lpstr>maxamnt_loans90 vs label</vt:lpstr>
      <vt:lpstr>Payback90 vs label</vt:lpstr>
      <vt:lpstr>Payback30 vs label</vt:lpstr>
      <vt:lpstr>Outliers</vt:lpstr>
      <vt:lpstr>Checking skewness</vt:lpstr>
      <vt:lpstr>Correlations</vt:lpstr>
      <vt:lpstr>Balancing the data</vt:lpstr>
      <vt:lpstr>Data Modelling </vt:lpstr>
      <vt:lpstr>ExtraTreeClassifier : </vt:lpstr>
      <vt:lpstr>GradientBoostingClassifier : </vt:lpstr>
      <vt:lpstr>LogisticRegression : </vt:lpstr>
      <vt:lpstr>Final Model:</vt:lpstr>
      <vt:lpstr>Thanks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431</cp:revision>
  <dcterms:created xsi:type="dcterms:W3CDTF">2022-08-26T12:20:38Z</dcterms:created>
  <dcterms:modified xsi:type="dcterms:W3CDTF">2022-08-26T18:02:44Z</dcterms:modified>
</cp:coreProperties>
</file>