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5" r:id="rId4"/>
    <p:sldId id="283" r:id="rId5"/>
    <p:sldId id="285" r:id="rId6"/>
    <p:sldId id="284" r:id="rId7"/>
  </p:sldIdLst>
  <p:sldSz cx="9144000" cy="5143500" type="screen16x9"/>
  <p:notesSz cx="6858000" cy="9144000"/>
  <p:embeddedFontLst>
    <p:embeddedFont>
      <p:font typeface="Barlow Semi Condensed" panose="020B0604020202020204" charset="0"/>
      <p:regular r:id="rId9"/>
      <p:bold r:id="rId10"/>
      <p:italic r:id="rId11"/>
      <p:boldItalic r:id="rId12"/>
    </p:embeddedFont>
    <p:embeddedFont>
      <p:font typeface="Barlow Semi Condensed Medium" panose="020B0604020202020204" charset="0"/>
      <p:regular r:id="rId13"/>
      <p:bold r:id="rId14"/>
      <p:italic r:id="rId15"/>
      <p:boldItalic r:id="rId16"/>
    </p:embeddedFont>
    <p:embeddedFont>
      <p:font typeface="Fjalla One" panose="020B0604020202020204" charset="0"/>
      <p:regular r:id="rId17"/>
    </p:embeddedFont>
    <p:embeddedFont>
      <p:font typeface="Josefin Sans" panose="020B0604020202020204" charset="0"/>
      <p:regular r:id="rId18"/>
    </p:embeddedFont>
    <p:embeddedFont>
      <p:font typeface="Josefin Sans Bold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B132B1-10F9-45E7-B93A-CA561E776DF3}">
  <a:tblStyle styleId="{7FB132B1-10F9-45E7-B93A-CA561E776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7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80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57430" y="1678161"/>
            <a:ext cx="4067279" cy="1440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>
                <a:solidFill>
                  <a:schemeClr val="dk2"/>
                </a:solidFill>
              </a:rPr>
              <a:t>TESTING DAN QA PERANGKAT LUNAK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196975" y="2954393"/>
            <a:ext cx="3788188" cy="47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Pratamar</a:t>
            </a:r>
            <a:r>
              <a:rPr lang="en-US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Dhika</a:t>
            </a:r>
            <a:r>
              <a:rPr lang="en-US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Pasca</a:t>
            </a:r>
            <a:r>
              <a:rPr lang="en-US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Anarki - 201011401258</a:t>
            </a:r>
            <a:endParaRPr sz="1600" dirty="0">
              <a:ln>
                <a:solidFill>
                  <a:srgbClr val="00206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7B168-3FE3-48E1-A5F7-21152A36388B}"/>
              </a:ext>
            </a:extLst>
          </p:cNvPr>
          <p:cNvSpPr txBox="1"/>
          <p:nvPr/>
        </p:nvSpPr>
        <p:spPr>
          <a:xfrm>
            <a:off x="5107110" y="1337614"/>
            <a:ext cx="2039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UJIAN TENGAH SEMESTER</a:t>
            </a:r>
            <a:endParaRPr lang="en-ID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396858" y="1494462"/>
            <a:ext cx="838353" cy="95563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1864786" y="187327"/>
            <a:ext cx="542888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ts val="7753"/>
              </a:lnSpc>
              <a:spcBef>
                <a:spcPct val="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WHITEBOX TESTING DAN UNIT TEST</a:t>
            </a:r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23471" y="1354682"/>
            <a:ext cx="2615100" cy="1649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1" i="1" dirty="0">
                <a:solidFill>
                  <a:srgbClr val="2B4B82"/>
                </a:solidFill>
                <a:latin typeface="+mj-lt"/>
              </a:rPr>
              <a:t>Whitebox testing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adalah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salah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satu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cara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untuk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menguji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suatu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aplikasi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atau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software dengan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melihat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modul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untuk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memeriksa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menganalisis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kode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program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ada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yang salah </a:t>
            </a:r>
            <a:r>
              <a:rPr lang="en-US" sz="1400" dirty="0" err="1">
                <a:solidFill>
                  <a:srgbClr val="2B4B82"/>
                </a:solidFill>
                <a:latin typeface="+mj-lt"/>
              </a:rPr>
              <a:t>atau</a:t>
            </a:r>
            <a:r>
              <a:rPr lang="en-US" sz="1400" dirty="0">
                <a:solidFill>
                  <a:srgbClr val="2B4B82"/>
                </a:solidFill>
                <a:latin typeface="+mj-lt"/>
              </a:rPr>
              <a:t> tidak.</a:t>
            </a: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386820" y="321843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1400" b="1" i="1" dirty="0">
                <a:solidFill>
                  <a:srgbClr val="2B4B82"/>
                </a:solidFill>
                <a:latin typeface="Josefin Sans Bold"/>
              </a:rPr>
              <a:t>unit test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adalah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jenis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software testing yang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dilakukan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untuk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menguji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suatu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bagian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atau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komponen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software Unit yang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dimaksud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bisa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berupa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kode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,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fungsi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,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metode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,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prosedur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,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modul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,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atau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objek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 </a:t>
            </a:r>
            <a:r>
              <a:rPr lang="en-US" sz="1400" dirty="0" err="1">
                <a:solidFill>
                  <a:srgbClr val="2B4B82"/>
                </a:solidFill>
                <a:latin typeface="Josefin Sans"/>
              </a:rPr>
              <a:t>tersendiri</a:t>
            </a:r>
            <a:r>
              <a:rPr lang="en-US" sz="1400" dirty="0">
                <a:solidFill>
                  <a:srgbClr val="2B4B82"/>
                </a:solidFill>
                <a:latin typeface="Josefin Sans"/>
              </a:rPr>
              <a:t>..</a:t>
            </a:r>
          </a:p>
        </p:txBody>
      </p:sp>
      <p:grpSp>
        <p:nvGrpSpPr>
          <p:cNvPr id="295" name="Google Shape;2106;p37">
            <a:extLst>
              <a:ext uri="{FF2B5EF4-FFF2-40B4-BE49-F238E27FC236}">
                <a16:creationId xmlns:a16="http://schemas.microsoft.com/office/drawing/2014/main" id="{EABEF0BA-638A-4DD1-9487-6E589BF934D0}"/>
              </a:ext>
            </a:extLst>
          </p:cNvPr>
          <p:cNvGrpSpPr/>
          <p:nvPr/>
        </p:nvGrpSpPr>
        <p:grpSpPr>
          <a:xfrm>
            <a:off x="392593" y="3406427"/>
            <a:ext cx="838353" cy="955630"/>
            <a:chOff x="731647" y="573573"/>
            <a:chExt cx="635100" cy="734640"/>
          </a:xfrm>
        </p:grpSpPr>
        <p:grpSp>
          <p:nvGrpSpPr>
            <p:cNvPr id="296" name="Google Shape;2107;p37">
              <a:extLst>
                <a:ext uri="{FF2B5EF4-FFF2-40B4-BE49-F238E27FC236}">
                  <a16:creationId xmlns:a16="http://schemas.microsoft.com/office/drawing/2014/main" id="{F60AC5A1-00D9-4E61-B9C4-1A7D26DEC7B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01" name="Google Shape;2108;p37">
                <a:extLst>
                  <a:ext uri="{FF2B5EF4-FFF2-40B4-BE49-F238E27FC236}">
                    <a16:creationId xmlns:a16="http://schemas.microsoft.com/office/drawing/2014/main" id="{0051B17F-020B-48FD-BE01-C4243BC789CC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109;p37">
                <a:extLst>
                  <a:ext uri="{FF2B5EF4-FFF2-40B4-BE49-F238E27FC236}">
                    <a16:creationId xmlns:a16="http://schemas.microsoft.com/office/drawing/2014/main" id="{446960B4-8513-490F-BED7-AE0BD8FC7F2B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110;p37">
              <a:extLst>
                <a:ext uri="{FF2B5EF4-FFF2-40B4-BE49-F238E27FC236}">
                  <a16:creationId xmlns:a16="http://schemas.microsoft.com/office/drawing/2014/main" id="{1AA02984-4B97-4B97-9F82-127BEC401FD8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8" name="Google Shape;2111;p37">
                <a:extLst>
                  <a:ext uri="{FF2B5EF4-FFF2-40B4-BE49-F238E27FC236}">
                    <a16:creationId xmlns:a16="http://schemas.microsoft.com/office/drawing/2014/main" id="{B678B4FA-4181-45A6-A827-8C49DE3DCF8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99" name="Google Shape;2112;p37">
                <a:extLst>
                  <a:ext uri="{FF2B5EF4-FFF2-40B4-BE49-F238E27FC236}">
                    <a16:creationId xmlns:a16="http://schemas.microsoft.com/office/drawing/2014/main" id="{1DAC3555-97F0-4A3E-BBA5-1378977675B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0" name="Google Shape;2113;p37">
                <a:extLst>
                  <a:ext uri="{FF2B5EF4-FFF2-40B4-BE49-F238E27FC236}">
                    <a16:creationId xmlns:a16="http://schemas.microsoft.com/office/drawing/2014/main" id="{9D1D9A4C-F92F-4429-A2A0-F97CE8B2C4F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79C96D-C07E-4149-92C8-F6FA6E9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316" y="430683"/>
            <a:ext cx="4202665" cy="402300"/>
          </a:xfrm>
        </p:spPr>
        <p:txBody>
          <a:bodyPr/>
          <a:lstStyle/>
          <a:p>
            <a:pPr algn="just"/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Contoh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Implementasi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 dalam Python</a:t>
            </a:r>
            <a:endParaRPr lang="en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E2A31698-4FCB-43A0-A83C-CFEE50E3C0BD}"/>
              </a:ext>
            </a:extLst>
          </p:cNvPr>
          <p:cNvSpPr/>
          <p:nvPr/>
        </p:nvSpPr>
        <p:spPr>
          <a:xfrm>
            <a:off x="1418240" y="907473"/>
            <a:ext cx="6742087" cy="3532909"/>
          </a:xfrm>
          <a:custGeom>
            <a:avLst/>
            <a:gdLst/>
            <a:ahLst/>
            <a:cxnLst/>
            <a:rect l="l" t="t" r="r" b="b"/>
            <a:pathLst>
              <a:path w="13027024" h="6137615">
                <a:moveTo>
                  <a:pt x="0" y="0"/>
                </a:moveTo>
                <a:lnTo>
                  <a:pt x="13027024" y="0"/>
                </a:lnTo>
                <a:lnTo>
                  <a:pt x="13027024" y="6137615"/>
                </a:lnTo>
                <a:lnTo>
                  <a:pt x="0" y="6137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3" r="-3134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3460543" y="1163836"/>
            <a:ext cx="5424440" cy="3631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i="1" dirty="0">
                <a:solidFill>
                  <a:srgbClr val="000000"/>
                </a:solidFill>
                <a:latin typeface="Josefin Sans Bold"/>
              </a:rPr>
              <a:t>	CI/CD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adalah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metode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pengembangan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perangkat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lunak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dengan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mengotomatisasi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setiap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proses yang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dilakukan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Tujuan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CI/CD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adalah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website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atau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dihasilkan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punya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performa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andal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dan minim bug. CI/CD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adalah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singkatan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Continuous Integration, Continuous Delivery, dan Continuous Deployment. Pada CI/CD ini, semua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pihak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terlibat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dalam software development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harus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berkolaborasi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secara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berkelanjutan.Dengan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CI/CD,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otomatisasi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berlangsung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sejak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penulisan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kode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(</a:t>
            </a:r>
            <a:r>
              <a:rPr lang="en-US" sz="1400" u="sng" dirty="0">
                <a:solidFill>
                  <a:srgbClr val="000000"/>
                </a:solidFill>
                <a:latin typeface="Josefin Sans Bold"/>
              </a:rPr>
              <a:t>coding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pengujian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(testing),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hingga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produksi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(deployment).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Contoh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kasusnya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ketika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sebuah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hendak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merilis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versi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Josefin Sans Bold"/>
              </a:rPr>
              <a:t>terbarunya</a:t>
            </a:r>
            <a:r>
              <a:rPr lang="en-US" sz="1400" dirty="0">
                <a:solidFill>
                  <a:srgbClr val="000000"/>
                </a:solidFill>
                <a:latin typeface="Josefin Sans Bold"/>
              </a:rPr>
              <a:t>.</a:t>
            </a: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1343891" y="347472"/>
            <a:ext cx="5703709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Continuous Integration/Continuous Deployment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5BC127-0583-4EA5-A975-37C08CADEA7C}"/>
              </a:ext>
            </a:extLst>
          </p:cNvPr>
          <p:cNvGrpSpPr/>
          <p:nvPr/>
        </p:nvGrpSpPr>
        <p:grpSpPr>
          <a:xfrm>
            <a:off x="0" y="1468582"/>
            <a:ext cx="3871975" cy="3400560"/>
            <a:chOff x="3831152" y="807450"/>
            <a:chExt cx="4097650" cy="37809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84BAD9-2BA2-4B69-91B7-3E11F2B2A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324" y="1632248"/>
              <a:ext cx="2663039" cy="1506196"/>
            </a:xfrm>
            <a:prstGeom prst="rect">
              <a:avLst/>
            </a:prstGeom>
          </p:spPr>
        </p:pic>
        <p:grpSp>
          <p:nvGrpSpPr>
            <p:cNvPr id="3516" name="Google Shape;3516;p62"/>
            <p:cNvGrpSpPr/>
            <p:nvPr/>
          </p:nvGrpSpPr>
          <p:grpSpPr>
            <a:xfrm>
              <a:off x="3831152" y="807450"/>
              <a:ext cx="4097650" cy="3780909"/>
              <a:chOff x="1230400" y="410075"/>
              <a:chExt cx="5124625" cy="4728500"/>
            </a:xfrm>
          </p:grpSpPr>
          <p:sp>
            <p:nvSpPr>
              <p:cNvPr id="3517" name="Google Shape;3517;p62"/>
              <p:cNvSpPr/>
              <p:nvPr/>
            </p:nvSpPr>
            <p:spPr>
              <a:xfrm>
                <a:off x="1384675" y="410150"/>
                <a:ext cx="4970350" cy="3655600"/>
              </a:xfrm>
              <a:custGeom>
                <a:avLst/>
                <a:gdLst/>
                <a:ahLst/>
                <a:cxnLst/>
                <a:rect l="l" t="t" r="r" b="b"/>
                <a:pathLst>
                  <a:path w="198814" h="146224" extrusionOk="0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2"/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avLst/>
                <a:gdLst/>
                <a:ahLst/>
                <a:cxnLst/>
                <a:rect l="l" t="t" r="r" b="b"/>
                <a:pathLst>
                  <a:path w="192771" h="146162" extrusionOk="0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2"/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613" extrusionOk="0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2"/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420" extrusionOk="0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1" name="Google Shape;3521;p62"/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8289" extrusionOk="0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2"/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8106" extrusionOk="0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2"/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42142" extrusionOk="0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2"/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avLst/>
                <a:gdLst/>
                <a:ahLst/>
                <a:cxnLst/>
                <a:rect l="l" t="t" r="r" b="b"/>
                <a:pathLst>
                  <a:path w="63261" h="58130" extrusionOk="0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2"/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7070" h="17616" extrusionOk="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2"/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8101" extrusionOk="0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62"/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19545" extrusionOk="0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62"/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avLst/>
                <a:gdLst/>
                <a:ahLst/>
                <a:cxnLst/>
                <a:rect l="l" t="t" r="r" b="b"/>
                <a:pathLst>
                  <a:path w="62586" h="34846" extrusionOk="0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62"/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6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62"/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922" extrusionOk="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2"/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412" extrusionOk="0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2"/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855" extrusionOk="0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2"/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7616" extrusionOk="0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2"/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5559" h="42142" extrusionOk="0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2"/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8516" extrusionOk="0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2"/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7938" extrusionOk="0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2"/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6166" extrusionOk="0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8" name="Google Shape;3538;p62"/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49246" h="26778" extrusionOk="0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2"/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307" h="17295" extrusionOk="0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2"/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981" h="17295" extrusionOk="0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2"/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37385" h="5370" extrusionOk="0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2"/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avLst/>
                <a:gdLst/>
                <a:ahLst/>
                <a:cxnLst/>
                <a:rect l="l" t="t" r="r" b="b"/>
                <a:pathLst>
                  <a:path w="37995" h="5948" extrusionOk="0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2"/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7520" extrusionOk="0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2"/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8098" extrusionOk="0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2"/>
              <p:cNvSpPr/>
              <p:nvPr/>
            </p:nvSpPr>
            <p:spPr>
              <a:xfrm>
                <a:off x="2141675" y="1197625"/>
                <a:ext cx="3757700" cy="28183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12732" extrusionOk="0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2"/>
              <p:cNvSpPr/>
              <p:nvPr/>
            </p:nvSpPr>
            <p:spPr>
              <a:xfrm>
                <a:off x="2134450" y="1190400"/>
                <a:ext cx="3772175" cy="28327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13310" extrusionOk="0">
                    <a:moveTo>
                      <a:pt x="142722" y="7618"/>
                    </a:moveTo>
                    <a:lnTo>
                      <a:pt x="142722" y="86662"/>
                    </a:lnTo>
                    <a:lnTo>
                      <a:pt x="8133" y="86662"/>
                    </a:lnTo>
                    <a:lnTo>
                      <a:pt x="8133" y="7618"/>
                    </a:lnTo>
                    <a:close/>
                    <a:moveTo>
                      <a:pt x="7844" y="7008"/>
                    </a:moveTo>
                    <a:cubicBezTo>
                      <a:pt x="7779" y="7008"/>
                      <a:pt x="7683" y="7040"/>
                      <a:pt x="7651" y="7104"/>
                    </a:cubicBezTo>
                    <a:cubicBezTo>
                      <a:pt x="7587" y="7168"/>
                      <a:pt x="7554" y="7233"/>
                      <a:pt x="7554" y="7297"/>
                    </a:cubicBezTo>
                    <a:lnTo>
                      <a:pt x="7554" y="86951"/>
                    </a:lnTo>
                    <a:cubicBezTo>
                      <a:pt x="7554" y="87015"/>
                      <a:pt x="7587" y="87112"/>
                      <a:pt x="7651" y="87144"/>
                    </a:cubicBezTo>
                    <a:cubicBezTo>
                      <a:pt x="7683" y="87208"/>
                      <a:pt x="7779" y="87240"/>
                      <a:pt x="7844" y="87240"/>
                    </a:cubicBezTo>
                    <a:lnTo>
                      <a:pt x="143011" y="87240"/>
                    </a:lnTo>
                    <a:cubicBezTo>
                      <a:pt x="143107" y="87240"/>
                      <a:pt x="143172" y="87208"/>
                      <a:pt x="143236" y="87144"/>
                    </a:cubicBezTo>
                    <a:cubicBezTo>
                      <a:pt x="143300" y="87112"/>
                      <a:pt x="143332" y="87015"/>
                      <a:pt x="143332" y="86951"/>
                    </a:cubicBezTo>
                    <a:lnTo>
                      <a:pt x="143332" y="7297"/>
                    </a:lnTo>
                    <a:cubicBezTo>
                      <a:pt x="143332" y="7233"/>
                      <a:pt x="143300" y="7168"/>
                      <a:pt x="143236" y="7104"/>
                    </a:cubicBezTo>
                    <a:cubicBezTo>
                      <a:pt x="143172" y="7040"/>
                      <a:pt x="143107" y="7008"/>
                      <a:pt x="143011" y="7008"/>
                    </a:cubicBezTo>
                    <a:close/>
                    <a:moveTo>
                      <a:pt x="145615" y="579"/>
                    </a:moveTo>
                    <a:cubicBezTo>
                      <a:pt x="146900" y="579"/>
                      <a:pt x="148057" y="1125"/>
                      <a:pt x="148925" y="1961"/>
                    </a:cubicBezTo>
                    <a:cubicBezTo>
                      <a:pt x="149761" y="2829"/>
                      <a:pt x="150308" y="3986"/>
                      <a:pt x="150308" y="5272"/>
                    </a:cubicBezTo>
                    <a:lnTo>
                      <a:pt x="150308" y="108038"/>
                    </a:lnTo>
                    <a:cubicBezTo>
                      <a:pt x="150308" y="109356"/>
                      <a:pt x="149761" y="110513"/>
                      <a:pt x="148925" y="111349"/>
                    </a:cubicBezTo>
                    <a:cubicBezTo>
                      <a:pt x="148057" y="112217"/>
                      <a:pt x="146900" y="112731"/>
                      <a:pt x="145615" y="112731"/>
                    </a:cubicBezTo>
                    <a:lnTo>
                      <a:pt x="5272" y="112731"/>
                    </a:lnTo>
                    <a:cubicBezTo>
                      <a:pt x="3986" y="112731"/>
                      <a:pt x="2797" y="112217"/>
                      <a:pt x="1961" y="111349"/>
                    </a:cubicBezTo>
                    <a:cubicBezTo>
                      <a:pt x="1093" y="110513"/>
                      <a:pt x="579" y="109356"/>
                      <a:pt x="579" y="108038"/>
                    </a:cubicBezTo>
                    <a:lnTo>
                      <a:pt x="579" y="5272"/>
                    </a:lnTo>
                    <a:cubicBezTo>
                      <a:pt x="579" y="3986"/>
                      <a:pt x="1093" y="2829"/>
                      <a:pt x="1961" y="1961"/>
                    </a:cubicBezTo>
                    <a:cubicBezTo>
                      <a:pt x="2797" y="1125"/>
                      <a:pt x="3986" y="579"/>
                      <a:pt x="5272" y="579"/>
                    </a:cubicBezTo>
                    <a:close/>
                    <a:moveTo>
                      <a:pt x="5272" y="0"/>
                    </a:moveTo>
                    <a:cubicBezTo>
                      <a:pt x="2347" y="0"/>
                      <a:pt x="0" y="2379"/>
                      <a:pt x="0" y="5272"/>
                    </a:cubicBezTo>
                    <a:lnTo>
                      <a:pt x="0" y="108038"/>
                    </a:lnTo>
                    <a:cubicBezTo>
                      <a:pt x="0" y="110963"/>
                      <a:pt x="2347" y="113310"/>
                      <a:pt x="5272" y="113310"/>
                    </a:cubicBezTo>
                    <a:lnTo>
                      <a:pt x="145615" y="113310"/>
                    </a:lnTo>
                    <a:cubicBezTo>
                      <a:pt x="148508" y="113310"/>
                      <a:pt x="150886" y="110963"/>
                      <a:pt x="150886" y="108038"/>
                    </a:cubicBezTo>
                    <a:lnTo>
                      <a:pt x="150886" y="5272"/>
                    </a:lnTo>
                    <a:cubicBezTo>
                      <a:pt x="150886" y="2379"/>
                      <a:pt x="148508" y="0"/>
                      <a:pt x="145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62"/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562" extrusionOk="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62"/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6140" extrusionOk="0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2"/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283" extrusionOk="0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2"/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2862" extrusionOk="0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2"/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7137" extrusionOk="0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2"/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7716" extrusionOk="0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2"/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avLst/>
                <a:gdLst/>
                <a:ahLst/>
                <a:cxnLst/>
                <a:rect l="l" t="t" r="r" b="b"/>
                <a:pathLst>
                  <a:path w="11283" h="9695" extrusionOk="0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2"/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0223" extrusionOk="0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2"/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705" extrusionOk="0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2"/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26615" extrusionOk="0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2"/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8645" extrusionOk="0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2"/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1573" extrusionOk="0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2"/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27163" extrusionOk="0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2"/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7292" h="8113" extrusionOk="0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2"/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7291" h="8648" extrusionOk="0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2"/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49124" extrusionOk="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2"/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avLst/>
                <a:gdLst/>
                <a:ahLst/>
                <a:cxnLst/>
                <a:rect l="l" t="t" r="r" b="b"/>
                <a:pathLst>
                  <a:path w="20991" h="44392" extrusionOk="0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2"/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41499" extrusionOk="0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2"/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avLst/>
                <a:gdLst/>
                <a:ahLst/>
                <a:cxnLst/>
                <a:rect l="l" t="t" r="r" b="b"/>
                <a:pathLst>
                  <a:path w="28674" h="49684" extrusionOk="0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2"/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7424" extrusionOk="0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2"/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960" extrusionOk="0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2"/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22199" extrusionOk="0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2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2"/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9741" extrusionOk="0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2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2"/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22732" extrusionOk="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2"/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613" extrusionOk="0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2"/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6153" extrusionOk="0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2"/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3759" extrusionOk="0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2"/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729" extrusionOk="0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2"/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3729" extrusionOk="0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2"/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4279" extrusionOk="0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2"/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3" extrusionOk="0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62"/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16699" extrusionOk="0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62"/>
              <p:cNvSpPr/>
              <p:nvPr/>
            </p:nvSpPr>
            <p:spPr>
              <a:xfrm>
                <a:off x="2124000" y="2554125"/>
                <a:ext cx="348800" cy="430975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7239" extrusionOk="0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2"/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1875" extrusionOk="0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2"/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752" extrusionOk="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2"/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4671" extrusionOk="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2"/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10320" h="5232" extrusionOk="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2"/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454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62"/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994" extrusionOk="0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62"/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334" extrusionOk="0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62"/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7846" extrusionOk="0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62"/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5468" extrusionOk="0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62"/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5980" extrusionOk="0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62"/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59051" extrusionOk="0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62"/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avLst/>
                <a:gdLst/>
                <a:ahLst/>
                <a:cxnLst/>
                <a:rect l="l" t="t" r="r" b="b"/>
                <a:pathLst>
                  <a:path w="18677" h="59578" extrusionOk="0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62"/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avLst/>
                <a:gdLst/>
                <a:ahLst/>
                <a:cxnLst/>
                <a:rect l="l" t="t" r="r" b="b"/>
                <a:pathLst>
                  <a:path w="25395" h="50404" extrusionOk="0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62"/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avLst/>
                <a:gdLst/>
                <a:ahLst/>
                <a:cxnLst/>
                <a:rect l="l" t="t" r="r" b="b"/>
                <a:pathLst>
                  <a:path w="25974" h="50937" extrusionOk="0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62"/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797" extrusionOk="0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62"/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9335" extrusionOk="0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62"/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3739" extrusionOk="0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62"/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30326" extrusionOk="0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62"/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22" extrusionOk="0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3515;p62">
            <a:extLst>
              <a:ext uri="{FF2B5EF4-FFF2-40B4-BE49-F238E27FC236}">
                <a16:creationId xmlns:a16="http://schemas.microsoft.com/office/drawing/2014/main" id="{025F5279-90B0-4D59-88E1-52911CA81C79}"/>
              </a:ext>
            </a:extLst>
          </p:cNvPr>
          <p:cNvSpPr txBox="1">
            <a:spLocks/>
          </p:cNvSpPr>
          <p:nvPr/>
        </p:nvSpPr>
        <p:spPr>
          <a:xfrm>
            <a:off x="319207" y="362435"/>
            <a:ext cx="1024684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CI/C</a:t>
            </a:r>
          </a:p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osefin Sans Bold"/>
              </a:rPr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79C96D-C07E-4149-92C8-F6FA6E9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291" y="423756"/>
            <a:ext cx="4378036" cy="4023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1600" dirty="0" err="1">
                <a:solidFill>
                  <a:srgbClr val="000000"/>
                </a:solidFill>
                <a:latin typeface="Josefin Sans Bold"/>
              </a:rPr>
              <a:t>Contoh</a:t>
            </a:r>
            <a:r>
              <a:rPr lang="en-US" sz="16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Josefin Sans Bold"/>
              </a:rPr>
              <a:t>Jenkinsfile</a:t>
            </a:r>
            <a:r>
              <a:rPr lang="en-US" sz="1600" dirty="0">
                <a:solidFill>
                  <a:srgbClr val="000000"/>
                </a:solidFill>
                <a:latin typeface="Josefin Sans Bold"/>
              </a:rPr>
              <a:t> mungkin </a:t>
            </a:r>
            <a:r>
              <a:rPr lang="en-US" sz="1600" dirty="0" err="1">
                <a:solidFill>
                  <a:srgbClr val="000000"/>
                </a:solidFill>
                <a:latin typeface="Josefin Sans Bold"/>
              </a:rPr>
              <a:t>terlihat</a:t>
            </a:r>
            <a:r>
              <a:rPr lang="en-US" sz="1600" dirty="0">
                <a:solidFill>
                  <a:srgbClr val="000000"/>
                </a:solidFill>
                <a:latin typeface="Josefin Sans 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Josefin Sans Bold"/>
              </a:rPr>
              <a:t>seperti</a:t>
            </a:r>
            <a:r>
              <a:rPr lang="en-US" sz="1600" dirty="0">
                <a:solidFill>
                  <a:srgbClr val="000000"/>
                </a:solidFill>
                <a:latin typeface="Josefin Sans Bold"/>
              </a:rPr>
              <a:t> ini: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2C5D554-9900-4768-8BC9-FDEFBF01289A}"/>
              </a:ext>
            </a:extLst>
          </p:cNvPr>
          <p:cNvSpPr/>
          <p:nvPr/>
        </p:nvSpPr>
        <p:spPr>
          <a:xfrm>
            <a:off x="2410691" y="826056"/>
            <a:ext cx="5410200" cy="3926296"/>
          </a:xfrm>
          <a:custGeom>
            <a:avLst/>
            <a:gdLst/>
            <a:ahLst/>
            <a:cxnLst/>
            <a:rect l="l" t="t" r="r" b="b"/>
            <a:pathLst>
              <a:path w="8186154" h="7335563">
                <a:moveTo>
                  <a:pt x="0" y="0"/>
                </a:moveTo>
                <a:lnTo>
                  <a:pt x="8186154" y="0"/>
                </a:lnTo>
                <a:lnTo>
                  <a:pt x="8186154" y="7335563"/>
                </a:lnTo>
                <a:lnTo>
                  <a:pt x="0" y="7335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99" b="-1299"/>
            </a:stretch>
          </a:blipFill>
        </p:spPr>
      </p:sp>
    </p:spTree>
    <p:extLst>
      <p:ext uri="{BB962C8B-B14F-4D97-AF65-F5344CB8AC3E}">
        <p14:creationId xmlns:p14="http://schemas.microsoft.com/office/powerpoint/2010/main" val="225998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 idx="4294967295"/>
          </p:nvPr>
        </p:nvSpPr>
        <p:spPr>
          <a:xfrm>
            <a:off x="2102644" y="1855063"/>
            <a:ext cx="4938712" cy="10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</a:t>
            </a:r>
            <a:r>
              <a:rPr lang="en-ID" sz="7200" dirty="0" err="1"/>
              <a:t>erimakasih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 Semi Condensed</vt:lpstr>
      <vt:lpstr>Fjalla One</vt:lpstr>
      <vt:lpstr>Josefin Sans</vt:lpstr>
      <vt:lpstr>Barlow Semi Condensed Medium</vt:lpstr>
      <vt:lpstr>Josefin Sans Bold</vt:lpstr>
      <vt:lpstr>Technology Consulting by Slidesgo</vt:lpstr>
      <vt:lpstr>TESTING DAN QA PERANGKAT LUNAK</vt:lpstr>
      <vt:lpstr>WHITEBOX TESTING DAN UNIT TEST</vt:lpstr>
      <vt:lpstr>Contoh Implementasi dalam Python</vt:lpstr>
      <vt:lpstr>Continuous Integration/Continuous Deployment</vt:lpstr>
      <vt:lpstr>Contoh Jenkinsfile mungkin terlihat seperti ini: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Dika</dc:creator>
  <cp:lastModifiedBy>dika anarki</cp:lastModifiedBy>
  <cp:revision>1</cp:revision>
  <dcterms:modified xsi:type="dcterms:W3CDTF">2023-11-03T11:58:28Z</dcterms:modified>
</cp:coreProperties>
</file>