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558" y="-9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5800851" cy="1001556"/>
          </a:xfrm>
          <a:prstGeom prst="rect">
            <a:avLst/>
          </a:prstGeom>
        </p:spPr>
        <p:txBody>
          <a:bodyPr vert="horz" wrap="square" lIns="0" tIns="16510" rIns="0" bIns="0" rtlCol="0">
            <a:spAutoFit/>
          </a:bodyPr>
          <a:lstStyle/>
          <a:p>
            <a:pPr marL="3213735">
              <a:lnSpc>
                <a:spcPct val="100000"/>
              </a:lnSpc>
              <a:spcBef>
                <a:spcPts val="130"/>
              </a:spcBef>
            </a:pPr>
            <a:r>
              <a:rPr lang="en-US" spc="15" dirty="0" smtClean="0"/>
              <a:t>PRATAP V </a:t>
            </a:r>
            <a:r>
              <a:rPr lang="en-US" spc="15" dirty="0" smtClean="0"/>
              <a:t>M</a:t>
            </a:r>
            <a:br>
              <a:rPr lang="en-US" spc="15" dirty="0" smtClean="0"/>
            </a:br>
            <a:r>
              <a:rPr lang="en-US" spc="15" dirty="0" smtClean="0"/>
              <a:t>2021503536</a:t>
            </a:r>
            <a:endParaRPr spc="15" dirty="0"/>
          </a:p>
        </p:txBody>
      </p:sp>
      <p:sp>
        <p:nvSpPr>
          <p:cNvPr id="8" name="object 8"/>
          <p:cNvSpPr txBox="1"/>
          <p:nvPr/>
        </p:nvSpPr>
        <p:spPr>
          <a:xfrm>
            <a:off x="6477000" y="3276600"/>
            <a:ext cx="3040380" cy="382156"/>
          </a:xfrm>
          <a:prstGeom prst="rect">
            <a:avLst/>
          </a:prstGeom>
        </p:spPr>
        <p:txBody>
          <a:bodyPr vert="horz" wrap="square" lIns="0" tIns="12700" rIns="0" bIns="0" rtlCol="0">
            <a:spAutoFit/>
          </a:bodyPr>
          <a:lstStyle/>
          <a:p>
            <a:pPr marL="12700">
              <a:lnSpc>
                <a:spcPct val="100000"/>
              </a:lnSpc>
              <a:spcBef>
                <a:spcPts val="100"/>
              </a:spcBef>
            </a:pPr>
            <a:r>
              <a:rPr lang="en-US" sz="2400" b="1" spc="10" dirty="0" smtClean="0">
                <a:solidFill>
                  <a:srgbClr val="2D936B"/>
                </a:solidFill>
                <a:latin typeface="Trebuchet MS"/>
                <a:cs typeface="Trebuchet MS"/>
              </a:rPr>
              <a:t>NM </a:t>
            </a:r>
            <a:r>
              <a:rPr sz="2400" b="1" spc="10" smtClean="0">
                <a:solidFill>
                  <a:srgbClr val="2D936B"/>
                </a:solidFill>
                <a:latin typeface="Trebuchet MS"/>
                <a:cs typeface="Trebuchet MS"/>
              </a:rPr>
              <a:t>Final</a:t>
            </a:r>
            <a:r>
              <a:rPr sz="2400" b="1" spc="-165" smtClean="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graphicFrame>
        <p:nvGraphicFramePr>
          <p:cNvPr id="11" name="Table 10"/>
          <p:cNvGraphicFramePr>
            <a:graphicFrameLocks noGrp="1"/>
          </p:cNvGraphicFramePr>
          <p:nvPr/>
        </p:nvGraphicFramePr>
        <p:xfrm>
          <a:off x="762000" y="2057400"/>
          <a:ext cx="7772400" cy="2362200"/>
        </p:xfrm>
        <a:graphic>
          <a:graphicData uri="http://schemas.openxmlformats.org/drawingml/2006/table">
            <a:tbl>
              <a:tblPr firstRow="1" bandRow="1">
                <a:tableStyleId>{5C22544A-7EE6-4342-B048-85BDC9FD1C3A}</a:tableStyleId>
              </a:tblPr>
              <a:tblGrid>
                <a:gridCol w="3886200"/>
                <a:gridCol w="3886200"/>
              </a:tblGrid>
              <a:tr h="450154">
                <a:tc>
                  <a:txBody>
                    <a:bodyPr/>
                    <a:lstStyle/>
                    <a:p>
                      <a:r>
                        <a:rPr lang="en-US" b="1" i="0" dirty="0" smtClean="0">
                          <a:solidFill>
                            <a:schemeClr val="lt1"/>
                          </a:solidFill>
                          <a:latin typeface="+mn-lt"/>
                          <a:ea typeface="+mn-ea"/>
                          <a:cs typeface="+mn-cs"/>
                        </a:rPr>
                        <a:t>Model Training</a:t>
                      </a:r>
                      <a:endParaRPr lang="en-US" dirty="0"/>
                    </a:p>
                  </a:txBody>
                  <a:tcPr/>
                </a:tc>
                <a:tc>
                  <a:txBody>
                    <a:bodyPr/>
                    <a:lstStyle/>
                    <a:p>
                      <a:r>
                        <a:rPr lang="en-US" b="1" i="0" dirty="0" smtClean="0">
                          <a:solidFill>
                            <a:schemeClr val="lt1"/>
                          </a:solidFill>
                          <a:latin typeface="+mn-lt"/>
                          <a:ea typeface="+mn-ea"/>
                          <a:cs typeface="+mn-cs"/>
                        </a:rPr>
                        <a:t>Model Evaluation</a:t>
                      </a:r>
                      <a:endParaRPr lang="en-US" dirty="0"/>
                    </a:p>
                  </a:txBody>
                  <a:tcPr/>
                </a:tc>
              </a:tr>
              <a:tr h="1912046">
                <a:tc>
                  <a:txBody>
                    <a:bodyPr/>
                    <a:lstStyle/>
                    <a:p>
                      <a:r>
                        <a:rPr lang="en-US" sz="1600" b="0" i="0" dirty="0" smtClean="0">
                          <a:solidFill>
                            <a:schemeClr val="dk1"/>
                          </a:solidFill>
                          <a:latin typeface="+mn-lt"/>
                          <a:ea typeface="+mn-ea"/>
                          <a:cs typeface="+mn-cs"/>
                        </a:rPr>
                        <a:t>Train the selected model using the preprocessed dataset. This involves feeding the model with input features (e.g., symptoms, medical history) and corresponding labels (indicating the presence or absence of a particular disease).</a:t>
                      </a:r>
                      <a:endParaRPr lang="en-US" sz="1600" dirty="0"/>
                    </a:p>
                  </a:txBody>
                  <a:tcPr/>
                </a:tc>
                <a:tc>
                  <a:txBody>
                    <a:bodyPr/>
                    <a:lstStyle/>
                    <a:p>
                      <a:r>
                        <a:rPr lang="en-US" sz="1600" b="0" i="0" dirty="0" smtClean="0">
                          <a:solidFill>
                            <a:schemeClr val="dk1"/>
                          </a:solidFill>
                          <a:latin typeface="+mn-lt"/>
                          <a:ea typeface="+mn-ea"/>
                          <a:cs typeface="+mn-cs"/>
                        </a:rPr>
                        <a:t>Evaluate the trained model's performance using metrics such as accuracy, precision, recall, and F1-score. This helps assess how well the model predicts diseases based on the input data.</a:t>
                      </a:r>
                      <a:endParaRPr lang="en-US" sz="1600"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2050" name="Picture 2"/>
          <p:cNvPicPr>
            <a:picLocks noChangeAspect="1" noChangeArrowheads="1"/>
          </p:cNvPicPr>
          <p:nvPr/>
        </p:nvPicPr>
        <p:blipFill>
          <a:blip r:embed="rId3"/>
          <a:srcRect/>
          <a:stretch>
            <a:fillRect/>
          </a:stretch>
        </p:blipFill>
        <p:spPr bwMode="auto">
          <a:xfrm>
            <a:off x="685799" y="1447800"/>
            <a:ext cx="3732063" cy="32004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4495800" y="1219200"/>
            <a:ext cx="2438400" cy="3476625"/>
          </a:xfrm>
          <a:prstGeom prst="rect">
            <a:avLst/>
          </a:prstGeom>
          <a:noFill/>
          <a:ln w="9525">
            <a:noFill/>
            <a:miter lim="800000"/>
            <a:headEnd/>
            <a:tailEnd/>
          </a:ln>
          <a:effectLst/>
        </p:spPr>
      </p:pic>
      <p:pic>
        <p:nvPicPr>
          <p:cNvPr id="2052" name="Picture 4"/>
          <p:cNvPicPr>
            <a:picLocks noChangeAspect="1" noChangeArrowheads="1"/>
          </p:cNvPicPr>
          <p:nvPr/>
        </p:nvPicPr>
        <p:blipFill>
          <a:blip r:embed="rId5"/>
          <a:srcRect/>
          <a:stretch>
            <a:fillRect/>
          </a:stretch>
        </p:blipFill>
        <p:spPr bwMode="auto">
          <a:xfrm>
            <a:off x="6934200" y="1371600"/>
            <a:ext cx="3200400" cy="3181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3048000"/>
            <a:ext cx="10681335" cy="758190"/>
          </a:xfrm>
        </p:spPr>
        <p:txBody>
          <a:bodyPr/>
          <a:lstStyle/>
          <a:p>
            <a:r>
              <a:rPr lang="en-US" dirty="0" smtClean="0"/>
              <a:t>THANK YOU</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object 17"/>
          <p:cNvSpPr txBox="1">
            <a:spLocks/>
          </p:cNvSpPr>
          <p:nvPr/>
        </p:nvSpPr>
        <p:spPr>
          <a:xfrm>
            <a:off x="1600200" y="2590800"/>
            <a:ext cx="6858000" cy="2037737"/>
          </a:xfrm>
          <a:prstGeom prst="rect">
            <a:avLst/>
          </a:prstGeom>
        </p:spPr>
        <p:txBody>
          <a:bodyPr vert="horz" wrap="square" lIns="0" tIns="16510" rIns="0" bIns="0" rtlCol="0">
            <a:spAutoFit/>
          </a:bodyPr>
          <a:lstStyle/>
          <a:p>
            <a:pPr marL="12700">
              <a:spcBef>
                <a:spcPts val="130"/>
              </a:spcBef>
            </a:pPr>
            <a:r>
              <a:rPr lang="en-US" sz="4400" b="1" dirty="0"/>
              <a:t>Disease Prediction from Symptoms</a:t>
            </a:r>
          </a:p>
          <a:p>
            <a:pPr marL="12700" marR="0" lvl="0" indent="0" defTabSz="914400" eaLnBrk="1" fontAlgn="auto" latinLnBrk="0" hangingPunct="1">
              <a:lnSpc>
                <a:spcPct val="100000"/>
              </a:lnSpc>
              <a:spcBef>
                <a:spcPts val="130"/>
              </a:spcBef>
              <a:spcAft>
                <a:spcPts val="0"/>
              </a:spcAft>
              <a:buClrTx/>
              <a:buSzTx/>
              <a:buFontTx/>
              <a:buNone/>
              <a:tabLst/>
              <a:defRPr/>
            </a:pPr>
            <a:endParaRPr kumimoji="0" lang="en-US" sz="4250" b="1" i="0" u="none" strike="noStrike" kern="0" cap="none" spc="0" normalizeH="0" baseline="0" noProof="0" dirty="0">
              <a:ln>
                <a:noFill/>
              </a:ln>
              <a:solidFill>
                <a:schemeClr val="tx1"/>
              </a:solidFill>
              <a:effectLst/>
              <a:uLnTx/>
              <a:uFillTx/>
              <a:latin typeface="Trebuchet MS"/>
              <a:ea typeface="+mj-ea"/>
              <a:cs typeface="Trebuchet M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5" name="object 21"/>
          <p:cNvSpPr txBox="1">
            <a:spLocks/>
          </p:cNvSpPr>
          <p:nvPr/>
        </p:nvSpPr>
        <p:spPr>
          <a:xfrm>
            <a:off x="3124200" y="1447800"/>
            <a:ext cx="5715000" cy="4819909"/>
          </a:xfrm>
          <a:prstGeom prst="rect">
            <a:avLst/>
          </a:prstGeom>
        </p:spPr>
        <p:txBody>
          <a:bodyPr vert="horz" wrap="square" lIns="0" tIns="13335" rIns="0" bIns="0" rtlCol="0">
            <a:spAutoFit/>
          </a:bodyPr>
          <a:lstStyle/>
          <a:p>
            <a:pPr marL="12700" lvl="0">
              <a:spcBef>
                <a:spcPts val="105"/>
              </a:spcBef>
              <a:buFont typeface="Wingdings" pitchFamily="2" charset="2"/>
              <a:buChar char="q"/>
            </a:pPr>
            <a:r>
              <a:rPr lang="en-US" sz="2400" spc="-20" dirty="0" smtClean="0"/>
              <a:t>P</a:t>
            </a:r>
            <a:r>
              <a:rPr lang="en-US" sz="2400" spc="15" dirty="0" smtClean="0"/>
              <a:t>ROB</a:t>
            </a:r>
            <a:r>
              <a:rPr lang="en-US" sz="2400" spc="55" dirty="0" smtClean="0"/>
              <a:t>L</a:t>
            </a:r>
            <a:r>
              <a:rPr lang="en-US" sz="2400" spc="-20" dirty="0" smtClean="0"/>
              <a:t>E</a:t>
            </a:r>
            <a:r>
              <a:rPr lang="en-US" sz="2400" spc="20" dirty="0" smtClean="0"/>
              <a:t>M </a:t>
            </a:r>
            <a:r>
              <a:rPr lang="en-US" sz="2400" spc="10" dirty="0" smtClean="0"/>
              <a:t>STATEMENT </a:t>
            </a:r>
          </a:p>
          <a:p>
            <a:pPr marL="12700" lvl="0">
              <a:spcBef>
                <a:spcPts val="105"/>
              </a:spcBef>
              <a:buFont typeface="Wingdings" pitchFamily="2" charset="2"/>
              <a:buChar char="q"/>
            </a:pPr>
            <a:r>
              <a:rPr lang="en-US" sz="2400" spc="5" dirty="0" smtClean="0"/>
              <a:t>PROJECT </a:t>
            </a:r>
            <a:r>
              <a:rPr lang="en-US" sz="2400" spc="-20" dirty="0" smtClean="0"/>
              <a:t>OVERVIEW</a:t>
            </a:r>
          </a:p>
          <a:p>
            <a:pPr marL="12700" lvl="0">
              <a:spcBef>
                <a:spcPts val="105"/>
              </a:spcBef>
              <a:buFont typeface="Wingdings" pitchFamily="2" charset="2"/>
              <a:buChar char="q"/>
            </a:pPr>
            <a:r>
              <a:rPr lang="en-US" sz="2400" spc="25" dirty="0" smtClean="0"/>
              <a:t>W</a:t>
            </a:r>
            <a:r>
              <a:rPr lang="en-US" sz="2400" spc="-20" dirty="0" smtClean="0"/>
              <a:t>H</a:t>
            </a:r>
            <a:r>
              <a:rPr lang="en-US" sz="2400" spc="20" dirty="0" smtClean="0"/>
              <a:t>O</a:t>
            </a:r>
            <a:r>
              <a:rPr lang="en-US" sz="2400" spc="-235" dirty="0" smtClean="0"/>
              <a:t> </a:t>
            </a:r>
            <a:r>
              <a:rPr lang="en-US" sz="2400" spc="-10" dirty="0" smtClean="0"/>
              <a:t>AR</a:t>
            </a:r>
            <a:r>
              <a:rPr lang="en-US" sz="2400" spc="15" dirty="0" smtClean="0"/>
              <a:t>E</a:t>
            </a:r>
            <a:r>
              <a:rPr lang="en-US" sz="2400" spc="-35" dirty="0" smtClean="0"/>
              <a:t> </a:t>
            </a:r>
            <a:r>
              <a:rPr lang="en-US" sz="2400" spc="-10" dirty="0" smtClean="0"/>
              <a:t>T</a:t>
            </a:r>
            <a:r>
              <a:rPr lang="en-US" sz="2400" spc="-15" dirty="0" smtClean="0"/>
              <a:t>H</a:t>
            </a:r>
            <a:r>
              <a:rPr lang="en-US" sz="2400" spc="15" dirty="0" smtClean="0"/>
              <a:t>E</a:t>
            </a:r>
            <a:r>
              <a:rPr lang="en-US" sz="2400" spc="-35" dirty="0" smtClean="0"/>
              <a:t> </a:t>
            </a:r>
            <a:r>
              <a:rPr lang="en-US" sz="2400" spc="-20" dirty="0" smtClean="0"/>
              <a:t>E</a:t>
            </a:r>
            <a:r>
              <a:rPr lang="en-US" sz="2400" spc="30" dirty="0" smtClean="0"/>
              <a:t>N</a:t>
            </a:r>
            <a:r>
              <a:rPr lang="en-US" sz="2400" spc="15" dirty="0" smtClean="0"/>
              <a:t>D</a:t>
            </a:r>
            <a:r>
              <a:rPr lang="en-US" sz="2400" spc="-45" dirty="0" smtClean="0"/>
              <a:t> </a:t>
            </a:r>
            <a:r>
              <a:rPr lang="en-US" sz="2400" dirty="0" smtClean="0"/>
              <a:t>U</a:t>
            </a:r>
            <a:r>
              <a:rPr lang="en-US" sz="2400" spc="10" dirty="0" smtClean="0"/>
              <a:t>S</a:t>
            </a:r>
            <a:r>
              <a:rPr lang="en-US" sz="2400" spc="-25" dirty="0" smtClean="0"/>
              <a:t>E</a:t>
            </a:r>
            <a:r>
              <a:rPr lang="en-US" sz="2400" spc="-10" dirty="0" smtClean="0"/>
              <a:t>R</a:t>
            </a:r>
            <a:r>
              <a:rPr lang="en-US" sz="2400" spc="5" dirty="0" smtClean="0"/>
              <a:t>S?</a:t>
            </a:r>
          </a:p>
          <a:p>
            <a:pPr marL="12700" lvl="0">
              <a:spcBef>
                <a:spcPts val="105"/>
              </a:spcBef>
              <a:buFont typeface="Wingdings" pitchFamily="2" charset="2"/>
              <a:buChar char="q"/>
            </a:pPr>
            <a:r>
              <a:rPr lang="en-US" sz="2400" spc="5" dirty="0" smtClean="0"/>
              <a:t> </a:t>
            </a:r>
            <a:r>
              <a:rPr lang="en-US" sz="2400" spc="25" dirty="0" smtClean="0"/>
              <a:t>S</a:t>
            </a:r>
            <a:r>
              <a:rPr lang="en-US" sz="2400" spc="10" dirty="0" smtClean="0"/>
              <a:t>O</a:t>
            </a:r>
            <a:r>
              <a:rPr lang="en-US" sz="2400" spc="25" dirty="0" smtClean="0"/>
              <a:t>LU</a:t>
            </a:r>
            <a:r>
              <a:rPr lang="en-US" sz="2400" spc="-35" dirty="0" smtClean="0"/>
              <a:t>T</a:t>
            </a:r>
            <a:r>
              <a:rPr lang="en-US" sz="2400" spc="-30" dirty="0" smtClean="0"/>
              <a:t>I</a:t>
            </a:r>
            <a:r>
              <a:rPr lang="en-US" sz="2400" spc="10" dirty="0" smtClean="0"/>
              <a:t>O</a:t>
            </a:r>
            <a:r>
              <a:rPr lang="en-US" sz="2400" dirty="0" smtClean="0"/>
              <a:t>N</a:t>
            </a:r>
            <a:r>
              <a:rPr lang="en-US" sz="2400" spc="-345" dirty="0" smtClean="0"/>
              <a:t> </a:t>
            </a:r>
            <a:r>
              <a:rPr lang="en-US" sz="2400" spc="-35" dirty="0" smtClean="0"/>
              <a:t>A</a:t>
            </a:r>
            <a:r>
              <a:rPr lang="en-US" sz="2400" spc="-5" dirty="0" smtClean="0"/>
              <a:t>N</a:t>
            </a:r>
            <a:r>
              <a:rPr lang="en-US" sz="2400" dirty="0" smtClean="0"/>
              <a:t>D</a:t>
            </a:r>
            <a:r>
              <a:rPr lang="en-US" sz="2400" spc="35" dirty="0" smtClean="0"/>
              <a:t> </a:t>
            </a:r>
            <a:r>
              <a:rPr lang="en-US" sz="2400" spc="-30" dirty="0" smtClean="0"/>
              <a:t>I</a:t>
            </a:r>
            <a:r>
              <a:rPr lang="en-US" sz="2400" spc="-35" dirty="0" smtClean="0"/>
              <a:t>T</a:t>
            </a:r>
            <a:r>
              <a:rPr lang="en-US" sz="2400" dirty="0" smtClean="0"/>
              <a:t>S</a:t>
            </a:r>
            <a:r>
              <a:rPr lang="en-US" sz="2400" spc="60" dirty="0" smtClean="0"/>
              <a:t> </a:t>
            </a:r>
            <a:r>
              <a:rPr lang="en-US" sz="2400" spc="-295" dirty="0" smtClean="0"/>
              <a:t>V</a:t>
            </a:r>
            <a:r>
              <a:rPr lang="en-US" sz="2400" spc="-35" dirty="0" smtClean="0"/>
              <a:t>A</a:t>
            </a:r>
            <a:r>
              <a:rPr lang="en-US" sz="2400" spc="25" dirty="0" smtClean="0"/>
              <a:t>LU</a:t>
            </a:r>
            <a:r>
              <a:rPr lang="en-US" sz="2400" dirty="0" smtClean="0"/>
              <a:t>E</a:t>
            </a:r>
            <a:r>
              <a:rPr lang="en-US" sz="2400" spc="-65" dirty="0" smtClean="0"/>
              <a:t> </a:t>
            </a:r>
            <a:r>
              <a:rPr lang="en-US" sz="2400" spc="-15" dirty="0" smtClean="0"/>
              <a:t>P</a:t>
            </a:r>
            <a:r>
              <a:rPr lang="en-US" sz="2400" spc="-30" dirty="0" smtClean="0"/>
              <a:t>R</a:t>
            </a:r>
            <a:r>
              <a:rPr lang="en-US" sz="2400" spc="10" dirty="0" smtClean="0"/>
              <a:t>O</a:t>
            </a:r>
            <a:r>
              <a:rPr lang="en-US" sz="2400" spc="-15" dirty="0" smtClean="0"/>
              <a:t>P</a:t>
            </a:r>
            <a:r>
              <a:rPr lang="en-US" sz="2400" spc="10" dirty="0" smtClean="0"/>
              <a:t>O</a:t>
            </a:r>
            <a:r>
              <a:rPr lang="en-US" sz="2400" spc="25" dirty="0" smtClean="0"/>
              <a:t>S</a:t>
            </a:r>
            <a:r>
              <a:rPr lang="en-US" sz="2400" spc="-30" dirty="0" smtClean="0"/>
              <a:t>I</a:t>
            </a:r>
            <a:r>
              <a:rPr lang="en-US" sz="2400" spc="-35" dirty="0" smtClean="0"/>
              <a:t>T</a:t>
            </a:r>
            <a:r>
              <a:rPr lang="en-US" sz="2400" spc="-30" dirty="0" smtClean="0"/>
              <a:t>I</a:t>
            </a:r>
            <a:r>
              <a:rPr lang="en-US" sz="2400" spc="10" dirty="0" smtClean="0"/>
              <a:t>O</a:t>
            </a:r>
            <a:r>
              <a:rPr lang="en-US" sz="2400" dirty="0" smtClean="0"/>
              <a:t>N</a:t>
            </a:r>
          </a:p>
          <a:p>
            <a:pPr marL="12700">
              <a:spcBef>
                <a:spcPts val="105"/>
              </a:spcBef>
              <a:buFont typeface="Wingdings" pitchFamily="2" charset="2"/>
              <a:buChar char="q"/>
            </a:pPr>
            <a:r>
              <a:rPr lang="en-US" sz="2400" spc="15" dirty="0" smtClean="0">
                <a:latin typeface="Trebuchet MS"/>
                <a:cs typeface="Trebuchet MS"/>
              </a:rPr>
              <a:t>M</a:t>
            </a:r>
            <a:r>
              <a:rPr lang="en-US" sz="2400" dirty="0" smtClean="0">
                <a:latin typeface="Trebuchet MS"/>
                <a:cs typeface="Trebuchet MS"/>
              </a:rPr>
              <a:t>O</a:t>
            </a:r>
            <a:r>
              <a:rPr lang="en-US" sz="2400" spc="-15" dirty="0" smtClean="0">
                <a:latin typeface="Trebuchet MS"/>
                <a:cs typeface="Trebuchet MS"/>
              </a:rPr>
              <a:t>D</a:t>
            </a:r>
            <a:r>
              <a:rPr lang="en-US" sz="2400" spc="-35" dirty="0" smtClean="0">
                <a:latin typeface="Trebuchet MS"/>
                <a:cs typeface="Trebuchet MS"/>
              </a:rPr>
              <a:t>E</a:t>
            </a:r>
            <a:r>
              <a:rPr lang="en-US" sz="2400" spc="-30" dirty="0" smtClean="0">
                <a:latin typeface="Trebuchet MS"/>
                <a:cs typeface="Trebuchet MS"/>
              </a:rPr>
              <a:t>LL</a:t>
            </a:r>
            <a:r>
              <a:rPr lang="en-US" sz="2400" spc="-5" dirty="0" smtClean="0">
                <a:latin typeface="Trebuchet MS"/>
                <a:cs typeface="Trebuchet MS"/>
              </a:rPr>
              <a:t>I</a:t>
            </a:r>
            <a:r>
              <a:rPr lang="en-US" sz="2400" spc="30" dirty="0" smtClean="0">
                <a:latin typeface="Trebuchet MS"/>
                <a:cs typeface="Trebuchet MS"/>
              </a:rPr>
              <a:t>N</a:t>
            </a:r>
            <a:r>
              <a:rPr lang="en-US" sz="2400" spc="5" dirty="0" smtClean="0">
                <a:latin typeface="Trebuchet MS"/>
                <a:cs typeface="Trebuchet MS"/>
              </a:rPr>
              <a:t>G</a:t>
            </a:r>
          </a:p>
          <a:p>
            <a:pPr marL="12700">
              <a:spcBef>
                <a:spcPts val="105"/>
              </a:spcBef>
              <a:buFont typeface="Wingdings" pitchFamily="2" charset="2"/>
              <a:buChar char="q"/>
            </a:pPr>
            <a:r>
              <a:rPr lang="en-US" sz="2400" dirty="0" smtClean="0"/>
              <a:t>R</a:t>
            </a:r>
            <a:r>
              <a:rPr lang="en-US" sz="2400" spc="-40" dirty="0" smtClean="0"/>
              <a:t>E</a:t>
            </a:r>
            <a:r>
              <a:rPr lang="en-US" sz="2400" spc="15" dirty="0" smtClean="0"/>
              <a:t>S</a:t>
            </a:r>
            <a:r>
              <a:rPr lang="en-US" sz="2400" spc="-30" dirty="0" smtClean="0"/>
              <a:t>U</a:t>
            </a:r>
            <a:r>
              <a:rPr lang="en-US" sz="2400" spc="-405" dirty="0" smtClean="0"/>
              <a:t>L</a:t>
            </a:r>
            <a:r>
              <a:rPr lang="en-US" sz="2400" dirty="0" smtClean="0"/>
              <a:t>TS</a:t>
            </a:r>
            <a:endParaRPr lang="en-US" sz="2400" dirty="0" smtClean="0">
              <a:latin typeface="Trebuchet MS"/>
              <a:cs typeface="Trebuchet MS"/>
            </a:endParaRPr>
          </a:p>
          <a:p>
            <a:pPr marL="12700" lvl="0">
              <a:spcBef>
                <a:spcPts val="105"/>
              </a:spcBef>
              <a:buFont typeface="Wingdings" pitchFamily="2" charset="2"/>
              <a:buChar char="q"/>
            </a:pPr>
            <a:endParaRPr lang="en-US" sz="3200" dirty="0" smtClean="0"/>
          </a:p>
          <a:p>
            <a:pPr marL="12700" lvl="0">
              <a:spcBef>
                <a:spcPts val="105"/>
              </a:spcBef>
              <a:buFont typeface="Wingdings" pitchFamily="2" charset="2"/>
              <a:buChar char="q"/>
            </a:pPr>
            <a:endParaRPr lang="en-US" sz="3200" spc="5" dirty="0" smtClean="0"/>
          </a:p>
          <a:p>
            <a:pPr marL="12700" lvl="0">
              <a:spcBef>
                <a:spcPts val="105"/>
              </a:spcBef>
              <a:buFont typeface="Wingdings" pitchFamily="2" charset="2"/>
              <a:buChar char="q"/>
            </a:pPr>
            <a:endParaRPr lang="en-US" sz="3200" spc="-20" dirty="0" smtClean="0"/>
          </a:p>
          <a:p>
            <a:pPr marL="12700" lvl="0">
              <a:spcBef>
                <a:spcPts val="105"/>
              </a:spcBef>
              <a:buFont typeface="Wingdings" pitchFamily="2" charset="2"/>
              <a:buChar char="q"/>
            </a:pPr>
            <a:endParaRPr lang="en-US" sz="3200" spc="10" dirty="0" smtClean="0"/>
          </a:p>
          <a:p>
            <a:pPr marL="12700" lvl="0">
              <a:spcBef>
                <a:spcPts val="105"/>
              </a:spcBef>
            </a:pPr>
            <a:endParaRPr kumimoji="0" lang="en-US" sz="3200" b="1" i="0" u="none" strike="noStrike" kern="0" cap="none" spc="0" normalizeH="0" baseline="0" noProof="0" dirty="0">
              <a:ln>
                <a:noFill/>
              </a:ln>
              <a:solidFill>
                <a:schemeClr val="tx1"/>
              </a:solidFill>
              <a:effectLst/>
              <a:uLnTx/>
              <a:uFillTx/>
              <a:latin typeface="Trebuchet MS"/>
              <a:ea typeface="+mj-ea"/>
              <a:cs typeface="Trebuchet M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3" name="object 7"/>
          <p:cNvSpPr txBox="1">
            <a:spLocks/>
          </p:cNvSpPr>
          <p:nvPr/>
        </p:nvSpPr>
        <p:spPr>
          <a:xfrm>
            <a:off x="914400" y="1676400"/>
            <a:ext cx="5636895" cy="4017767"/>
          </a:xfrm>
          <a:prstGeom prst="rect">
            <a:avLst/>
          </a:prstGeom>
        </p:spPr>
        <p:txBody>
          <a:bodyPr vert="horz" wrap="square" lIns="0" tIns="16510" rIns="0" bIns="0" rtlCol="0">
            <a:spAutoFit/>
          </a:bodyPr>
          <a:lstStyle/>
          <a:p>
            <a:pPr marL="12700" lvl="0">
              <a:spcBef>
                <a:spcPts val="130"/>
              </a:spcBef>
              <a:tabLst>
                <a:tab pos="2727960" algn="l"/>
              </a:tabLst>
            </a:pPr>
            <a:r>
              <a:rPr lang="en-US" sz="2000" dirty="0"/>
              <a:t>The Smart Health Disease Prediction project addresses the critical need for early detection and prediction of medical conditions using machine learning techniques. Despite advancements in healthcare, there remains a significant challenge in accurately identifying and forecasting the onset of diseases based on patient symptoms and medical history. This project seeks to bridge this gap by developing a virtual intelligent healthcare system that can effectively predict the development of medical conditions, thereby enabling healthcare professionals to make informed decisions and provide timely interventions.</a:t>
            </a:r>
            <a:endParaRPr kumimoji="0" lang="en-US" sz="2000" b="1" i="0" u="none" strike="noStrike" kern="0" cap="none" spc="0" normalizeH="0" baseline="0" noProof="0" dirty="0">
              <a:ln>
                <a:noFill/>
              </a:ln>
              <a:solidFill>
                <a:schemeClr val="tx1"/>
              </a:solidFill>
              <a:effectLst/>
              <a:uLnTx/>
              <a:uFillTx/>
              <a:latin typeface="Trebuchet MS"/>
              <a:ea typeface="+mj-ea"/>
              <a:cs typeface="Trebuchet M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object 7"/>
          <p:cNvSpPr txBox="1">
            <a:spLocks/>
          </p:cNvSpPr>
          <p:nvPr/>
        </p:nvSpPr>
        <p:spPr>
          <a:xfrm>
            <a:off x="685801" y="1905001"/>
            <a:ext cx="5562599" cy="4707699"/>
          </a:xfrm>
          <a:prstGeom prst="rect">
            <a:avLst/>
          </a:prstGeom>
        </p:spPr>
        <p:txBody>
          <a:bodyPr vert="horz" wrap="square" lIns="0" tIns="16510" rIns="0" bIns="0" rtlCol="0">
            <a:spAutoFit/>
          </a:bodyPr>
          <a:lstStyle/>
          <a:p>
            <a:pPr marL="12700" lvl="0">
              <a:spcBef>
                <a:spcPts val="130"/>
              </a:spcBef>
              <a:tabLst>
                <a:tab pos="2642870" algn="l"/>
              </a:tabLst>
            </a:pPr>
            <a:r>
              <a:rPr lang="en-US" sz="1600" b="1" dirty="0"/>
              <a:t>Objective: </a:t>
            </a:r>
            <a:r>
              <a:rPr lang="en-US" sz="1600" dirty="0"/>
              <a:t>The project aims to employ machine learning techniques to predict the development of medical conditions based on patient details and symptoms. It seeks to facilitate early disease detection and assist healthcare professionals in making informed decisions for timely interventions</a:t>
            </a:r>
            <a:r>
              <a:rPr lang="en-US" sz="1600" dirty="0" smtClean="0"/>
              <a:t>.</a:t>
            </a:r>
          </a:p>
          <a:p>
            <a:r>
              <a:rPr lang="en-US" sz="1600" b="1" dirty="0"/>
              <a:t>Key Components</a:t>
            </a:r>
            <a:r>
              <a:rPr lang="en-US" sz="1600" b="1" dirty="0" smtClean="0"/>
              <a:t>:</a:t>
            </a:r>
          </a:p>
          <a:p>
            <a:endParaRPr lang="en-US" sz="1600" b="1" dirty="0"/>
          </a:p>
          <a:p>
            <a:pPr>
              <a:buFont typeface="Wingdings" pitchFamily="2" charset="2"/>
              <a:buChar char="q"/>
            </a:pPr>
            <a:r>
              <a:rPr lang="en-US" sz="1600" dirty="0" smtClean="0"/>
              <a:t> </a:t>
            </a:r>
            <a:r>
              <a:rPr lang="en-US" sz="1600" b="1" dirty="0" smtClean="0"/>
              <a:t>Virtual </a:t>
            </a:r>
            <a:r>
              <a:rPr lang="en-US" sz="1600" b="1" dirty="0"/>
              <a:t>Intelligent Healthcare System</a:t>
            </a:r>
            <a:r>
              <a:rPr lang="en-US" sz="1600" dirty="0"/>
              <a:t>: Guides users through the disease prediction process and facilitates interaction with the model.</a:t>
            </a:r>
          </a:p>
          <a:p>
            <a:pPr>
              <a:buFont typeface="Wingdings" pitchFamily="2" charset="2"/>
              <a:buChar char="q"/>
            </a:pPr>
            <a:r>
              <a:rPr lang="en-US" sz="1600" dirty="0" smtClean="0"/>
              <a:t> </a:t>
            </a:r>
            <a:r>
              <a:rPr lang="en-US" sz="1600" b="1" dirty="0" smtClean="0"/>
              <a:t>Decision </a:t>
            </a:r>
            <a:r>
              <a:rPr lang="en-US" sz="1600" b="1" dirty="0"/>
              <a:t>Tree Model</a:t>
            </a:r>
            <a:r>
              <a:rPr lang="en-US" sz="1600" dirty="0"/>
              <a:t>: Utilized for training and predicting medical conditions based on input symptoms and patient information.</a:t>
            </a:r>
          </a:p>
          <a:p>
            <a:pPr>
              <a:buFont typeface="Wingdings" pitchFamily="2" charset="2"/>
              <a:buChar char="q"/>
            </a:pPr>
            <a:r>
              <a:rPr lang="en-US" sz="1600" dirty="0" smtClean="0"/>
              <a:t> </a:t>
            </a:r>
            <a:r>
              <a:rPr lang="en-US" sz="1600" b="1" dirty="0" smtClean="0"/>
              <a:t>Comprehensive </a:t>
            </a:r>
            <a:r>
              <a:rPr lang="en-US" sz="1600" b="1" dirty="0"/>
              <a:t>Dataset</a:t>
            </a:r>
            <a:r>
              <a:rPr lang="en-US" sz="1600" dirty="0"/>
              <a:t>: Contains relevant medical features including symptoms, medical history, and diagnostic test results.</a:t>
            </a:r>
          </a:p>
          <a:p>
            <a:pPr>
              <a:buFont typeface="Wingdings" pitchFamily="2" charset="2"/>
              <a:buChar char="q"/>
            </a:pPr>
            <a:r>
              <a:rPr lang="en-US" sz="1600" b="1" dirty="0" smtClean="0"/>
              <a:t> Data </a:t>
            </a:r>
            <a:r>
              <a:rPr lang="en-US" sz="1600" b="1" dirty="0"/>
              <a:t>Preprocessing</a:t>
            </a:r>
            <a:r>
              <a:rPr lang="en-US" sz="1600" dirty="0"/>
              <a:t>: Involves handling missing values and encoding categorical variables to ensure dataset integrity.</a:t>
            </a:r>
          </a:p>
          <a:p>
            <a:pPr>
              <a:buFont typeface="Wingdings" pitchFamily="2" charset="2"/>
              <a:buChar char="q"/>
            </a:pPr>
            <a:r>
              <a:rPr lang="en-US" sz="1600" dirty="0" smtClean="0"/>
              <a:t> </a:t>
            </a:r>
            <a:r>
              <a:rPr lang="en-US" sz="1600" b="1" dirty="0" smtClean="0"/>
              <a:t>Model </a:t>
            </a:r>
            <a:r>
              <a:rPr lang="en-US" sz="1600" b="1" dirty="0"/>
              <a:t>Evaluation Metrics</a:t>
            </a:r>
            <a:r>
              <a:rPr lang="en-US" sz="1600" dirty="0"/>
              <a:t>: Accuracy, precision, recall, and F1-score are used to assess the effectiveness of the mode</a:t>
            </a:r>
          </a:p>
          <a:p>
            <a:pPr marL="12700" lvl="0">
              <a:spcBef>
                <a:spcPts val="130"/>
              </a:spcBef>
              <a:tabLst>
                <a:tab pos="2642870" algn="l"/>
              </a:tabLst>
            </a:pPr>
            <a:endParaRPr kumimoji="0" lang="en-US" sz="1600" b="1" i="0" u="none" strike="noStrike" kern="0" cap="none" spc="0" normalizeH="0" baseline="0" noProof="0" dirty="0">
              <a:ln>
                <a:noFill/>
              </a:ln>
              <a:solidFill>
                <a:schemeClr val="tx1"/>
              </a:solidFill>
              <a:effectLst/>
              <a:uLnTx/>
              <a:uFillTx/>
              <a:latin typeface="Trebuchet MS"/>
              <a:ea typeface="+mj-ea"/>
              <a:cs typeface="Trebuchet M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762000" y="1600200"/>
            <a:ext cx="6096000" cy="5078313"/>
          </a:xfrm>
          <a:prstGeom prst="rect">
            <a:avLst/>
          </a:prstGeom>
        </p:spPr>
        <p:txBody>
          <a:bodyPr>
            <a:spAutoFit/>
          </a:bodyPr>
          <a:lstStyle/>
          <a:p>
            <a:r>
              <a:rPr lang="en-US" b="1" dirty="0"/>
              <a:t>Healthcare Professionals: </a:t>
            </a:r>
            <a:r>
              <a:rPr lang="en-US" dirty="0"/>
              <a:t>This includes doctors, nurses, and other medical personnel who will utilize the predictive model to assist in diagnosing and treating patients</a:t>
            </a:r>
            <a:r>
              <a:rPr lang="en-US" dirty="0" smtClean="0"/>
              <a:t>.</a:t>
            </a:r>
          </a:p>
          <a:p>
            <a:endParaRPr lang="en-US" dirty="0"/>
          </a:p>
          <a:p>
            <a:r>
              <a:rPr lang="en-US" b="1" dirty="0"/>
              <a:t>Patients: </a:t>
            </a:r>
            <a:r>
              <a:rPr lang="en-US" dirty="0"/>
              <a:t>Individuals seeking medical care who may benefit from early disease detection and timely interventions enabled by the predictive model</a:t>
            </a:r>
            <a:r>
              <a:rPr lang="en-US" dirty="0" smtClean="0"/>
              <a:t>.</a:t>
            </a:r>
          </a:p>
          <a:p>
            <a:endParaRPr lang="en-US" dirty="0"/>
          </a:p>
          <a:p>
            <a:r>
              <a:rPr lang="en-US" b="1" dirty="0"/>
              <a:t>Healthcare Organizations: </a:t>
            </a:r>
            <a:r>
              <a:rPr lang="en-US" dirty="0"/>
              <a:t>Hospitals, clinics, and healthcare facilities that aim to improve patient care and outcomes through the adoption of advanced predictive analytics technology</a:t>
            </a:r>
            <a:r>
              <a:rPr lang="en-US" dirty="0" smtClean="0"/>
              <a:t>.</a:t>
            </a:r>
          </a:p>
          <a:p>
            <a:endParaRPr lang="en-US" dirty="0"/>
          </a:p>
          <a:p>
            <a:r>
              <a:rPr lang="en-US" b="1" dirty="0"/>
              <a:t>Researchers and Academia: </a:t>
            </a:r>
            <a:r>
              <a:rPr lang="en-US" dirty="0"/>
              <a:t>Professionals in the medical and healthcare research field who may use the project's findings and methodologies for further study and development of similar predictive models.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5" smtClean="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object 6"/>
          <p:cNvSpPr txBox="1">
            <a:spLocks/>
          </p:cNvSpPr>
          <p:nvPr/>
        </p:nvSpPr>
        <p:spPr>
          <a:xfrm>
            <a:off x="2743200" y="2209800"/>
            <a:ext cx="7315199" cy="875240"/>
          </a:xfrm>
          <a:prstGeom prst="rect">
            <a:avLst/>
          </a:prstGeom>
        </p:spPr>
        <p:txBody>
          <a:bodyPr vert="horz" wrap="square" lIns="0" tIns="13335" rIns="0" bIns="0" rtlCol="0">
            <a:spAutoFit/>
          </a:bodyPr>
          <a:lstStyle/>
          <a:p>
            <a:pPr marL="12700" lvl="0">
              <a:spcBef>
                <a:spcPts val="105"/>
              </a:spcBef>
            </a:pPr>
            <a:r>
              <a:rPr lang="en-US" sz="1400" dirty="0"/>
              <a:t>The solution proposed by the Smart Health Disease Prediction project is a machine learning-based system that predicts the development of medical conditions using patient details and symptoms. The value proposition lies in its ability to facilitate early disease detection, thereby enabling timely interventions and improving patient outcomes.</a:t>
            </a:r>
            <a:endParaRPr kumimoji="0" lang="en-US" sz="1400" b="1" i="0" u="none" strike="noStrike" kern="0" cap="none" spc="0" normalizeH="0" baseline="0" noProof="0" dirty="0">
              <a:ln>
                <a:noFill/>
              </a:ln>
              <a:solidFill>
                <a:schemeClr val="tx1"/>
              </a:solidFill>
              <a:effectLst/>
              <a:uLnTx/>
              <a:uFillTx/>
              <a:latin typeface="Trebuchet MS"/>
              <a:ea typeface="+mj-ea"/>
              <a:cs typeface="Trebuchet MS"/>
            </a:endParaRPr>
          </a:p>
        </p:txBody>
      </p:sp>
      <p:sp>
        <p:nvSpPr>
          <p:cNvPr id="11" name="Rectangle 10"/>
          <p:cNvSpPr/>
          <p:nvPr/>
        </p:nvSpPr>
        <p:spPr>
          <a:xfrm>
            <a:off x="2819400" y="3200400"/>
            <a:ext cx="6096000" cy="3139321"/>
          </a:xfrm>
          <a:prstGeom prst="rect">
            <a:avLst/>
          </a:prstGeom>
        </p:spPr>
        <p:txBody>
          <a:bodyPr>
            <a:spAutoFit/>
          </a:bodyPr>
          <a:lstStyle/>
          <a:p>
            <a:r>
              <a:rPr lang="en-US" b="1" dirty="0" smtClean="0"/>
              <a:t>Benefits:</a:t>
            </a:r>
          </a:p>
          <a:p>
            <a:endParaRPr lang="en-US" b="1" dirty="0"/>
          </a:p>
          <a:p>
            <a:pPr>
              <a:buFont typeface="Wingdings" pitchFamily="2" charset="2"/>
              <a:buChar char="Ø"/>
            </a:pPr>
            <a:r>
              <a:rPr lang="en-US" b="1" dirty="0"/>
              <a:t>Early Disease Detection</a:t>
            </a:r>
            <a:r>
              <a:rPr lang="en-US" dirty="0"/>
              <a:t>: By analyzing patient symptoms and medical data, the system can identify potential medical conditions at an early stage, allowing healthcare professionals to intervene promptly and prevent the progression of diseases</a:t>
            </a:r>
            <a:r>
              <a:rPr lang="en-US" dirty="0" smtClean="0"/>
              <a:t>.</a:t>
            </a:r>
          </a:p>
          <a:p>
            <a:endParaRPr lang="en-US" dirty="0"/>
          </a:p>
          <a:p>
            <a:pPr>
              <a:buFont typeface="Wingdings" pitchFamily="2" charset="2"/>
              <a:buChar char="Ø"/>
            </a:pPr>
            <a:r>
              <a:rPr lang="en-US" b="1" dirty="0"/>
              <a:t>Informed Decision-Making</a:t>
            </a:r>
            <a:r>
              <a:rPr lang="en-US" dirty="0"/>
              <a:t>: Healthcare professionals can make informed decisions regarding patient care and treatment plans based on the predictions generated by the system, leading to more personalized and effective healthcare delivery.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pic>
        <p:nvPicPr>
          <p:cNvPr id="1026" name="Picture 2"/>
          <p:cNvPicPr>
            <a:picLocks noChangeAspect="1" noChangeArrowheads="1"/>
          </p:cNvPicPr>
          <p:nvPr/>
        </p:nvPicPr>
        <p:blipFill>
          <a:blip r:embed="rId3"/>
          <a:srcRect/>
          <a:stretch>
            <a:fillRect/>
          </a:stretch>
        </p:blipFill>
        <p:spPr bwMode="auto">
          <a:xfrm>
            <a:off x="76201" y="228600"/>
            <a:ext cx="9220200" cy="714375"/>
          </a:xfrm>
          <a:prstGeom prst="rect">
            <a:avLst/>
          </a:prstGeom>
          <a:noFill/>
          <a:ln w="9525">
            <a:noFill/>
            <a:miter lim="800000"/>
            <a:headEnd/>
            <a:tailEnd/>
          </a:ln>
          <a:effectLst/>
        </p:spPr>
      </p:pic>
      <p:sp>
        <p:nvSpPr>
          <p:cNvPr id="10" name="Rectangle 9"/>
          <p:cNvSpPr/>
          <p:nvPr/>
        </p:nvSpPr>
        <p:spPr>
          <a:xfrm>
            <a:off x="2514600" y="2057400"/>
            <a:ext cx="6096000" cy="3970318"/>
          </a:xfrm>
          <a:prstGeom prst="rect">
            <a:avLst/>
          </a:prstGeom>
        </p:spPr>
        <p:txBody>
          <a:bodyPr>
            <a:spAutoFit/>
          </a:bodyPr>
          <a:lstStyle/>
          <a:p>
            <a:pPr>
              <a:buFont typeface="Wingdings" pitchFamily="2" charset="2"/>
              <a:buChar char="Ø"/>
            </a:pPr>
            <a:r>
              <a:rPr lang="en-US" b="1" dirty="0"/>
              <a:t>Timely Interventions</a:t>
            </a:r>
            <a:r>
              <a:rPr lang="en-US" dirty="0"/>
              <a:t>: The system enables timely interventions by alerting healthcare providers to potential medical conditions before they escalate, thereby reducing the risk of complications and improving patient prognosis</a:t>
            </a:r>
            <a:r>
              <a:rPr lang="en-US" dirty="0" smtClean="0"/>
              <a:t>.</a:t>
            </a:r>
          </a:p>
          <a:p>
            <a:endParaRPr lang="en-US" dirty="0"/>
          </a:p>
          <a:p>
            <a:pPr>
              <a:buFont typeface="Wingdings" pitchFamily="2" charset="2"/>
              <a:buChar char="Ø"/>
            </a:pPr>
            <a:r>
              <a:rPr lang="en-US" b="1" dirty="0"/>
              <a:t>Improved Patient Outcomes: </a:t>
            </a:r>
            <a:r>
              <a:rPr lang="en-US" dirty="0"/>
              <a:t>By facilitating early detection and timely interventions, the system contributes to improved patient outcomes, including faster recovery times, reduced hospitalizations, and better overall health outcomes</a:t>
            </a:r>
            <a:r>
              <a:rPr lang="en-US" dirty="0" smtClean="0"/>
              <a:t>.</a:t>
            </a:r>
          </a:p>
          <a:p>
            <a:endParaRPr lang="en-US" dirty="0"/>
          </a:p>
          <a:p>
            <a:pPr>
              <a:buFont typeface="Wingdings" pitchFamily="2" charset="2"/>
              <a:buChar char="Ø"/>
            </a:pPr>
            <a:r>
              <a:rPr lang="en-US" b="1" dirty="0"/>
              <a:t>Enhanced Healthcare Efficiency: </a:t>
            </a:r>
            <a:r>
              <a:rPr lang="en-US" dirty="0"/>
              <a:t>The predictive model streamlines the diagnostic process and optimizes resource allocation within healthcare facilities, leading to improved efficiency and cost-effectiveness in healthcare delivery.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graphicFrame>
        <p:nvGraphicFramePr>
          <p:cNvPr id="10" name="Table 9"/>
          <p:cNvGraphicFramePr>
            <a:graphicFrameLocks noGrp="1"/>
          </p:cNvGraphicFramePr>
          <p:nvPr/>
        </p:nvGraphicFramePr>
        <p:xfrm>
          <a:off x="609600" y="1295400"/>
          <a:ext cx="8153400" cy="2133600"/>
        </p:xfrm>
        <a:graphic>
          <a:graphicData uri="http://schemas.openxmlformats.org/drawingml/2006/table">
            <a:tbl>
              <a:tblPr firstRow="1" bandRow="1">
                <a:tableStyleId>{5C22544A-7EE6-4342-B048-85BDC9FD1C3A}</a:tableStyleId>
              </a:tblPr>
              <a:tblGrid>
                <a:gridCol w="4267200"/>
                <a:gridCol w="3886200"/>
              </a:tblGrid>
              <a:tr h="408937">
                <a:tc>
                  <a:txBody>
                    <a:bodyPr/>
                    <a:lstStyle/>
                    <a:p>
                      <a:r>
                        <a:rPr lang="en-US" sz="2000" b="1" i="0" dirty="0" smtClean="0">
                          <a:solidFill>
                            <a:schemeClr val="lt1"/>
                          </a:solidFill>
                          <a:latin typeface="+mn-lt"/>
                          <a:ea typeface="+mn-ea"/>
                          <a:cs typeface="+mn-cs"/>
                        </a:rPr>
                        <a:t>Data Collection</a:t>
                      </a:r>
                      <a:endParaRPr lang="en-US" sz="2000" b="1" dirty="0"/>
                    </a:p>
                  </a:txBody>
                  <a:tcPr/>
                </a:tc>
                <a:tc>
                  <a:txBody>
                    <a:bodyPr/>
                    <a:lstStyle/>
                    <a:p>
                      <a:r>
                        <a:rPr lang="en-US" b="1" i="0" dirty="0" smtClean="0">
                          <a:solidFill>
                            <a:schemeClr val="lt1"/>
                          </a:solidFill>
                          <a:latin typeface="+mn-lt"/>
                          <a:ea typeface="+mn-ea"/>
                          <a:cs typeface="+mn-cs"/>
                        </a:rPr>
                        <a:t>Data Preprocessing</a:t>
                      </a:r>
                      <a:endParaRPr lang="en-US" dirty="0"/>
                    </a:p>
                  </a:txBody>
                  <a:tcPr/>
                </a:tc>
              </a:tr>
              <a:tr h="1724663">
                <a:tc>
                  <a:txBody>
                    <a:bodyPr/>
                    <a:lstStyle/>
                    <a:p>
                      <a:r>
                        <a:rPr lang="en-US" sz="1600" b="0" i="0" dirty="0" smtClean="0">
                          <a:solidFill>
                            <a:schemeClr val="dk1"/>
                          </a:solidFill>
                          <a:latin typeface="+mn-lt"/>
                          <a:ea typeface="+mn-ea"/>
                          <a:cs typeface="+mn-cs"/>
                        </a:rPr>
                        <a:t>Gather a dataset containing relevant medical features such as symptoms, medical history, and diagnostic test results. This dataset should include both historical data and current patient information.</a:t>
                      </a:r>
                      <a:endParaRPr lang="en-US" sz="1600" dirty="0"/>
                    </a:p>
                  </a:txBody>
                  <a:tcPr/>
                </a:tc>
                <a:tc>
                  <a:txBody>
                    <a:bodyPr/>
                    <a:lstStyle/>
                    <a:p>
                      <a:r>
                        <a:rPr lang="en-US" sz="1600" b="0" i="0" dirty="0" smtClean="0">
                          <a:solidFill>
                            <a:schemeClr val="dk1"/>
                          </a:solidFill>
                          <a:latin typeface="+mn-lt"/>
                          <a:ea typeface="+mn-ea"/>
                          <a:cs typeface="+mn-cs"/>
                        </a:rPr>
                        <a:t>Clean the dataset by handling missing values and encoding categorical variables. This ensures that the data is of high quality and suitable for training the model.</a:t>
                      </a:r>
                      <a:endParaRPr lang="en-US" sz="1600" dirty="0"/>
                    </a:p>
                  </a:txBody>
                  <a:tcPr/>
                </a:tc>
              </a:tr>
            </a:tbl>
          </a:graphicData>
        </a:graphic>
      </p:graphicFrame>
      <p:graphicFrame>
        <p:nvGraphicFramePr>
          <p:cNvPr id="11" name="Table 10"/>
          <p:cNvGraphicFramePr>
            <a:graphicFrameLocks noGrp="1"/>
          </p:cNvGraphicFramePr>
          <p:nvPr/>
        </p:nvGraphicFramePr>
        <p:xfrm>
          <a:off x="609600" y="3657600"/>
          <a:ext cx="8153400" cy="1735272"/>
        </p:xfrm>
        <a:graphic>
          <a:graphicData uri="http://schemas.openxmlformats.org/drawingml/2006/table">
            <a:tbl>
              <a:tblPr firstRow="1" bandRow="1">
                <a:tableStyleId>{5C22544A-7EE6-4342-B048-85BDC9FD1C3A}</a:tableStyleId>
              </a:tblPr>
              <a:tblGrid>
                <a:gridCol w="4267200"/>
                <a:gridCol w="3886200"/>
              </a:tblGrid>
              <a:tr h="154488">
                <a:tc>
                  <a:txBody>
                    <a:bodyPr/>
                    <a:lstStyle/>
                    <a:p>
                      <a:r>
                        <a:rPr lang="en-US" b="1" i="0" dirty="0" smtClean="0">
                          <a:solidFill>
                            <a:schemeClr val="lt1"/>
                          </a:solidFill>
                          <a:latin typeface="+mn-lt"/>
                          <a:ea typeface="+mn-ea"/>
                          <a:cs typeface="+mn-cs"/>
                        </a:rPr>
                        <a:t>Feature Selection/Engineering</a:t>
                      </a:r>
                      <a:endParaRPr lang="en-US" dirty="0"/>
                    </a:p>
                  </a:txBody>
                  <a:tcPr/>
                </a:tc>
                <a:tc>
                  <a:txBody>
                    <a:bodyPr/>
                    <a:lstStyle/>
                    <a:p>
                      <a:r>
                        <a:rPr lang="en-US" b="1" i="0" dirty="0" smtClean="0">
                          <a:solidFill>
                            <a:schemeClr val="lt1"/>
                          </a:solidFill>
                          <a:latin typeface="+mn-lt"/>
                          <a:ea typeface="+mn-ea"/>
                          <a:cs typeface="+mn-cs"/>
                        </a:rPr>
                        <a:t>Model Selection</a:t>
                      </a:r>
                      <a:endParaRPr lang="en-US" dirty="0"/>
                    </a:p>
                  </a:txBody>
                  <a:tcPr/>
                </a:tc>
              </a:tr>
              <a:tr h="1369512">
                <a:tc>
                  <a:txBody>
                    <a:bodyPr/>
                    <a:lstStyle/>
                    <a:p>
                      <a:r>
                        <a:rPr lang="en-US" sz="1600" b="0" i="0" dirty="0" smtClean="0">
                          <a:solidFill>
                            <a:schemeClr val="dk1"/>
                          </a:solidFill>
                          <a:latin typeface="+mn-lt"/>
                          <a:ea typeface="+mn-ea"/>
                          <a:cs typeface="+mn-cs"/>
                        </a:rPr>
                        <a:t>Identify the most relevant features that contribute to disease prediction. This may involve techniques such as feature selection, dimensionality reduction, or creating new features based on domain knowledge.</a:t>
                      </a:r>
                      <a:endParaRPr lang="en-US" sz="1600" dirty="0"/>
                    </a:p>
                  </a:txBody>
                  <a:tcPr/>
                </a:tc>
                <a:tc>
                  <a:txBody>
                    <a:bodyPr/>
                    <a:lstStyle/>
                    <a:p>
                      <a:r>
                        <a:rPr lang="en-US" sz="1600" b="0" i="0" dirty="0" smtClean="0">
                          <a:solidFill>
                            <a:schemeClr val="dk1"/>
                          </a:solidFill>
                          <a:latin typeface="+mn-lt"/>
                          <a:ea typeface="+mn-ea"/>
                          <a:cs typeface="+mn-cs"/>
                        </a:rPr>
                        <a:t>Choose an appropriate machine learning algorithm for disease prediction. Decision tree algorithms are commonly used due to their interpretability and ability to handle categorical data.</a:t>
                      </a:r>
                      <a:endParaRPr lang="en-US" sz="1600" dirty="0"/>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TotalTime>
  <Words>825</Words>
  <Application>Microsoft Office PowerPoint</Application>
  <PresentationFormat>Custom</PresentationFormat>
  <Paragraphs>75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PRATAP V M 2021503536</vt:lpstr>
      <vt:lpstr>PROJECT TITLE</vt:lpstr>
      <vt:lpstr>AGENDA</vt:lpstr>
      <vt:lpstr>PROBLEM STATEMENT</vt:lpstr>
      <vt:lpstr>PROJECT OVERVIEW</vt:lpstr>
      <vt:lpstr>WHO ARE THE END USERS?</vt:lpstr>
      <vt:lpstr> SOLUTION AND ITS VALUE PROPOSITION</vt:lpstr>
      <vt:lpstr>Slide 8</vt:lpstr>
      <vt:lpstr>Slide 9</vt:lpstr>
      <vt:lpstr>Slide 10</vt:lpstr>
      <vt:lpstr>RESULTS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PRATAP V M</dc:title>
  <dc:creator>2021503536</dc:creator>
  <cp:lastModifiedBy>2021503536</cp:lastModifiedBy>
  <cp:revision>8</cp:revision>
  <dcterms:created xsi:type="dcterms:W3CDTF">2024-04-29T04:37:20Z</dcterms:created>
  <dcterms:modified xsi:type="dcterms:W3CDTF">2024-04-29T05:45:13Z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2024-04-29T00:00:00Z</vt:filetime>
  </property>
</Properties>
</file>