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5F43-4A5E-DE17-9783-9E89F359C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3F1C9-E0F3-E25E-4AC4-CCC4FDFAE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6264-35E6-F480-D4A9-8C3EF1F6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DD78A-A55A-6F52-3BEF-0BB83D4A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7931D-90FF-95B0-7D78-AC0B236E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2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89D6-94A2-D4C2-C96C-30AD66EE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22407-2014-A3DC-0544-ED65DBA08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DC32-F073-C669-1CFA-2B163A7D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EF55-AE6A-4ED8-34FA-EDF91F50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0F02-E239-6FE4-0B2F-EC272347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4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C5348-5200-3AAE-2100-8C261080F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CFE55-2161-F9B8-A716-42B43489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48CD7-4130-BEAF-8C43-1083BF98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19E4-427D-DDAE-D6DE-BE316D98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C347-145F-4CB1-C70F-2B34E841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08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AE94D2-2D51-6CC7-CC39-35B04ADAFE19}"/>
              </a:ext>
            </a:extLst>
          </p:cNvPr>
          <p:cNvSpPr/>
          <p:nvPr userDrawn="1"/>
        </p:nvSpPr>
        <p:spPr>
          <a:xfrm>
            <a:off x="60353" y="897104"/>
            <a:ext cx="12000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07F05E-2180-0308-7415-0BFA0E1D06D6}"/>
              </a:ext>
            </a:extLst>
          </p:cNvPr>
          <p:cNvSpPr txBox="1"/>
          <p:nvPr userDrawn="1"/>
        </p:nvSpPr>
        <p:spPr>
          <a:xfrm>
            <a:off x="2462626" y="-26227"/>
            <a:ext cx="4137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IC – MNSS 2024</a:t>
            </a:r>
            <a:endParaRPr lang="en-IN" sz="3000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5" name="Picture 14" descr="A yellow and black sign with a black circle and a black letter&#10;&#10;Description automatically generated">
            <a:extLst>
              <a:ext uri="{FF2B5EF4-FFF2-40B4-BE49-F238E27FC236}">
                <a16:creationId xmlns:a16="http://schemas.microsoft.com/office/drawing/2014/main" id="{31518C38-9E63-8391-0B9E-C794478BFD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302" y="65058"/>
            <a:ext cx="869052" cy="720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6FE4AE-970E-0C42-D44B-BDB3A7D4F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40713" y="65058"/>
            <a:ext cx="1507888" cy="720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24B8F84-1A5B-7B34-F28F-7CB2E962E095}"/>
              </a:ext>
            </a:extLst>
          </p:cNvPr>
          <p:cNvSpPr/>
          <p:nvPr userDrawn="1"/>
        </p:nvSpPr>
        <p:spPr>
          <a:xfrm>
            <a:off x="96000" y="6498245"/>
            <a:ext cx="12000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DF8AD3-086C-030C-E160-2EC496646CA8}"/>
              </a:ext>
            </a:extLst>
          </p:cNvPr>
          <p:cNvSpPr/>
          <p:nvPr userDrawn="1"/>
        </p:nvSpPr>
        <p:spPr>
          <a:xfrm>
            <a:off x="9951603" y="6592515"/>
            <a:ext cx="2144397" cy="241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9-12</a:t>
            </a:r>
            <a:r>
              <a:rPr lang="en-GB" sz="1200" b="1" baseline="30000" dirty="0">
                <a:solidFill>
                  <a:schemeClr val="tx1"/>
                </a:solidFill>
              </a:rPr>
              <a:t>th</a:t>
            </a:r>
            <a:r>
              <a:rPr lang="en-GB" sz="1200" b="1" dirty="0">
                <a:solidFill>
                  <a:schemeClr val="tx1"/>
                </a:solidFill>
              </a:rPr>
              <a:t> July 2024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3030F5-EC2A-D8AF-E06C-8A0B452FA53A}"/>
              </a:ext>
            </a:extLst>
          </p:cNvPr>
          <p:cNvSpPr/>
          <p:nvPr userDrawn="1"/>
        </p:nvSpPr>
        <p:spPr>
          <a:xfrm>
            <a:off x="194210" y="6593492"/>
            <a:ext cx="4186279" cy="2392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dirty="0">
                <a:solidFill>
                  <a:schemeClr val="tx1"/>
                </a:solidFill>
              </a:rPr>
              <a:t>© IC-MNSS’ 2024 – IISC Bangalore, India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417F9-F70A-A790-0459-C84FB5DA1FD4}"/>
              </a:ext>
            </a:extLst>
          </p:cNvPr>
          <p:cNvSpPr txBox="1"/>
          <p:nvPr userDrawn="1"/>
        </p:nvSpPr>
        <p:spPr>
          <a:xfrm>
            <a:off x="194210" y="461892"/>
            <a:ext cx="8674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sz="1800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nternational </a:t>
            </a:r>
            <a:r>
              <a:rPr lang="en-US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</a:t>
            </a:r>
            <a:r>
              <a:rPr lang="en-US" sz="1800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onference on </a:t>
            </a:r>
            <a:r>
              <a:rPr lang="en-US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</a:t>
            </a:r>
            <a:r>
              <a:rPr lang="en-US" sz="1800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icro, </a:t>
            </a:r>
            <a:r>
              <a:rPr lang="en-US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</a:t>
            </a:r>
            <a:r>
              <a:rPr lang="en-US" sz="1800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ano and </a:t>
            </a:r>
            <a:r>
              <a:rPr lang="en-US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</a:t>
            </a:r>
            <a:r>
              <a:rPr lang="en-US" sz="1800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mart </a:t>
            </a:r>
            <a:r>
              <a:rPr lang="en-US" sz="18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</a:t>
            </a:r>
            <a:r>
              <a:rPr lang="en-US" sz="1800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ystems</a:t>
            </a:r>
          </a:p>
        </p:txBody>
      </p:sp>
    </p:spTree>
    <p:extLst>
      <p:ext uri="{BB962C8B-B14F-4D97-AF65-F5344CB8AC3E}">
        <p14:creationId xmlns:p14="http://schemas.microsoft.com/office/powerpoint/2010/main" val="184224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E6FA-B5A7-7714-395A-5E1EA583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CE4D-4F67-9427-C3A6-6CB7BAB9F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0F7B2-F59F-77F2-B618-4FC7D0F8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872D-5DE3-7118-4335-025FC309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93092-53A8-3BE2-7B0C-E9FE2855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20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861F-5D58-7970-F5C5-FA318F80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161E9-982A-EFFB-3323-7092A75D2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857C-36FD-0743-6B0C-E04422BA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C4F5-8937-F666-00B2-DED76D1D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1444-E797-3B90-124D-D1514514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96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BAD1-5626-F7E4-BC25-B87135CD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078F-CF0E-25D3-0C9C-CA7548E9F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ACA72-EA8A-737F-A338-5752566EF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7E942-595A-1D5B-36FB-B7AB2EED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DEBC6-F062-AAB2-1639-1635F282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1367C-5A9E-94CE-22E5-A45B33BB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91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AA9C-6A6F-0578-B083-BAC657B1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3A3FF-9C4C-D1B2-9E67-FDDA9C4E5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4C817-C19E-DE70-52BB-BFBD2289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839F1-EE50-EE8D-6F7F-A3F0EB058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FF400-63A7-C5E4-CC55-AEEF011B2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78F97-FE0E-1F31-68FF-D16BF55A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CF7DD-C011-8735-F77A-76C58FD4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5D5DB-5E00-2B7F-E153-DEE3CC3D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89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B066-A7D3-72F3-2773-5F7E0831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4BBF1-9C07-E317-DBB6-38ABE130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8C8A0-FD50-4B2F-3C47-8B5F4B2B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527F6-11F7-9C93-9230-AEF1C71A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1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68B52-23B1-0903-58E4-CC21BDE9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B1B2E-598E-C8F2-7AEB-3759369D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63209-1277-3719-580E-2D3BC998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22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4B80-A33A-26E9-7D3E-FD3C7F3D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9246-4C97-9570-8BC5-7943EAD8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3ED11-A210-258C-7D83-501231BD5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E72DA-75E3-A2BA-C0E9-E7679A61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F3DA4-C320-5713-FBB4-E180D4F6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1B8AC-8C46-DE37-974D-8AB95893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27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80B8-9A49-64C3-C1FB-BAE92D1C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8EADC-52CB-6DF7-B7A1-A840D49F7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74C1F-3F6D-843F-46A0-D2188E3CF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B988-5026-83DC-0D2B-3697A916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6E88-25A1-4B06-B893-FFBDF914FD8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AD3D6-E9A3-9791-28DE-956E0B5A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5800D-C14C-90F3-0111-FCD2C6FF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62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14F7D-6282-FDFC-C151-FA2C4117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6486C-FC7C-2C4F-F2B6-156E27317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93788-98A6-FEF3-32B2-7F98BB32B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B26E88-25A1-4B06-B893-FFBDF914FD8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ACC64-6521-7F70-0A4D-E4D637EA4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A8F61-F922-C834-714B-66BD1D6FB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6C47C-E238-4924-861B-53A956A7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3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8AB09A-079E-99DB-824C-90D989521736}"/>
              </a:ext>
            </a:extLst>
          </p:cNvPr>
          <p:cNvSpPr txBox="1"/>
          <p:nvPr/>
        </p:nvSpPr>
        <p:spPr>
          <a:xfrm>
            <a:off x="1509135" y="2408214"/>
            <a:ext cx="91588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00B050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Carbon Nanofiber Based Volatile Organic Compound Sensor</a:t>
            </a:r>
            <a:endParaRPr lang="en-IN" sz="360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7FEC7CD-83AB-DF63-F69C-FF516FE608EF}"/>
              </a:ext>
            </a:extLst>
          </p:cNvPr>
          <p:cNvSpPr txBox="1">
            <a:spLocks/>
          </p:cNvSpPr>
          <p:nvPr/>
        </p:nvSpPr>
        <p:spPr>
          <a:xfrm>
            <a:off x="1516569" y="3874308"/>
            <a:ext cx="9144000" cy="86867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Sukesh Kumar</a:t>
            </a:r>
          </a:p>
        </p:txBody>
      </p:sp>
      <p:pic>
        <p:nvPicPr>
          <p:cNvPr id="4" name="Picture 2" descr="IITH Logo Design">
            <a:extLst>
              <a:ext uri="{FF2B5EF4-FFF2-40B4-BE49-F238E27FC236}">
                <a16:creationId xmlns:a16="http://schemas.microsoft.com/office/drawing/2014/main" id="{36B62E9C-027B-9F94-6091-629C25AF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469" y="1007765"/>
            <a:ext cx="1338147" cy="13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73CF35-1471-6774-DCE1-CA2A4455942C}"/>
              </a:ext>
            </a:extLst>
          </p:cNvPr>
          <p:cNvSpPr txBox="1"/>
          <p:nvPr/>
        </p:nvSpPr>
        <p:spPr>
          <a:xfrm>
            <a:off x="3761688" y="4780567"/>
            <a:ext cx="4980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Materials Science and Metallurgical Engineering, IIT Hyderabad</a:t>
            </a:r>
          </a:p>
        </p:txBody>
      </p:sp>
    </p:spTree>
    <p:extLst>
      <p:ext uri="{BB962C8B-B14F-4D97-AF65-F5344CB8AC3E}">
        <p14:creationId xmlns:p14="http://schemas.microsoft.com/office/powerpoint/2010/main" val="320548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C1F06C4-77A6-037C-04E5-6249918F4479}"/>
              </a:ext>
            </a:extLst>
          </p:cNvPr>
          <p:cNvSpPr txBox="1">
            <a:spLocks/>
          </p:cNvSpPr>
          <p:nvPr/>
        </p:nvSpPr>
        <p:spPr>
          <a:xfrm>
            <a:off x="5242955" y="1055648"/>
            <a:ext cx="5221224" cy="5337714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Why CNFs?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Materials explored in this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Experiments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500" dirty="0">
                <a:solidFill>
                  <a:schemeClr val="tx2"/>
                </a:solidFill>
              </a:rPr>
              <a:t>Bacterial cellulose synthesis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500" dirty="0">
                <a:solidFill>
                  <a:schemeClr val="tx2"/>
                </a:solidFill>
              </a:rPr>
              <a:t>Pyrolysis of Biomasses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500" dirty="0">
                <a:solidFill>
                  <a:schemeClr val="tx2"/>
                </a:solidFill>
              </a:rPr>
              <a:t>Functionalization of CNFs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Characterization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500" dirty="0">
                <a:solidFill>
                  <a:schemeClr val="tx2"/>
                </a:solidFill>
              </a:rPr>
              <a:t>XRD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500" dirty="0">
                <a:solidFill>
                  <a:schemeClr val="tx2"/>
                </a:solidFill>
              </a:rPr>
              <a:t>FTIR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500" dirty="0">
                <a:solidFill>
                  <a:schemeClr val="tx2"/>
                </a:solidFill>
              </a:rPr>
              <a:t>SEM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500" dirty="0">
                <a:solidFill>
                  <a:schemeClr val="tx2"/>
                </a:solidFill>
              </a:rPr>
              <a:t>EDAX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Adsorption-desorption Experiment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500" dirty="0">
                <a:solidFill>
                  <a:schemeClr val="tx2"/>
                </a:solidFill>
              </a:rPr>
              <a:t>FTIR study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Dispersed solution preparation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Device fabrication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Mechanism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2"/>
                </a:solidFill>
              </a:rPr>
              <a:t>Conclusion &amp; future perspective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10C0F-9210-38C9-FFC8-17689576F6EC}"/>
              </a:ext>
            </a:extLst>
          </p:cNvPr>
          <p:cNvSpPr txBox="1"/>
          <p:nvPr/>
        </p:nvSpPr>
        <p:spPr>
          <a:xfrm>
            <a:off x="2237678" y="3078175"/>
            <a:ext cx="257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594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2ED9-A73E-5F4C-1727-52BB72380EDF}"/>
              </a:ext>
            </a:extLst>
          </p:cNvPr>
          <p:cNvSpPr txBox="1">
            <a:spLocks/>
          </p:cNvSpPr>
          <p:nvPr/>
        </p:nvSpPr>
        <p:spPr>
          <a:xfrm>
            <a:off x="1765021" y="1055069"/>
            <a:ext cx="6390236" cy="537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3" name="Picture 2" descr="Dump of organic garbages with remains of fruits and bread in decomposition.">
            <a:extLst>
              <a:ext uri="{FF2B5EF4-FFF2-40B4-BE49-F238E27FC236}">
                <a16:creationId xmlns:a16="http://schemas.microsoft.com/office/drawing/2014/main" id="{25608464-EE9E-7F20-E209-341D3867D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31" y="2540849"/>
            <a:ext cx="2841024" cy="21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95A3F3-0182-9F3E-52D6-A90796F70457}"/>
              </a:ext>
            </a:extLst>
          </p:cNvPr>
          <p:cNvSpPr>
            <a:spLocks/>
          </p:cNvSpPr>
          <p:nvPr/>
        </p:nvSpPr>
        <p:spPr>
          <a:xfrm>
            <a:off x="1917631" y="1592789"/>
            <a:ext cx="5792098" cy="3078829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7170" indent="-217170" defTabSz="528157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Spoilage of fruits &amp; vegetables (FAVs) is a critical issue worldwide. </a:t>
            </a:r>
            <a:endParaRPr lang="en-I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" indent="-217170" defTabSz="528157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Earlier detection of spoiling or infectious FAVs can lead to better nourishment.</a:t>
            </a:r>
            <a:endParaRPr lang="en-I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" indent="-217170" defTabSz="443652">
              <a:spcAft>
                <a:spcPts val="347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helpful in the following aspects:</a:t>
            </a:r>
          </a:p>
          <a:p>
            <a:pPr defTabSz="443652">
              <a:spcAft>
                <a:spcPts val="347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Reduced food waste</a:t>
            </a:r>
          </a:p>
          <a:p>
            <a:pPr defTabSz="443652">
              <a:spcAft>
                <a:spcPts val="347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Improved food safety</a:t>
            </a:r>
          </a:p>
          <a:p>
            <a:pPr defTabSz="443652">
              <a:spcAft>
                <a:spcPts val="347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Improved supply chain efficiency</a:t>
            </a:r>
          </a:p>
          <a:p>
            <a:pPr defTabSz="443652">
              <a:spcAft>
                <a:spcPts val="347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Cost saving</a:t>
            </a:r>
          </a:p>
          <a:p>
            <a:pPr defTabSz="443652">
              <a:spcAft>
                <a:spcPts val="347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Sustainability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2BCB4-5469-D956-384B-F6C4EEDC101A}"/>
              </a:ext>
            </a:extLst>
          </p:cNvPr>
          <p:cNvSpPr txBox="1"/>
          <p:nvPr/>
        </p:nvSpPr>
        <p:spPr>
          <a:xfrm>
            <a:off x="1926304" y="4600737"/>
            <a:ext cx="60588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170" indent="-217170" defTabSz="6949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Carbon nanofiber(CNF)-based sensor for detecting Volatile Organic Compounds (VOCs) released by fruits. </a:t>
            </a:r>
          </a:p>
          <a:p>
            <a:pPr marL="217170" indent="-217170" defTabSz="6949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VOCs are the indicator of fruit spoilage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7170" indent="-217170" defTabSz="6949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acetone, EtOH &amp; IPA.</a:t>
            </a:r>
          </a:p>
        </p:txBody>
      </p:sp>
    </p:spTree>
    <p:extLst>
      <p:ext uri="{BB962C8B-B14F-4D97-AF65-F5344CB8AC3E}">
        <p14:creationId xmlns:p14="http://schemas.microsoft.com/office/powerpoint/2010/main" val="379180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C4DD-65F8-2001-5CA7-2CC2757C3156}"/>
              </a:ext>
            </a:extLst>
          </p:cNvPr>
          <p:cNvSpPr txBox="1">
            <a:spLocks/>
          </p:cNvSpPr>
          <p:nvPr/>
        </p:nvSpPr>
        <p:spPr>
          <a:xfrm>
            <a:off x="1823491" y="1045609"/>
            <a:ext cx="6264343" cy="4287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Mechanism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C99800-EBDE-81FA-FEC2-0AF50760F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" t="10951"/>
          <a:stretch/>
        </p:blipFill>
        <p:spPr>
          <a:xfrm>
            <a:off x="2269169" y="1460210"/>
            <a:ext cx="7497719" cy="20062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960940A-9D81-3D43-91E9-462A7CAFAAC1}"/>
              </a:ext>
            </a:extLst>
          </p:cNvPr>
          <p:cNvGrpSpPr/>
          <p:nvPr/>
        </p:nvGrpSpPr>
        <p:grpSpPr>
          <a:xfrm>
            <a:off x="2487637" y="3509301"/>
            <a:ext cx="7125836" cy="279981"/>
            <a:chOff x="2476221" y="3985950"/>
            <a:chExt cx="7125836" cy="2799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D386E7-1838-626F-0215-35FE9B29D3C8}"/>
                </a:ext>
              </a:extLst>
            </p:cNvPr>
            <p:cNvSpPr/>
            <p:nvPr/>
          </p:nvSpPr>
          <p:spPr>
            <a:xfrm>
              <a:off x="2476221" y="4019637"/>
              <a:ext cx="475906" cy="2155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ACB4DF-C47B-76A2-B8DE-EC73548572C2}"/>
                </a:ext>
              </a:extLst>
            </p:cNvPr>
            <p:cNvSpPr txBox="1"/>
            <p:nvPr/>
          </p:nvSpPr>
          <p:spPr>
            <a:xfrm>
              <a:off x="2981090" y="3988932"/>
              <a:ext cx="20778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P-type semiconducting core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CAE4E9-A65B-8231-8BCD-D422717BB9D4}"/>
                </a:ext>
              </a:extLst>
            </p:cNvPr>
            <p:cNvSpPr/>
            <p:nvPr/>
          </p:nvSpPr>
          <p:spPr>
            <a:xfrm>
              <a:off x="5374016" y="4019637"/>
              <a:ext cx="475906" cy="2155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D575B0-3769-A24A-B8CA-B661BA068FEC}"/>
                </a:ext>
              </a:extLst>
            </p:cNvPr>
            <p:cNvSpPr txBox="1"/>
            <p:nvPr/>
          </p:nvSpPr>
          <p:spPr>
            <a:xfrm>
              <a:off x="5865645" y="3986701"/>
              <a:ext cx="17860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Electron depletion layer</a:t>
              </a: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37CA0B8-2F51-F218-5749-D1C2B002AF02}"/>
                </a:ext>
              </a:extLst>
            </p:cNvPr>
            <p:cNvSpPr/>
            <p:nvPr/>
          </p:nvSpPr>
          <p:spPr>
            <a:xfrm>
              <a:off x="7875952" y="4092233"/>
              <a:ext cx="101942" cy="106792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8F8278-CAA3-5D08-A638-C9747C0BF514}"/>
                </a:ext>
              </a:extLst>
            </p:cNvPr>
            <p:cNvSpPr txBox="1"/>
            <p:nvPr/>
          </p:nvSpPr>
          <p:spPr>
            <a:xfrm>
              <a:off x="7977894" y="3985950"/>
              <a:ext cx="1624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Adsorbed O</a:t>
              </a:r>
              <a:r>
                <a:rPr lang="en-IN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 species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7CED1B5-11A1-E0B2-6B62-6DE10646BA42}"/>
              </a:ext>
            </a:extLst>
          </p:cNvPr>
          <p:cNvSpPr txBox="1"/>
          <p:nvPr/>
        </p:nvSpPr>
        <p:spPr>
          <a:xfrm>
            <a:off x="2502510" y="3755078"/>
            <a:ext cx="70320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vac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represents the energies of vacuum level, conduction band, Fermi level &amp; valance band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FA979C-3F69-9918-1DD5-003EF1062FA4}"/>
              </a:ext>
            </a:extLst>
          </p:cNvPr>
          <p:cNvGrpSpPr/>
          <p:nvPr/>
        </p:nvGrpSpPr>
        <p:grpSpPr>
          <a:xfrm>
            <a:off x="2964108" y="4071817"/>
            <a:ext cx="6185210" cy="1200329"/>
            <a:chOff x="2721548" y="4720309"/>
            <a:chExt cx="618521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90F2E0-66B0-4784-313A-7AD701B27E12}"/>
                </a:ext>
              </a:extLst>
            </p:cNvPr>
            <p:cNvSpPr txBox="1"/>
            <p:nvPr/>
          </p:nvSpPr>
          <p:spPr>
            <a:xfrm>
              <a:off x="2721548" y="4720309"/>
              <a:ext cx="61852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 (gas)                O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 (adsorbed)</a:t>
              </a:r>
            </a:p>
            <a:p>
              <a:pPr algn="ctr"/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 (adsorbed)                 O</a:t>
              </a:r>
              <a:r>
                <a:rPr lang="en-IN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2-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 / 2O</a:t>
              </a:r>
              <a:r>
                <a:rPr lang="en-IN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OH </a:t>
              </a:r>
              <a:r>
                <a:rPr lang="en-IN">
                  <a:latin typeface="Arial" panose="020B0604020202020204" pitchFamily="34" charset="0"/>
                  <a:cs typeface="Arial" panose="020B0604020202020204" pitchFamily="34" charset="0"/>
                </a:rPr>
                <a:t>+ 3O</a:t>
              </a:r>
              <a:r>
                <a:rPr lang="en-IN" baseline="30000">
                  <a:latin typeface="Arial" panose="020B0604020202020204" pitchFamily="34" charset="0"/>
                  <a:cs typeface="Arial" panose="020B0604020202020204" pitchFamily="34" charset="0"/>
                </a:rPr>
                <a:t>2-</a:t>
              </a:r>
              <a:r>
                <a:rPr lang="en-IN">
                  <a:latin typeface="Arial" panose="020B0604020202020204" pitchFamily="34" charset="0"/>
                  <a:cs typeface="Arial" panose="020B0604020202020204" pitchFamily="34" charset="0"/>
                </a:rPr>
                <a:t>                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2CO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 +3H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O + 6e</a:t>
              </a:r>
              <a:r>
                <a:rPr lang="en-IN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O + 4O</a:t>
              </a:r>
              <a:r>
                <a:rPr lang="en-IN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2-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3 CO2 + 3H</a:t>
              </a:r>
              <a:r>
                <a:rPr lang="en-I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O + 8e</a:t>
              </a:r>
              <a:r>
                <a:rPr lang="en-IN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2466AB3-2FD3-BD1D-75C0-96B4EBF8F969}"/>
                </a:ext>
              </a:extLst>
            </p:cNvPr>
            <p:cNvCxnSpPr/>
            <p:nvPr/>
          </p:nvCxnSpPr>
          <p:spPr>
            <a:xfrm>
              <a:off x="5096105" y="4904162"/>
              <a:ext cx="847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885F384-9840-A368-86E9-952BEDB891C4}"/>
                </a:ext>
              </a:extLst>
            </p:cNvPr>
            <p:cNvCxnSpPr/>
            <p:nvPr/>
          </p:nvCxnSpPr>
          <p:spPr>
            <a:xfrm>
              <a:off x="5677807" y="5160637"/>
              <a:ext cx="847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5931AC7-CD21-4C78-1054-FE3F5061863E}"/>
                </a:ext>
              </a:extLst>
            </p:cNvPr>
            <p:cNvCxnSpPr/>
            <p:nvPr/>
          </p:nvCxnSpPr>
          <p:spPr>
            <a:xfrm>
              <a:off x="5209455" y="5431982"/>
              <a:ext cx="847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9F78536-BBD9-6482-3B50-37F8CB807D36}"/>
                </a:ext>
              </a:extLst>
            </p:cNvPr>
            <p:cNvCxnSpPr/>
            <p:nvPr/>
          </p:nvCxnSpPr>
          <p:spPr>
            <a:xfrm>
              <a:off x="5109098" y="5703326"/>
              <a:ext cx="847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306FCC-C98B-CC1F-ED4B-5437DB887C3E}"/>
              </a:ext>
            </a:extLst>
          </p:cNvPr>
          <p:cNvGrpSpPr/>
          <p:nvPr/>
        </p:nvGrpSpPr>
        <p:grpSpPr>
          <a:xfrm>
            <a:off x="2091069" y="5293497"/>
            <a:ext cx="8172902" cy="425825"/>
            <a:chOff x="567069" y="5548675"/>
            <a:chExt cx="8172902" cy="42582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302B505-11E9-EB8E-B199-D81CBC6DF7EC}"/>
                </a:ext>
              </a:extLst>
            </p:cNvPr>
            <p:cNvSpPr/>
            <p:nvPr/>
          </p:nvSpPr>
          <p:spPr>
            <a:xfrm>
              <a:off x="567069" y="5548675"/>
              <a:ext cx="2334311" cy="41821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Charge carrier got neutralized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0F9200C-1751-266A-492C-FFB95981B77A}"/>
                </a:ext>
              </a:extLst>
            </p:cNvPr>
            <p:cNvSpPr/>
            <p:nvPr/>
          </p:nvSpPr>
          <p:spPr>
            <a:xfrm>
              <a:off x="3764844" y="5556290"/>
              <a:ext cx="2112561" cy="41821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Resistance increased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4C04CB-67F0-33A5-3D0F-DB6A889E0450}"/>
                </a:ext>
              </a:extLst>
            </p:cNvPr>
            <p:cNvSpPr/>
            <p:nvPr/>
          </p:nvSpPr>
          <p:spPr>
            <a:xfrm>
              <a:off x="6627410" y="5556290"/>
              <a:ext cx="2112561" cy="41821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decreased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EE3E35-A296-663D-D9AE-3F49D9ADBFCD}"/>
                </a:ext>
              </a:extLst>
            </p:cNvPr>
            <p:cNvCxnSpPr>
              <a:cxnSpLocks/>
            </p:cNvCxnSpPr>
            <p:nvPr/>
          </p:nvCxnSpPr>
          <p:spPr>
            <a:xfrm>
              <a:off x="3021258" y="5757780"/>
              <a:ext cx="63634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F52849-C2E3-57C1-5FEC-FCD509CE69CD}"/>
                </a:ext>
              </a:extLst>
            </p:cNvPr>
            <p:cNvCxnSpPr>
              <a:cxnSpLocks/>
            </p:cNvCxnSpPr>
            <p:nvPr/>
          </p:nvCxnSpPr>
          <p:spPr>
            <a:xfrm>
              <a:off x="5990059" y="5757780"/>
              <a:ext cx="5737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F87DE7D-6A56-669A-BFB0-EAD47F7C6B6D}"/>
              </a:ext>
            </a:extLst>
          </p:cNvPr>
          <p:cNvSpPr txBox="1"/>
          <p:nvPr/>
        </p:nvSpPr>
        <p:spPr>
          <a:xfrm>
            <a:off x="1687552" y="5986488"/>
            <a:ext cx="88599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Lawaniya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, Shiv Dutta, et al. "Functional nanomaterials in flexible gas sensors: recent progress and future prospects." </a:t>
            </a:r>
            <a:r>
              <a:rPr lang="en-US" sz="900" i="1" dirty="0">
                <a:solidFill>
                  <a:srgbClr val="222222"/>
                </a:solidFill>
                <a:latin typeface="Arial" panose="020B0604020202020204" pitchFamily="34" charset="0"/>
              </a:rPr>
              <a:t>Materials Today Chemistry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</a:rPr>
              <a:t> 29 (2023): 101428.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222222"/>
                </a:solidFill>
                <a:latin typeface="Arial" panose="020B0604020202020204" pitchFamily="34" charset="0"/>
              </a:rPr>
              <a:t>Sinha, </a:t>
            </a:r>
            <a:r>
              <a:rPr lang="en-I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Madhumita</a:t>
            </a:r>
            <a:r>
              <a:rPr lang="en-IN" sz="900" dirty="0">
                <a:solidFill>
                  <a:srgbClr val="222222"/>
                </a:solidFill>
                <a:latin typeface="Arial" panose="020B0604020202020204" pitchFamily="34" charset="0"/>
              </a:rPr>
              <a:t>, et al. "Fast response and low temperature sensing of acetone and ethanol using Al-doped </a:t>
            </a:r>
            <a:r>
              <a:rPr lang="en-IN" sz="900" dirty="0" err="1">
                <a:solidFill>
                  <a:srgbClr val="222222"/>
                </a:solidFill>
                <a:latin typeface="Arial" panose="020B0604020202020204" pitchFamily="34" charset="0"/>
              </a:rPr>
              <a:t>ZnO</a:t>
            </a:r>
            <a:r>
              <a:rPr lang="en-IN" sz="900" dirty="0">
                <a:solidFill>
                  <a:srgbClr val="222222"/>
                </a:solidFill>
                <a:latin typeface="Arial" panose="020B0604020202020204" pitchFamily="34" charset="0"/>
              </a:rPr>
              <a:t> microrods." </a:t>
            </a:r>
            <a:r>
              <a:rPr lang="en-IN" sz="900" i="1" dirty="0" err="1">
                <a:solidFill>
                  <a:srgbClr val="222222"/>
                </a:solidFill>
                <a:latin typeface="Arial" panose="020B0604020202020204" pitchFamily="34" charset="0"/>
              </a:rPr>
              <a:t>Physica</a:t>
            </a:r>
            <a:r>
              <a:rPr lang="en-IN" sz="900" i="1" dirty="0">
                <a:solidFill>
                  <a:srgbClr val="222222"/>
                </a:solidFill>
                <a:latin typeface="Arial" panose="020B0604020202020204" pitchFamily="34" charset="0"/>
              </a:rPr>
              <a:t> E: Low-dimensional Systems and Nanostructures</a:t>
            </a:r>
            <a:r>
              <a:rPr lang="en-IN" sz="900" dirty="0">
                <a:solidFill>
                  <a:srgbClr val="222222"/>
                </a:solidFill>
                <a:latin typeface="Arial" panose="020B0604020202020204" pitchFamily="34" charset="0"/>
              </a:rPr>
              <a:t> 118 (2020): 113868.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99866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9B9C5-F60D-046D-9322-8A138C64505A}"/>
              </a:ext>
            </a:extLst>
          </p:cNvPr>
          <p:cNvSpPr txBox="1"/>
          <p:nvPr/>
        </p:nvSpPr>
        <p:spPr>
          <a:xfrm>
            <a:off x="1830802" y="2952341"/>
            <a:ext cx="3604497" cy="9728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088C156-B85B-1D12-3ADC-F794421D6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682" y="2708151"/>
            <a:ext cx="3463967" cy="34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1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8E72FDDBEDDE488CB01D429831CF95" ma:contentTypeVersion="13" ma:contentTypeDescription="Create a new document." ma:contentTypeScope="" ma:versionID="e25a7655e0c0e11470ddc82f57c020cc">
  <xsd:schema xmlns:xsd="http://www.w3.org/2001/XMLSchema" xmlns:xs="http://www.w3.org/2001/XMLSchema" xmlns:p="http://schemas.microsoft.com/office/2006/metadata/properties" xmlns:ns3="cffd4420-7598-4efa-9520-9dfe5c5e970f" xmlns:ns4="e7450135-327b-4c7a-a994-1f147dddc67e" targetNamespace="http://schemas.microsoft.com/office/2006/metadata/properties" ma:root="true" ma:fieldsID="a8a1321dd6c3c2a1bfd0b25a8ab09134" ns3:_="" ns4:_="">
    <xsd:import namespace="cffd4420-7598-4efa-9520-9dfe5c5e970f"/>
    <xsd:import namespace="e7450135-327b-4c7a-a994-1f147dddc6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d4420-7598-4efa-9520-9dfe5c5e97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450135-327b-4c7a-a994-1f147dddc67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ffd4420-7598-4efa-9520-9dfe5c5e970f" xsi:nil="true"/>
  </documentManagement>
</p:properties>
</file>

<file path=customXml/itemProps1.xml><?xml version="1.0" encoding="utf-8"?>
<ds:datastoreItem xmlns:ds="http://schemas.openxmlformats.org/officeDocument/2006/customXml" ds:itemID="{0D4F43BC-5F27-45E3-B6DA-C0E0D0F5FF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fd4420-7598-4efa-9520-9dfe5c5e970f"/>
    <ds:schemaRef ds:uri="e7450135-327b-4c7a-a994-1f147dddc6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E606D5-9C69-4919-8FEC-9FAADD8E2E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B04A37-F08F-471F-B2E9-027B0CC21D12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e7450135-327b-4c7a-a994-1f147dddc67e"/>
    <ds:schemaRef ds:uri="http://purl.org/dc/dcmitype/"/>
    <ds:schemaRef ds:uri="cffd4420-7598-4efa-9520-9dfe5c5e970f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306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Pratap Maity</dc:creator>
  <cp:lastModifiedBy>Pratap Maity</cp:lastModifiedBy>
  <cp:revision>1</cp:revision>
  <dcterms:created xsi:type="dcterms:W3CDTF">2024-09-28T08:57:26Z</dcterms:created>
  <dcterms:modified xsi:type="dcterms:W3CDTF">2024-09-28T08:59:34Z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0x010100548E72FDDBEDDE488CB01D429831CF95</vt:lpwstr>
  </property>
</Properties>
</file>