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87" r:id="rId2"/>
    <p:sldId id="259" r:id="rId3"/>
    <p:sldId id="303" r:id="rId4"/>
    <p:sldId id="304" r:id="rId5"/>
    <p:sldId id="260" r:id="rId6"/>
    <p:sldId id="261" r:id="rId7"/>
    <p:sldId id="288" r:id="rId8"/>
    <p:sldId id="307" r:id="rId9"/>
    <p:sldId id="308" r:id="rId10"/>
    <p:sldId id="306" r:id="rId11"/>
    <p:sldId id="296" r:id="rId12"/>
    <p:sldId id="309" r:id="rId13"/>
    <p:sldId id="311" r:id="rId14"/>
    <p:sldId id="266" r:id="rId15"/>
    <p:sldId id="313" r:id="rId16"/>
    <p:sldId id="312" r:id="rId17"/>
    <p:sldId id="273" r:id="rId18"/>
    <p:sldId id="274" r:id="rId19"/>
    <p:sldId id="298" r:id="rId20"/>
    <p:sldId id="300" r:id="rId21"/>
    <p:sldId id="277" r:id="rId22"/>
    <p:sldId id="301" r:id="rId23"/>
    <p:sldId id="286" r:id="rId24"/>
    <p:sldId id="279" r:id="rId25"/>
    <p:sldId id="281" r:id="rId26"/>
    <p:sldId id="285" r:id="rId27"/>
    <p:sldId id="29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CFA4C4-510F-4F67-9AF4-1B73CA814D8E}" type="datetimeFigureOut">
              <a:rPr lang="en-IN" smtClean="0"/>
              <a:t>11-10-2021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746172-D86E-40FC-8234-379010D516DD}" type="slidenum">
              <a:rPr lang="en-IN" smtClean="0"/>
              <a:t>‹#›</a:t>
            </a:fld>
            <a:endParaRPr lang="en-IN"/>
          </a:p>
        </p:txBody>
      </p:sp>
    </p:spTree>
    <p:extLst>
      <p:ext uri="{BB962C8B-B14F-4D97-AF65-F5344CB8AC3E}">
        <p14:creationId xmlns:p14="http://schemas.microsoft.com/office/powerpoint/2010/main" val="231040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E932-2214-4F3E-80C5-5B469E4500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6FB138-F9B8-4270-A2CE-87C5BF002E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569885-1BAE-4254-88D4-B6BAB6DEF7FD}"/>
              </a:ext>
            </a:extLst>
          </p:cNvPr>
          <p:cNvSpPr>
            <a:spLocks noGrp="1"/>
          </p:cNvSpPr>
          <p:nvPr>
            <p:ph type="dt" sz="half" idx="10"/>
          </p:nvPr>
        </p:nvSpPr>
        <p:spPr/>
        <p:txBody>
          <a:bodyPr/>
          <a:lstStyle/>
          <a:p>
            <a:fld id="{7A0E9758-A4C1-422D-BC12-91C8DB7B1F83}" type="datetimeFigureOut">
              <a:rPr lang="en-IN" smtClean="0"/>
              <a:t>11-10-2021</a:t>
            </a:fld>
            <a:endParaRPr lang="en-IN"/>
          </a:p>
        </p:txBody>
      </p:sp>
      <p:sp>
        <p:nvSpPr>
          <p:cNvPr id="5" name="Footer Placeholder 4">
            <a:extLst>
              <a:ext uri="{FF2B5EF4-FFF2-40B4-BE49-F238E27FC236}">
                <a16:creationId xmlns:a16="http://schemas.microsoft.com/office/drawing/2014/main" id="{2E7CB246-B7D9-4F19-B8A9-9173984838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424373-786E-4123-84F0-B476BFEF559B}"/>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987844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FDF0-9F74-4078-9128-43B68F7140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706E29-511F-48E4-A9DD-41DA934298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571FD7-5D9E-4435-B66D-D79719CCB05C}"/>
              </a:ext>
            </a:extLst>
          </p:cNvPr>
          <p:cNvSpPr>
            <a:spLocks noGrp="1"/>
          </p:cNvSpPr>
          <p:nvPr>
            <p:ph type="dt" sz="half" idx="10"/>
          </p:nvPr>
        </p:nvSpPr>
        <p:spPr/>
        <p:txBody>
          <a:bodyPr/>
          <a:lstStyle/>
          <a:p>
            <a:fld id="{7A0E9758-A4C1-422D-BC12-91C8DB7B1F83}" type="datetimeFigureOut">
              <a:rPr lang="en-IN" smtClean="0"/>
              <a:t>11-10-2021</a:t>
            </a:fld>
            <a:endParaRPr lang="en-IN"/>
          </a:p>
        </p:txBody>
      </p:sp>
      <p:sp>
        <p:nvSpPr>
          <p:cNvPr id="5" name="Footer Placeholder 4">
            <a:extLst>
              <a:ext uri="{FF2B5EF4-FFF2-40B4-BE49-F238E27FC236}">
                <a16:creationId xmlns:a16="http://schemas.microsoft.com/office/drawing/2014/main" id="{820C7EE9-7E13-475A-8A07-6FC97FE797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097AC1-96FB-4E98-AE7E-096B5E24246A}"/>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137726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3074B-B82F-4172-B57E-6E3596D4DF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FBC300-9352-46A9-B2D0-86DDBB7EDB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3287E2-381A-456B-ADCF-AAF05B4990F7}"/>
              </a:ext>
            </a:extLst>
          </p:cNvPr>
          <p:cNvSpPr>
            <a:spLocks noGrp="1"/>
          </p:cNvSpPr>
          <p:nvPr>
            <p:ph type="dt" sz="half" idx="10"/>
          </p:nvPr>
        </p:nvSpPr>
        <p:spPr/>
        <p:txBody>
          <a:bodyPr/>
          <a:lstStyle/>
          <a:p>
            <a:fld id="{7A0E9758-A4C1-422D-BC12-91C8DB7B1F83}" type="datetimeFigureOut">
              <a:rPr lang="en-IN" smtClean="0"/>
              <a:t>11-10-2021</a:t>
            </a:fld>
            <a:endParaRPr lang="en-IN"/>
          </a:p>
        </p:txBody>
      </p:sp>
      <p:sp>
        <p:nvSpPr>
          <p:cNvPr id="5" name="Footer Placeholder 4">
            <a:extLst>
              <a:ext uri="{FF2B5EF4-FFF2-40B4-BE49-F238E27FC236}">
                <a16:creationId xmlns:a16="http://schemas.microsoft.com/office/drawing/2014/main" id="{054B9427-AB1B-45F1-AB30-74D7C9003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9CA22E-E417-49AC-B1E2-D4600B3BC572}"/>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723241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24766-7258-47BC-A5A1-76E06D3891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0B1FCD-52F6-4221-993D-D4561F8256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6439D9-582E-4FA5-BA77-492844F582EC}"/>
              </a:ext>
            </a:extLst>
          </p:cNvPr>
          <p:cNvSpPr>
            <a:spLocks noGrp="1"/>
          </p:cNvSpPr>
          <p:nvPr>
            <p:ph type="dt" sz="half" idx="10"/>
          </p:nvPr>
        </p:nvSpPr>
        <p:spPr/>
        <p:txBody>
          <a:bodyPr/>
          <a:lstStyle/>
          <a:p>
            <a:fld id="{7A0E9758-A4C1-422D-BC12-91C8DB7B1F83}" type="datetimeFigureOut">
              <a:rPr lang="en-IN" smtClean="0"/>
              <a:t>11-10-2021</a:t>
            </a:fld>
            <a:endParaRPr lang="en-IN"/>
          </a:p>
        </p:txBody>
      </p:sp>
      <p:sp>
        <p:nvSpPr>
          <p:cNvPr id="5" name="Footer Placeholder 4">
            <a:extLst>
              <a:ext uri="{FF2B5EF4-FFF2-40B4-BE49-F238E27FC236}">
                <a16:creationId xmlns:a16="http://schemas.microsoft.com/office/drawing/2014/main" id="{632F5EB3-799B-47C9-942D-6F5402C69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F3A4FF-261D-416C-948A-C7FBB829A688}"/>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9201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9A7F0-696A-42B0-BA5F-67D3B1A8D2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BAC1CB-A7DF-47F9-9BDB-6ED9B6DA61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967FB2-8FA9-4969-A5DB-FC5F06214971}"/>
              </a:ext>
            </a:extLst>
          </p:cNvPr>
          <p:cNvSpPr>
            <a:spLocks noGrp="1"/>
          </p:cNvSpPr>
          <p:nvPr>
            <p:ph type="dt" sz="half" idx="10"/>
          </p:nvPr>
        </p:nvSpPr>
        <p:spPr/>
        <p:txBody>
          <a:bodyPr/>
          <a:lstStyle/>
          <a:p>
            <a:fld id="{7A0E9758-A4C1-422D-BC12-91C8DB7B1F83}" type="datetimeFigureOut">
              <a:rPr lang="en-IN" smtClean="0"/>
              <a:t>11-10-2021</a:t>
            </a:fld>
            <a:endParaRPr lang="en-IN"/>
          </a:p>
        </p:txBody>
      </p:sp>
      <p:sp>
        <p:nvSpPr>
          <p:cNvPr id="5" name="Footer Placeholder 4">
            <a:extLst>
              <a:ext uri="{FF2B5EF4-FFF2-40B4-BE49-F238E27FC236}">
                <a16:creationId xmlns:a16="http://schemas.microsoft.com/office/drawing/2014/main" id="{7D85A479-8692-429D-9B29-31E56ACC2E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9DD8E1-D6F1-4E84-9297-9D02035ACBBC}"/>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600548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4D79-8491-4B75-808E-BF29A3627A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DBC3FA-435C-422B-9426-EF9A1AAD5D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B04913-ED0B-4652-9224-177163DA65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037CBC-97D3-487D-8CAF-F9D85F2015E1}"/>
              </a:ext>
            </a:extLst>
          </p:cNvPr>
          <p:cNvSpPr>
            <a:spLocks noGrp="1"/>
          </p:cNvSpPr>
          <p:nvPr>
            <p:ph type="dt" sz="half" idx="10"/>
          </p:nvPr>
        </p:nvSpPr>
        <p:spPr/>
        <p:txBody>
          <a:bodyPr/>
          <a:lstStyle/>
          <a:p>
            <a:fld id="{7A0E9758-A4C1-422D-BC12-91C8DB7B1F83}" type="datetimeFigureOut">
              <a:rPr lang="en-IN" smtClean="0"/>
              <a:t>11-10-2021</a:t>
            </a:fld>
            <a:endParaRPr lang="en-IN"/>
          </a:p>
        </p:txBody>
      </p:sp>
      <p:sp>
        <p:nvSpPr>
          <p:cNvPr id="6" name="Footer Placeholder 5">
            <a:extLst>
              <a:ext uri="{FF2B5EF4-FFF2-40B4-BE49-F238E27FC236}">
                <a16:creationId xmlns:a16="http://schemas.microsoft.com/office/drawing/2014/main" id="{BF1F087E-2AA2-4D7C-98FC-DED9DDB7B5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838ABB-769C-4E6A-B8DA-5D117F66A0E9}"/>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3611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4AC3-F746-4B3E-A524-DA4FAC09CD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82A90B-E356-460D-A63E-FFA7D1165C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B5D3D1-141B-44E8-81D6-30360BF071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E35C81-1ED2-4CB8-B78A-02A4504E65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B8C302-2082-4856-8F03-CACBC8077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63CECE-DD46-4099-B153-C2FB35685A68}"/>
              </a:ext>
            </a:extLst>
          </p:cNvPr>
          <p:cNvSpPr>
            <a:spLocks noGrp="1"/>
          </p:cNvSpPr>
          <p:nvPr>
            <p:ph type="dt" sz="half" idx="10"/>
          </p:nvPr>
        </p:nvSpPr>
        <p:spPr/>
        <p:txBody>
          <a:bodyPr/>
          <a:lstStyle/>
          <a:p>
            <a:fld id="{7A0E9758-A4C1-422D-BC12-91C8DB7B1F83}" type="datetimeFigureOut">
              <a:rPr lang="en-IN" smtClean="0"/>
              <a:t>11-10-2021</a:t>
            </a:fld>
            <a:endParaRPr lang="en-IN"/>
          </a:p>
        </p:txBody>
      </p:sp>
      <p:sp>
        <p:nvSpPr>
          <p:cNvPr id="8" name="Footer Placeholder 7">
            <a:extLst>
              <a:ext uri="{FF2B5EF4-FFF2-40B4-BE49-F238E27FC236}">
                <a16:creationId xmlns:a16="http://schemas.microsoft.com/office/drawing/2014/main" id="{EE9255A7-4B9E-43F3-95CD-1DE9D376E1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55E995-39AB-494A-9365-D7800688AEFB}"/>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21367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899D-EC93-476A-AD19-3E654BE6A9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7C832D-62A6-47BB-9249-D517E41E44D8}"/>
              </a:ext>
            </a:extLst>
          </p:cNvPr>
          <p:cNvSpPr>
            <a:spLocks noGrp="1"/>
          </p:cNvSpPr>
          <p:nvPr>
            <p:ph type="dt" sz="half" idx="10"/>
          </p:nvPr>
        </p:nvSpPr>
        <p:spPr/>
        <p:txBody>
          <a:bodyPr/>
          <a:lstStyle/>
          <a:p>
            <a:fld id="{7A0E9758-A4C1-422D-BC12-91C8DB7B1F83}" type="datetimeFigureOut">
              <a:rPr lang="en-IN" smtClean="0"/>
              <a:t>11-10-2021</a:t>
            </a:fld>
            <a:endParaRPr lang="en-IN"/>
          </a:p>
        </p:txBody>
      </p:sp>
      <p:sp>
        <p:nvSpPr>
          <p:cNvPr id="4" name="Footer Placeholder 3">
            <a:extLst>
              <a:ext uri="{FF2B5EF4-FFF2-40B4-BE49-F238E27FC236}">
                <a16:creationId xmlns:a16="http://schemas.microsoft.com/office/drawing/2014/main" id="{E747CD93-C62E-4B7C-99B1-BFEF3CF9D8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31FE29-D86F-47C1-8323-B40BC35C537F}"/>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3494939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9696CB-42E7-4998-BEFB-44669D1339B9}"/>
              </a:ext>
            </a:extLst>
          </p:cNvPr>
          <p:cNvSpPr>
            <a:spLocks noGrp="1"/>
          </p:cNvSpPr>
          <p:nvPr>
            <p:ph type="dt" sz="half" idx="10"/>
          </p:nvPr>
        </p:nvSpPr>
        <p:spPr/>
        <p:txBody>
          <a:bodyPr/>
          <a:lstStyle/>
          <a:p>
            <a:fld id="{7A0E9758-A4C1-422D-BC12-91C8DB7B1F83}" type="datetimeFigureOut">
              <a:rPr lang="en-IN" smtClean="0"/>
              <a:t>11-10-2021</a:t>
            </a:fld>
            <a:endParaRPr lang="en-IN"/>
          </a:p>
        </p:txBody>
      </p:sp>
      <p:sp>
        <p:nvSpPr>
          <p:cNvPr id="3" name="Footer Placeholder 2">
            <a:extLst>
              <a:ext uri="{FF2B5EF4-FFF2-40B4-BE49-F238E27FC236}">
                <a16:creationId xmlns:a16="http://schemas.microsoft.com/office/drawing/2014/main" id="{180760F5-FCCC-4E0A-B43E-288929640A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2E93B8-3998-4A7D-B9F0-FFCA00CB7BB3}"/>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2638892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5C81-3EFC-472E-833D-D87753ABFA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ED8D98-0B47-4B32-B59E-A7A44871E0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4F7ED7-8271-4B56-8005-F105F23929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DE4FB-0734-4236-86E2-A6AE2E2F6EA0}"/>
              </a:ext>
            </a:extLst>
          </p:cNvPr>
          <p:cNvSpPr>
            <a:spLocks noGrp="1"/>
          </p:cNvSpPr>
          <p:nvPr>
            <p:ph type="dt" sz="half" idx="10"/>
          </p:nvPr>
        </p:nvSpPr>
        <p:spPr/>
        <p:txBody>
          <a:bodyPr/>
          <a:lstStyle/>
          <a:p>
            <a:fld id="{7A0E9758-A4C1-422D-BC12-91C8DB7B1F83}" type="datetimeFigureOut">
              <a:rPr lang="en-IN" smtClean="0"/>
              <a:t>11-10-2021</a:t>
            </a:fld>
            <a:endParaRPr lang="en-IN"/>
          </a:p>
        </p:txBody>
      </p:sp>
      <p:sp>
        <p:nvSpPr>
          <p:cNvPr id="6" name="Footer Placeholder 5">
            <a:extLst>
              <a:ext uri="{FF2B5EF4-FFF2-40B4-BE49-F238E27FC236}">
                <a16:creationId xmlns:a16="http://schemas.microsoft.com/office/drawing/2014/main" id="{5C12A98B-6F50-48E1-BE5A-8839969234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B2CE4A-F482-4A14-9CFE-349F42C1141E}"/>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47383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4780B-4F45-456A-8DF8-B6D6BD4FD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1642E4-4979-4952-A293-745E8C875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B7BFCF-A36A-4F1E-BBD1-00A5A8250F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AB7BA-6414-4C28-9BAC-D462858D77CF}"/>
              </a:ext>
            </a:extLst>
          </p:cNvPr>
          <p:cNvSpPr>
            <a:spLocks noGrp="1"/>
          </p:cNvSpPr>
          <p:nvPr>
            <p:ph type="dt" sz="half" idx="10"/>
          </p:nvPr>
        </p:nvSpPr>
        <p:spPr/>
        <p:txBody>
          <a:bodyPr/>
          <a:lstStyle/>
          <a:p>
            <a:fld id="{7A0E9758-A4C1-422D-BC12-91C8DB7B1F83}" type="datetimeFigureOut">
              <a:rPr lang="en-IN" smtClean="0"/>
              <a:t>11-10-2021</a:t>
            </a:fld>
            <a:endParaRPr lang="en-IN"/>
          </a:p>
        </p:txBody>
      </p:sp>
      <p:sp>
        <p:nvSpPr>
          <p:cNvPr id="6" name="Footer Placeholder 5">
            <a:extLst>
              <a:ext uri="{FF2B5EF4-FFF2-40B4-BE49-F238E27FC236}">
                <a16:creationId xmlns:a16="http://schemas.microsoft.com/office/drawing/2014/main" id="{21E7BFCD-49AC-4065-8ADF-69743F9B05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47963A-5682-4AB4-AD16-26497C76B469}"/>
              </a:ext>
            </a:extLst>
          </p:cNvPr>
          <p:cNvSpPr>
            <a:spLocks noGrp="1"/>
          </p:cNvSpPr>
          <p:nvPr>
            <p:ph type="sldNum" sz="quarter" idx="12"/>
          </p:nvPr>
        </p:nvSpPr>
        <p:spPr/>
        <p:txBody>
          <a:bodyPr/>
          <a:lstStyle/>
          <a:p>
            <a:fld id="{27036028-AD6D-441C-9D04-E6A5DE1E5075}" type="slidenum">
              <a:rPr lang="en-IN" smtClean="0"/>
              <a:t>‹#›</a:t>
            </a:fld>
            <a:endParaRPr lang="en-IN"/>
          </a:p>
        </p:txBody>
      </p:sp>
    </p:spTree>
    <p:extLst>
      <p:ext uri="{BB962C8B-B14F-4D97-AF65-F5344CB8AC3E}">
        <p14:creationId xmlns:p14="http://schemas.microsoft.com/office/powerpoint/2010/main" val="100069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00A1D0-7BF5-4FB0-9B2F-43BAC8EF69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2D3843-07F6-4BB6-8901-46C3C76F7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B5232D-D74E-4507-8A9B-E32B4B0781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E9758-A4C1-422D-BC12-91C8DB7B1F83}" type="datetimeFigureOut">
              <a:rPr lang="en-IN" smtClean="0"/>
              <a:t>11-10-2021</a:t>
            </a:fld>
            <a:endParaRPr lang="en-IN"/>
          </a:p>
        </p:txBody>
      </p:sp>
      <p:sp>
        <p:nvSpPr>
          <p:cNvPr id="5" name="Footer Placeholder 4">
            <a:extLst>
              <a:ext uri="{FF2B5EF4-FFF2-40B4-BE49-F238E27FC236}">
                <a16:creationId xmlns:a16="http://schemas.microsoft.com/office/drawing/2014/main" id="{D8F3A4A6-0E2B-44DA-8CCE-D03A83BAFB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84247D-7DA2-4745-8587-8C71CB28FE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36028-AD6D-441C-9D04-E6A5DE1E5075}" type="slidenum">
              <a:rPr lang="en-IN" smtClean="0"/>
              <a:t>‹#›</a:t>
            </a:fld>
            <a:endParaRPr lang="en-IN"/>
          </a:p>
        </p:txBody>
      </p:sp>
    </p:spTree>
    <p:extLst>
      <p:ext uri="{BB962C8B-B14F-4D97-AF65-F5344CB8AC3E}">
        <p14:creationId xmlns:p14="http://schemas.microsoft.com/office/powerpoint/2010/main" val="1990179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3EC702A-4A49-4D41-AB67-467D5426B02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08442" y="18709"/>
            <a:ext cx="3430657" cy="2817256"/>
          </a:xfrm>
          <a:prstGeom prst="rect">
            <a:avLst/>
          </a:prstGeom>
          <a:noFill/>
          <a:ln>
            <a:noFill/>
          </a:ln>
        </p:spPr>
      </p:pic>
      <p:sp>
        <p:nvSpPr>
          <p:cNvPr id="6" name="TextBox 5">
            <a:extLst>
              <a:ext uri="{FF2B5EF4-FFF2-40B4-BE49-F238E27FC236}">
                <a16:creationId xmlns:a16="http://schemas.microsoft.com/office/drawing/2014/main" id="{16D91EE2-2AFB-4E67-A2F1-56C2A7F12E06}"/>
              </a:ext>
            </a:extLst>
          </p:cNvPr>
          <p:cNvSpPr txBox="1"/>
          <p:nvPr/>
        </p:nvSpPr>
        <p:spPr>
          <a:xfrm>
            <a:off x="4457700" y="5295901"/>
            <a:ext cx="3581400" cy="1167243"/>
          </a:xfrm>
          <a:prstGeom prst="rect">
            <a:avLst/>
          </a:prstGeom>
          <a:noFill/>
        </p:spPr>
        <p:txBody>
          <a:bodyPr wrap="square" rtlCol="0">
            <a:spAutoFit/>
          </a:bodyPr>
          <a:lstStyle/>
          <a:p>
            <a:pPr algn="ct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Presented</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by:</a:t>
            </a:r>
          </a:p>
          <a:p>
            <a:pPr algn="ctr">
              <a:lnSpc>
                <a:spcPct val="107000"/>
              </a:lnSpc>
              <a:spcAft>
                <a:spcPts val="800"/>
              </a:spcAft>
            </a:pPr>
            <a:r>
              <a:rPr lang="en-IN" b="1" dirty="0">
                <a:latin typeface="Times New Roman" panose="02020603050405020304" pitchFamily="18" charset="0"/>
                <a:ea typeface="Calibri" panose="020F0502020204030204" pitchFamily="34" charset="0"/>
                <a:cs typeface="Times New Roman" panose="02020603050405020304" pitchFamily="18" charset="0"/>
              </a:rPr>
              <a:t>PRATAP LAVATE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57055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CA3710-EC71-43E8-B0E3-793CE6D2F206}"/>
              </a:ext>
            </a:extLst>
          </p:cNvPr>
          <p:cNvSpPr txBox="1"/>
          <p:nvPr/>
        </p:nvSpPr>
        <p:spPr>
          <a:xfrm>
            <a:off x="1266824" y="560943"/>
            <a:ext cx="3952875" cy="101566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No Null values in Dataset</a:t>
            </a:r>
          </a:p>
          <a:p>
            <a:endParaRPr lang="en-US" dirty="0"/>
          </a:p>
          <a:p>
            <a:endParaRPr lang="en-IN" dirty="0"/>
          </a:p>
        </p:txBody>
      </p:sp>
      <p:pic>
        <p:nvPicPr>
          <p:cNvPr id="5" name="Picture 4">
            <a:extLst>
              <a:ext uri="{FF2B5EF4-FFF2-40B4-BE49-F238E27FC236}">
                <a16:creationId xmlns:a16="http://schemas.microsoft.com/office/drawing/2014/main" id="{6613ECAC-7208-4D71-B19C-4C28F73B4FF5}"/>
              </a:ext>
            </a:extLst>
          </p:cNvPr>
          <p:cNvPicPr/>
          <p:nvPr/>
        </p:nvPicPr>
        <p:blipFill>
          <a:blip r:embed="rId2"/>
          <a:stretch>
            <a:fillRect/>
          </a:stretch>
        </p:blipFill>
        <p:spPr>
          <a:xfrm>
            <a:off x="1214436" y="1255613"/>
            <a:ext cx="3000375" cy="2139950"/>
          </a:xfrm>
          <a:prstGeom prst="rect">
            <a:avLst/>
          </a:prstGeom>
        </p:spPr>
      </p:pic>
      <p:sp>
        <p:nvSpPr>
          <p:cNvPr id="6" name="TextBox 5">
            <a:extLst>
              <a:ext uri="{FF2B5EF4-FFF2-40B4-BE49-F238E27FC236}">
                <a16:creationId xmlns:a16="http://schemas.microsoft.com/office/drawing/2014/main" id="{88873C28-053B-47C9-93B4-E3139864A2CC}"/>
              </a:ext>
            </a:extLst>
          </p:cNvPr>
          <p:cNvSpPr txBox="1"/>
          <p:nvPr/>
        </p:nvSpPr>
        <p:spPr>
          <a:xfrm>
            <a:off x="6096000" y="607109"/>
            <a:ext cx="4572001"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Adding Features in Datasets</a:t>
            </a:r>
          </a:p>
        </p:txBody>
      </p:sp>
      <p:sp>
        <p:nvSpPr>
          <p:cNvPr id="7" name="TextBox 6">
            <a:extLst>
              <a:ext uri="{FF2B5EF4-FFF2-40B4-BE49-F238E27FC236}">
                <a16:creationId xmlns:a16="http://schemas.microsoft.com/office/drawing/2014/main" id="{5205844E-B342-4852-BAE5-DD7895E1D88D}"/>
              </a:ext>
            </a:extLst>
          </p:cNvPr>
          <p:cNvSpPr txBox="1"/>
          <p:nvPr/>
        </p:nvSpPr>
        <p:spPr>
          <a:xfrm>
            <a:off x="5500689" y="1377950"/>
            <a:ext cx="3952875" cy="67710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Adding Current year in data frame</a:t>
            </a:r>
          </a:p>
          <a:p>
            <a:endParaRPr lang="en-IN" dirty="0"/>
          </a:p>
        </p:txBody>
      </p:sp>
      <p:pic>
        <p:nvPicPr>
          <p:cNvPr id="8" name="Picture 7">
            <a:extLst>
              <a:ext uri="{FF2B5EF4-FFF2-40B4-BE49-F238E27FC236}">
                <a16:creationId xmlns:a16="http://schemas.microsoft.com/office/drawing/2014/main" id="{60264C72-8C7B-4A5A-B7D8-03743431128F}"/>
              </a:ext>
            </a:extLst>
          </p:cNvPr>
          <p:cNvPicPr/>
          <p:nvPr/>
        </p:nvPicPr>
        <p:blipFill>
          <a:blip r:embed="rId3"/>
          <a:stretch>
            <a:fillRect/>
          </a:stretch>
        </p:blipFill>
        <p:spPr>
          <a:xfrm>
            <a:off x="5556250" y="1897598"/>
            <a:ext cx="6051550" cy="1497965"/>
          </a:xfrm>
          <a:prstGeom prst="rect">
            <a:avLst/>
          </a:prstGeom>
        </p:spPr>
      </p:pic>
      <p:sp>
        <p:nvSpPr>
          <p:cNvPr id="9" name="TextBox 8">
            <a:extLst>
              <a:ext uri="{FF2B5EF4-FFF2-40B4-BE49-F238E27FC236}">
                <a16:creationId xmlns:a16="http://schemas.microsoft.com/office/drawing/2014/main" id="{9D2D9CB2-A862-4659-A19D-A1C1B40DC4E2}"/>
              </a:ext>
            </a:extLst>
          </p:cNvPr>
          <p:cNvSpPr txBox="1"/>
          <p:nvPr/>
        </p:nvSpPr>
        <p:spPr>
          <a:xfrm>
            <a:off x="5500689" y="3545879"/>
            <a:ext cx="6051550"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Created number of year by subtracting current year and manufacturing year</a:t>
            </a:r>
          </a:p>
        </p:txBody>
      </p:sp>
      <p:pic>
        <p:nvPicPr>
          <p:cNvPr id="10" name="Picture 9">
            <a:extLst>
              <a:ext uri="{FF2B5EF4-FFF2-40B4-BE49-F238E27FC236}">
                <a16:creationId xmlns:a16="http://schemas.microsoft.com/office/drawing/2014/main" id="{55E86379-0F92-489C-84C5-72EEAD806D86}"/>
              </a:ext>
            </a:extLst>
          </p:cNvPr>
          <p:cNvPicPr/>
          <p:nvPr/>
        </p:nvPicPr>
        <p:blipFill>
          <a:blip r:embed="rId4"/>
          <a:stretch>
            <a:fillRect/>
          </a:stretch>
        </p:blipFill>
        <p:spPr>
          <a:xfrm>
            <a:off x="5607050" y="4512310"/>
            <a:ext cx="6089650" cy="1395730"/>
          </a:xfrm>
          <a:prstGeom prst="rect">
            <a:avLst/>
          </a:prstGeom>
        </p:spPr>
      </p:pic>
      <p:sp>
        <p:nvSpPr>
          <p:cNvPr id="11" name="TextBox 10">
            <a:extLst>
              <a:ext uri="{FF2B5EF4-FFF2-40B4-BE49-F238E27FC236}">
                <a16:creationId xmlns:a16="http://schemas.microsoft.com/office/drawing/2014/main" id="{BAD9063B-18B4-4E01-A4BD-F5BC20AC0C84}"/>
              </a:ext>
            </a:extLst>
          </p:cNvPr>
          <p:cNvSpPr txBox="1"/>
          <p:nvPr/>
        </p:nvSpPr>
        <p:spPr>
          <a:xfrm>
            <a:off x="1214436" y="3720901"/>
            <a:ext cx="310515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Dropped Features</a:t>
            </a:r>
            <a:endParaRPr lang="en-IN" sz="24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6072AA9-F681-447A-A677-8716241E13D4}"/>
              </a:ext>
            </a:extLst>
          </p:cNvPr>
          <p:cNvSpPr txBox="1"/>
          <p:nvPr/>
        </p:nvSpPr>
        <p:spPr>
          <a:xfrm>
            <a:off x="1362075" y="4253765"/>
            <a:ext cx="2852736" cy="1200329"/>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Manufacturing Year</a:t>
            </a:r>
          </a:p>
          <a:p>
            <a:pPr marL="342900" indent="-342900">
              <a:buAutoNum type="arabicPeriod"/>
            </a:pPr>
            <a:r>
              <a:rPr lang="en-US" dirty="0">
                <a:latin typeface="Times New Roman" panose="02020603050405020304" pitchFamily="18" charset="0"/>
                <a:cs typeface="Times New Roman" panose="02020603050405020304" pitchFamily="18" charset="0"/>
              </a:rPr>
              <a:t>Current Year</a:t>
            </a:r>
          </a:p>
          <a:p>
            <a:pPr marL="342900" indent="-342900">
              <a:buAutoNum type="arabicPeriod"/>
            </a:pPr>
            <a:r>
              <a:rPr lang="en-US" dirty="0">
                <a:latin typeface="Times New Roman" panose="02020603050405020304" pitchFamily="18" charset="0"/>
                <a:cs typeface="Times New Roman" panose="02020603050405020304" pitchFamily="18" charset="0"/>
              </a:rPr>
              <a:t>Model</a:t>
            </a:r>
          </a:p>
          <a:p>
            <a:pPr marL="342900" indent="-342900">
              <a:buAutoNum type="arabicPeriod"/>
            </a:pPr>
            <a:r>
              <a:rPr lang="en-US" dirty="0">
                <a:latin typeface="Times New Roman" panose="02020603050405020304" pitchFamily="18" charset="0"/>
                <a:cs typeface="Times New Roman" panose="02020603050405020304" pitchFamily="18" charset="0"/>
              </a:rPr>
              <a:t>Variants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869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02A39-9D68-4CBD-9E31-A445B12368F3}"/>
              </a:ext>
            </a:extLst>
          </p:cNvPr>
          <p:cNvSpPr>
            <a:spLocks noGrp="1"/>
          </p:cNvSpPr>
          <p:nvPr>
            <p:ph type="ctr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Cleaning</a:t>
            </a:r>
            <a:endParaRPr lang="en-IN" dirty="0"/>
          </a:p>
        </p:txBody>
      </p:sp>
      <p:sp>
        <p:nvSpPr>
          <p:cNvPr id="3" name="Subtitle 2">
            <a:extLst>
              <a:ext uri="{FF2B5EF4-FFF2-40B4-BE49-F238E27FC236}">
                <a16:creationId xmlns:a16="http://schemas.microsoft.com/office/drawing/2014/main" id="{C88FC984-562A-48A3-84AC-00E5F87774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2651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32FE91-E41A-4C67-9C36-78015760BAB8}"/>
              </a:ext>
            </a:extLst>
          </p:cNvPr>
          <p:cNvSpPr txBox="1"/>
          <p:nvPr/>
        </p:nvSpPr>
        <p:spPr>
          <a:xfrm>
            <a:off x="800100" y="361950"/>
            <a:ext cx="10572750" cy="584775"/>
          </a:xfrm>
          <a:prstGeom prst="rect">
            <a:avLst/>
          </a:prstGeom>
          <a:noFill/>
        </p:spPr>
        <p:txBody>
          <a:bodyPr wrap="square" rtlCol="0">
            <a:spAutoFit/>
          </a:bodyPr>
          <a:lstStyle/>
          <a:p>
            <a:r>
              <a:rPr lang="en-IN" sz="3200" b="1" dirty="0">
                <a:effectLst/>
                <a:latin typeface="Times New Roman" panose="02020603050405020304" pitchFamily="18" charset="0"/>
                <a:ea typeface="Times New Roman" panose="02020603050405020304" pitchFamily="18" charset="0"/>
              </a:rPr>
              <a:t>Encoding of Data Frame</a:t>
            </a:r>
            <a:r>
              <a:rPr lang="en-IN" sz="1800" b="1" dirty="0">
                <a:effectLst/>
                <a:latin typeface="Times New Roman" panose="02020603050405020304" pitchFamily="18" charset="0"/>
                <a:ea typeface="Times New Roman" panose="02020603050405020304" pitchFamily="18" charset="0"/>
              </a:rPr>
              <a:t>:</a:t>
            </a:r>
            <a:endParaRPr lang="en-IN" dirty="0"/>
          </a:p>
        </p:txBody>
      </p:sp>
      <p:sp>
        <p:nvSpPr>
          <p:cNvPr id="4" name="TextBox 3">
            <a:extLst>
              <a:ext uri="{FF2B5EF4-FFF2-40B4-BE49-F238E27FC236}">
                <a16:creationId xmlns:a16="http://schemas.microsoft.com/office/drawing/2014/main" id="{14AD613D-51B1-4182-8179-902DC105421A}"/>
              </a:ext>
            </a:extLst>
          </p:cNvPr>
          <p:cNvSpPr txBox="1"/>
          <p:nvPr/>
        </p:nvSpPr>
        <p:spPr>
          <a:xfrm>
            <a:off x="923925" y="1085850"/>
            <a:ext cx="10572750" cy="1077218"/>
          </a:xfrm>
          <a:prstGeom prst="rect">
            <a:avLst/>
          </a:prstGeom>
          <a:noFill/>
        </p:spPr>
        <p:txBody>
          <a:bodyPr wrap="square" rtlCol="0">
            <a:spAutoFit/>
          </a:bodyPr>
          <a:lstStyle/>
          <a:p>
            <a:r>
              <a:rPr lang="en-IN" sz="1600" b="0" dirty="0">
                <a:solidFill>
                  <a:srgbClr val="000000"/>
                </a:solidFill>
                <a:effectLst/>
                <a:latin typeface="Times New Roman" panose="02020603050405020304" pitchFamily="18" charset="0"/>
                <a:ea typeface="Times New Roman" panose="02020603050405020304" pitchFamily="18" charset="0"/>
              </a:rPr>
              <a:t>The Encoding Technique is used for this problem:</a:t>
            </a:r>
            <a:endParaRPr lang="en-IN" sz="1600" b="1" dirty="0">
              <a:effectLst/>
              <a:latin typeface="Times New Roman" panose="02020603050405020304" pitchFamily="18" charset="0"/>
              <a:ea typeface="Times New Roman" panose="02020603050405020304" pitchFamily="18" charset="0"/>
            </a:endParaRPr>
          </a:p>
          <a:p>
            <a:pPr marL="742950" lvl="1" indent="-285750">
              <a:buFont typeface="+mj-lt"/>
              <a:buAutoNum type="arabicPeriod"/>
            </a:pPr>
            <a:r>
              <a:rPr lang="en-IN" sz="1600" b="0" dirty="0">
                <a:solidFill>
                  <a:srgbClr val="000000"/>
                </a:solidFill>
                <a:effectLst/>
                <a:latin typeface="Times New Roman" panose="02020603050405020304" pitchFamily="18" charset="0"/>
                <a:ea typeface="Times New Roman" panose="02020603050405020304" pitchFamily="18" charset="0"/>
              </a:rPr>
              <a:t>One hot encoding technique with multiple variables.</a:t>
            </a:r>
            <a:endParaRPr lang="en-IN" sz="1600" b="1" dirty="0">
              <a:effectLst/>
              <a:latin typeface="Times New Roman" panose="02020603050405020304" pitchFamily="18" charset="0"/>
              <a:ea typeface="Times New Roman" panose="02020603050405020304" pitchFamily="18" charset="0"/>
            </a:endParaRPr>
          </a:p>
          <a:p>
            <a:pPr marL="742950" lvl="1" indent="-285750">
              <a:buFont typeface="+mj-lt"/>
              <a:buAutoNum type="arabicPeriod"/>
            </a:pPr>
            <a:r>
              <a:rPr lang="en-IN" sz="1600" b="0" dirty="0">
                <a:solidFill>
                  <a:srgbClr val="000000"/>
                </a:solidFill>
                <a:effectLst/>
                <a:latin typeface="Times New Roman" panose="02020603050405020304" pitchFamily="18" charset="0"/>
                <a:ea typeface="Times New Roman" panose="02020603050405020304" pitchFamily="18" charset="0"/>
              </a:rPr>
              <a:t>One hot encoding technique.</a:t>
            </a:r>
            <a:endParaRPr lang="en-IN" sz="1600" b="1" dirty="0">
              <a:effectLst/>
              <a:latin typeface="Times New Roman" panose="02020603050405020304" pitchFamily="18" charset="0"/>
              <a:ea typeface="Times New Roman" panose="02020603050405020304" pitchFamily="18" charset="0"/>
            </a:endParaRPr>
          </a:p>
          <a:p>
            <a:r>
              <a:rPr lang="en-IN" sz="1600" b="0" dirty="0">
                <a:solidFill>
                  <a:srgbClr val="000000"/>
                </a:solidFill>
                <a:effectLst/>
                <a:latin typeface="Times New Roman" panose="02020603050405020304" pitchFamily="18" charset="0"/>
                <a:ea typeface="Times New Roman" panose="02020603050405020304" pitchFamily="18" charset="0"/>
              </a:rPr>
              <a:t>Firstly, proceed with One hot encoding technique with multiple variables for particular features i.e., Brand</a:t>
            </a:r>
            <a:endParaRPr lang="en-IN" sz="1600" b="1"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F1A93F71-2AD9-4E93-98BB-FF4B174C7217}"/>
              </a:ext>
            </a:extLst>
          </p:cNvPr>
          <p:cNvPicPr/>
          <p:nvPr/>
        </p:nvPicPr>
        <p:blipFill>
          <a:blip r:embed="rId2"/>
          <a:stretch>
            <a:fillRect/>
          </a:stretch>
        </p:blipFill>
        <p:spPr>
          <a:xfrm>
            <a:off x="1066800" y="2237165"/>
            <a:ext cx="6115050" cy="1624330"/>
          </a:xfrm>
          <a:prstGeom prst="rect">
            <a:avLst/>
          </a:prstGeom>
        </p:spPr>
      </p:pic>
      <p:sp>
        <p:nvSpPr>
          <p:cNvPr id="6" name="TextBox 5">
            <a:extLst>
              <a:ext uri="{FF2B5EF4-FFF2-40B4-BE49-F238E27FC236}">
                <a16:creationId xmlns:a16="http://schemas.microsoft.com/office/drawing/2014/main" id="{A8169D9F-E3A9-46F6-A84C-F04066DF935B}"/>
              </a:ext>
            </a:extLst>
          </p:cNvPr>
          <p:cNvSpPr txBox="1"/>
          <p:nvPr/>
        </p:nvSpPr>
        <p:spPr>
          <a:xfrm>
            <a:off x="1066799" y="3956269"/>
            <a:ext cx="10572750" cy="923330"/>
          </a:xfrm>
          <a:prstGeom prst="rect">
            <a:avLst/>
          </a:prstGeom>
          <a:noFill/>
        </p:spPr>
        <p:txBody>
          <a:bodyPr wrap="square" rtlCol="0">
            <a:spAutoFit/>
          </a:bodyPr>
          <a:lstStyle/>
          <a:p>
            <a:r>
              <a:rPr lang="en-IN" sz="1800" b="0" dirty="0">
                <a:solidFill>
                  <a:srgbClr val="000000"/>
                </a:solidFill>
                <a:effectLst/>
                <a:latin typeface="Times New Roman" panose="02020603050405020304" pitchFamily="18" charset="0"/>
                <a:ea typeface="Times New Roman" panose="02020603050405020304" pitchFamily="18" charset="0"/>
              </a:rPr>
              <a:t>The new data frame is created using one hot encoding technique with multiple variables.</a:t>
            </a:r>
            <a:endParaRPr lang="en-IN" sz="1800" b="1" dirty="0">
              <a:effectLst/>
              <a:latin typeface="Times New Roman" panose="02020603050405020304" pitchFamily="18" charset="0"/>
              <a:ea typeface="Times New Roman" panose="02020603050405020304" pitchFamily="18" charset="0"/>
            </a:endParaRPr>
          </a:p>
          <a:p>
            <a:r>
              <a:rPr lang="en-IN" sz="1800" b="0" dirty="0">
                <a:solidFill>
                  <a:srgbClr val="000000"/>
                </a:solidFill>
                <a:effectLst/>
                <a:latin typeface="Times New Roman" panose="02020603050405020304" pitchFamily="18" charset="0"/>
                <a:ea typeface="Times New Roman" panose="02020603050405020304" pitchFamily="18" charset="0"/>
              </a:rPr>
              <a:t>Secondly, proceed with One hot encoding technique i.e., transmission, location and fuel types.</a:t>
            </a:r>
            <a:endParaRPr lang="en-IN" sz="1800" b="1" dirty="0">
              <a:effectLst/>
              <a:latin typeface="Times New Roman" panose="02020603050405020304" pitchFamily="18" charset="0"/>
              <a:ea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BEC66467-7E6A-45B7-B7E2-449763A24D0A}"/>
              </a:ext>
            </a:extLst>
          </p:cNvPr>
          <p:cNvPicPr/>
          <p:nvPr/>
        </p:nvPicPr>
        <p:blipFill>
          <a:blip r:embed="rId3"/>
          <a:stretch>
            <a:fillRect/>
          </a:stretch>
        </p:blipFill>
        <p:spPr>
          <a:xfrm>
            <a:off x="800100" y="4694933"/>
            <a:ext cx="6142990" cy="1549400"/>
          </a:xfrm>
          <a:prstGeom prst="rect">
            <a:avLst/>
          </a:prstGeom>
        </p:spPr>
      </p:pic>
      <p:sp>
        <p:nvSpPr>
          <p:cNvPr id="8" name="TextBox 7">
            <a:extLst>
              <a:ext uri="{FF2B5EF4-FFF2-40B4-BE49-F238E27FC236}">
                <a16:creationId xmlns:a16="http://schemas.microsoft.com/office/drawing/2014/main" id="{7BBEB8BA-04BA-47EA-B5FE-C849FE5A57DE}"/>
              </a:ext>
            </a:extLst>
          </p:cNvPr>
          <p:cNvSpPr txBox="1"/>
          <p:nvPr/>
        </p:nvSpPr>
        <p:spPr>
          <a:xfrm>
            <a:off x="1066799" y="6400800"/>
            <a:ext cx="10306051" cy="923330"/>
          </a:xfrm>
          <a:prstGeom prst="rect">
            <a:avLst/>
          </a:prstGeom>
          <a:noFill/>
        </p:spPr>
        <p:txBody>
          <a:bodyPr wrap="square" rtlCol="0">
            <a:spAutoFit/>
          </a:bodyPr>
          <a:lstStyle/>
          <a:p>
            <a:r>
              <a:rPr lang="en-IN" sz="1800" b="0" dirty="0">
                <a:solidFill>
                  <a:srgbClr val="000000"/>
                </a:solidFill>
                <a:effectLst/>
                <a:latin typeface="Times New Roman" panose="02020603050405020304" pitchFamily="18" charset="0"/>
                <a:ea typeface="Times New Roman" panose="02020603050405020304" pitchFamily="18" charset="0"/>
              </a:rPr>
              <a:t>Now, let’s we can see all features is converted into numerical one after proceeding with encoding technique.</a:t>
            </a:r>
            <a:endParaRPr lang="en-IN" sz="1800" b="1" dirty="0">
              <a:effectLst/>
              <a:latin typeface="Times New Roman" panose="02020603050405020304" pitchFamily="18" charset="0"/>
              <a:ea typeface="Times New Roman" panose="02020603050405020304" pitchFamily="18" charset="0"/>
            </a:endParaRPr>
          </a:p>
          <a:p>
            <a:r>
              <a:rPr lang="en-IN" sz="1800" b="0" dirty="0">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28432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A0213-866A-48B5-9394-7F3457678D77}"/>
              </a:ext>
            </a:extLst>
          </p:cNvPr>
          <p:cNvSpPr>
            <a:spLocks noGrp="1"/>
          </p:cNvSpPr>
          <p:nvPr>
            <p:ph type="title"/>
          </p:nvPr>
        </p:nvSpPr>
        <p:spPr>
          <a:xfrm>
            <a:off x="125413" y="188912"/>
            <a:ext cx="3932237" cy="1600200"/>
          </a:xfrm>
        </p:spPr>
        <p:txBody>
          <a:bodyPr>
            <a:normAutofit/>
          </a:bodyPr>
          <a:lstStyle/>
          <a:p>
            <a:r>
              <a:rPr lang="en-US" sz="4400" b="1" dirty="0">
                <a:latin typeface="Times New Roman" panose="02020603050405020304" pitchFamily="18" charset="0"/>
                <a:cs typeface="Times New Roman" panose="02020603050405020304" pitchFamily="18" charset="0"/>
              </a:rPr>
              <a:t>Statistical Summary</a:t>
            </a:r>
            <a:endParaRPr lang="en-IN" sz="4400"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2FCE00EE-2A44-4065-BA0E-57D767E36E40}"/>
              </a:ext>
            </a:extLst>
          </p:cNvPr>
          <p:cNvSpPr>
            <a:spLocks noGrp="1"/>
          </p:cNvSpPr>
          <p:nvPr>
            <p:ph type="body" sz="half" idx="2"/>
          </p:nvPr>
        </p:nvSpPr>
        <p:spPr>
          <a:xfrm>
            <a:off x="201613" y="2057400"/>
            <a:ext cx="3932237" cy="3811588"/>
          </a:xfrm>
        </p:spPr>
        <p:txBody>
          <a:bodyPr>
            <a:normAutofit/>
          </a:bodyPr>
          <a:lstStyle/>
          <a:p>
            <a:r>
              <a:rPr lang="en-IN" sz="2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t>
            </a:r>
            <a:r>
              <a:rPr lang="en-IN"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 see statistical information about the non-numerical columns in our dataset:</a:t>
            </a:r>
            <a:r>
              <a:rPr lang="en-IN"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9471C3B-4912-4E72-9DD3-4CBCDCC98886}"/>
              </a:ext>
            </a:extLst>
          </p:cNvPr>
          <p:cNvPicPr>
            <a:picLocks noGrp="1"/>
          </p:cNvPicPr>
          <p:nvPr>
            <p:ph idx="1"/>
          </p:nvPr>
        </p:nvPicPr>
        <p:blipFill>
          <a:blip r:embed="rId2"/>
          <a:stretch>
            <a:fillRect/>
          </a:stretch>
        </p:blipFill>
        <p:spPr>
          <a:xfrm>
            <a:off x="4210050" y="333375"/>
            <a:ext cx="7145338" cy="5715000"/>
          </a:xfrm>
          <a:prstGeom prst="rect">
            <a:avLst/>
          </a:prstGeom>
        </p:spPr>
      </p:pic>
    </p:spTree>
    <p:extLst>
      <p:ext uri="{BB962C8B-B14F-4D97-AF65-F5344CB8AC3E}">
        <p14:creationId xmlns:p14="http://schemas.microsoft.com/office/powerpoint/2010/main" val="3364357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D0848-1A54-4E6B-A7A7-B1BF0DAB142D}"/>
              </a:ext>
            </a:extLst>
          </p:cNvPr>
          <p:cNvSpPr>
            <a:spLocks noGrp="1"/>
          </p:cNvSpPr>
          <p:nvPr>
            <p:ph type="title"/>
          </p:nvPr>
        </p:nvSpPr>
        <p:spPr>
          <a:xfrm>
            <a:off x="839788" y="104775"/>
            <a:ext cx="3932237" cy="1952625"/>
          </a:xfrm>
        </p:spPr>
        <p:txBody>
          <a:bodyPr>
            <a:noAutofit/>
          </a:bodyPr>
          <a:lstStyle/>
          <a:p>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sz="4400" b="1"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Correlation matrix:</a:t>
            </a:r>
            <a:br>
              <a:rPr lang="en-IN" sz="4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C5F7AA0-A8B7-4E11-B6E6-A45D18CDB345}"/>
              </a:ext>
            </a:extLst>
          </p:cNvPr>
          <p:cNvSpPr>
            <a:spLocks noGrp="1"/>
          </p:cNvSpPr>
          <p:nvPr>
            <p:ph type="body" sz="half" idx="2"/>
          </p:nvPr>
        </p:nvSpPr>
        <p:spPr/>
        <p:txBody>
          <a:bodyPr/>
          <a:lstStyle/>
          <a:p>
            <a:r>
              <a:rPr lang="en-IN" sz="2400" dirty="0">
                <a:solidFill>
                  <a:srgbClr val="202124"/>
                </a:solidFill>
                <a:effectLst/>
                <a:latin typeface="Times New Roman" panose="02020603050405020304" pitchFamily="18" charset="0"/>
                <a:ea typeface="Times New Roman" panose="02020603050405020304" pitchFamily="18" charset="0"/>
              </a:rPr>
              <a:t>A correlation matrix is simply a table which displays the correlation. The measure is best used in variables that demonstrate a linear relationship between each other. The fit of the data can be visually represented in a heatmap.</a:t>
            </a:r>
            <a:endParaRPr lang="en-IN" sz="2400" dirty="0">
              <a:effectLst/>
              <a:latin typeface="Times New Roman" panose="02020603050405020304" pitchFamily="18" charset="0"/>
              <a:ea typeface="Times New Roman" panose="02020603050405020304" pitchFamily="18" charset="0"/>
            </a:endParaRPr>
          </a:p>
          <a:p>
            <a:endParaRPr lang="en-IN" dirty="0"/>
          </a:p>
        </p:txBody>
      </p:sp>
      <p:sp>
        <p:nvSpPr>
          <p:cNvPr id="6" name="Content Placeholder 5">
            <a:extLst>
              <a:ext uri="{FF2B5EF4-FFF2-40B4-BE49-F238E27FC236}">
                <a16:creationId xmlns:a16="http://schemas.microsoft.com/office/drawing/2014/main" id="{B22D5B9E-88F5-4C58-9317-6A1D905C84EC}"/>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BDAE5CE7-12A1-41E2-8ABC-2C44B9711CC1}"/>
              </a:ext>
            </a:extLst>
          </p:cNvPr>
          <p:cNvPicPr/>
          <p:nvPr/>
        </p:nvPicPr>
        <p:blipFill>
          <a:blip r:embed="rId2"/>
          <a:stretch>
            <a:fillRect/>
          </a:stretch>
        </p:blipFill>
        <p:spPr>
          <a:xfrm>
            <a:off x="4772024" y="228600"/>
            <a:ext cx="6580187" cy="6305549"/>
          </a:xfrm>
          <a:prstGeom prst="rect">
            <a:avLst/>
          </a:prstGeom>
        </p:spPr>
      </p:pic>
    </p:spTree>
    <p:extLst>
      <p:ext uri="{BB962C8B-B14F-4D97-AF65-F5344CB8AC3E}">
        <p14:creationId xmlns:p14="http://schemas.microsoft.com/office/powerpoint/2010/main" val="2056736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7C9B08-B7BC-41B0-91FB-6A4D8265EE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52500" y="180975"/>
            <a:ext cx="10439400" cy="6505575"/>
          </a:xfrm>
          <a:prstGeom prst="rect">
            <a:avLst/>
          </a:prstGeom>
          <a:noFill/>
          <a:ln>
            <a:noFill/>
          </a:ln>
        </p:spPr>
      </p:pic>
    </p:spTree>
    <p:extLst>
      <p:ext uri="{BB962C8B-B14F-4D97-AF65-F5344CB8AC3E}">
        <p14:creationId xmlns:p14="http://schemas.microsoft.com/office/powerpoint/2010/main" val="249183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7AF248-A326-4109-A0E8-E87A53EAEB5F}"/>
              </a:ext>
            </a:extLst>
          </p:cNvPr>
          <p:cNvSpPr txBox="1"/>
          <p:nvPr/>
        </p:nvSpPr>
        <p:spPr>
          <a:xfrm>
            <a:off x="1085850" y="495300"/>
            <a:ext cx="11229975" cy="769441"/>
          </a:xfrm>
          <a:prstGeom prst="rect">
            <a:avLst/>
          </a:prstGeom>
          <a:noFill/>
        </p:spPr>
        <p:txBody>
          <a:bodyPr wrap="square" rtlCol="0">
            <a:spAutoFit/>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Outliers Check:</a:t>
            </a:r>
            <a:endParaRPr lang="en-IN" sz="4400" dirty="0"/>
          </a:p>
        </p:txBody>
      </p:sp>
      <p:sp>
        <p:nvSpPr>
          <p:cNvPr id="4" name="TextBox 3">
            <a:extLst>
              <a:ext uri="{FF2B5EF4-FFF2-40B4-BE49-F238E27FC236}">
                <a16:creationId xmlns:a16="http://schemas.microsoft.com/office/drawing/2014/main" id="{B509020D-5D18-4F03-B563-50C1EDB218F1}"/>
              </a:ext>
            </a:extLst>
          </p:cNvPr>
          <p:cNvSpPr txBox="1"/>
          <p:nvPr/>
        </p:nvSpPr>
        <p:spPr>
          <a:xfrm>
            <a:off x="1238250" y="1362075"/>
            <a:ext cx="10668000" cy="1200329"/>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dataset, we applied one hot encoding method to categorical features. so, we check outlies for nominal features i.e.,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Diven_Km</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no_of_years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Selling Price. Only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Driven_km</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IN"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no_of_years</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considered because Selling Price is our target variable.</a:t>
            </a:r>
            <a:br>
              <a:rPr lang="en-IN" sz="18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pic>
        <p:nvPicPr>
          <p:cNvPr id="5" name="Picture 4">
            <a:extLst>
              <a:ext uri="{FF2B5EF4-FFF2-40B4-BE49-F238E27FC236}">
                <a16:creationId xmlns:a16="http://schemas.microsoft.com/office/drawing/2014/main" id="{7686CFBF-1A79-4CE6-B700-6696272AA45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5850" y="2343150"/>
            <a:ext cx="10820400" cy="3621642"/>
          </a:xfrm>
          <a:prstGeom prst="rect">
            <a:avLst/>
          </a:prstGeom>
          <a:noFill/>
          <a:ln>
            <a:noFill/>
          </a:ln>
        </p:spPr>
      </p:pic>
      <p:sp>
        <p:nvSpPr>
          <p:cNvPr id="6" name="TextBox 5">
            <a:extLst>
              <a:ext uri="{FF2B5EF4-FFF2-40B4-BE49-F238E27FC236}">
                <a16:creationId xmlns:a16="http://schemas.microsoft.com/office/drawing/2014/main" id="{6A3CAEBD-4135-4B90-85FE-1F6274F66D16}"/>
              </a:ext>
            </a:extLst>
          </p:cNvPr>
          <p:cNvSpPr txBox="1"/>
          <p:nvPr/>
        </p:nvSpPr>
        <p:spPr>
          <a:xfrm>
            <a:off x="1238250" y="6076949"/>
            <a:ext cx="10201275" cy="646331"/>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Calibri" panose="020F0502020204030204" pitchFamily="34" charset="0"/>
              </a:rPr>
              <a:t>We can see outliers in Driven km due to various </a:t>
            </a:r>
            <a:r>
              <a:rPr lang="en-IN" sz="1800" dirty="0" err="1">
                <a:solidFill>
                  <a:srgbClr val="000000"/>
                </a:solidFill>
                <a:effectLst/>
                <a:latin typeface="Times New Roman" panose="02020603050405020304" pitchFamily="18" charset="0"/>
                <a:ea typeface="Calibri" panose="020F0502020204030204" pitchFamily="34" charset="0"/>
              </a:rPr>
              <a:t>kilometers</a:t>
            </a:r>
            <a:r>
              <a:rPr lang="en-IN" sz="1800" dirty="0">
                <a:solidFill>
                  <a:srgbClr val="000000"/>
                </a:solidFill>
                <a:effectLst/>
                <a:latin typeface="Times New Roman" panose="02020603050405020304" pitchFamily="18" charset="0"/>
                <a:ea typeface="Calibri" panose="020F0502020204030204" pitchFamily="34" charset="0"/>
              </a:rPr>
              <a:t> driven for different cars. </a:t>
            </a:r>
            <a:r>
              <a:rPr lang="en-IN" dirty="0">
                <a:solidFill>
                  <a:srgbClr val="000000"/>
                </a:solidFill>
                <a:latin typeface="Times New Roman" panose="02020603050405020304" pitchFamily="18" charset="0"/>
                <a:ea typeface="Calibri" panose="020F0502020204030204" pitchFamily="34" charset="0"/>
              </a:rPr>
              <a:t>s</a:t>
            </a:r>
            <a:r>
              <a:rPr lang="en-IN" sz="1800" dirty="0">
                <a:solidFill>
                  <a:srgbClr val="000000"/>
                </a:solidFill>
                <a:effectLst/>
                <a:latin typeface="Times New Roman" panose="02020603050405020304" pitchFamily="18" charset="0"/>
                <a:ea typeface="Calibri" panose="020F0502020204030204" pitchFamily="34" charset="0"/>
              </a:rPr>
              <a:t>o, </a:t>
            </a:r>
            <a:r>
              <a:rPr lang="en-IN" dirty="0">
                <a:solidFill>
                  <a:srgbClr val="000000"/>
                </a:solidFill>
                <a:latin typeface="Times New Roman" panose="02020603050405020304" pitchFamily="18" charset="0"/>
                <a:ea typeface="Calibri" panose="020F0502020204030204" pitchFamily="34" charset="0"/>
              </a:rPr>
              <a:t>we proceed with further steps.</a:t>
            </a:r>
            <a:endParaRPr lang="en-IN" dirty="0"/>
          </a:p>
        </p:txBody>
      </p:sp>
    </p:spTree>
    <p:extLst>
      <p:ext uri="{BB962C8B-B14F-4D97-AF65-F5344CB8AC3E}">
        <p14:creationId xmlns:p14="http://schemas.microsoft.com/office/powerpoint/2010/main" val="3521570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BCDE-99AB-48FD-A0F7-85E1CF954E03}"/>
              </a:ext>
            </a:extLst>
          </p:cNvPr>
          <p:cNvSpPr>
            <a:spLocks noGrp="1"/>
          </p:cNvSpPr>
          <p:nvPr>
            <p:ph type="title"/>
          </p:nvPr>
        </p:nvSpPr>
        <p:spPr/>
        <p:txBody>
          <a:bodyPr>
            <a:normAutofit/>
          </a:bodyPr>
          <a:lstStyle/>
          <a:p>
            <a:r>
              <a:rPr lang="en-IN" b="1" dirty="0">
                <a:effectLst/>
                <a:latin typeface="Times New Roman" panose="02020603050405020304" pitchFamily="18" charset="0"/>
                <a:ea typeface="Calibri" panose="020F0502020204030204" pitchFamily="34" charset="0"/>
              </a:rPr>
              <a:t>Checking Skewness:</a:t>
            </a:r>
            <a:br>
              <a:rPr lang="en-IN" b="1" dirty="0">
                <a:effectLst/>
                <a:latin typeface="Times New Roman" panose="02020603050405020304" pitchFamily="18" charset="0"/>
                <a:ea typeface="Calibri" panose="020F0502020204030204" pitchFamily="34" charset="0"/>
              </a:rPr>
            </a:br>
            <a:r>
              <a:rPr lang="en-IN" sz="2200" dirty="0">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Now here, we are going to use Power transform function to handle skewness in dataset</a:t>
            </a:r>
            <a:endParaRPr lang="en-IN" sz="2200" dirty="0"/>
          </a:p>
        </p:txBody>
      </p:sp>
      <p:sp>
        <p:nvSpPr>
          <p:cNvPr id="3" name="Text Placeholder 2">
            <a:extLst>
              <a:ext uri="{FF2B5EF4-FFF2-40B4-BE49-F238E27FC236}">
                <a16:creationId xmlns:a16="http://schemas.microsoft.com/office/drawing/2014/main" id="{6D5C3BC2-F9DD-483F-9BCE-0C780D2D4CC7}"/>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Before handling Skewness</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79409D01-9EB2-4CF3-8058-765A5E6A720A}"/>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After handling Skewness</a:t>
            </a:r>
            <a:endParaRPr lang="en-IN" dirty="0">
              <a:latin typeface="Times New Roman" panose="02020603050405020304" pitchFamily="18" charset="0"/>
              <a:cs typeface="Times New Roman" panose="02020603050405020304" pitchFamily="18" charset="0"/>
            </a:endParaRPr>
          </a:p>
        </p:txBody>
      </p:sp>
      <p:sp>
        <p:nvSpPr>
          <p:cNvPr id="12" name="Rectangle 2">
            <a:extLst>
              <a:ext uri="{FF2B5EF4-FFF2-40B4-BE49-F238E27FC236}">
                <a16:creationId xmlns:a16="http://schemas.microsoft.com/office/drawing/2014/main" id="{7CC6B5B3-EA51-4AF0-A900-2D738F9200D8}"/>
              </a:ext>
            </a:extLst>
          </p:cNvPr>
          <p:cNvSpPr>
            <a:spLocks noChangeArrowheads="1"/>
          </p:cNvSpPr>
          <p:nvPr/>
        </p:nvSpPr>
        <p:spPr bwMode="auto">
          <a:xfrm>
            <a:off x="-2405819" y="-47625"/>
            <a:ext cx="1450256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7" name="Content Placeholder 6">
            <a:extLst>
              <a:ext uri="{FF2B5EF4-FFF2-40B4-BE49-F238E27FC236}">
                <a16:creationId xmlns:a16="http://schemas.microsoft.com/office/drawing/2014/main" id="{987F3110-9A34-4EB3-89A0-95092AB283E4}"/>
              </a:ext>
            </a:extLst>
          </p:cNvPr>
          <p:cNvGraphicFramePr>
            <a:graphicFrameLocks noGrp="1"/>
          </p:cNvGraphicFramePr>
          <p:nvPr>
            <p:ph sz="half" idx="2"/>
            <p:extLst>
              <p:ext uri="{D42A27DB-BD31-4B8C-83A1-F6EECF244321}">
                <p14:modId xmlns:p14="http://schemas.microsoft.com/office/powerpoint/2010/main" val="2125028445"/>
              </p:ext>
            </p:extLst>
          </p:nvPr>
        </p:nvGraphicFramePr>
        <p:xfrm>
          <a:off x="839788" y="2733675"/>
          <a:ext cx="5157787" cy="3947178"/>
        </p:xfrm>
        <a:graphic>
          <a:graphicData uri="http://schemas.openxmlformats.org/drawingml/2006/table">
            <a:tbl>
              <a:tblPr firstRow="1" firstCol="1" bandRow="1">
                <a:tableStyleId>{5C22544A-7EE6-4342-B048-85BDC9FD1C3A}</a:tableStyleId>
              </a:tblPr>
              <a:tblGrid>
                <a:gridCol w="2596628">
                  <a:extLst>
                    <a:ext uri="{9D8B030D-6E8A-4147-A177-3AD203B41FA5}">
                      <a16:colId xmlns:a16="http://schemas.microsoft.com/office/drawing/2014/main" val="675861619"/>
                    </a:ext>
                  </a:extLst>
                </a:gridCol>
                <a:gridCol w="2561159">
                  <a:extLst>
                    <a:ext uri="{9D8B030D-6E8A-4147-A177-3AD203B41FA5}">
                      <a16:colId xmlns:a16="http://schemas.microsoft.com/office/drawing/2014/main" val="2466187154"/>
                    </a:ext>
                  </a:extLst>
                </a:gridCol>
              </a:tblGrid>
              <a:tr h="245457">
                <a:tc>
                  <a:txBody>
                    <a:bodyPr/>
                    <a:lstStyle/>
                    <a:p>
                      <a:r>
                        <a:rPr lang="en-IN" sz="900">
                          <a:effectLst/>
                        </a:rPr>
                        <a:t>Columns                 Skewness</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Columns                Skewness</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3116824474"/>
                  </a:ext>
                </a:extLst>
              </a:tr>
              <a:tr h="245457">
                <a:tc>
                  <a:txBody>
                    <a:bodyPr/>
                    <a:lstStyle/>
                    <a:p>
                      <a:r>
                        <a:rPr lang="en-IN" sz="900">
                          <a:effectLst/>
                        </a:rPr>
                        <a:t>Driven_km               4.840692</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Fuel_type_LPG          25.448414</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1570182988"/>
                  </a:ext>
                </a:extLst>
              </a:tr>
              <a:tr h="245457">
                <a:tc>
                  <a:txBody>
                    <a:bodyPr/>
                    <a:lstStyle/>
                    <a:p>
                      <a:r>
                        <a:rPr lang="en-IN" sz="900">
                          <a:effectLst/>
                        </a:rPr>
                        <a:t>Selling_Price           5.401628</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Fuel_type_Petrol       -0.143181</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1784821821"/>
                  </a:ext>
                </a:extLst>
              </a:tr>
              <a:tr h="245457">
                <a:tc>
                  <a:txBody>
                    <a:bodyPr/>
                    <a:lstStyle/>
                    <a:p>
                      <a:r>
                        <a:rPr lang="en-IN" sz="900">
                          <a:effectLst/>
                        </a:rPr>
                        <a:t>Brand_Maruti            0.975123</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Transmission_Manual    -0.994505</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3788942615"/>
                  </a:ext>
                </a:extLst>
              </a:tr>
              <a:tr h="245457">
                <a:tc>
                  <a:txBody>
                    <a:bodyPr/>
                    <a:lstStyle/>
                    <a:p>
                      <a:r>
                        <a:rPr lang="en-IN" sz="900">
                          <a:effectLst/>
                        </a:rPr>
                        <a:t>Brand_Hyundai           1.550303</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location_Bangalore      2.501900</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3062269055"/>
                  </a:ext>
                </a:extLst>
              </a:tr>
              <a:tr h="245457">
                <a:tc>
                  <a:txBody>
                    <a:bodyPr/>
                    <a:lstStyle/>
                    <a:p>
                      <a:r>
                        <a:rPr lang="en-IN" sz="900">
                          <a:effectLst/>
                        </a:rPr>
                        <a:t>Brand_Honda             2.806672</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location_Chennai        3.626443</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2996583122"/>
                  </a:ext>
                </a:extLst>
              </a:tr>
              <a:tr h="245457">
                <a:tc>
                  <a:txBody>
                    <a:bodyPr/>
                    <a:lstStyle/>
                    <a:p>
                      <a:r>
                        <a:rPr lang="en-IN" sz="900">
                          <a:effectLst/>
                        </a:rPr>
                        <a:t>Brand_Toyota            3.635883</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location_Delhi NCR      1.256471</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3618474840"/>
                  </a:ext>
                </a:extLst>
              </a:tr>
              <a:tr h="245457">
                <a:tc>
                  <a:txBody>
                    <a:bodyPr/>
                    <a:lstStyle/>
                    <a:p>
                      <a:r>
                        <a:rPr lang="en-IN" sz="900">
                          <a:effectLst/>
                        </a:rPr>
                        <a:t>Brand_Mahindra          4.266337</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location_Gurgaon        4.217141</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1014818967"/>
                  </a:ext>
                </a:extLst>
              </a:tr>
              <a:tr h="245457">
                <a:tc>
                  <a:txBody>
                    <a:bodyPr/>
                    <a:lstStyle/>
                    <a:p>
                      <a:r>
                        <a:rPr lang="en-IN" sz="900">
                          <a:effectLst/>
                        </a:rPr>
                        <a:t>Brand_Ford              4.389812</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location_Hyderabad      3.643476</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2520883425"/>
                  </a:ext>
                </a:extLst>
              </a:tr>
              <a:tr h="245457">
                <a:tc>
                  <a:txBody>
                    <a:bodyPr/>
                    <a:lstStyle/>
                    <a:p>
                      <a:r>
                        <a:rPr lang="en-IN" sz="900">
                          <a:effectLst/>
                        </a:rPr>
                        <a:t>Brand_Volkswagen        4.906065</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location_Jaipur         4.957997</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4234397273"/>
                  </a:ext>
                </a:extLst>
              </a:tr>
              <a:tr h="245457">
                <a:tc>
                  <a:txBody>
                    <a:bodyPr/>
                    <a:lstStyle/>
                    <a:p>
                      <a:r>
                        <a:rPr lang="en-IN" sz="900">
                          <a:effectLst/>
                        </a:rPr>
                        <a:t>Brand_Mercedes-Benz     4.917924</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location_Kolkata        4.700873</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577295728"/>
                  </a:ext>
                </a:extLst>
              </a:tr>
              <a:tr h="245457">
                <a:tc>
                  <a:txBody>
                    <a:bodyPr/>
                    <a:lstStyle/>
                    <a:p>
                      <a:r>
                        <a:rPr lang="en-IN" sz="900">
                          <a:effectLst/>
                        </a:rPr>
                        <a:t>Brand_BMW               5.208302</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location_Mumbai         3.164728</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4144900030"/>
                  </a:ext>
                </a:extLst>
              </a:tr>
              <a:tr h="245457">
                <a:tc>
                  <a:txBody>
                    <a:bodyPr/>
                    <a:lstStyle/>
                    <a:p>
                      <a:r>
                        <a:rPr lang="en-IN" sz="900">
                          <a:effectLst/>
                        </a:rPr>
                        <a:t>Brand_Renault           5.376202</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location_New Delhi      2.640141</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1277338887"/>
                  </a:ext>
                </a:extLst>
              </a:tr>
              <a:tr h="245457">
                <a:tc>
                  <a:txBody>
                    <a:bodyPr/>
                    <a:lstStyle/>
                    <a:p>
                      <a:r>
                        <a:rPr lang="en-IN" sz="900">
                          <a:effectLst/>
                        </a:rPr>
                        <a:t>no_of_year              0.742327</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location_Noida          2.526506</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715812546"/>
                  </a:ext>
                </a:extLst>
              </a:tr>
              <a:tr h="245457">
                <a:tc>
                  <a:txBody>
                    <a:bodyPr/>
                    <a:lstStyle/>
                    <a:p>
                      <a:r>
                        <a:rPr lang="en-IN" sz="900">
                          <a:effectLst/>
                        </a:rPr>
                        <a:t>Fuel_type_Diesel        0.185166</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r>
                        <a:rPr lang="en-IN" sz="900">
                          <a:effectLst/>
                        </a:rPr>
                        <a:t>location_Pune           3.354289</a:t>
                      </a:r>
                      <a:endParaRPr lang="en-IN" sz="1000">
                        <a:effectLst/>
                        <a:latin typeface="Calibri" panose="020F0502020204030204" pitchFamily="34" charset="0"/>
                        <a:cs typeface="Times New Roman" panose="02020603050405020304" pitchFamily="18" charset="0"/>
                      </a:endParaRPr>
                    </a:p>
                  </a:txBody>
                  <a:tcPr marL="61784" marR="61784" marT="0" marB="0"/>
                </a:tc>
                <a:extLst>
                  <a:ext uri="{0D108BD9-81ED-4DB2-BD59-A6C34878D82A}">
                    <a16:rowId xmlns:a16="http://schemas.microsoft.com/office/drawing/2014/main" val="2363739220"/>
                  </a:ext>
                </a:extLst>
              </a:tr>
              <a:tr h="265323">
                <a:tc>
                  <a:txBody>
                    <a:bodyPr/>
                    <a:lstStyle/>
                    <a:p>
                      <a:r>
                        <a:rPr lang="en-IN" sz="900">
                          <a:effectLst/>
                        </a:rPr>
                        <a:t>Fuel_type_Electric     68.658574</a:t>
                      </a:r>
                      <a:endParaRPr lang="en-IN" sz="1000">
                        <a:effectLst/>
                        <a:latin typeface="Calibri" panose="020F0502020204030204" pitchFamily="34" charset="0"/>
                        <a:cs typeface="Times New Roman" panose="02020603050405020304" pitchFamily="18" charset="0"/>
                      </a:endParaRPr>
                    </a:p>
                  </a:txBody>
                  <a:tcPr marL="61784" marR="61784" marT="0" marB="0"/>
                </a:tc>
                <a:tc>
                  <a:txBody>
                    <a:bodyPr/>
                    <a:lstStyle/>
                    <a:p>
                      <a:pPr>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952645482"/>
                  </a:ext>
                </a:extLst>
              </a:tr>
            </a:tbl>
          </a:graphicData>
        </a:graphic>
      </p:graphicFrame>
      <p:graphicFrame>
        <p:nvGraphicFramePr>
          <p:cNvPr id="10" name="Content Placeholder 9">
            <a:extLst>
              <a:ext uri="{FF2B5EF4-FFF2-40B4-BE49-F238E27FC236}">
                <a16:creationId xmlns:a16="http://schemas.microsoft.com/office/drawing/2014/main" id="{3DC0E544-49EB-4E2A-87D7-D15D310AE02F}"/>
              </a:ext>
            </a:extLst>
          </p:cNvPr>
          <p:cNvGraphicFramePr>
            <a:graphicFrameLocks noGrp="1"/>
          </p:cNvGraphicFramePr>
          <p:nvPr>
            <p:ph sz="quarter" idx="4"/>
            <p:extLst>
              <p:ext uri="{D42A27DB-BD31-4B8C-83A1-F6EECF244321}">
                <p14:modId xmlns:p14="http://schemas.microsoft.com/office/powerpoint/2010/main" val="1013668298"/>
              </p:ext>
            </p:extLst>
          </p:nvPr>
        </p:nvGraphicFramePr>
        <p:xfrm>
          <a:off x="6172200" y="2733675"/>
          <a:ext cx="5183187" cy="3867150"/>
        </p:xfrm>
        <a:graphic>
          <a:graphicData uri="http://schemas.openxmlformats.org/drawingml/2006/table">
            <a:tbl>
              <a:tblPr firstRow="1" firstCol="1" bandRow="1">
                <a:tableStyleId>{5C22544A-7EE6-4342-B048-85BDC9FD1C3A}</a:tableStyleId>
              </a:tblPr>
              <a:tblGrid>
                <a:gridCol w="2609415">
                  <a:extLst>
                    <a:ext uri="{9D8B030D-6E8A-4147-A177-3AD203B41FA5}">
                      <a16:colId xmlns:a16="http://schemas.microsoft.com/office/drawing/2014/main" val="2896030391"/>
                    </a:ext>
                  </a:extLst>
                </a:gridCol>
                <a:gridCol w="2573772">
                  <a:extLst>
                    <a:ext uri="{9D8B030D-6E8A-4147-A177-3AD203B41FA5}">
                      <a16:colId xmlns:a16="http://schemas.microsoft.com/office/drawing/2014/main" val="2828428690"/>
                    </a:ext>
                  </a:extLst>
                </a:gridCol>
              </a:tblGrid>
              <a:tr h="257810">
                <a:tc>
                  <a:txBody>
                    <a:bodyPr/>
                    <a:lstStyle/>
                    <a:p>
                      <a:r>
                        <a:rPr lang="en-IN" sz="1000">
                          <a:effectLst/>
                        </a:rPr>
                        <a:t>Columns                 Skewness</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Columns                Skewness</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1816747237"/>
                  </a:ext>
                </a:extLst>
              </a:tr>
              <a:tr h="257810">
                <a:tc>
                  <a:txBody>
                    <a:bodyPr/>
                    <a:lstStyle/>
                    <a:p>
                      <a:r>
                        <a:rPr lang="en-IN" sz="1000">
                          <a:effectLst/>
                        </a:rPr>
                        <a:t>Driven_km               0.122132</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Fuel_type_LPG          25.448414</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2365177222"/>
                  </a:ext>
                </a:extLst>
              </a:tr>
              <a:tr h="257810">
                <a:tc>
                  <a:txBody>
                    <a:bodyPr/>
                    <a:lstStyle/>
                    <a:p>
                      <a:r>
                        <a:rPr lang="en-IN" sz="1000">
                          <a:effectLst/>
                        </a:rPr>
                        <a:t>Brand_Maruti            0.975123</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Fuel_type_Petrol       -0.143181</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2958395554"/>
                  </a:ext>
                </a:extLst>
              </a:tr>
              <a:tr h="257810">
                <a:tc>
                  <a:txBody>
                    <a:bodyPr/>
                    <a:lstStyle/>
                    <a:p>
                      <a:r>
                        <a:rPr lang="en-IN" sz="1000">
                          <a:effectLst/>
                        </a:rPr>
                        <a:t>Brand_Hyundai           1.550303</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Transmission_Manual    -0.994505</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1918544844"/>
                  </a:ext>
                </a:extLst>
              </a:tr>
              <a:tr h="257810">
                <a:tc>
                  <a:txBody>
                    <a:bodyPr/>
                    <a:lstStyle/>
                    <a:p>
                      <a:r>
                        <a:rPr lang="en-IN" sz="1000">
                          <a:effectLst/>
                        </a:rPr>
                        <a:t>Brand_Honda             2.806672</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location_Bangalore      2.501900</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1033166125"/>
                  </a:ext>
                </a:extLst>
              </a:tr>
              <a:tr h="257810">
                <a:tc>
                  <a:txBody>
                    <a:bodyPr/>
                    <a:lstStyle/>
                    <a:p>
                      <a:r>
                        <a:rPr lang="en-IN" sz="1000">
                          <a:effectLst/>
                        </a:rPr>
                        <a:t>Brand_Toyota            3.635883</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location_Chennai        3.626443</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3529911878"/>
                  </a:ext>
                </a:extLst>
              </a:tr>
              <a:tr h="257810">
                <a:tc>
                  <a:txBody>
                    <a:bodyPr/>
                    <a:lstStyle/>
                    <a:p>
                      <a:r>
                        <a:rPr lang="en-IN" sz="1000">
                          <a:effectLst/>
                        </a:rPr>
                        <a:t>Brand_Mahindra          4.266337</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location_Delhi NCR      1.256471</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578304485"/>
                  </a:ext>
                </a:extLst>
              </a:tr>
              <a:tr h="257810">
                <a:tc>
                  <a:txBody>
                    <a:bodyPr/>
                    <a:lstStyle/>
                    <a:p>
                      <a:r>
                        <a:rPr lang="en-IN" sz="1000">
                          <a:effectLst/>
                        </a:rPr>
                        <a:t>Brand_Ford              4.389812</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location_Gurgaon        4.217141</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3921746509"/>
                  </a:ext>
                </a:extLst>
              </a:tr>
              <a:tr h="257810">
                <a:tc>
                  <a:txBody>
                    <a:bodyPr/>
                    <a:lstStyle/>
                    <a:p>
                      <a:r>
                        <a:rPr lang="en-IN" sz="1000">
                          <a:effectLst/>
                        </a:rPr>
                        <a:t>Brand_Volkswagen        4.906065</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location_Hyderabad      3.643476</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4207937889"/>
                  </a:ext>
                </a:extLst>
              </a:tr>
              <a:tr h="257810">
                <a:tc>
                  <a:txBody>
                    <a:bodyPr/>
                    <a:lstStyle/>
                    <a:p>
                      <a:r>
                        <a:rPr lang="en-IN" sz="1000">
                          <a:effectLst/>
                        </a:rPr>
                        <a:t>Brand_Mercedes-Benz     4.917924</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location_Jaipur         4.957997</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1222467096"/>
                  </a:ext>
                </a:extLst>
              </a:tr>
              <a:tr h="257810">
                <a:tc>
                  <a:txBody>
                    <a:bodyPr/>
                    <a:lstStyle/>
                    <a:p>
                      <a:r>
                        <a:rPr lang="en-IN" sz="1000">
                          <a:effectLst/>
                        </a:rPr>
                        <a:t>Brand_BMW               5.208302</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location_Kolkata        4.700873</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3770039024"/>
                  </a:ext>
                </a:extLst>
              </a:tr>
              <a:tr h="257810">
                <a:tc>
                  <a:txBody>
                    <a:bodyPr/>
                    <a:lstStyle/>
                    <a:p>
                      <a:r>
                        <a:rPr lang="en-IN" sz="1000">
                          <a:effectLst/>
                        </a:rPr>
                        <a:t>Brand_Renault           5.376202</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location_Mumbai         3.164728</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811914636"/>
                  </a:ext>
                </a:extLst>
              </a:tr>
              <a:tr h="257810">
                <a:tc>
                  <a:txBody>
                    <a:bodyPr/>
                    <a:lstStyle/>
                    <a:p>
                      <a:r>
                        <a:rPr lang="en-IN" sz="1000">
                          <a:effectLst/>
                        </a:rPr>
                        <a:t>no_of_year             -0.017734</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location_New Delhi      2.640141</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3085605959"/>
                  </a:ext>
                </a:extLst>
              </a:tr>
              <a:tr h="257810">
                <a:tc>
                  <a:txBody>
                    <a:bodyPr/>
                    <a:lstStyle/>
                    <a:p>
                      <a:r>
                        <a:rPr lang="en-IN" sz="1000">
                          <a:effectLst/>
                        </a:rPr>
                        <a:t>Fuel_type_Diesel        0.185166</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a:effectLst/>
                        </a:rPr>
                        <a:t>location_Noida          2.526506</a:t>
                      </a:r>
                      <a:endParaRPr lang="en-IN" sz="100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3046165238"/>
                  </a:ext>
                </a:extLst>
              </a:tr>
              <a:tr h="257810">
                <a:tc>
                  <a:txBody>
                    <a:bodyPr/>
                    <a:lstStyle/>
                    <a:p>
                      <a:r>
                        <a:rPr lang="en-IN" sz="1000">
                          <a:effectLst/>
                        </a:rPr>
                        <a:t>Fuel_type_Electric     68.658574</a:t>
                      </a:r>
                      <a:endParaRPr lang="en-IN" sz="1000">
                        <a:effectLst/>
                        <a:latin typeface="Calibri" panose="020F0502020204030204" pitchFamily="34" charset="0"/>
                        <a:cs typeface="Times New Roman" panose="02020603050405020304" pitchFamily="18" charset="0"/>
                      </a:endParaRPr>
                    </a:p>
                  </a:txBody>
                  <a:tcPr marL="62088" marR="62088" marT="0" marB="0"/>
                </a:tc>
                <a:tc>
                  <a:txBody>
                    <a:bodyPr/>
                    <a:lstStyle/>
                    <a:p>
                      <a:r>
                        <a:rPr lang="en-IN" sz="1000" dirty="0" err="1">
                          <a:effectLst/>
                        </a:rPr>
                        <a:t>location_Pune</a:t>
                      </a:r>
                      <a:r>
                        <a:rPr lang="en-IN" sz="1000" dirty="0">
                          <a:effectLst/>
                        </a:rPr>
                        <a:t>           3.354289</a:t>
                      </a:r>
                      <a:endParaRPr lang="en-IN" sz="1000" dirty="0">
                        <a:effectLst/>
                        <a:latin typeface="Calibri" panose="020F0502020204030204" pitchFamily="34" charset="0"/>
                        <a:cs typeface="Times New Roman" panose="02020603050405020304" pitchFamily="18" charset="0"/>
                      </a:endParaRPr>
                    </a:p>
                  </a:txBody>
                  <a:tcPr marL="62088" marR="62088" marT="0" marB="0"/>
                </a:tc>
                <a:extLst>
                  <a:ext uri="{0D108BD9-81ED-4DB2-BD59-A6C34878D82A}">
                    <a16:rowId xmlns:a16="http://schemas.microsoft.com/office/drawing/2014/main" val="3512594889"/>
                  </a:ext>
                </a:extLst>
              </a:tr>
            </a:tbl>
          </a:graphicData>
        </a:graphic>
      </p:graphicFrame>
    </p:spTree>
    <p:extLst>
      <p:ext uri="{BB962C8B-B14F-4D97-AF65-F5344CB8AC3E}">
        <p14:creationId xmlns:p14="http://schemas.microsoft.com/office/powerpoint/2010/main" val="2738332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9BF6-1B5C-46C6-B214-E84604EC7D36}"/>
              </a:ext>
            </a:extLst>
          </p:cNvPr>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Model Building and Evaluation</a:t>
            </a:r>
            <a:endParaRPr lang="en-IN" dirty="0"/>
          </a:p>
        </p:txBody>
      </p:sp>
      <p:sp>
        <p:nvSpPr>
          <p:cNvPr id="3" name="Content Placeholder 2">
            <a:extLst>
              <a:ext uri="{FF2B5EF4-FFF2-40B4-BE49-F238E27FC236}">
                <a16:creationId xmlns:a16="http://schemas.microsoft.com/office/drawing/2014/main" id="{3D5CBBD8-A989-413C-87D6-0A08ACBD74E0}"/>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These are modelling approach made to build an model :</a:t>
            </a:r>
          </a:p>
          <a:p>
            <a:r>
              <a:rPr lang="en-US" dirty="0">
                <a:latin typeface="Times New Roman" panose="02020603050405020304" pitchFamily="18" charset="0"/>
                <a:cs typeface="Times New Roman" panose="02020603050405020304" pitchFamily="18" charset="0"/>
              </a:rPr>
              <a:t>Linear</a:t>
            </a:r>
          </a:p>
          <a:p>
            <a:r>
              <a:rPr lang="en-IN" dirty="0">
                <a:latin typeface="Times New Roman" panose="02020603050405020304" pitchFamily="18" charset="0"/>
                <a:cs typeface="Times New Roman" panose="02020603050405020304" pitchFamily="18" charset="0"/>
              </a:rPr>
              <a:t>k-nearest </a:t>
            </a:r>
            <a:r>
              <a:rPr lang="en-IN" dirty="0" err="1">
                <a:latin typeface="Times New Roman" panose="02020603050405020304" pitchFamily="18" charset="0"/>
                <a:cs typeface="Times New Roman" panose="02020603050405020304" pitchFamily="18" charset="0"/>
              </a:rPr>
              <a:t>neighbors</a:t>
            </a:r>
            <a:r>
              <a:rPr lang="en-IN" dirty="0">
                <a:latin typeface="Times New Roman" panose="02020603050405020304" pitchFamily="18" charset="0"/>
                <a:cs typeface="Times New Roman" panose="02020603050405020304" pitchFamily="18" charset="0"/>
              </a:rPr>
              <a:t> (KNN)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Random Forest</a:t>
            </a:r>
          </a:p>
          <a:p>
            <a:r>
              <a:rPr lang="en-US" dirty="0">
                <a:latin typeface="Times New Roman" panose="02020603050405020304" pitchFamily="18" charset="0"/>
                <a:cs typeface="Times New Roman" panose="02020603050405020304" pitchFamily="18" charset="0"/>
              </a:rPr>
              <a:t>Decision Tree</a:t>
            </a:r>
          </a:p>
          <a:p>
            <a:r>
              <a:rPr lang="en-US" dirty="0" err="1">
                <a:latin typeface="Times New Roman" panose="02020603050405020304" pitchFamily="18" charset="0"/>
                <a:cs typeface="Times New Roman" panose="02020603050405020304" pitchFamily="18" charset="0"/>
              </a:rPr>
              <a:t>XGBoost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146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7E5B6-9379-4E6F-B0DE-B81607964219}"/>
              </a:ext>
            </a:extLst>
          </p:cNvPr>
          <p:cNvSpPr>
            <a:spLocks noGrp="1"/>
          </p:cNvSpPr>
          <p:nvPr>
            <p:ph type="title"/>
          </p:nvPr>
        </p:nvSpPr>
        <p:spPr/>
        <p:txBody>
          <a:bodyPr>
            <a:normAutofit/>
          </a:bodyPr>
          <a:lstStyle/>
          <a:p>
            <a:r>
              <a:rPr lang="en-IN" b="1" dirty="0">
                <a:solidFill>
                  <a:srgbClr val="000000"/>
                </a:solidFill>
                <a:effectLst/>
                <a:latin typeface="Times New Roman" panose="02020603050405020304" pitchFamily="18" charset="0"/>
                <a:ea typeface="Calibri" panose="020F0502020204030204" pitchFamily="34" charset="0"/>
              </a:rPr>
              <a:t>Performance Metric</a:t>
            </a:r>
            <a:endParaRPr lang="en-IN" dirty="0"/>
          </a:p>
        </p:txBody>
      </p:sp>
      <p:sp>
        <p:nvSpPr>
          <p:cNvPr id="7" name="TextBox 6">
            <a:extLst>
              <a:ext uri="{FF2B5EF4-FFF2-40B4-BE49-F238E27FC236}">
                <a16:creationId xmlns:a16="http://schemas.microsoft.com/office/drawing/2014/main" id="{16EF9F37-9157-4D24-9E9D-85190B688A49}"/>
              </a:ext>
            </a:extLst>
          </p:cNvPr>
          <p:cNvSpPr txBox="1"/>
          <p:nvPr/>
        </p:nvSpPr>
        <p:spPr>
          <a:xfrm>
            <a:off x="1257300" y="6308209"/>
            <a:ext cx="9906000" cy="369332"/>
          </a:xfrm>
          <a:prstGeom prst="rect">
            <a:avLst/>
          </a:prstGeom>
          <a:noFill/>
        </p:spPr>
        <p:txBody>
          <a:bodyPr wrap="square" rtlCol="0">
            <a:spAutoFit/>
          </a:bodyPr>
          <a:lstStyle/>
          <a:p>
            <a:r>
              <a:rPr lang="en-US" dirty="0"/>
              <a:t>According to performance metric, the random forest has higher R2 score, So this is our best model.</a:t>
            </a:r>
            <a:endParaRPr lang="en-IN" dirty="0"/>
          </a:p>
        </p:txBody>
      </p:sp>
      <p:graphicFrame>
        <p:nvGraphicFramePr>
          <p:cNvPr id="6" name="Content Placeholder 5">
            <a:extLst>
              <a:ext uri="{FF2B5EF4-FFF2-40B4-BE49-F238E27FC236}">
                <a16:creationId xmlns:a16="http://schemas.microsoft.com/office/drawing/2014/main" id="{8ECDBB1C-6B87-44C3-94E4-808DB8A33009}"/>
              </a:ext>
            </a:extLst>
          </p:cNvPr>
          <p:cNvGraphicFramePr>
            <a:graphicFrameLocks noGrp="1"/>
          </p:cNvGraphicFramePr>
          <p:nvPr>
            <p:ph idx="1"/>
            <p:extLst>
              <p:ext uri="{D42A27DB-BD31-4B8C-83A1-F6EECF244321}">
                <p14:modId xmlns:p14="http://schemas.microsoft.com/office/powerpoint/2010/main" val="982709575"/>
              </p:ext>
            </p:extLst>
          </p:nvPr>
        </p:nvGraphicFramePr>
        <p:xfrm>
          <a:off x="1047750" y="1571626"/>
          <a:ext cx="9772649" cy="4391026"/>
        </p:xfrm>
        <a:graphic>
          <a:graphicData uri="http://schemas.openxmlformats.org/drawingml/2006/table">
            <a:tbl>
              <a:tblPr firstRow="1" firstCol="1" bandRow="1">
                <a:tableStyleId>{5C22544A-7EE6-4342-B048-85BDC9FD1C3A}</a:tableStyleId>
              </a:tblPr>
              <a:tblGrid>
                <a:gridCol w="1954313">
                  <a:extLst>
                    <a:ext uri="{9D8B030D-6E8A-4147-A177-3AD203B41FA5}">
                      <a16:colId xmlns:a16="http://schemas.microsoft.com/office/drawing/2014/main" val="1823361775"/>
                    </a:ext>
                  </a:extLst>
                </a:gridCol>
                <a:gridCol w="1954313">
                  <a:extLst>
                    <a:ext uri="{9D8B030D-6E8A-4147-A177-3AD203B41FA5}">
                      <a16:colId xmlns:a16="http://schemas.microsoft.com/office/drawing/2014/main" val="3241883191"/>
                    </a:ext>
                  </a:extLst>
                </a:gridCol>
                <a:gridCol w="1954313">
                  <a:extLst>
                    <a:ext uri="{9D8B030D-6E8A-4147-A177-3AD203B41FA5}">
                      <a16:colId xmlns:a16="http://schemas.microsoft.com/office/drawing/2014/main" val="500351834"/>
                    </a:ext>
                  </a:extLst>
                </a:gridCol>
                <a:gridCol w="1954313">
                  <a:extLst>
                    <a:ext uri="{9D8B030D-6E8A-4147-A177-3AD203B41FA5}">
                      <a16:colId xmlns:a16="http://schemas.microsoft.com/office/drawing/2014/main" val="3603386953"/>
                    </a:ext>
                  </a:extLst>
                </a:gridCol>
                <a:gridCol w="1955397">
                  <a:extLst>
                    <a:ext uri="{9D8B030D-6E8A-4147-A177-3AD203B41FA5}">
                      <a16:colId xmlns:a16="http://schemas.microsoft.com/office/drawing/2014/main" val="968071299"/>
                    </a:ext>
                  </a:extLst>
                </a:gridCol>
              </a:tblGrid>
              <a:tr h="1615091">
                <a:tc>
                  <a:txBody>
                    <a:bodyPr/>
                    <a:lstStyle/>
                    <a:p>
                      <a:pPr algn="ctr">
                        <a:spcAft>
                          <a:spcPts val="1200"/>
                        </a:spcAft>
                      </a:pPr>
                      <a:r>
                        <a:rPr lang="en-IN" sz="1100">
                          <a:effectLst/>
                        </a:rPr>
                        <a:t> </a:t>
                      </a:r>
                    </a:p>
                    <a:p>
                      <a:pPr algn="ctr">
                        <a:spcAft>
                          <a:spcPts val="1200"/>
                        </a:spcAft>
                      </a:pPr>
                      <a:r>
                        <a:rPr lang="en-IN" sz="1100">
                          <a:effectLst/>
                        </a:rPr>
                        <a:t>Model Building</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 </a:t>
                      </a:r>
                    </a:p>
                    <a:p>
                      <a:pPr algn="ctr">
                        <a:spcAft>
                          <a:spcPts val="1200"/>
                        </a:spcAft>
                      </a:pPr>
                      <a:r>
                        <a:rPr lang="en-IN" sz="1100">
                          <a:effectLst/>
                        </a:rPr>
                        <a:t>R2 score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 </a:t>
                      </a:r>
                    </a:p>
                    <a:p>
                      <a:pPr algn="ctr">
                        <a:spcAft>
                          <a:spcPts val="1200"/>
                        </a:spcAft>
                      </a:pPr>
                      <a:r>
                        <a:rPr lang="en-IN" sz="1100">
                          <a:effectLst/>
                        </a:rPr>
                        <a:t>MAE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 </a:t>
                      </a:r>
                    </a:p>
                    <a:p>
                      <a:pPr algn="ctr">
                        <a:spcAft>
                          <a:spcPts val="1200"/>
                        </a:spcAft>
                      </a:pPr>
                      <a:r>
                        <a:rPr lang="en-IN" sz="1100">
                          <a:effectLst/>
                        </a:rPr>
                        <a:t>MSE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 </a:t>
                      </a:r>
                    </a:p>
                    <a:p>
                      <a:pPr algn="ctr">
                        <a:spcAft>
                          <a:spcPts val="1200"/>
                        </a:spcAft>
                      </a:pPr>
                      <a:r>
                        <a:rPr lang="en-IN" sz="1100">
                          <a:effectLst/>
                        </a:rPr>
                        <a:t>RMSE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56793273"/>
                  </a:ext>
                </a:extLst>
              </a:tr>
              <a:tr h="555187">
                <a:tc>
                  <a:txBody>
                    <a:bodyPr/>
                    <a:lstStyle/>
                    <a:p>
                      <a:pPr algn="ctr">
                        <a:spcAft>
                          <a:spcPts val="1200"/>
                        </a:spcAft>
                      </a:pPr>
                      <a:r>
                        <a:rPr lang="en-IN" sz="1100">
                          <a:effectLst/>
                        </a:rPr>
                        <a:t>Linear</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53.63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4.21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56.70</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7.53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68294195"/>
                  </a:ext>
                </a:extLst>
              </a:tr>
              <a:tr h="555187">
                <a:tc>
                  <a:txBody>
                    <a:bodyPr/>
                    <a:lstStyle/>
                    <a:p>
                      <a:pPr algn="ctr">
                        <a:spcAft>
                          <a:spcPts val="1200"/>
                        </a:spcAft>
                      </a:pPr>
                      <a:r>
                        <a:rPr lang="en-IN" sz="1100">
                          <a:effectLst/>
                        </a:rPr>
                        <a:t>KNeighbors</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65.71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2.67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41.92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6.47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02546685"/>
                  </a:ext>
                </a:extLst>
              </a:tr>
              <a:tr h="555187">
                <a:tc>
                  <a:txBody>
                    <a:bodyPr/>
                    <a:lstStyle/>
                    <a:p>
                      <a:pPr algn="ctr">
                        <a:spcAft>
                          <a:spcPts val="1200"/>
                        </a:spcAft>
                      </a:pPr>
                      <a:r>
                        <a:rPr lang="en-IN" sz="1100">
                          <a:effectLst/>
                        </a:rPr>
                        <a:t>Random</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77.45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1.97</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27.56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5.25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38745571"/>
                  </a:ext>
                </a:extLst>
              </a:tr>
              <a:tr h="555187">
                <a:tc>
                  <a:txBody>
                    <a:bodyPr/>
                    <a:lstStyle/>
                    <a:p>
                      <a:pPr algn="ctr">
                        <a:spcAft>
                          <a:spcPts val="1200"/>
                        </a:spcAft>
                      </a:pPr>
                      <a:r>
                        <a:rPr lang="en-IN" sz="1100">
                          <a:effectLst/>
                        </a:rPr>
                        <a:t>Decision</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61.21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1.98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47.38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6.88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4071034"/>
                  </a:ext>
                </a:extLst>
              </a:tr>
              <a:tr h="555187">
                <a:tc>
                  <a:txBody>
                    <a:bodyPr/>
                    <a:lstStyle/>
                    <a:p>
                      <a:pPr algn="ctr">
                        <a:spcAft>
                          <a:spcPts val="1200"/>
                        </a:spcAft>
                      </a:pPr>
                      <a:r>
                        <a:rPr lang="en-IN" sz="1100">
                          <a:effectLst/>
                        </a:rPr>
                        <a:t>XGBoost</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72.02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2.35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34.22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dirty="0">
                          <a:effectLst/>
                        </a:rPr>
                        <a:t>5.85</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96247619"/>
                  </a:ext>
                </a:extLst>
              </a:tr>
            </a:tbl>
          </a:graphicData>
        </a:graphic>
      </p:graphicFrame>
    </p:spTree>
    <p:extLst>
      <p:ext uri="{BB962C8B-B14F-4D97-AF65-F5344CB8AC3E}">
        <p14:creationId xmlns:p14="http://schemas.microsoft.com/office/powerpoint/2010/main" val="1143409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FAF91-6941-4DF2-B4B7-24B284BB324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E0FB33-E193-47BA-895F-3C54A8387481}"/>
              </a:ext>
            </a:extLst>
          </p:cNvPr>
          <p:cNvSpPr>
            <a:spLocks noGrp="1"/>
          </p:cNvSpPr>
          <p:nvPr>
            <p:ph idx="1"/>
          </p:nvPr>
        </p:nvSpPr>
        <p:spPr>
          <a:xfrm>
            <a:off x="704850" y="1690688"/>
            <a:ext cx="10515600" cy="3879850"/>
          </a:xfrm>
        </p:spPr>
        <p:txBody>
          <a:bodyPr>
            <a:norm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 This project contains two phase</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1.Data Collection Phase</a:t>
            </a:r>
          </a:p>
          <a:p>
            <a:r>
              <a:rPr lang="en-IN" sz="2400" dirty="0">
                <a:latin typeface="Times New Roman" panose="02020603050405020304" pitchFamily="18" charset="0"/>
                <a:cs typeface="Times New Roman" panose="02020603050405020304" pitchFamily="18" charset="0"/>
              </a:rPr>
              <a:t>2.Model Building Phase</a:t>
            </a: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85D1E1F4-51CF-49BD-9E9E-10D12070F50A}"/>
              </a:ext>
            </a:extLst>
          </p:cNvPr>
          <p:cNvSpPr txBox="1"/>
          <p:nvPr/>
        </p:nvSpPr>
        <p:spPr>
          <a:xfrm>
            <a:off x="4800600" y="5991225"/>
            <a:ext cx="2028825" cy="369332"/>
          </a:xfrm>
          <a:prstGeom prst="rect">
            <a:avLst/>
          </a:prstGeom>
          <a:noFill/>
        </p:spPr>
        <p:txBody>
          <a:bodyPr wrap="square" rtlCol="0">
            <a:spAutoFit/>
          </a:bodyPr>
          <a:lstStyle/>
          <a:p>
            <a:r>
              <a:rPr lang="en-US" dirty="0"/>
              <a:t>…Continued…</a:t>
            </a:r>
          </a:p>
        </p:txBody>
      </p:sp>
    </p:spTree>
    <p:extLst>
      <p:ext uri="{BB962C8B-B14F-4D97-AF65-F5344CB8AC3E}">
        <p14:creationId xmlns:p14="http://schemas.microsoft.com/office/powerpoint/2010/main" val="1347903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5EC4-AC42-498D-A391-CBCEA60FFCB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Comparison:</a:t>
            </a:r>
            <a:endParaRPr lang="en-IN" b="1"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EA82A2CC-FB74-48C8-B529-27616585F36D}"/>
              </a:ext>
            </a:extLst>
          </p:cNvPr>
          <p:cNvSpPr>
            <a:spLocks noChangeArrowheads="1"/>
          </p:cNvSpPr>
          <p:nvPr/>
        </p:nvSpPr>
        <p:spPr bwMode="auto">
          <a:xfrm>
            <a:off x="-2332297" y="0"/>
            <a:ext cx="1637027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AE32DB41-C19E-4560-8DD0-B63D4424AD8D}"/>
              </a:ext>
            </a:extLst>
          </p:cNvPr>
          <p:cNvSpPr txBox="1"/>
          <p:nvPr/>
        </p:nvSpPr>
        <p:spPr>
          <a:xfrm>
            <a:off x="963561" y="5211097"/>
            <a:ext cx="9783097" cy="1452642"/>
          </a:xfrm>
          <a:prstGeom prst="rect">
            <a:avLst/>
          </a:prstGeom>
          <a:noFill/>
        </p:spPr>
        <p:txBody>
          <a:bodyPr wrap="square" rtlCol="0">
            <a:spAutoFit/>
          </a:bodyPr>
          <a:lstStyle/>
          <a:p>
            <a:pPr>
              <a:lnSpc>
                <a:spcPct val="107000"/>
              </a:lnSpc>
              <a:spcAft>
                <a:spcPts val="800"/>
              </a:spcAft>
            </a:pP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Comparing the performance model and cross-validation score </a:t>
            </a:r>
            <a:r>
              <a:rPr lang="en-IN"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minimum difference is for </a:t>
            </a:r>
            <a:r>
              <a:rPr lang="en-IN" sz="28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xgboost</a:t>
            </a:r>
            <a:r>
              <a:rPr lang="en-IN"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so finally, this is our best model.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Content Placeholder 7">
            <a:extLst>
              <a:ext uri="{FF2B5EF4-FFF2-40B4-BE49-F238E27FC236}">
                <a16:creationId xmlns:a16="http://schemas.microsoft.com/office/drawing/2014/main" id="{EC9ABEDC-6F85-42CF-9621-BB8AD05F6233}"/>
              </a:ext>
            </a:extLst>
          </p:cNvPr>
          <p:cNvGraphicFramePr>
            <a:graphicFrameLocks noGrp="1"/>
          </p:cNvGraphicFramePr>
          <p:nvPr>
            <p:ph idx="1"/>
            <p:extLst>
              <p:ext uri="{D42A27DB-BD31-4B8C-83A1-F6EECF244321}">
                <p14:modId xmlns:p14="http://schemas.microsoft.com/office/powerpoint/2010/main" val="1675980470"/>
              </p:ext>
            </p:extLst>
          </p:nvPr>
        </p:nvGraphicFramePr>
        <p:xfrm>
          <a:off x="963561" y="1484671"/>
          <a:ext cx="9783098" cy="3451124"/>
        </p:xfrm>
        <a:graphic>
          <a:graphicData uri="http://schemas.openxmlformats.org/drawingml/2006/table">
            <a:tbl>
              <a:tblPr firstRow="1" firstCol="1" bandRow="1">
                <a:tableStyleId>{5C22544A-7EE6-4342-B048-85BDC9FD1C3A}</a:tableStyleId>
              </a:tblPr>
              <a:tblGrid>
                <a:gridCol w="5121714">
                  <a:extLst>
                    <a:ext uri="{9D8B030D-6E8A-4147-A177-3AD203B41FA5}">
                      <a16:colId xmlns:a16="http://schemas.microsoft.com/office/drawing/2014/main" val="392885928"/>
                    </a:ext>
                  </a:extLst>
                </a:gridCol>
                <a:gridCol w="4661384">
                  <a:extLst>
                    <a:ext uri="{9D8B030D-6E8A-4147-A177-3AD203B41FA5}">
                      <a16:colId xmlns:a16="http://schemas.microsoft.com/office/drawing/2014/main" val="3153836206"/>
                    </a:ext>
                  </a:extLst>
                </a:gridCol>
              </a:tblGrid>
              <a:tr h="700229">
                <a:tc>
                  <a:txBody>
                    <a:bodyPr/>
                    <a:lstStyle/>
                    <a:p>
                      <a:pPr algn="ctr">
                        <a:spcAft>
                          <a:spcPts val="1200"/>
                        </a:spcAft>
                      </a:pPr>
                      <a:r>
                        <a:rPr lang="en-IN" sz="1400">
                          <a:effectLst/>
                        </a:rPr>
                        <a:t>Performance Metric</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400">
                          <a:effectLst/>
                        </a:rPr>
                        <a:t>Cross -Validation Score</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9921550"/>
                  </a:ext>
                </a:extLst>
              </a:tr>
              <a:tr h="550179">
                <a:tc>
                  <a:txBody>
                    <a:bodyPr/>
                    <a:lstStyle/>
                    <a:p>
                      <a:pPr algn="ctr">
                        <a:spcAft>
                          <a:spcPts val="1200"/>
                        </a:spcAft>
                      </a:pPr>
                      <a:r>
                        <a:rPr lang="en-IN" sz="1100">
                          <a:effectLst/>
                        </a:rPr>
                        <a:t>53.63</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-4.16</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46282585"/>
                  </a:ext>
                </a:extLst>
              </a:tr>
              <a:tr h="550179">
                <a:tc>
                  <a:txBody>
                    <a:bodyPr/>
                    <a:lstStyle/>
                    <a:p>
                      <a:pPr algn="ctr">
                        <a:spcAft>
                          <a:spcPts val="1200"/>
                        </a:spcAft>
                      </a:pPr>
                      <a:r>
                        <a:rPr lang="en-IN" sz="1100">
                          <a:effectLst/>
                        </a:rPr>
                        <a:t>65.71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53.89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10970011"/>
                  </a:ext>
                </a:extLst>
              </a:tr>
              <a:tr h="550179">
                <a:tc>
                  <a:txBody>
                    <a:bodyPr/>
                    <a:lstStyle/>
                    <a:p>
                      <a:pPr algn="ctr">
                        <a:spcAft>
                          <a:spcPts val="1200"/>
                        </a:spcAft>
                      </a:pPr>
                      <a:r>
                        <a:rPr lang="en-IN" sz="1100">
                          <a:effectLst/>
                        </a:rPr>
                        <a:t>77.45</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69.19</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89803817"/>
                  </a:ext>
                </a:extLst>
              </a:tr>
              <a:tr h="550179">
                <a:tc>
                  <a:txBody>
                    <a:bodyPr/>
                    <a:lstStyle/>
                    <a:p>
                      <a:pPr algn="ctr">
                        <a:spcAft>
                          <a:spcPts val="1200"/>
                        </a:spcAft>
                      </a:pPr>
                      <a:r>
                        <a:rPr lang="en-IN" sz="1100">
                          <a:effectLst/>
                        </a:rPr>
                        <a:t>61.21</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a:effectLst/>
                        </a:rPr>
                        <a:t>54.18</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2668299"/>
                  </a:ext>
                </a:extLst>
              </a:tr>
              <a:tr h="550179">
                <a:tc>
                  <a:txBody>
                    <a:bodyPr/>
                    <a:lstStyle/>
                    <a:p>
                      <a:pPr algn="ctr">
                        <a:spcAft>
                          <a:spcPts val="1200"/>
                        </a:spcAft>
                      </a:pPr>
                      <a:r>
                        <a:rPr lang="en-IN" sz="1100">
                          <a:effectLst/>
                        </a:rPr>
                        <a:t>72.02</a:t>
                      </a:r>
                      <a:endParaRPr lang="en-IN"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spcAft>
                          <a:spcPts val="1200"/>
                        </a:spcAft>
                      </a:pPr>
                      <a:r>
                        <a:rPr lang="en-IN" sz="1100" dirty="0">
                          <a:effectLst/>
                        </a:rPr>
                        <a:t>65.62</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78255676"/>
                  </a:ext>
                </a:extLst>
              </a:tr>
            </a:tbl>
          </a:graphicData>
        </a:graphic>
      </p:graphicFrame>
    </p:spTree>
    <p:extLst>
      <p:ext uri="{BB962C8B-B14F-4D97-AF65-F5344CB8AC3E}">
        <p14:creationId xmlns:p14="http://schemas.microsoft.com/office/powerpoint/2010/main" val="3549840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26715-1F7B-4476-A84E-0CB60FD9FC99}"/>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Hyper Parameter Tuning</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C9278F-196C-4B8A-A362-AAB20D6E0007}"/>
              </a:ext>
            </a:extLst>
          </p:cNvPr>
          <p:cNvSpPr>
            <a:spLocks noGrp="1"/>
          </p:cNvSpPr>
          <p:nvPr>
            <p:ph type="subTitle" idx="1"/>
          </p:nvPr>
        </p:nvSpPr>
        <p:spPr/>
        <p:txBody>
          <a:bodyPr/>
          <a:lstStyle/>
          <a:p>
            <a:r>
              <a:rPr lang="en-IN" sz="1800" b="1" dirty="0">
                <a:solidFill>
                  <a:srgbClr val="202124"/>
                </a:solidFill>
                <a:effectLst/>
                <a:latin typeface="Times New Roman" panose="02020603050405020304" pitchFamily="18" charset="0"/>
                <a:ea typeface="Calibri" panose="020F0502020204030204" pitchFamily="34" charset="0"/>
              </a:rPr>
              <a:t>The Hyper parameter tuning is carried out for </a:t>
            </a:r>
            <a:r>
              <a:rPr lang="en-IN" sz="1800" b="1" dirty="0" err="1">
                <a:solidFill>
                  <a:srgbClr val="202124"/>
                </a:solidFill>
                <a:latin typeface="Times New Roman" panose="02020603050405020304" pitchFamily="18" charset="0"/>
                <a:ea typeface="Calibri" panose="020F0502020204030204" pitchFamily="34" charset="0"/>
              </a:rPr>
              <a:t>XGBoost</a:t>
            </a:r>
            <a:r>
              <a:rPr lang="en-IN" sz="1800" b="1" dirty="0">
                <a:solidFill>
                  <a:srgbClr val="202124"/>
                </a:solidFill>
                <a:effectLst/>
                <a:latin typeface="Times New Roman" panose="02020603050405020304" pitchFamily="18" charset="0"/>
                <a:ea typeface="Calibri" panose="020F0502020204030204" pitchFamily="34" charset="0"/>
              </a:rPr>
              <a:t> Regressor model</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778912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4ED73-0729-40E7-AE5D-FC83E0166B2D}"/>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Hyper Parameter Tuning Performance</a:t>
            </a:r>
            <a:endParaRPr lang="en-IN" b="1" dirty="0"/>
          </a:p>
        </p:txBody>
      </p:sp>
      <p:sp>
        <p:nvSpPr>
          <p:cNvPr id="3" name="Content Placeholder 2">
            <a:extLst>
              <a:ext uri="{FF2B5EF4-FFF2-40B4-BE49-F238E27FC236}">
                <a16:creationId xmlns:a16="http://schemas.microsoft.com/office/drawing/2014/main" id="{EE3F3AE2-303F-447D-ADA5-B4F2B4B62675}"/>
              </a:ext>
            </a:extLst>
          </p:cNvPr>
          <p:cNvSpPr>
            <a:spLocks noGrp="1"/>
          </p:cNvSpPr>
          <p:nvPr>
            <p:ph idx="1"/>
          </p:nvPr>
        </p:nvSpPr>
        <p:spPr/>
        <p:txBody>
          <a:bodyPr/>
          <a:lstStyle/>
          <a:p>
            <a:r>
              <a:rPr lang="en-IN" sz="3600" b="1" dirty="0" err="1">
                <a:solidFill>
                  <a:srgbClr val="202124"/>
                </a:solidFill>
                <a:effectLst/>
                <a:latin typeface="Times New Roman" panose="02020603050405020304" pitchFamily="18" charset="0"/>
                <a:ea typeface="Calibri" panose="020F0502020204030204" pitchFamily="34" charset="0"/>
              </a:rPr>
              <a:t>XGBoost</a:t>
            </a:r>
            <a:r>
              <a:rPr lang="en-IN" sz="3600" b="1" dirty="0">
                <a:solidFill>
                  <a:srgbClr val="202124"/>
                </a:solidFill>
                <a:effectLst/>
                <a:latin typeface="Times New Roman" panose="02020603050405020304" pitchFamily="18" charset="0"/>
                <a:ea typeface="Calibri" panose="020F0502020204030204" pitchFamily="34" charset="0"/>
              </a:rPr>
              <a:t> Regressor:</a:t>
            </a:r>
          </a:p>
          <a:p>
            <a:pPr marL="0" indent="0">
              <a:buNone/>
            </a:pPr>
            <a:r>
              <a:rPr lang="en-IN" b="1" dirty="0">
                <a:solidFill>
                  <a:srgbClr val="202124"/>
                </a:solidFill>
                <a:latin typeface="Times New Roman" panose="02020603050405020304" pitchFamily="18" charset="0"/>
              </a:rPr>
              <a:t>	R2 Score : 72.01</a:t>
            </a:r>
          </a:p>
          <a:p>
            <a:pPr marL="0" indent="0">
              <a:buNone/>
            </a:pPr>
            <a:r>
              <a:rPr lang="en-IN" b="1" dirty="0">
                <a:solidFill>
                  <a:srgbClr val="202124"/>
                </a:solidFill>
                <a:latin typeface="Times New Roman" panose="02020603050405020304" pitchFamily="18" charset="0"/>
              </a:rPr>
              <a:t>	Cross validation Score :	 65.62</a:t>
            </a:r>
            <a:endParaRPr lang="en-IN" dirty="0"/>
          </a:p>
        </p:txBody>
      </p:sp>
    </p:spTree>
    <p:extLst>
      <p:ext uri="{BB962C8B-B14F-4D97-AF65-F5344CB8AC3E}">
        <p14:creationId xmlns:p14="http://schemas.microsoft.com/office/powerpoint/2010/main" val="673048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7FFF-F54B-4F45-8651-85E3458E9BDA}"/>
              </a:ext>
            </a:extLst>
          </p:cNvPr>
          <p:cNvSpPr>
            <a:spLocks noGrp="1"/>
          </p:cNvSpPr>
          <p:nvPr>
            <p:ph type="ctrTitle"/>
          </p:nvPr>
        </p:nvSpPr>
        <p:spPr/>
        <p:txBody>
          <a:bodyPr>
            <a:normAutofit/>
          </a:bodyPr>
          <a:lstStyle/>
          <a:p>
            <a:r>
              <a:rPr lang="en-US" sz="4400" b="1" dirty="0">
                <a:latin typeface="Times New Roman" panose="02020603050405020304" pitchFamily="18" charset="0"/>
                <a:cs typeface="Times New Roman" panose="02020603050405020304" pitchFamily="18" charset="0"/>
              </a:rPr>
              <a:t>Best Model</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1EC7E1E-2916-46FF-A0A9-C0D617F6B374}"/>
              </a:ext>
            </a:extLst>
          </p:cNvPr>
          <p:cNvSpPr>
            <a:spLocks noGrp="1"/>
          </p:cNvSpPr>
          <p:nvPr>
            <p:ph type="subTitle" idx="1"/>
          </p:nvPr>
        </p:nvSpPr>
        <p:spPr>
          <a:xfrm>
            <a:off x="1524000" y="3668712"/>
            <a:ext cx="9144000" cy="2217737"/>
          </a:xfrm>
        </p:spPr>
        <p:txBody>
          <a:bodyPr>
            <a:normAutofit/>
          </a:bodyPr>
          <a:lstStyle/>
          <a:p>
            <a:r>
              <a:rPr lang="en-US" sz="2800" dirty="0">
                <a:latin typeface="Times New Roman" panose="02020603050405020304" pitchFamily="18" charset="0"/>
                <a:cs typeface="Times New Roman" panose="02020603050405020304" pitchFamily="18" charset="0"/>
              </a:rPr>
              <a:t>Hyper parameter Tuning performance is carried out for </a:t>
            </a:r>
            <a:r>
              <a:rPr lang="en-US" sz="2800" dirty="0" err="1">
                <a:latin typeface="Times New Roman" panose="02020603050405020304" pitchFamily="18" charset="0"/>
                <a:cs typeface="Times New Roman" panose="02020603050405020304" pitchFamily="18" charset="0"/>
              </a:rPr>
              <a:t>XGBoost</a:t>
            </a:r>
            <a:r>
              <a:rPr lang="en-US" sz="2800" dirty="0">
                <a:latin typeface="Times New Roman" panose="02020603050405020304" pitchFamily="18" charset="0"/>
                <a:cs typeface="Times New Roman" panose="02020603050405020304" pitchFamily="18" charset="0"/>
              </a:rPr>
              <a:t> </a:t>
            </a:r>
            <a:r>
              <a:rPr lang="en-IN" sz="2800" dirty="0">
                <a:solidFill>
                  <a:srgbClr val="202124"/>
                </a:solidFill>
                <a:effectLst/>
                <a:latin typeface="Times New Roman" panose="02020603050405020304" pitchFamily="18" charset="0"/>
                <a:ea typeface="Calibri" panose="020F0502020204030204" pitchFamily="34" charset="0"/>
              </a:rPr>
              <a:t>Regressor:</a:t>
            </a:r>
          </a:p>
          <a:p>
            <a:r>
              <a:rPr lang="en-US" sz="2800" dirty="0">
                <a:latin typeface="Times New Roman" panose="02020603050405020304" pitchFamily="18" charset="0"/>
                <a:cs typeface="Times New Roman" panose="02020603050405020304" pitchFamily="18" charset="0"/>
              </a:rPr>
              <a:t>Hyper parameter Tuning i.e.,R2 score and Cross validation score = 72.01% and 65.62% respectively. Finally, </a:t>
            </a:r>
            <a:r>
              <a:rPr lang="en-US" sz="2800" dirty="0" err="1">
                <a:latin typeface="Times New Roman" panose="02020603050405020304" pitchFamily="18" charset="0"/>
                <a:cs typeface="Times New Roman" panose="02020603050405020304" pitchFamily="18" charset="0"/>
              </a:rPr>
              <a:t>XGBoost</a:t>
            </a:r>
            <a:r>
              <a:rPr lang="en-US" sz="2800" dirty="0">
                <a:latin typeface="Times New Roman" panose="02020603050405020304" pitchFamily="18" charset="0"/>
                <a:cs typeface="Times New Roman" panose="02020603050405020304" pitchFamily="18" charset="0"/>
              </a:rPr>
              <a:t> is best model for these dataset.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31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051E-B198-41CD-B875-8DBBB5294B82}"/>
              </a:ext>
            </a:extLst>
          </p:cNvPr>
          <p:cNvSpPr>
            <a:spLocks noGrp="1"/>
          </p:cNvSpPr>
          <p:nvPr>
            <p:ph type="title"/>
          </p:nvPr>
        </p:nvSpPr>
        <p:spPr/>
        <p:txBody>
          <a:bodyPr>
            <a:normAutofit/>
          </a:bodyPr>
          <a:lstStyle/>
          <a:p>
            <a:r>
              <a:rPr lang="en-IN" b="1" dirty="0">
                <a:solidFill>
                  <a:srgbClr val="000000"/>
                </a:solidFill>
                <a:effectLst/>
                <a:latin typeface="Times New Roman" panose="02020603050405020304" pitchFamily="18" charset="0"/>
                <a:ea typeface="Times New Roman" panose="02020603050405020304" pitchFamily="18" charset="0"/>
              </a:rPr>
              <a:t>Performance Interpretation:</a:t>
            </a:r>
            <a:endParaRPr lang="en-IN" dirty="0">
              <a:effectLst/>
              <a:latin typeface="Times New Roman" panose="02020603050405020304" pitchFamily="18" charset="0"/>
              <a:ea typeface="Times New Roman" panose="02020603050405020304" pitchFamily="18" charset="0"/>
            </a:endParaRPr>
          </a:p>
        </p:txBody>
      </p:sp>
      <p:sp>
        <p:nvSpPr>
          <p:cNvPr id="3" name="Text Placeholder 2">
            <a:extLst>
              <a:ext uri="{FF2B5EF4-FFF2-40B4-BE49-F238E27FC236}">
                <a16:creationId xmlns:a16="http://schemas.microsoft.com/office/drawing/2014/main" id="{8BB278C9-FE81-40E0-ACD7-EAC88B4BA325}"/>
              </a:ext>
            </a:extLst>
          </p:cNvPr>
          <p:cNvSpPr>
            <a:spLocks noGrp="1"/>
          </p:cNvSpPr>
          <p:nvPr>
            <p:ph type="body" idx="1"/>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MAE (Mean Absolute Error)</a:t>
            </a:r>
            <a:endParaRPr lang="en-IN"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p:txBody>
      </p:sp>
      <p:sp>
        <p:nvSpPr>
          <p:cNvPr id="5" name="Text Placeholder 4">
            <a:extLst>
              <a:ext uri="{FF2B5EF4-FFF2-40B4-BE49-F238E27FC236}">
                <a16:creationId xmlns:a16="http://schemas.microsoft.com/office/drawing/2014/main" id="{D65B4162-B770-4F85-BEC4-FBD94CA44D8E}"/>
              </a:ext>
            </a:extLst>
          </p:cNvPr>
          <p:cNvSpPr>
            <a:spLocks noGrp="1"/>
          </p:cNvSpPr>
          <p:nvPr>
            <p:ph type="body" sz="quarter" idx="3"/>
          </p:nvPr>
        </p:nvSpPr>
        <p:spPr/>
        <p:txBody>
          <a:bodyPr/>
          <a:lstStyle/>
          <a:p>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IN" sz="2400" b="1" dirty="0">
                <a:solidFill>
                  <a:srgbClr val="000000"/>
                </a:solidFill>
                <a:effectLst/>
                <a:latin typeface="Times New Roman" panose="02020603050405020304" pitchFamily="18" charset="0"/>
                <a:ea typeface="Times New Roman" panose="02020603050405020304" pitchFamily="18" charset="0"/>
              </a:rPr>
              <a:t>RMSE (Root Mean Squared Error)</a:t>
            </a:r>
            <a:r>
              <a:rPr lang="en-IN" sz="2400" dirty="0">
                <a:solidFill>
                  <a:srgbClr val="000000"/>
                </a:solidFill>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endParaRPr lang="en-IN" dirty="0"/>
          </a:p>
        </p:txBody>
      </p:sp>
      <p:pic>
        <p:nvPicPr>
          <p:cNvPr id="11" name="Content Placeholder 10">
            <a:extLst>
              <a:ext uri="{FF2B5EF4-FFF2-40B4-BE49-F238E27FC236}">
                <a16:creationId xmlns:a16="http://schemas.microsoft.com/office/drawing/2014/main" id="{8141BBA9-3E54-4467-A9FE-6F3062314DD8}"/>
              </a:ext>
            </a:extLst>
          </p:cNvPr>
          <p:cNvPicPr>
            <a:picLocks noGrp="1" noChangeAspect="1"/>
          </p:cNvPicPr>
          <p:nvPr>
            <p:ph sz="half" idx="2"/>
          </p:nvPr>
        </p:nvPicPr>
        <p:blipFill>
          <a:blip r:embed="rId2"/>
          <a:stretch>
            <a:fillRect/>
          </a:stretch>
        </p:blipFill>
        <p:spPr>
          <a:xfrm>
            <a:off x="862012" y="2343150"/>
            <a:ext cx="4891087" cy="3695700"/>
          </a:xfrm>
        </p:spPr>
      </p:pic>
      <p:pic>
        <p:nvPicPr>
          <p:cNvPr id="13" name="Content Placeholder 12">
            <a:extLst>
              <a:ext uri="{FF2B5EF4-FFF2-40B4-BE49-F238E27FC236}">
                <a16:creationId xmlns:a16="http://schemas.microsoft.com/office/drawing/2014/main" id="{3A923C4E-A230-4699-8993-927FE058B687}"/>
              </a:ext>
            </a:extLst>
          </p:cNvPr>
          <p:cNvPicPr>
            <a:picLocks noGrp="1" noChangeAspect="1"/>
          </p:cNvPicPr>
          <p:nvPr>
            <p:ph sz="quarter" idx="4"/>
          </p:nvPr>
        </p:nvPicPr>
        <p:blipFill>
          <a:blip r:embed="rId3"/>
          <a:stretch>
            <a:fillRect/>
          </a:stretch>
        </p:blipFill>
        <p:spPr>
          <a:xfrm>
            <a:off x="6172200" y="2505075"/>
            <a:ext cx="5157787" cy="3695700"/>
          </a:xfrm>
        </p:spPr>
      </p:pic>
    </p:spTree>
    <p:extLst>
      <p:ext uri="{BB962C8B-B14F-4D97-AF65-F5344CB8AC3E}">
        <p14:creationId xmlns:p14="http://schemas.microsoft.com/office/powerpoint/2010/main" val="4103705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1C7F-3B08-4FD0-951B-ECFA13D222C9}"/>
              </a:ext>
            </a:extLst>
          </p:cNvPr>
          <p:cNvSpPr>
            <a:spLocks noGrp="1"/>
          </p:cNvSpPr>
          <p:nvPr>
            <p:ph type="ctrTitle"/>
          </p:nvPr>
        </p:nvSpPr>
        <p:spPr/>
        <p:txBody>
          <a:bodyPr>
            <a:normAutofit/>
          </a:bodyPr>
          <a:lstStyle/>
          <a:p>
            <a:pPr>
              <a:lnSpc>
                <a:spcPct val="107000"/>
              </a:lnSpc>
              <a:spcBef>
                <a:spcPts val="200"/>
              </a:spcBef>
              <a:spcAft>
                <a:spcPts val="600"/>
              </a:spcAft>
            </a:pPr>
            <a:r>
              <a:rPr lang="en-IN"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Importance’s:</a:t>
            </a:r>
            <a:endParaRPr lang="en-IN" sz="4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D5EB060-D75C-4203-99A0-67EFA5545DA2}"/>
              </a:ext>
            </a:extLst>
          </p:cNvPr>
          <p:cNvSpPr>
            <a:spLocks noGrp="1"/>
          </p:cNvSpPr>
          <p:nvPr>
            <p:ph type="subTitle" idx="1"/>
          </p:nvPr>
        </p:nvSpPr>
        <p:spPr/>
        <p:txBody>
          <a:bodyPr>
            <a:normAutofit lnSpcReduction="10000"/>
          </a:bodyPr>
          <a:lstStyle/>
          <a:p>
            <a:r>
              <a:rPr lang="en-IN" dirty="0">
                <a:effectLst/>
                <a:latin typeface="Times New Roman" panose="02020603050405020304" pitchFamily="18" charset="0"/>
                <a:ea typeface="Times New Roman" panose="02020603050405020304" pitchFamily="18" charset="0"/>
              </a:rPr>
              <a:t>Some of the models we used provide the ability to see the importance of each feature in the dataset after fitting the model. We will look at the feature importance’s provided by </a:t>
            </a:r>
            <a:r>
              <a:rPr lang="en-IN" dirty="0" err="1">
                <a:effectLst/>
                <a:latin typeface="Times New Roman" panose="02020603050405020304" pitchFamily="18" charset="0"/>
                <a:ea typeface="Times New Roman" panose="02020603050405020304" pitchFamily="18" charset="0"/>
              </a:rPr>
              <a:t>XGBoost</a:t>
            </a:r>
            <a:r>
              <a:rPr lang="en-IN" dirty="0">
                <a:effectLst/>
                <a:latin typeface="Times New Roman" panose="02020603050405020304" pitchFamily="18" charset="0"/>
                <a:ea typeface="Times New Roman" panose="02020603050405020304" pitchFamily="18" charset="0"/>
              </a:rPr>
              <a:t> models. We have </a:t>
            </a:r>
            <a:r>
              <a:rPr lang="en-IN" dirty="0">
                <a:latin typeface="Times New Roman" panose="02020603050405020304" pitchFamily="18" charset="0"/>
                <a:ea typeface="Times New Roman" panose="02020603050405020304" pitchFamily="18" charset="0"/>
              </a:rPr>
              <a:t>29</a:t>
            </a:r>
            <a:r>
              <a:rPr lang="en-IN" dirty="0">
                <a:effectLst/>
                <a:latin typeface="Times New Roman" panose="02020603050405020304" pitchFamily="18" charset="0"/>
                <a:ea typeface="Times New Roman" panose="02020603050405020304" pitchFamily="18" charset="0"/>
              </a:rPr>
              <a:t> features in our data which is a big number, so we will take a look at the 15 most important features.</a:t>
            </a:r>
          </a:p>
          <a:p>
            <a:endParaRPr lang="en-IN" dirty="0"/>
          </a:p>
        </p:txBody>
      </p:sp>
    </p:spTree>
    <p:extLst>
      <p:ext uri="{BB962C8B-B14F-4D97-AF65-F5344CB8AC3E}">
        <p14:creationId xmlns:p14="http://schemas.microsoft.com/office/powerpoint/2010/main" val="98604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2AD83-76B0-4BA0-B9C3-0B5868B2202A}"/>
              </a:ext>
            </a:extLst>
          </p:cNvPr>
          <p:cNvSpPr>
            <a:spLocks noGrp="1"/>
          </p:cNvSpPr>
          <p:nvPr>
            <p:ph type="title"/>
          </p:nvPr>
        </p:nvSpPr>
        <p:spPr/>
        <p:txBody>
          <a:bodyPr>
            <a:normAutofit fontScale="90000"/>
          </a:bodyPr>
          <a:lstStyle/>
          <a:p>
            <a:br>
              <a:rPr lang="en-IN" b="1" dirty="0">
                <a:solidFill>
                  <a:srgbClr val="000000"/>
                </a:solidFill>
                <a:effectLst/>
                <a:latin typeface="Times New Roman" panose="02020603050405020304" pitchFamily="18" charset="0"/>
                <a:ea typeface="Times New Roman" panose="02020603050405020304" pitchFamily="18" charset="0"/>
              </a:rPr>
            </a:br>
            <a:r>
              <a:rPr lang="en-IN" b="1" dirty="0">
                <a:solidFill>
                  <a:srgbClr val="000000"/>
                </a:solidFill>
                <a:effectLst/>
                <a:latin typeface="Times New Roman" panose="02020603050405020304" pitchFamily="18" charset="0"/>
                <a:ea typeface="Times New Roman" panose="02020603050405020304" pitchFamily="18" charset="0"/>
              </a:rPr>
              <a:t>Conclusion:</a:t>
            </a:r>
            <a:br>
              <a:rPr lang="en-IN"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C78DC67-7B17-4F5D-8AE8-552783684FBB}"/>
              </a:ext>
            </a:extLst>
          </p:cNvPr>
          <p:cNvSpPr>
            <a:spLocks noGrp="1"/>
          </p:cNvSpPr>
          <p:nvPr>
            <p:ph idx="1"/>
          </p:nvPr>
        </p:nvSpPr>
        <p:spPr/>
        <p:txBody>
          <a:bodyPr/>
          <a:lstStyle/>
          <a:p>
            <a:pPr>
              <a:spcAft>
                <a:spcPts val="1200"/>
              </a:spcAft>
            </a:pPr>
            <a:r>
              <a:rPr lang="en-IN" sz="1800" dirty="0">
                <a:effectLst/>
                <a:latin typeface="Times New Roman" panose="02020603050405020304" pitchFamily="18" charset="0"/>
                <a:ea typeface="Times New Roman" panose="02020603050405020304" pitchFamily="18" charset="0"/>
              </a:rPr>
              <a:t>In this paper, we built several regression models to predict the selling price of cars by given some of the cars features. We evaluated and compared each model to determine the one with highest performance. We also looked at how some models rank the features according to their importance. In this paper, we followed the data science process starting with getting the data, then cleaning and pre-processing the data, followed by exploring the data and building models, then evaluating the results.</a:t>
            </a:r>
          </a:p>
          <a:p>
            <a:pPr>
              <a:spcAft>
                <a:spcPts val="1200"/>
              </a:spcAft>
            </a:pPr>
            <a:r>
              <a:rPr lang="en-IN" sz="1800" dirty="0">
                <a:effectLst/>
                <a:latin typeface="Times New Roman" panose="02020603050405020304" pitchFamily="18" charset="0"/>
                <a:ea typeface="Times New Roman" panose="02020603050405020304" pitchFamily="18" charset="0"/>
              </a:rPr>
              <a:t>As a recommendation, we advise to use this model (or a version of it trained with more recent data) by car market who want to get an idea about car price. The model can be used also with datasets that covered areas provided that they contain the same features. We also suggest that people take into consideration the features that were deemed as most important as seen in the previous section; this might help them estimate the car price is better.</a:t>
            </a:r>
          </a:p>
          <a:p>
            <a:pPr>
              <a:spcAft>
                <a:spcPts val="1200"/>
              </a:spcAft>
            </a:pPr>
            <a:endParaRPr lang="en-IN" sz="1800" dirty="0">
              <a:effectLst/>
              <a:latin typeface="Times New Roman" panose="02020603050405020304" pitchFamily="18" charset="0"/>
              <a:ea typeface="Times New Roman" panose="02020603050405020304" pitchFamily="18" charset="0"/>
            </a:endParaRPr>
          </a:p>
          <a:p>
            <a:pPr marL="0" indent="0">
              <a:spcAft>
                <a:spcPts val="1200"/>
              </a:spcAft>
              <a:buNone/>
            </a:pP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96487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3EC9A2-E70E-4A85-9A05-AD29774B448C}"/>
              </a:ext>
            </a:extLst>
          </p:cNvPr>
          <p:cNvSpPr txBox="1"/>
          <p:nvPr/>
        </p:nvSpPr>
        <p:spPr>
          <a:xfrm>
            <a:off x="4152900" y="3177659"/>
            <a:ext cx="4344353"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Thank you</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445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43498A-29FF-404E-A854-0AF628F9D03F}"/>
              </a:ext>
            </a:extLst>
          </p:cNvPr>
          <p:cNvSpPr txBox="1"/>
          <p:nvPr/>
        </p:nvSpPr>
        <p:spPr>
          <a:xfrm>
            <a:off x="657225" y="552450"/>
            <a:ext cx="10944225" cy="513986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1.Data Collection Phase:</a:t>
            </a: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You have to scrape at least 5000 used cars data. You can scrape more data as well, it’s up to you. </a:t>
            </a:r>
          </a:p>
          <a:p>
            <a:r>
              <a:rPr lang="en-US" sz="2000" dirty="0">
                <a:latin typeface="Times New Roman" panose="02020603050405020304" pitchFamily="18" charset="0"/>
                <a:cs typeface="Times New Roman" panose="02020603050405020304" pitchFamily="18" charset="0"/>
              </a:rPr>
              <a:t>more the data better the model.</a:t>
            </a:r>
          </a:p>
          <a:p>
            <a:r>
              <a:rPr lang="en-US" sz="2000" dirty="0">
                <a:latin typeface="Times New Roman" panose="02020603050405020304" pitchFamily="18" charset="0"/>
                <a:cs typeface="Times New Roman" panose="02020603050405020304" pitchFamily="18" charset="0"/>
              </a:rPr>
              <a:t>In this section You need to scrape the data of used cars from websites (</a:t>
            </a:r>
            <a:r>
              <a:rPr lang="en-US" sz="2000" dirty="0" err="1">
                <a:latin typeface="Times New Roman" panose="02020603050405020304" pitchFamily="18" charset="0"/>
                <a:cs typeface="Times New Roman" panose="02020603050405020304" pitchFamily="18" charset="0"/>
              </a:rPr>
              <a:t>Olx</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cardekho</a:t>
            </a:r>
            <a:r>
              <a:rPr lang="en-US" sz="2000" dirty="0">
                <a:latin typeface="Times New Roman" panose="02020603050405020304" pitchFamily="18" charset="0"/>
                <a:cs typeface="Times New Roman" panose="02020603050405020304" pitchFamily="18" charset="0"/>
              </a:rPr>
              <a:t>, Cars24 </a:t>
            </a:r>
          </a:p>
          <a:p>
            <a:r>
              <a:rPr lang="en-US" sz="2000" dirty="0">
                <a:latin typeface="Times New Roman" panose="02020603050405020304" pitchFamily="18" charset="0"/>
                <a:cs typeface="Times New Roman" panose="02020603050405020304" pitchFamily="18" charset="0"/>
              </a:rPr>
              <a:t>etc.) You need web scraping for this. You have to fetch data for different locations. The number of</a:t>
            </a:r>
          </a:p>
          <a:p>
            <a:r>
              <a:rPr lang="en-US" sz="2000" dirty="0">
                <a:latin typeface="Times New Roman" panose="02020603050405020304" pitchFamily="18" charset="0"/>
                <a:cs typeface="Times New Roman" panose="02020603050405020304" pitchFamily="18" charset="0"/>
              </a:rPr>
              <a:t>columns for data doesn’t have limit, it’s up to you and your creativity. Generally, these columns are </a:t>
            </a:r>
          </a:p>
          <a:p>
            <a:r>
              <a:rPr lang="en-US" sz="2000" dirty="0">
                <a:latin typeface="Times New Roman" panose="02020603050405020304" pitchFamily="18" charset="0"/>
                <a:cs typeface="Times New Roman" panose="02020603050405020304" pitchFamily="18" charset="0"/>
              </a:rPr>
              <a:t>Brand, model, variant, manufacturing year, driven kilometers, fuel, number of owners, location and </a:t>
            </a:r>
          </a:p>
          <a:p>
            <a:r>
              <a:rPr lang="en-US" sz="2000" dirty="0">
                <a:latin typeface="Times New Roman" panose="02020603050405020304" pitchFamily="18" charset="0"/>
                <a:cs typeface="Times New Roman" panose="02020603050405020304" pitchFamily="18" charset="0"/>
              </a:rPr>
              <a:t>at last target variable Price of the car. This data is to give you a hint about important variables in </a:t>
            </a:r>
          </a:p>
          <a:p>
            <a:r>
              <a:rPr lang="en-US" sz="2000" dirty="0">
                <a:latin typeface="Times New Roman" panose="02020603050405020304" pitchFamily="18" charset="0"/>
                <a:cs typeface="Times New Roman" panose="02020603050405020304" pitchFamily="18" charset="0"/>
              </a:rPr>
              <a:t>used car model. You can make changes to it, you can add or you can remove some columns, it </a:t>
            </a:r>
          </a:p>
          <a:p>
            <a:r>
              <a:rPr lang="en-US" sz="2000" dirty="0">
                <a:latin typeface="Times New Roman" panose="02020603050405020304" pitchFamily="18" charset="0"/>
                <a:cs typeface="Times New Roman" panose="02020603050405020304" pitchFamily="18" charset="0"/>
              </a:rPr>
              <a:t>completely depends on the website from which you are fetching the data.</a:t>
            </a:r>
          </a:p>
          <a:p>
            <a:r>
              <a:rPr lang="en-US" sz="2000" dirty="0">
                <a:latin typeface="Times New Roman" panose="02020603050405020304" pitchFamily="18" charset="0"/>
                <a:cs typeface="Times New Roman" panose="02020603050405020304" pitchFamily="18" charset="0"/>
              </a:rPr>
              <a:t>Try to include all types of cars in your data for example- SUV, Sedans, Coupe, minivan, </a:t>
            </a:r>
          </a:p>
          <a:p>
            <a:r>
              <a:rPr lang="en-US" sz="2000" dirty="0">
                <a:latin typeface="Times New Roman" panose="02020603050405020304" pitchFamily="18" charset="0"/>
                <a:cs typeface="Times New Roman" panose="02020603050405020304" pitchFamily="18" charset="0"/>
              </a:rPr>
              <a:t>Hatchback.</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Note – The data which you are collecting is important to us. Kindly don’t share it on any public platforms.</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9522BF8-6B66-4A71-98A9-6CD017F53231}"/>
              </a:ext>
            </a:extLst>
          </p:cNvPr>
          <p:cNvSpPr txBox="1"/>
          <p:nvPr/>
        </p:nvSpPr>
        <p:spPr>
          <a:xfrm>
            <a:off x="4905377" y="6000750"/>
            <a:ext cx="1676400" cy="369332"/>
          </a:xfrm>
          <a:prstGeom prst="rect">
            <a:avLst/>
          </a:prstGeom>
          <a:noFill/>
        </p:spPr>
        <p:txBody>
          <a:bodyPr wrap="square" rtlCol="0">
            <a:spAutoFit/>
          </a:bodyPr>
          <a:lstStyle/>
          <a:p>
            <a:r>
              <a:rPr lang="en-US" dirty="0"/>
              <a:t>…Continued…</a:t>
            </a:r>
          </a:p>
        </p:txBody>
      </p:sp>
    </p:spTree>
    <p:extLst>
      <p:ext uri="{BB962C8B-B14F-4D97-AF65-F5344CB8AC3E}">
        <p14:creationId xmlns:p14="http://schemas.microsoft.com/office/powerpoint/2010/main" val="1318032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43498A-29FF-404E-A854-0AF628F9D03F}"/>
              </a:ext>
            </a:extLst>
          </p:cNvPr>
          <p:cNvSpPr txBox="1"/>
          <p:nvPr/>
        </p:nvSpPr>
        <p:spPr>
          <a:xfrm>
            <a:off x="657225" y="571500"/>
            <a:ext cx="10944225" cy="390876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2.Model Building Phase:</a:t>
            </a:r>
          </a:p>
          <a:p>
            <a:endParaRPr lang="en-US" sz="24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After collecting the data, you need to build a machine learning model. Before model building do all </a:t>
            </a:r>
          </a:p>
          <a:p>
            <a:r>
              <a:rPr lang="en-US" sz="2000" dirty="0">
                <a:latin typeface="Times New Roman" panose="02020603050405020304" pitchFamily="18" charset="0"/>
                <a:cs typeface="Times New Roman" panose="02020603050405020304" pitchFamily="18" charset="0"/>
              </a:rPr>
              <a:t>data pre-processing steps. Try different models with different hyper parameters and select the best </a:t>
            </a:r>
          </a:p>
          <a:p>
            <a:r>
              <a:rPr lang="en-US" sz="2000" dirty="0">
                <a:latin typeface="Times New Roman" panose="02020603050405020304" pitchFamily="18" charset="0"/>
                <a:cs typeface="Times New Roman" panose="02020603050405020304" pitchFamily="18" charset="0"/>
              </a:rPr>
              <a:t>model.</a:t>
            </a:r>
          </a:p>
          <a:p>
            <a:r>
              <a:rPr lang="en-US" sz="2000" dirty="0">
                <a:latin typeface="Times New Roman" panose="02020603050405020304" pitchFamily="18" charset="0"/>
                <a:cs typeface="Times New Roman" panose="02020603050405020304" pitchFamily="18" charset="0"/>
              </a:rPr>
              <a:t>Follow the complete life cycle of data science. Include all the steps like.</a:t>
            </a:r>
          </a:p>
          <a:p>
            <a:r>
              <a:rPr lang="en-US" sz="2000" dirty="0">
                <a:latin typeface="Times New Roman" panose="02020603050405020304" pitchFamily="18" charset="0"/>
                <a:cs typeface="Times New Roman" panose="02020603050405020304" pitchFamily="18" charset="0"/>
              </a:rPr>
              <a:t>    1. Data Cleaning</a:t>
            </a:r>
          </a:p>
          <a:p>
            <a:r>
              <a:rPr lang="en-US" sz="2000" dirty="0">
                <a:latin typeface="Times New Roman" panose="02020603050405020304" pitchFamily="18" charset="0"/>
                <a:cs typeface="Times New Roman" panose="02020603050405020304" pitchFamily="18" charset="0"/>
              </a:rPr>
              <a:t>    2. Exploratory Data Analysis</a:t>
            </a:r>
          </a:p>
          <a:p>
            <a:r>
              <a:rPr lang="en-US" sz="2000" dirty="0">
                <a:latin typeface="Times New Roman" panose="02020603050405020304" pitchFamily="18" charset="0"/>
                <a:cs typeface="Times New Roman" panose="02020603050405020304" pitchFamily="18" charset="0"/>
              </a:rPr>
              <a:t>    3. Data Pre-processing</a:t>
            </a:r>
          </a:p>
          <a:p>
            <a:r>
              <a:rPr lang="en-US" sz="2000" dirty="0">
                <a:latin typeface="Times New Roman" panose="02020603050405020304" pitchFamily="18" charset="0"/>
                <a:cs typeface="Times New Roman" panose="02020603050405020304" pitchFamily="18" charset="0"/>
              </a:rPr>
              <a:t>    4. Model Building</a:t>
            </a:r>
          </a:p>
          <a:p>
            <a:r>
              <a:rPr lang="en-US" sz="2000" dirty="0">
                <a:latin typeface="Times New Roman" panose="02020603050405020304" pitchFamily="18" charset="0"/>
                <a:cs typeface="Times New Roman" panose="02020603050405020304" pitchFamily="18" charset="0"/>
              </a:rPr>
              <a:t>    5. Model Evaluation</a:t>
            </a:r>
          </a:p>
          <a:p>
            <a:r>
              <a:rPr lang="en-US" sz="2000" dirty="0">
                <a:latin typeface="Times New Roman" panose="02020603050405020304" pitchFamily="18" charset="0"/>
                <a:cs typeface="Times New Roman" panose="02020603050405020304" pitchFamily="18" charset="0"/>
              </a:rPr>
              <a:t>    6. Selecting the best model.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625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2588-61B1-46C0-A75F-A7517CCFA9C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EDA(Exploratory Data Analysis)</a:t>
            </a:r>
            <a:endParaRPr lang="en-IN" b="1" dirty="0"/>
          </a:p>
        </p:txBody>
      </p:sp>
      <p:sp>
        <p:nvSpPr>
          <p:cNvPr id="3" name="Text Placeholder 2">
            <a:extLst>
              <a:ext uri="{FF2B5EF4-FFF2-40B4-BE49-F238E27FC236}">
                <a16:creationId xmlns:a16="http://schemas.microsoft.com/office/drawing/2014/main" id="{74143DF0-7516-4671-B374-4AE05F5710B5}"/>
              </a:ext>
            </a:extLst>
          </p:cNvPr>
          <p:cNvSpPr>
            <a:spLocks noGrp="1"/>
          </p:cNvSpPr>
          <p:nvPr>
            <p:ph type="body" idx="1"/>
          </p:nvPr>
        </p:nvSpPr>
        <p:spPr>
          <a:xfrm flipV="1">
            <a:off x="831850" y="4543744"/>
            <a:ext cx="10515600" cy="45719"/>
          </a:xfrm>
        </p:spPr>
        <p:txBody>
          <a:bodyPr>
            <a:normAutofit fontScale="25000" lnSpcReduction="20000"/>
          </a:bodyPr>
          <a:lstStyle/>
          <a:p>
            <a:endParaRPr lang="en-IN" dirty="0"/>
          </a:p>
        </p:txBody>
      </p:sp>
    </p:spTree>
    <p:extLst>
      <p:ext uri="{BB962C8B-B14F-4D97-AF65-F5344CB8AC3E}">
        <p14:creationId xmlns:p14="http://schemas.microsoft.com/office/powerpoint/2010/main" val="3163823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3B18-EAEE-4E74-95E1-11DB778EF026}"/>
              </a:ext>
            </a:extLst>
          </p:cNvPr>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Description</a:t>
            </a:r>
            <a:endParaRPr lang="en-IN" dirty="0"/>
          </a:p>
        </p:txBody>
      </p:sp>
      <p:sp>
        <p:nvSpPr>
          <p:cNvPr id="8" name="Rectangle 5">
            <a:extLst>
              <a:ext uri="{FF2B5EF4-FFF2-40B4-BE49-F238E27FC236}">
                <a16:creationId xmlns:a16="http://schemas.microsoft.com/office/drawing/2014/main" id="{30FC38BE-89FD-4C86-9FA5-47B98DB4086F}"/>
              </a:ext>
            </a:extLst>
          </p:cNvPr>
          <p:cNvSpPr>
            <a:spLocks noGrp="1" noChangeArrowheads="1"/>
          </p:cNvSpPr>
          <p:nvPr>
            <p:ph idx="1"/>
          </p:nvPr>
        </p:nvSpPr>
        <p:spPr bwMode="auto">
          <a:xfrm>
            <a:off x="914400" y="2527531"/>
            <a:ext cx="1030442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dataset contains 18865 records (rows) and 9 features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Here, we will provide a brief description of dataset features. Since the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number of features is 9, we will attach the data description i.e.,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'Model', 'Brand', 'Variant',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Manufacturing_year</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Driven_km</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Fuel_type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'Transmission', '</a:t>
            </a:r>
            <a:r>
              <a:rPr kumimoji="0" lang="en-US" altLang="en-US"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Selling_Price</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'location'.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073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421A-AC94-40BF-A232-68EDE3B9865E}"/>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Target Variable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84AB43-E494-4CB1-8840-A7A53E4AE10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Price(Selling Price): It’s continuous type of data, so the model approach is  carried out for Regression analysis.</a:t>
            </a:r>
          </a:p>
          <a:p>
            <a:pPr marL="0" indent="0">
              <a:buNone/>
            </a:pPr>
            <a:r>
              <a:rPr lang="en-US" b="1" dirty="0">
                <a:latin typeface="Times New Roman" panose="02020603050405020304" pitchFamily="18" charset="0"/>
                <a:cs typeface="Times New Roman" panose="02020603050405020304" pitchFamily="18" charset="0"/>
              </a:rPr>
              <a:t>Regression:</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It’s an analysis is used when you want to predict a continuous dependent variable from a number of independent variables.</a:t>
            </a:r>
          </a:p>
          <a:p>
            <a:pPr marL="0" indent="0">
              <a:buNone/>
            </a:pPr>
            <a:r>
              <a:rPr lang="en-US" i="0" dirty="0">
                <a:solidFill>
                  <a:srgbClr val="202124"/>
                </a:solidFill>
                <a:effectLst/>
                <a:latin typeface="Times New Roman" panose="02020603050405020304" pitchFamily="18" charset="0"/>
                <a:cs typeface="Times New Roman" panose="02020603050405020304" pitchFamily="18" charset="0"/>
              </a:rPr>
              <a:t>Independent variables with more than two levels can also be used in regression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60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76A9A4-8D09-4A5C-8FA5-B8E446AF3640}"/>
              </a:ext>
            </a:extLst>
          </p:cNvPr>
          <p:cNvSpPr txBox="1"/>
          <p:nvPr/>
        </p:nvSpPr>
        <p:spPr>
          <a:xfrm>
            <a:off x="3476625" y="2659559"/>
            <a:ext cx="7067550" cy="769441"/>
          </a:xfrm>
          <a:prstGeom prst="rect">
            <a:avLst/>
          </a:prstGeom>
          <a:noFill/>
        </p:spPr>
        <p:txBody>
          <a:bodyPr wrap="square" rtlCol="0">
            <a:spAutoFit/>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IN" sz="4400" dirty="0"/>
          </a:p>
        </p:txBody>
      </p:sp>
    </p:spTree>
    <p:extLst>
      <p:ext uri="{BB962C8B-B14F-4D97-AF65-F5344CB8AC3E}">
        <p14:creationId xmlns:p14="http://schemas.microsoft.com/office/powerpoint/2010/main" val="475987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1C845C-A53E-4C45-9327-10B6013AF12D}"/>
              </a:ext>
            </a:extLst>
          </p:cNvPr>
          <p:cNvSpPr txBox="1"/>
          <p:nvPr/>
        </p:nvSpPr>
        <p:spPr>
          <a:xfrm>
            <a:off x="1304925" y="600075"/>
            <a:ext cx="67437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Unique function for dataset</a:t>
            </a:r>
            <a:endParaRPr lang="en-IN" sz="3200" dirty="0"/>
          </a:p>
        </p:txBody>
      </p:sp>
      <p:pic>
        <p:nvPicPr>
          <p:cNvPr id="4" name="Content Placeholder 6">
            <a:extLst>
              <a:ext uri="{FF2B5EF4-FFF2-40B4-BE49-F238E27FC236}">
                <a16:creationId xmlns:a16="http://schemas.microsoft.com/office/drawing/2014/main" id="{9FC4AEBF-EAEB-454C-88A6-2CACC1DE23FC}"/>
              </a:ext>
            </a:extLst>
          </p:cNvPr>
          <p:cNvPicPr>
            <a:picLocks/>
          </p:cNvPicPr>
          <p:nvPr/>
        </p:nvPicPr>
        <p:blipFill>
          <a:blip r:embed="rId2"/>
          <a:stretch>
            <a:fillRect/>
          </a:stretch>
        </p:blipFill>
        <p:spPr>
          <a:xfrm>
            <a:off x="971550" y="1184851"/>
            <a:ext cx="8963025" cy="3453824"/>
          </a:xfrm>
          <a:prstGeom prst="rect">
            <a:avLst/>
          </a:prstGeom>
        </p:spPr>
      </p:pic>
      <p:pic>
        <p:nvPicPr>
          <p:cNvPr id="6" name="Picture 5">
            <a:extLst>
              <a:ext uri="{FF2B5EF4-FFF2-40B4-BE49-F238E27FC236}">
                <a16:creationId xmlns:a16="http://schemas.microsoft.com/office/drawing/2014/main" id="{C3D7C1C5-1FD8-418D-A974-B04E8C6B17CE}"/>
              </a:ext>
            </a:extLst>
          </p:cNvPr>
          <p:cNvPicPr/>
          <p:nvPr/>
        </p:nvPicPr>
        <p:blipFill>
          <a:blip r:embed="rId3"/>
          <a:stretch>
            <a:fillRect/>
          </a:stretch>
        </p:blipFill>
        <p:spPr>
          <a:xfrm>
            <a:off x="1546225" y="4850824"/>
            <a:ext cx="6051550" cy="1644650"/>
          </a:xfrm>
          <a:prstGeom prst="rect">
            <a:avLst/>
          </a:prstGeom>
        </p:spPr>
      </p:pic>
    </p:spTree>
    <p:extLst>
      <p:ext uri="{BB962C8B-B14F-4D97-AF65-F5344CB8AC3E}">
        <p14:creationId xmlns:p14="http://schemas.microsoft.com/office/powerpoint/2010/main" val="3655150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TotalTime>
  <Words>1636</Words>
  <Application>Microsoft Office PowerPoint</Application>
  <PresentationFormat>Widescreen</PresentationFormat>
  <Paragraphs>218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PowerPoint Presentation</vt:lpstr>
      <vt:lpstr>Problem Statement</vt:lpstr>
      <vt:lpstr>PowerPoint Presentation</vt:lpstr>
      <vt:lpstr>PowerPoint Presentation</vt:lpstr>
      <vt:lpstr>EDA(Exploratory Data Analysis)</vt:lpstr>
      <vt:lpstr>Data Description</vt:lpstr>
      <vt:lpstr>Target Variable </vt:lpstr>
      <vt:lpstr>PowerPoint Presentation</vt:lpstr>
      <vt:lpstr>PowerPoint Presentation</vt:lpstr>
      <vt:lpstr>PowerPoint Presentation</vt:lpstr>
      <vt:lpstr>Data Cleaning</vt:lpstr>
      <vt:lpstr>PowerPoint Presentation</vt:lpstr>
      <vt:lpstr>Statistical Summary</vt:lpstr>
      <vt:lpstr>    Correlation matrix: </vt:lpstr>
      <vt:lpstr>PowerPoint Presentation</vt:lpstr>
      <vt:lpstr>PowerPoint Presentation</vt:lpstr>
      <vt:lpstr>Checking Skewness: Now here, we are going to use Power transform function to handle skewness in dataset</vt:lpstr>
      <vt:lpstr>Model Building and Evaluation</vt:lpstr>
      <vt:lpstr>Performance Metric</vt:lpstr>
      <vt:lpstr>Comparison:</vt:lpstr>
      <vt:lpstr>Hyper Parameter Tuning</vt:lpstr>
      <vt:lpstr>Hyper Parameter Tuning Performance</vt:lpstr>
      <vt:lpstr>Best Model</vt:lpstr>
      <vt:lpstr>Performance Interpretation:</vt:lpstr>
      <vt:lpstr>Feature Importance’s:</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PowerPoint presentation containing problem statement and understanding, EDA steps and visualizations, Steps and assumptions used to complete the project, model dashboard, finalized model, and conclusion.</dc:title>
  <dc:creator>Jayasurya E</dc:creator>
  <cp:lastModifiedBy>pratap lavate</cp:lastModifiedBy>
  <cp:revision>22</cp:revision>
  <dcterms:created xsi:type="dcterms:W3CDTF">2021-07-08T14:55:42Z</dcterms:created>
  <dcterms:modified xsi:type="dcterms:W3CDTF">2021-10-11T09:03:18Z</dcterms:modified>
</cp:coreProperties>
</file>