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A6E2"/>
    <a:srgbClr val="F698A3"/>
    <a:srgbClr val="C795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061" autoAdjust="0"/>
  </p:normalViewPr>
  <p:slideViewPr>
    <p:cSldViewPr snapToGrid="0">
      <p:cViewPr varScale="1">
        <p:scale>
          <a:sx n="70" d="100"/>
          <a:sy n="70"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534217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292447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81660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247950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CFF4D-4BB7-4081-8272-4F1D3E5C8BDE}"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933603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CFF4D-4BB7-4081-8272-4F1D3E5C8BDE}"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399129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CFF4D-4BB7-4081-8272-4F1D3E5C8BDE}"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1970043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CFF4D-4BB7-4081-8272-4F1D3E5C8BDE}"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58911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CFF4D-4BB7-4081-8272-4F1D3E5C8BDE}"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2926322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CFF4D-4BB7-4081-8272-4F1D3E5C8BDE}"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129241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5CFF4D-4BB7-4081-8272-4F1D3E5C8BDE}"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D9B5FD-FC57-46C3-94E7-14E560DE70FB}" type="slidenum">
              <a:rPr lang="en-US" smtClean="0"/>
              <a:t>‹#›</a:t>
            </a:fld>
            <a:endParaRPr lang="en-US"/>
          </a:p>
        </p:txBody>
      </p:sp>
    </p:spTree>
    <p:extLst>
      <p:ext uri="{BB962C8B-B14F-4D97-AF65-F5344CB8AC3E}">
        <p14:creationId xmlns:p14="http://schemas.microsoft.com/office/powerpoint/2010/main" val="58094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CFF4D-4BB7-4081-8272-4F1D3E5C8BDE}" type="datetimeFigureOut">
              <a:rPr lang="en-US" smtClean="0"/>
              <a:t>7/22/2025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9B5FD-FC57-46C3-94E7-14E560DE70FB}" type="slidenum">
              <a:rPr lang="en-US" smtClean="0"/>
              <a:t>‹#›</a:t>
            </a:fld>
            <a:endParaRPr lang="en-US"/>
          </a:p>
        </p:txBody>
      </p:sp>
    </p:spTree>
    <p:extLst>
      <p:ext uri="{BB962C8B-B14F-4D97-AF65-F5344CB8AC3E}">
        <p14:creationId xmlns:p14="http://schemas.microsoft.com/office/powerpoint/2010/main" val="1460560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C2F4-EE0C-0D10-6394-20D75EDB3CF0}"/>
              </a:ext>
            </a:extLst>
          </p:cNvPr>
          <p:cNvSpPr>
            <a:spLocks noGrp="1"/>
          </p:cNvSpPr>
          <p:nvPr>
            <p:ph type="ctrTitle"/>
          </p:nvPr>
        </p:nvSpPr>
        <p:spPr>
          <a:xfrm>
            <a:off x="0" y="1770742"/>
            <a:ext cx="12192000" cy="5087258"/>
          </a:xfrm>
        </p:spPr>
        <p:txBody>
          <a:bodyPr/>
          <a:lstStyle/>
          <a:p>
            <a:endParaRPr lang="en-US" dirty="0"/>
          </a:p>
        </p:txBody>
      </p:sp>
      <p:sp>
        <p:nvSpPr>
          <p:cNvPr id="3" name="Subtitle 2">
            <a:extLst>
              <a:ext uri="{FF2B5EF4-FFF2-40B4-BE49-F238E27FC236}">
                <a16:creationId xmlns:a16="http://schemas.microsoft.com/office/drawing/2014/main" id="{8A023C6F-A97D-7DE9-B8D4-72E828C43BFC}"/>
              </a:ext>
            </a:extLst>
          </p:cNvPr>
          <p:cNvSpPr>
            <a:spLocks noGrp="1"/>
          </p:cNvSpPr>
          <p:nvPr>
            <p:ph type="subTitle" idx="1"/>
          </p:nvPr>
        </p:nvSpPr>
        <p:spPr>
          <a:xfrm>
            <a:off x="391884" y="217714"/>
            <a:ext cx="11117943" cy="1219200"/>
          </a:xfrm>
        </p:spPr>
        <p:txBody>
          <a:bodyPr>
            <a:normAutofit/>
          </a:bodyPr>
          <a:lstStyle/>
          <a:p>
            <a:r>
              <a:rPr lang="en-US" sz="6000" b="1" dirty="0">
                <a:solidFill>
                  <a:schemeClr val="tx2"/>
                </a:solidFill>
              </a:rPr>
              <a:t>PIZZA SALES ANALYSIS</a:t>
            </a:r>
          </a:p>
        </p:txBody>
      </p:sp>
      <p:pic>
        <p:nvPicPr>
          <p:cNvPr id="5" name="Picture 4">
            <a:extLst>
              <a:ext uri="{FF2B5EF4-FFF2-40B4-BE49-F238E27FC236}">
                <a16:creationId xmlns:a16="http://schemas.microsoft.com/office/drawing/2014/main" id="{6DBA0D2D-DDCD-1864-A2B4-F8CF59D5F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1086"/>
            <a:ext cx="12192000" cy="5246914"/>
          </a:xfrm>
          <a:prstGeom prst="rect">
            <a:avLst/>
          </a:prstGeom>
        </p:spPr>
      </p:pic>
    </p:spTree>
    <p:extLst>
      <p:ext uri="{BB962C8B-B14F-4D97-AF65-F5344CB8AC3E}">
        <p14:creationId xmlns:p14="http://schemas.microsoft.com/office/powerpoint/2010/main" val="311046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233F-8F41-DC82-F58A-AB4A1D0CCF70}"/>
              </a:ext>
            </a:extLst>
          </p:cNvPr>
          <p:cNvSpPr>
            <a:spLocks noGrp="1"/>
          </p:cNvSpPr>
          <p:nvPr>
            <p:ph type="title"/>
          </p:nvPr>
        </p:nvSpPr>
        <p:spPr>
          <a:xfrm>
            <a:off x="537029" y="1081314"/>
            <a:ext cx="11117942" cy="1502228"/>
          </a:xfrm>
        </p:spPr>
        <p:txBody>
          <a:bodyPr>
            <a:noAutofit/>
          </a:bodyPr>
          <a:lstStyle/>
          <a:p>
            <a:pPr algn="just"/>
            <a:r>
              <a:rPr lang="en-US" sz="2400" b="1" dirty="0">
                <a:solidFill>
                  <a:schemeClr val="tx1">
                    <a:lumMod val="85000"/>
                    <a:lumOff val="15000"/>
                  </a:schemeClr>
                </a:solidFill>
              </a:rPr>
              <a:t>Zomato</a:t>
            </a:r>
            <a:r>
              <a:rPr lang="en-US" sz="2400" dirty="0">
                <a:solidFill>
                  <a:schemeClr val="tx1">
                    <a:lumMod val="85000"/>
                    <a:lumOff val="15000"/>
                  </a:schemeClr>
                </a:solidFill>
              </a:rPr>
              <a:t> is a leading Indian food delivery and restaurant discovery platform, founded in 2008. It offers services like online ordering, reviews, and table reservations. Operating across several countries, Zomato connects millions with restaurants through a seamless digital experience.</a:t>
            </a:r>
            <a:endParaRPr lang="en-US" sz="2400" b="1" dirty="0">
              <a:solidFill>
                <a:schemeClr val="tx1">
                  <a:lumMod val="85000"/>
                  <a:lumOff val="15000"/>
                </a:schemeClr>
              </a:solidFill>
              <a:latin typeface="Arial Black" panose="020B0A04020102020204" pitchFamily="34" charset="0"/>
            </a:endParaRPr>
          </a:p>
        </p:txBody>
      </p:sp>
      <p:sp>
        <p:nvSpPr>
          <p:cNvPr id="4" name="Title 1">
            <a:extLst>
              <a:ext uri="{FF2B5EF4-FFF2-40B4-BE49-F238E27FC236}">
                <a16:creationId xmlns:a16="http://schemas.microsoft.com/office/drawing/2014/main" id="{9E09CE38-9FD5-8B8E-F8DC-38D965D184D5}"/>
              </a:ext>
            </a:extLst>
          </p:cNvPr>
          <p:cNvSpPr txBox="1">
            <a:spLocks/>
          </p:cNvSpPr>
          <p:nvPr/>
        </p:nvSpPr>
        <p:spPr>
          <a:xfrm>
            <a:off x="3809999" y="87087"/>
            <a:ext cx="4122057" cy="7837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2"/>
                </a:solidFill>
                <a:latin typeface="Arial Black" panose="020B0A04020102020204" pitchFamily="34" charset="0"/>
              </a:rPr>
              <a:t>ABOUT ZOMATO</a:t>
            </a:r>
          </a:p>
        </p:txBody>
      </p:sp>
      <p:pic>
        <p:nvPicPr>
          <p:cNvPr id="13" name="Content Placeholder 12">
            <a:extLst>
              <a:ext uri="{FF2B5EF4-FFF2-40B4-BE49-F238E27FC236}">
                <a16:creationId xmlns:a16="http://schemas.microsoft.com/office/drawing/2014/main" id="{FB65888D-83E1-9E4E-4EC6-A81AA9A40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829" y="3091543"/>
            <a:ext cx="9724571" cy="3236686"/>
          </a:xfrm>
        </p:spPr>
      </p:pic>
    </p:spTree>
    <p:extLst>
      <p:ext uri="{BB962C8B-B14F-4D97-AF65-F5344CB8AC3E}">
        <p14:creationId xmlns:p14="http://schemas.microsoft.com/office/powerpoint/2010/main" val="14513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FB35C-7D5D-27EE-D540-1EF97B6F9F6C}"/>
              </a:ext>
            </a:extLst>
          </p:cNvPr>
          <p:cNvSpPr>
            <a:spLocks noGrp="1"/>
          </p:cNvSpPr>
          <p:nvPr>
            <p:ph type="title"/>
          </p:nvPr>
        </p:nvSpPr>
        <p:spPr>
          <a:xfrm>
            <a:off x="3788228" y="210457"/>
            <a:ext cx="3120572" cy="941159"/>
          </a:xfrm>
        </p:spPr>
        <p:txBody>
          <a:bodyPr>
            <a:normAutofit/>
          </a:bodyPr>
          <a:lstStyle/>
          <a:p>
            <a:pPr algn="ctr"/>
            <a:r>
              <a:rPr lang="en-US" sz="3600" b="1" dirty="0">
                <a:solidFill>
                  <a:schemeClr val="tx2"/>
                </a:solidFill>
                <a:latin typeface="Century Gothic" panose="020B0502020202020204" pitchFamily="34" charset="0"/>
              </a:rPr>
              <a:t>AGENDA</a:t>
            </a:r>
            <a:endParaRPr lang="en-US" sz="3200" b="1" dirty="0">
              <a:solidFill>
                <a:schemeClr val="tx2"/>
              </a:solidFill>
              <a:latin typeface="Century Gothic" panose="020B0502020202020204" pitchFamily="34" charset="0"/>
            </a:endParaRPr>
          </a:p>
        </p:txBody>
      </p:sp>
      <p:sp>
        <p:nvSpPr>
          <p:cNvPr id="4" name="Content Placeholder 2">
            <a:extLst>
              <a:ext uri="{FF2B5EF4-FFF2-40B4-BE49-F238E27FC236}">
                <a16:creationId xmlns:a16="http://schemas.microsoft.com/office/drawing/2014/main" id="{E6053E57-2499-B960-239B-BCC41AC383CC}"/>
              </a:ext>
            </a:extLst>
          </p:cNvPr>
          <p:cNvSpPr txBox="1">
            <a:spLocks/>
          </p:cNvSpPr>
          <p:nvPr/>
        </p:nvSpPr>
        <p:spPr>
          <a:xfrm>
            <a:off x="391880" y="4847958"/>
            <a:ext cx="11263085" cy="834517"/>
          </a:xfrm>
          <a:prstGeom prst="rect">
            <a:avLst/>
          </a:prstGeom>
          <a:solidFill>
            <a:srgbClr val="BBA6E2"/>
          </a:solidFill>
        </p:spPr>
        <p:txBody>
          <a:bodyPr vert="horz" lIns="91440" tIns="45720" rIns="91440" bIns="45720" rtlCol="0">
            <a:normAutofit/>
          </a:bodyPr>
          <a:lstStyle>
            <a:defPPr>
              <a:defRPr lang="en-US"/>
            </a:defPPr>
            <a:lvl1pPr indent="0" defTabSz="914400">
              <a:lnSpc>
                <a:spcPct val="90000"/>
              </a:lnSpc>
              <a:spcBef>
                <a:spcPts val="1000"/>
              </a:spcBef>
              <a:buFont typeface="Arial" panose="020B0604020202020204" pitchFamily="34" charset="0"/>
              <a:buNone/>
              <a:defRPr sz="28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US" dirty="0">
                <a:solidFill>
                  <a:schemeClr val="bg1"/>
                </a:solidFill>
                <a:ea typeface="Lato" panose="020F0502020204030203" pitchFamily="34" charset="0"/>
                <a:cs typeface="Lato" panose="020F0502020204030203" pitchFamily="34" charset="0"/>
              </a:rPr>
              <a:t>04</a:t>
            </a:r>
            <a:r>
              <a:rPr lang="en-US"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Opportunities &amp; Recommendations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Area for improvement, strategic suggestions</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6" name="Content Placeholder 2">
            <a:extLst>
              <a:ext uri="{FF2B5EF4-FFF2-40B4-BE49-F238E27FC236}">
                <a16:creationId xmlns:a16="http://schemas.microsoft.com/office/drawing/2014/main" id="{AFA2AAEA-649E-1F89-35F5-974D52C70EF2}"/>
              </a:ext>
            </a:extLst>
          </p:cNvPr>
          <p:cNvSpPr txBox="1">
            <a:spLocks/>
          </p:cNvSpPr>
          <p:nvPr/>
        </p:nvSpPr>
        <p:spPr>
          <a:xfrm>
            <a:off x="391884" y="1528070"/>
            <a:ext cx="11263085" cy="834517"/>
          </a:xfrm>
          <a:prstGeom prst="rect">
            <a:avLst/>
          </a:prstGeom>
          <a:solidFill>
            <a:schemeClr val="accent5">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bg1"/>
                </a:solidFill>
              </a:rPr>
              <a:t>01</a:t>
            </a:r>
            <a:r>
              <a:rPr lang="en-US" sz="4000" b="1"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Problem Statement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Understand data</a:t>
            </a:r>
            <a:endParaRPr lang="en-US" sz="2400" dirty="0">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4000" b="1" dirty="0">
              <a:latin typeface="Lato" panose="020F0502020204030203" pitchFamily="34" charset="0"/>
              <a:ea typeface="Lato" panose="020F0502020204030203" pitchFamily="34" charset="0"/>
              <a:cs typeface="Lato" panose="020F0502020204030203" pitchFamily="34" charset="0"/>
            </a:endParaRPr>
          </a:p>
        </p:txBody>
      </p:sp>
      <p:sp>
        <p:nvSpPr>
          <p:cNvPr id="10" name="Content Placeholder 2">
            <a:extLst>
              <a:ext uri="{FF2B5EF4-FFF2-40B4-BE49-F238E27FC236}">
                <a16:creationId xmlns:a16="http://schemas.microsoft.com/office/drawing/2014/main" id="{BE4E6513-D4C6-ADCA-9161-EE1B42905BBB}"/>
              </a:ext>
            </a:extLst>
          </p:cNvPr>
          <p:cNvSpPr txBox="1">
            <a:spLocks/>
          </p:cNvSpPr>
          <p:nvPr/>
        </p:nvSpPr>
        <p:spPr>
          <a:xfrm>
            <a:off x="391881" y="3656803"/>
            <a:ext cx="11263085" cy="944226"/>
          </a:xfrm>
          <a:prstGeom prst="rect">
            <a:avLst/>
          </a:prstGeom>
          <a:solidFill>
            <a:schemeClr val="accent6">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bg1"/>
                </a:solidFill>
              </a:rPr>
              <a:t>03</a:t>
            </a:r>
            <a:r>
              <a:rPr lang="en-US" sz="4000" b="1"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Sales Performance Overview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Revenue trends, order volume across time periods</a:t>
            </a:r>
            <a:endParaRPr lang="en-US"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4000" b="1" dirty="0">
              <a:latin typeface="Lato" panose="020F0502020204030203" pitchFamily="34" charset="0"/>
              <a:ea typeface="Lato" panose="020F0502020204030203" pitchFamily="34" charset="0"/>
              <a:cs typeface="Lato" panose="020F0502020204030203" pitchFamily="34" charset="0"/>
            </a:endParaRPr>
          </a:p>
        </p:txBody>
      </p:sp>
      <p:sp>
        <p:nvSpPr>
          <p:cNvPr id="11" name="Content Placeholder 2">
            <a:extLst>
              <a:ext uri="{FF2B5EF4-FFF2-40B4-BE49-F238E27FC236}">
                <a16:creationId xmlns:a16="http://schemas.microsoft.com/office/drawing/2014/main" id="{88A3B7EC-70CB-4447-E32A-69711E4018F4}"/>
              </a:ext>
            </a:extLst>
          </p:cNvPr>
          <p:cNvSpPr txBox="1">
            <a:spLocks/>
          </p:cNvSpPr>
          <p:nvPr/>
        </p:nvSpPr>
        <p:spPr>
          <a:xfrm>
            <a:off x="391883" y="2575357"/>
            <a:ext cx="11263085" cy="834518"/>
          </a:xfrm>
          <a:prstGeom prst="rect">
            <a:avLst/>
          </a:prstGeom>
          <a:solidFill>
            <a:schemeClr val="accent4">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dirty="0">
                <a:solidFill>
                  <a:schemeClr val="bg1"/>
                </a:solidFill>
              </a:rPr>
              <a:t>02</a:t>
            </a:r>
            <a:r>
              <a:rPr lang="en-US" sz="4000" b="1" dirty="0">
                <a:solidFill>
                  <a:schemeClr val="bg1"/>
                </a:solidFill>
              </a:rPr>
              <a:t> </a:t>
            </a:r>
            <a:r>
              <a:rPr lang="en-US" sz="2400" dirty="0">
                <a:solidFill>
                  <a:schemeClr val="bg1"/>
                </a:solidFill>
                <a:latin typeface="Lato" panose="020F0502020204030203" pitchFamily="34" charset="0"/>
                <a:ea typeface="Lato" panose="020F0502020204030203" pitchFamily="34" charset="0"/>
                <a:cs typeface="Lato" panose="020F0502020204030203" pitchFamily="34" charset="0"/>
              </a:rPr>
              <a:t>Overview : </a:t>
            </a:r>
            <a:r>
              <a:rPr lang="en-US" sz="2000" dirty="0">
                <a:solidFill>
                  <a:schemeClr val="bg1"/>
                </a:solidFill>
                <a:latin typeface="Lato" panose="020F0502020204030203" pitchFamily="34" charset="0"/>
                <a:ea typeface="Lato" panose="020F0502020204030203" pitchFamily="34" charset="0"/>
                <a:cs typeface="Lato" panose="020F0502020204030203" pitchFamily="34" charset="0"/>
              </a:rPr>
              <a:t>Overview of Zomato and the purpose of the sales Analysis</a:t>
            </a:r>
            <a:endParaRPr lang="en-US" sz="24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2400" dirty="0">
              <a:latin typeface="Lato" panose="020F0502020204030203" pitchFamily="34" charset="0"/>
              <a:ea typeface="Lato" panose="020F0502020204030203" pitchFamily="34" charset="0"/>
              <a:cs typeface="Lato" panose="020F0502020204030203" pitchFamily="34" charset="0"/>
            </a:endParaRPr>
          </a:p>
          <a:p>
            <a:pPr marL="0" indent="0">
              <a:buFont typeface="Arial" panose="020B0604020202020204" pitchFamily="34" charset="0"/>
              <a:buNone/>
            </a:pPr>
            <a:endParaRPr lang="en-US" sz="4000"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11885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52C8C-A88F-5559-27A7-6088DEAD0940}"/>
              </a:ext>
            </a:extLst>
          </p:cNvPr>
          <p:cNvSpPr>
            <a:spLocks noGrp="1"/>
          </p:cNvSpPr>
          <p:nvPr>
            <p:ph type="title"/>
          </p:nvPr>
        </p:nvSpPr>
        <p:spPr>
          <a:xfrm>
            <a:off x="2365829" y="365127"/>
            <a:ext cx="5326742" cy="1325563"/>
          </a:xfrm>
        </p:spPr>
        <p:txBody>
          <a:bodyPr>
            <a:normAutofit/>
          </a:bodyPr>
          <a:lstStyle/>
          <a:p>
            <a:r>
              <a:rPr lang="en-US" sz="3600" b="1" dirty="0">
                <a:solidFill>
                  <a:schemeClr val="accent1"/>
                </a:solidFill>
                <a:latin typeface="Lato" panose="020F0502020204030203" pitchFamily="34" charset="0"/>
                <a:ea typeface="Lato" panose="020F0502020204030203" pitchFamily="34" charset="0"/>
                <a:cs typeface="Lato" panose="020F0502020204030203" pitchFamily="34" charset="0"/>
              </a:rPr>
              <a:t>PROBLEM STATEMENT</a:t>
            </a:r>
          </a:p>
        </p:txBody>
      </p:sp>
      <p:sp>
        <p:nvSpPr>
          <p:cNvPr id="3" name="Content Placeholder 2">
            <a:extLst>
              <a:ext uri="{FF2B5EF4-FFF2-40B4-BE49-F238E27FC236}">
                <a16:creationId xmlns:a16="http://schemas.microsoft.com/office/drawing/2014/main" id="{A3DB39B2-C920-62AB-9BD0-A18FC10A0623}"/>
              </a:ext>
            </a:extLst>
          </p:cNvPr>
          <p:cNvSpPr>
            <a:spLocks noGrp="1"/>
          </p:cNvSpPr>
          <p:nvPr>
            <p:ph idx="1"/>
          </p:nvPr>
        </p:nvSpPr>
        <p:spPr>
          <a:xfrm>
            <a:off x="838200" y="1825625"/>
            <a:ext cx="10570029" cy="3805918"/>
          </a:xfrm>
        </p:spPr>
        <p:txBody>
          <a:bodyPr>
            <a:normAutofit fontScale="85000" lnSpcReduction="20000"/>
          </a:bodyPr>
          <a:lstStyle/>
          <a:p>
            <a:pPr marL="0" indent="0" algn="just">
              <a:buNone/>
            </a:pPr>
            <a:r>
              <a:rPr lang="en-US" sz="2600" dirty="0"/>
              <a:t>You are hired as a Data Analyst at Zomato with the responsibility of analyzing sales </a:t>
            </a:r>
          </a:p>
          <a:p>
            <a:pPr marL="0" indent="0" algn="just">
              <a:buNone/>
            </a:pPr>
            <a:r>
              <a:rPr lang="en-US" sz="2600" dirty="0"/>
              <a:t>data to support strategic decision-making. By examining order volumes, revenue trends, </a:t>
            </a:r>
          </a:p>
          <a:p>
            <a:pPr marL="0" indent="0" algn="just">
              <a:buNone/>
            </a:pPr>
            <a:r>
              <a:rPr lang="en-US" sz="2600" dirty="0"/>
              <a:t>restaurant performance, and category sales patterns, </a:t>
            </a:r>
          </a:p>
          <a:p>
            <a:pPr marL="0" indent="0" algn="just">
              <a:buNone/>
            </a:pPr>
            <a:r>
              <a:rPr lang="en-US" sz="2600" dirty="0"/>
              <a:t>your goal is to uncover insights that will:</a:t>
            </a:r>
          </a:p>
          <a:p>
            <a:pPr marL="0" indent="0" algn="just">
              <a:buNone/>
            </a:pPr>
            <a:endParaRPr lang="en-US" sz="2000" dirty="0"/>
          </a:p>
          <a:p>
            <a:pPr algn="just">
              <a:lnSpc>
                <a:spcPct val="100000"/>
              </a:lnSpc>
            </a:pPr>
            <a:r>
              <a:rPr lang="en-US" sz="2400" dirty="0"/>
              <a:t>Increase the sales revenue</a:t>
            </a:r>
          </a:p>
          <a:p>
            <a:pPr algn="just">
              <a:lnSpc>
                <a:spcPct val="100000"/>
              </a:lnSpc>
            </a:pPr>
            <a:endParaRPr lang="en-US" sz="2400" dirty="0"/>
          </a:p>
          <a:p>
            <a:pPr algn="just">
              <a:lnSpc>
                <a:spcPct val="100000"/>
              </a:lnSpc>
            </a:pPr>
            <a:r>
              <a:rPr lang="en-US" sz="2400" dirty="0"/>
              <a:t>Improve customer retention</a:t>
            </a:r>
          </a:p>
          <a:p>
            <a:pPr algn="just">
              <a:lnSpc>
                <a:spcPct val="100000"/>
              </a:lnSpc>
            </a:pPr>
            <a:endParaRPr lang="en-US" sz="2400" dirty="0"/>
          </a:p>
          <a:p>
            <a:pPr algn="just">
              <a:lnSpc>
                <a:spcPct val="100000"/>
              </a:lnSpc>
            </a:pPr>
            <a:r>
              <a:rPr lang="en-US" sz="2400" dirty="0"/>
              <a:t>Drive new user acquisition</a:t>
            </a:r>
          </a:p>
        </p:txBody>
      </p:sp>
    </p:spTree>
    <p:extLst>
      <p:ext uri="{BB962C8B-B14F-4D97-AF65-F5344CB8AC3E}">
        <p14:creationId xmlns:p14="http://schemas.microsoft.com/office/powerpoint/2010/main" val="100193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E9C3-2E5E-64D4-80BF-3AD4969E2125}"/>
              </a:ext>
            </a:extLst>
          </p:cNvPr>
          <p:cNvSpPr>
            <a:spLocks noGrp="1"/>
          </p:cNvSpPr>
          <p:nvPr>
            <p:ph type="title"/>
          </p:nvPr>
        </p:nvSpPr>
        <p:spPr>
          <a:xfrm>
            <a:off x="3120572" y="260468"/>
            <a:ext cx="4920343" cy="1028243"/>
          </a:xfrm>
        </p:spPr>
        <p:txBody>
          <a:bodyPr>
            <a:normAutofit fontScale="90000"/>
          </a:bodyPr>
          <a:lstStyle/>
          <a:p>
            <a:pPr algn="ctr"/>
            <a:r>
              <a:rPr lang="en-US" b="1" dirty="0">
                <a:solidFill>
                  <a:schemeClr val="tx2"/>
                </a:solidFill>
                <a:latin typeface="Century Gothic" panose="020B0502020202020204" pitchFamily="34" charset="0"/>
                <a:ea typeface="Lato Heavy" charset="0"/>
                <a:cs typeface="Poppins" pitchFamily="2" charset="77"/>
              </a:rPr>
              <a:t>DATA DESCRIPTION</a:t>
            </a:r>
            <a:br>
              <a:rPr lang="en-US" sz="8800" b="1" dirty="0">
                <a:solidFill>
                  <a:schemeClr val="tx2"/>
                </a:solidFill>
                <a:latin typeface="Century Gothic" panose="020B0502020202020204" pitchFamily="34" charset="0"/>
                <a:ea typeface="Lato Heavy" charset="0"/>
                <a:cs typeface="Poppins" pitchFamily="2" charset="77"/>
              </a:rPr>
            </a:br>
            <a:endParaRPr lang="en-US" dirty="0"/>
          </a:p>
        </p:txBody>
      </p:sp>
      <p:sp>
        <p:nvSpPr>
          <p:cNvPr id="3" name="Content Placeholder 2">
            <a:extLst>
              <a:ext uri="{FF2B5EF4-FFF2-40B4-BE49-F238E27FC236}">
                <a16:creationId xmlns:a16="http://schemas.microsoft.com/office/drawing/2014/main" id="{32A39A68-3CC9-392F-8D64-920B1059EE46}"/>
              </a:ext>
            </a:extLst>
          </p:cNvPr>
          <p:cNvSpPr>
            <a:spLocks noGrp="1"/>
          </p:cNvSpPr>
          <p:nvPr>
            <p:ph idx="1"/>
          </p:nvPr>
        </p:nvSpPr>
        <p:spPr>
          <a:xfrm>
            <a:off x="455385" y="1724024"/>
            <a:ext cx="6656615" cy="4546147"/>
          </a:xfrm>
        </p:spPr>
        <p:txBody>
          <a:bodyPr>
            <a:normAutofit/>
          </a:bodyPr>
          <a:lstStyle/>
          <a:p>
            <a:pPr marL="0" indent="0">
              <a:buNone/>
            </a:pPr>
            <a:r>
              <a:rPr lang="en-US" sz="2400" b="1" dirty="0"/>
              <a:t>Pizzas Table:</a:t>
            </a:r>
            <a:r>
              <a:rPr lang="en-US" sz="2400" dirty="0"/>
              <a:t> Information about different pizzas including their type, size, and price.</a:t>
            </a:r>
          </a:p>
          <a:p>
            <a:pPr marL="0" indent="0">
              <a:buNone/>
            </a:pPr>
            <a:br>
              <a:rPr lang="en-US" sz="2400" dirty="0"/>
            </a:br>
            <a:r>
              <a:rPr lang="en-US" sz="2400" b="1" dirty="0" err="1"/>
              <a:t>Pizza_Types</a:t>
            </a:r>
            <a:r>
              <a:rPr lang="en-US" sz="2400" b="1" dirty="0"/>
              <a:t> Table:</a:t>
            </a:r>
            <a:r>
              <a:rPr lang="en-US" sz="2400" dirty="0"/>
              <a:t> Details about each pizza type, including name, category, and ingredients.</a:t>
            </a:r>
          </a:p>
          <a:p>
            <a:pPr marL="0" indent="0">
              <a:buNone/>
            </a:pPr>
            <a:br>
              <a:rPr lang="en-US" sz="2400" dirty="0"/>
            </a:br>
            <a:r>
              <a:rPr lang="en-US" sz="2400" b="1" dirty="0"/>
              <a:t>Orders Table:</a:t>
            </a:r>
            <a:r>
              <a:rPr lang="en-US" sz="2400" dirty="0"/>
              <a:t> Records of customer orders with order ID, date, and time.</a:t>
            </a:r>
          </a:p>
          <a:p>
            <a:pPr marL="0" indent="0">
              <a:buNone/>
            </a:pPr>
            <a:br>
              <a:rPr lang="en-US" sz="2400" dirty="0"/>
            </a:br>
            <a:r>
              <a:rPr lang="en-US" sz="2400" b="1" dirty="0" err="1"/>
              <a:t>Order_Details</a:t>
            </a:r>
            <a:r>
              <a:rPr lang="en-US" sz="2400" b="1" dirty="0"/>
              <a:t> Table:</a:t>
            </a:r>
            <a:r>
              <a:rPr lang="en-US" sz="2400" dirty="0"/>
              <a:t> Contains detailed info on pizzas ordered in each order, including quantity.</a:t>
            </a:r>
          </a:p>
          <a:p>
            <a:pPr marL="0" indent="0">
              <a:buNone/>
            </a:pPr>
            <a:endParaRPr lang="en-US" dirty="0"/>
          </a:p>
        </p:txBody>
      </p:sp>
      <p:sp>
        <p:nvSpPr>
          <p:cNvPr id="13" name="TextBox 12">
            <a:extLst>
              <a:ext uri="{FF2B5EF4-FFF2-40B4-BE49-F238E27FC236}">
                <a16:creationId xmlns:a16="http://schemas.microsoft.com/office/drawing/2014/main" id="{416583A4-4984-A6E5-CB71-A96D96F5C2D8}"/>
              </a:ext>
            </a:extLst>
          </p:cNvPr>
          <p:cNvSpPr txBox="1"/>
          <p:nvPr/>
        </p:nvSpPr>
        <p:spPr>
          <a:xfrm>
            <a:off x="6825343" y="1881641"/>
            <a:ext cx="5099958" cy="3539430"/>
          </a:xfrm>
          <a:prstGeom prst="rect">
            <a:avLst/>
          </a:prstGeom>
          <a:noFill/>
        </p:spPr>
        <p:txBody>
          <a:bodyPr wrap="square">
            <a:spAutoFit/>
          </a:bodyPr>
          <a:lstStyle/>
          <a:p>
            <a:r>
              <a:rPr lang="en-US" sz="2000" dirty="0" err="1"/>
              <a:t>pizza_id</a:t>
            </a:r>
            <a:r>
              <a:rPr lang="en-US" b="1" dirty="0"/>
              <a:t>: </a:t>
            </a:r>
            <a:r>
              <a:rPr lang="en-US" dirty="0"/>
              <a:t>is the unique identifier for each pizza. Includes </a:t>
            </a:r>
            <a:r>
              <a:rPr lang="en-US" dirty="0" err="1"/>
              <a:t>pizza_type_id</a:t>
            </a:r>
            <a:r>
              <a:rPr lang="en-US" dirty="0"/>
              <a:t>, size, and price.</a:t>
            </a:r>
          </a:p>
          <a:p>
            <a:endParaRPr lang="en-US" dirty="0"/>
          </a:p>
          <a:p>
            <a:r>
              <a:rPr lang="en-US" sz="2000" dirty="0" err="1"/>
              <a:t>pizza_type_id</a:t>
            </a:r>
            <a:r>
              <a:rPr lang="en-US" b="1" dirty="0"/>
              <a:t>:  </a:t>
            </a:r>
            <a:r>
              <a:rPr lang="en-US" dirty="0"/>
              <a:t>is the unique identifier for each pizza type. Includes name, category, and ingredients.</a:t>
            </a:r>
          </a:p>
          <a:p>
            <a:endParaRPr lang="en-US" dirty="0"/>
          </a:p>
          <a:p>
            <a:r>
              <a:rPr lang="en-US" sz="2000" dirty="0" err="1"/>
              <a:t>order_id</a:t>
            </a:r>
            <a:r>
              <a:rPr lang="en-US" b="1" dirty="0"/>
              <a:t>:  </a:t>
            </a:r>
            <a:r>
              <a:rPr lang="en-US" dirty="0"/>
              <a:t>is the unique identifier for each order. Includes date and time.</a:t>
            </a:r>
          </a:p>
          <a:p>
            <a:endParaRPr lang="en-US" dirty="0"/>
          </a:p>
          <a:p>
            <a:r>
              <a:rPr lang="en-US" sz="2000" dirty="0" err="1"/>
              <a:t>order_details_id</a:t>
            </a:r>
            <a:r>
              <a:rPr lang="en-US" b="1" dirty="0"/>
              <a:t>:  </a:t>
            </a:r>
            <a:r>
              <a:rPr lang="en-US" dirty="0"/>
              <a:t>is the unique identifier for each entry. Includes </a:t>
            </a:r>
            <a:r>
              <a:rPr lang="en-US" dirty="0" err="1"/>
              <a:t>order_id</a:t>
            </a:r>
            <a:r>
              <a:rPr lang="en-US" dirty="0"/>
              <a:t>, </a:t>
            </a:r>
            <a:r>
              <a:rPr lang="en-US" dirty="0" err="1"/>
              <a:t>pizza_id</a:t>
            </a:r>
            <a:r>
              <a:rPr lang="en-US" dirty="0"/>
              <a:t>, and quantity.</a:t>
            </a:r>
          </a:p>
          <a:p>
            <a:endParaRPr lang="en-US" dirty="0"/>
          </a:p>
        </p:txBody>
      </p:sp>
    </p:spTree>
    <p:extLst>
      <p:ext uri="{BB962C8B-B14F-4D97-AF65-F5344CB8AC3E}">
        <p14:creationId xmlns:p14="http://schemas.microsoft.com/office/powerpoint/2010/main" val="428416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7657-D47E-6DE4-7F2F-1B673080C9E6}"/>
              </a:ext>
            </a:extLst>
          </p:cNvPr>
          <p:cNvSpPr>
            <a:spLocks noGrp="1"/>
          </p:cNvSpPr>
          <p:nvPr>
            <p:ph type="title"/>
          </p:nvPr>
        </p:nvSpPr>
        <p:spPr>
          <a:xfrm>
            <a:off x="3597729" y="190955"/>
            <a:ext cx="4996542" cy="1097642"/>
          </a:xfrm>
        </p:spPr>
        <p:txBody>
          <a:bodyPr/>
          <a:lstStyle/>
          <a:p>
            <a:r>
              <a:rPr lang="en-US" b="1" dirty="0">
                <a:solidFill>
                  <a:schemeClr val="tx1">
                    <a:lumMod val="65000"/>
                    <a:lumOff val="35000"/>
                  </a:schemeClr>
                </a:solidFill>
                <a:latin typeface="Calibri" panose="020F0502020204030204" pitchFamily="34" charset="0"/>
                <a:cs typeface="Calibri" panose="020F0502020204030204" pitchFamily="34" charset="0"/>
              </a:rPr>
              <a:t>DATABASE SCHEMA</a:t>
            </a:r>
          </a:p>
        </p:txBody>
      </p:sp>
      <p:sp>
        <p:nvSpPr>
          <p:cNvPr id="4" name="Title 1">
            <a:extLst>
              <a:ext uri="{FF2B5EF4-FFF2-40B4-BE49-F238E27FC236}">
                <a16:creationId xmlns:a16="http://schemas.microsoft.com/office/drawing/2014/main" id="{CC9E8260-C97E-1E15-C395-C429DD619552}"/>
              </a:ext>
            </a:extLst>
          </p:cNvPr>
          <p:cNvSpPr txBox="1">
            <a:spLocks/>
          </p:cNvSpPr>
          <p:nvPr/>
        </p:nvSpPr>
        <p:spPr>
          <a:xfrm>
            <a:off x="841829" y="1422401"/>
            <a:ext cx="10392228" cy="4789714"/>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E267FD19-B511-D37E-DB2E-A346000F17FF}"/>
              </a:ext>
            </a:extLst>
          </p:cNvPr>
          <p:cNvSpPr txBox="1">
            <a:spLocks/>
          </p:cNvSpPr>
          <p:nvPr/>
        </p:nvSpPr>
        <p:spPr>
          <a:xfrm>
            <a:off x="1455058" y="1088572"/>
            <a:ext cx="9778999" cy="4855936"/>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5B460FD-F145-E8BA-ED25-406CCD4BD729}"/>
              </a:ext>
            </a:extLst>
          </p:cNvPr>
          <p:cNvPicPr>
            <a:picLocks noChangeAspect="1"/>
          </p:cNvPicPr>
          <p:nvPr/>
        </p:nvPicPr>
        <p:blipFill>
          <a:blip r:embed="rId2"/>
          <a:stretch>
            <a:fillRect/>
          </a:stretch>
        </p:blipFill>
        <p:spPr>
          <a:xfrm>
            <a:off x="1292678" y="1425576"/>
            <a:ext cx="9444264" cy="4652736"/>
          </a:xfrm>
          <a:prstGeom prst="rect">
            <a:avLst/>
          </a:prstGeom>
          <a:ln>
            <a:noFill/>
          </a:ln>
        </p:spPr>
      </p:pic>
    </p:spTree>
    <p:extLst>
      <p:ext uri="{BB962C8B-B14F-4D97-AF65-F5344CB8AC3E}">
        <p14:creationId xmlns:p14="http://schemas.microsoft.com/office/powerpoint/2010/main" val="38259122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200</TotalTime>
  <Words>323</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Calibri Light</vt:lpstr>
      <vt:lpstr>Century Gothic</vt:lpstr>
      <vt:lpstr>Lato</vt:lpstr>
      <vt:lpstr>Office Theme</vt:lpstr>
      <vt:lpstr>PowerPoint Presentation</vt:lpstr>
      <vt:lpstr>Zomato is a leading Indian food delivery and restaurant discovery platform, founded in 2008. It offers services like online ordering, reviews, and table reservations. Operating across several countries, Zomato connects millions with restaurants through a seamless digital experience.</vt:lpstr>
      <vt:lpstr>AGENDA</vt:lpstr>
      <vt:lpstr>PROBLEM STATEMENT</vt:lpstr>
      <vt:lpstr>DATA DESCRIPTION </vt:lpstr>
      <vt:lpstr>DATABASE SCHEMA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2025-07-22T08:29:46Z</dcterms:created>
  <dcterms:modified xsi:type="dcterms:W3CDTF">2025-07-22T13:37:56Z</dcterms:modified>
</cp:coreProperties>
</file>